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59"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p:scale>
          <a:sx n="60" d="100"/>
          <a:sy n="60" d="100"/>
        </p:scale>
        <p:origin x="222"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279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1501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749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641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6213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52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889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277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10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3634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407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9496661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blue abstract watercolor pattern on a white background">
            <a:extLst>
              <a:ext uri="{FF2B5EF4-FFF2-40B4-BE49-F238E27FC236}">
                <a16:creationId xmlns:a16="http://schemas.microsoft.com/office/drawing/2014/main" id="{D54D291E-4ECC-E8B8-679C-0964689135CF}"/>
              </a:ext>
            </a:extLst>
          </p:cNvPr>
          <p:cNvPicPr>
            <a:picLocks noChangeAspect="1"/>
          </p:cNvPicPr>
          <p:nvPr/>
        </p:nvPicPr>
        <p:blipFill rotWithShape="1">
          <a:blip r:embed="rId2">
            <a:alphaModFix amt="70000"/>
          </a:blip>
          <a:srcRect t="14642" r="-1" b="1083"/>
          <a:stretch/>
        </p:blipFill>
        <p:spPr>
          <a:xfrm>
            <a:off x="20" y="10"/>
            <a:ext cx="12188932" cy="6856614"/>
          </a:xfrm>
          <a:prstGeom prst="rect">
            <a:avLst/>
          </a:prstGeom>
        </p:spPr>
      </p:pic>
      <p:grpSp>
        <p:nvGrpSpPr>
          <p:cNvPr id="15"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6"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 name="Freeform: Shape 17">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7" name="Freeform: Shape 16">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6"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28"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29" name="Freeform: Shape 28">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31"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42" name="Freeform: Shape 41">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32" name="Freeform: Shape 31">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3C5B8595-68F0-1ADD-431E-BF6FB4C569DE}"/>
              </a:ext>
            </a:extLst>
          </p:cNvPr>
          <p:cNvSpPr>
            <a:spLocks noGrp="1"/>
          </p:cNvSpPr>
          <p:nvPr>
            <p:ph type="ctrTitle"/>
          </p:nvPr>
        </p:nvSpPr>
        <p:spPr>
          <a:xfrm>
            <a:off x="994404" y="731041"/>
            <a:ext cx="10191942" cy="3173034"/>
          </a:xfrm>
        </p:spPr>
        <p:txBody>
          <a:bodyPr>
            <a:normAutofit/>
          </a:bodyPr>
          <a:lstStyle/>
          <a:p>
            <a:r>
              <a:rPr lang="en-US" sz="6600" dirty="0">
                <a:solidFill>
                  <a:srgbClr val="FFFFFF"/>
                </a:solidFill>
              </a:rPr>
              <a:t>Big Mountain Ski Report</a:t>
            </a:r>
          </a:p>
        </p:txBody>
      </p:sp>
      <p:sp>
        <p:nvSpPr>
          <p:cNvPr id="3" name="Subtitle 2">
            <a:extLst>
              <a:ext uri="{FF2B5EF4-FFF2-40B4-BE49-F238E27FC236}">
                <a16:creationId xmlns:a16="http://schemas.microsoft.com/office/drawing/2014/main" id="{DB177665-FCE9-D322-C054-D03205A632F6}"/>
              </a:ext>
            </a:extLst>
          </p:cNvPr>
          <p:cNvSpPr>
            <a:spLocks noGrp="1"/>
          </p:cNvSpPr>
          <p:nvPr>
            <p:ph type="subTitle" idx="1"/>
          </p:nvPr>
        </p:nvSpPr>
        <p:spPr>
          <a:xfrm>
            <a:off x="1524000" y="4069354"/>
            <a:ext cx="9144000" cy="1265285"/>
          </a:xfrm>
        </p:spPr>
        <p:txBody>
          <a:bodyPr>
            <a:normAutofit/>
          </a:bodyPr>
          <a:lstStyle/>
          <a:p>
            <a:r>
              <a:rPr lang="en-US" sz="2200" dirty="0">
                <a:solidFill>
                  <a:srgbClr val="FFFFFF"/>
                </a:solidFill>
              </a:rPr>
              <a:t>Ticket Pricing Model</a:t>
            </a:r>
          </a:p>
        </p:txBody>
      </p:sp>
      <p:grpSp>
        <p:nvGrpSpPr>
          <p:cNvPr id="48"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9" name="Straight Connector 48">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153267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77D0-7D56-EC37-394E-14F93DD2409C}"/>
              </a:ext>
            </a:extLst>
          </p:cNvPr>
          <p:cNvSpPr>
            <a:spLocks noGrp="1"/>
          </p:cNvSpPr>
          <p:nvPr>
            <p:ph type="title"/>
          </p:nvPr>
        </p:nvSpPr>
        <p:spPr/>
        <p:txBody>
          <a:bodyPr/>
          <a:lstStyle/>
          <a:p>
            <a:r>
              <a:rPr lang="en-US" dirty="0"/>
              <a:t>Goal of this project</a:t>
            </a:r>
          </a:p>
        </p:txBody>
      </p:sp>
      <p:sp>
        <p:nvSpPr>
          <p:cNvPr id="3" name="Content Placeholder 2">
            <a:extLst>
              <a:ext uri="{FF2B5EF4-FFF2-40B4-BE49-F238E27FC236}">
                <a16:creationId xmlns:a16="http://schemas.microsoft.com/office/drawing/2014/main" id="{63573A0D-9A74-8E82-FC76-1A9002F08030}"/>
              </a:ext>
            </a:extLst>
          </p:cNvPr>
          <p:cNvSpPr>
            <a:spLocks noGrp="1"/>
          </p:cNvSpPr>
          <p:nvPr>
            <p:ph idx="1"/>
          </p:nvPr>
        </p:nvSpPr>
        <p:spPr/>
        <p:txBody>
          <a:bodyPr/>
          <a:lstStyle/>
          <a:p>
            <a:pPr>
              <a:buFont typeface="Arial" panose="020B0604020202020204" pitchFamily="34" charset="0"/>
              <a:buChar char="•"/>
            </a:pPr>
            <a:r>
              <a:rPr lang="en-US" dirty="0"/>
              <a:t>Provide insight for pricing and investment direction.</a:t>
            </a:r>
          </a:p>
          <a:p>
            <a:pPr>
              <a:buFont typeface="Arial" panose="020B0604020202020204" pitchFamily="34" charset="0"/>
              <a:buChar char="•"/>
            </a:pPr>
            <a:r>
              <a:rPr lang="en-US" dirty="0"/>
              <a:t>Develop a ticket pricing model for ski resort tickets in their market sector.</a:t>
            </a:r>
          </a:p>
          <a:p>
            <a:pPr>
              <a:buFont typeface="Arial" panose="020B0604020202020204" pitchFamily="34" charset="0"/>
              <a:buChar char="•"/>
            </a:pPr>
            <a:r>
              <a:rPr lang="en-US" dirty="0"/>
              <a:t>Build a predictive model for ticket prices.</a:t>
            </a:r>
          </a:p>
          <a:p>
            <a:pPr>
              <a:buFont typeface="Arial" panose="020B0604020202020204" pitchFamily="34" charset="0"/>
              <a:buChar char="•"/>
            </a:pPr>
            <a:r>
              <a:rPr lang="en-US" dirty="0"/>
              <a:t>Provide insight into what facilities are most significant to visitors.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93171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82895-CF14-305C-6CCE-F2FAC07CF990}"/>
              </a:ext>
            </a:extLst>
          </p:cNvPr>
          <p:cNvSpPr>
            <a:spLocks noGrp="1"/>
          </p:cNvSpPr>
          <p:nvPr>
            <p:ph idx="1"/>
          </p:nvPr>
        </p:nvSpPr>
        <p:spPr>
          <a:xfrm>
            <a:off x="838200" y="705853"/>
            <a:ext cx="10515600" cy="4090736"/>
          </a:xfrm>
        </p:spPr>
        <p:txBody>
          <a:bodyPr>
            <a:normAutofit fontScale="92500" lnSpcReduction="20000"/>
          </a:bodyPr>
          <a:lstStyle/>
          <a:p>
            <a:pPr marL="0" indent="0">
              <a:buNone/>
            </a:pPr>
            <a:r>
              <a:rPr lang="en-US" dirty="0"/>
              <a:t>Key Findings</a:t>
            </a:r>
          </a:p>
          <a:p>
            <a:pPr marL="457200" indent="-457200">
              <a:buFont typeface="+mj-lt"/>
              <a:buAutoNum type="arabicPeriod"/>
            </a:pPr>
            <a:r>
              <a:rPr lang="en-US" sz="2400" dirty="0"/>
              <a:t>Permanently closing up to 10 of the least used runs.</a:t>
            </a:r>
          </a:p>
          <a:p>
            <a:pPr lvl="1">
              <a:buFont typeface="Arial" panose="020B0604020202020204" pitchFamily="34" charset="0"/>
              <a:buChar char="•"/>
            </a:pPr>
            <a:r>
              <a:rPr lang="en-US" sz="2000" dirty="0"/>
              <a:t>Can close up to 5 runs resulting in ticket prices and revenue drop</a:t>
            </a:r>
          </a:p>
          <a:p>
            <a:pPr marL="457200" indent="-457200">
              <a:buFont typeface="+mj-lt"/>
              <a:buAutoNum type="arabicPeriod" startAt="2"/>
            </a:pPr>
            <a:r>
              <a:rPr lang="en-US" sz="2400" dirty="0"/>
              <a:t>Increase vertical drop by 150ft and addition of a chair lift</a:t>
            </a:r>
          </a:p>
          <a:p>
            <a:pPr lvl="1">
              <a:buFont typeface="Arial" panose="020B0604020202020204" pitchFamily="34" charset="0"/>
              <a:buChar char="•"/>
            </a:pPr>
            <a:r>
              <a:rPr lang="en-US" sz="2000" dirty="0"/>
              <a:t>Validates ticket price increase of $8.36 and additional revenue of $14.6 million</a:t>
            </a:r>
          </a:p>
          <a:p>
            <a:pPr marL="457200" indent="-457200">
              <a:buFont typeface="+mj-lt"/>
              <a:buAutoNum type="arabicPeriod" startAt="3"/>
            </a:pPr>
            <a:r>
              <a:rPr lang="en-US" sz="2400" dirty="0"/>
              <a:t>Number 2 plus the addition of 2 acres of snow making</a:t>
            </a:r>
          </a:p>
          <a:p>
            <a:pPr lvl="1">
              <a:buFont typeface="Arial" panose="020B0604020202020204" pitchFamily="34" charset="0"/>
              <a:buChar char="•"/>
            </a:pPr>
            <a:r>
              <a:rPr lang="en-US" sz="2000" dirty="0"/>
              <a:t>Validates ticket price increase of $9.23 and additional revenue of $16.1 million</a:t>
            </a:r>
          </a:p>
          <a:p>
            <a:pPr marL="457200" indent="-457200">
              <a:buFont typeface="+mj-lt"/>
              <a:buAutoNum type="arabicPeriod" startAt="3"/>
            </a:pPr>
            <a:r>
              <a:rPr lang="en-US" sz="2400" dirty="0"/>
              <a:t>Extending the longest run by 0.2 miles (boasting the longest run) and additional snow making of 4 acres</a:t>
            </a:r>
          </a:p>
          <a:p>
            <a:pPr lvl="1">
              <a:buFont typeface="Arial" panose="020B0604020202020204" pitchFamily="34" charset="0"/>
              <a:buChar char="•"/>
            </a:pPr>
            <a:r>
              <a:rPr lang="en-US" sz="2000" dirty="0"/>
              <a:t>Resulted in no change in ticket price</a:t>
            </a:r>
            <a:br>
              <a:rPr lang="en-US" sz="2000" dirty="0"/>
            </a:br>
            <a:endParaRPr lang="en-US" sz="2000" dirty="0"/>
          </a:p>
          <a:p>
            <a:pPr marL="457200" lvl="1" indent="0">
              <a:buNone/>
            </a:pPr>
            <a:endParaRPr lang="en-US" sz="2000" dirty="0"/>
          </a:p>
          <a:p>
            <a:pPr marL="457200" lvl="1" indent="0">
              <a:buNone/>
            </a:pPr>
            <a:endParaRPr lang="en-US" dirty="0"/>
          </a:p>
        </p:txBody>
      </p:sp>
      <p:sp>
        <p:nvSpPr>
          <p:cNvPr id="4" name="Content Placeholder 2">
            <a:extLst>
              <a:ext uri="{FF2B5EF4-FFF2-40B4-BE49-F238E27FC236}">
                <a16:creationId xmlns:a16="http://schemas.microsoft.com/office/drawing/2014/main" id="{10058CAB-EC3B-C5CB-FEEF-5F2448C28986}"/>
              </a:ext>
            </a:extLst>
          </p:cNvPr>
          <p:cNvSpPr txBox="1">
            <a:spLocks/>
          </p:cNvSpPr>
          <p:nvPr/>
        </p:nvSpPr>
        <p:spPr>
          <a:xfrm>
            <a:off x="838200" y="4796589"/>
            <a:ext cx="10515600" cy="321644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Recommendation</a:t>
            </a:r>
            <a:br>
              <a:rPr lang="en-US" sz="2000" dirty="0"/>
            </a:br>
            <a:r>
              <a:rPr lang="en-US" sz="2400" dirty="0">
                <a:solidFill>
                  <a:srgbClr val="FF0000"/>
                </a:solidFill>
              </a:rPr>
              <a:t>Permanently closing up to 10 of the least used runs.</a:t>
            </a:r>
          </a:p>
          <a:p>
            <a:pPr lvl="1">
              <a:buFont typeface="Arial" panose="020B0604020202020204" pitchFamily="34" charset="0"/>
              <a:buChar char="•"/>
            </a:pPr>
            <a:r>
              <a:rPr lang="en-US" sz="2000" dirty="0"/>
              <a:t>Can close up to 5 runs resulting in ticket prices and revenue drop</a:t>
            </a:r>
          </a:p>
          <a:p>
            <a:pPr marL="457200" lvl="1" indent="0">
              <a:buFont typeface="Avenir Next LT Pro" panose="020B0504020202020204" pitchFamily="34" charset="0"/>
              <a:buNone/>
            </a:pPr>
            <a:endParaRPr lang="en-US" sz="2000" dirty="0"/>
          </a:p>
          <a:p>
            <a:pPr marL="457200" lvl="1" indent="0">
              <a:buFont typeface="Avenir Next LT Pro" panose="020B0504020202020204" pitchFamily="34" charset="0"/>
              <a:buNone/>
            </a:pPr>
            <a:endParaRPr lang="en-US" dirty="0"/>
          </a:p>
        </p:txBody>
      </p:sp>
    </p:spTree>
    <p:extLst>
      <p:ext uri="{BB962C8B-B14F-4D97-AF65-F5344CB8AC3E}">
        <p14:creationId xmlns:p14="http://schemas.microsoft.com/office/powerpoint/2010/main" val="303521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4355A-707E-D591-392A-396D055A415D}"/>
              </a:ext>
            </a:extLst>
          </p:cNvPr>
          <p:cNvSpPr>
            <a:spLocks noGrp="1"/>
          </p:cNvSpPr>
          <p:nvPr>
            <p:ph type="title"/>
          </p:nvPr>
        </p:nvSpPr>
        <p:spPr/>
        <p:txBody>
          <a:bodyPr/>
          <a:lstStyle/>
          <a:p>
            <a:r>
              <a:rPr lang="en-US" dirty="0"/>
              <a:t>Modeling Data</a:t>
            </a:r>
          </a:p>
        </p:txBody>
      </p:sp>
      <p:sp>
        <p:nvSpPr>
          <p:cNvPr id="3" name="Content Placeholder 2">
            <a:extLst>
              <a:ext uri="{FF2B5EF4-FFF2-40B4-BE49-F238E27FC236}">
                <a16:creationId xmlns:a16="http://schemas.microsoft.com/office/drawing/2014/main" id="{5A4312BB-B635-71B6-0ED2-4222F5F6774D}"/>
              </a:ext>
            </a:extLst>
          </p:cNvPr>
          <p:cNvSpPr>
            <a:spLocks noGrp="1"/>
          </p:cNvSpPr>
          <p:nvPr>
            <p:ph idx="1"/>
          </p:nvPr>
        </p:nvSpPr>
        <p:spPr>
          <a:xfrm>
            <a:off x="838200" y="1825625"/>
            <a:ext cx="10515600" cy="4667250"/>
          </a:xfrm>
        </p:spPr>
        <p:txBody>
          <a:bodyPr>
            <a:noAutofit/>
          </a:bodyPr>
          <a:lstStyle/>
          <a:p>
            <a:r>
              <a:rPr lang="en-US" sz="2000" dirty="0"/>
              <a:t>Big Mountain Resort modelled price is $96.84, actual price is $81.00</a:t>
            </a:r>
          </a:p>
          <a:p>
            <a:pPr lvl="1">
              <a:buFont typeface="Arial" panose="020B0604020202020204" pitchFamily="34" charset="0"/>
              <a:buChar char="•"/>
            </a:pPr>
            <a:r>
              <a:rPr lang="en-US" sz="2000" dirty="0"/>
              <a:t>MAE(Mean Absolute Error) = $10.35 </a:t>
            </a:r>
          </a:p>
          <a:p>
            <a:r>
              <a:rPr lang="en-US" sz="2000" dirty="0"/>
              <a:t>Price Assumption </a:t>
            </a:r>
          </a:p>
          <a:p>
            <a:pPr lvl="1">
              <a:buFont typeface="Arial" panose="020B0604020202020204" pitchFamily="34" charset="0"/>
              <a:buChar char="•"/>
            </a:pPr>
            <a:r>
              <a:rPr lang="en-US" sz="2000" dirty="0"/>
              <a:t>This suggests there is room for an increase in price</a:t>
            </a:r>
          </a:p>
          <a:p>
            <a:pPr lvl="1">
              <a:buFont typeface="Arial" panose="020B0604020202020204" pitchFamily="34" charset="0"/>
              <a:buChar char="•"/>
            </a:pPr>
            <a:r>
              <a:rPr lang="en-US" sz="2000" dirty="0"/>
              <a:t>Other resorts accurately set their prices according to what the market (the ticket-buying public) supports.</a:t>
            </a:r>
          </a:p>
          <a:p>
            <a:pPr lvl="1">
              <a:buFont typeface="Arial" panose="020B0604020202020204" pitchFamily="34" charset="0"/>
              <a:buChar char="•"/>
            </a:pPr>
            <a:r>
              <a:rPr lang="en-US" sz="2000" dirty="0"/>
              <a:t>Big Mountain appears to be undercharging with the actual price being much lower than the predicted price.</a:t>
            </a:r>
          </a:p>
          <a:p>
            <a:pPr lvl="2">
              <a:buFont typeface="+mj-lt"/>
              <a:buAutoNum type="arabicPeriod"/>
            </a:pPr>
            <a:r>
              <a:rPr lang="en-US" dirty="0"/>
              <a:t>Is the model missing or lacking data?</a:t>
            </a:r>
          </a:p>
          <a:p>
            <a:pPr lvl="2">
              <a:buFont typeface="+mj-lt"/>
              <a:buAutoNum type="arabicPeriod"/>
            </a:pPr>
            <a:r>
              <a:rPr lang="en-US" dirty="0"/>
              <a:t>Are other resorts can be “overpriced” and “underpriced”?</a:t>
            </a:r>
          </a:p>
          <a:p>
            <a:r>
              <a:rPr lang="en-US" sz="2000" dirty="0"/>
              <a:t>Missing Key data </a:t>
            </a:r>
          </a:p>
          <a:p>
            <a:pPr lvl="1">
              <a:buFont typeface="Arial" panose="020B0604020202020204" pitchFamily="34" charset="0"/>
              <a:buChar char="•"/>
            </a:pPr>
            <a:r>
              <a:rPr lang="en-US" sz="2000" dirty="0"/>
              <a:t>Missing operating cost to help improve model</a:t>
            </a:r>
          </a:p>
        </p:txBody>
      </p:sp>
    </p:spTree>
    <p:extLst>
      <p:ext uri="{BB962C8B-B14F-4D97-AF65-F5344CB8AC3E}">
        <p14:creationId xmlns:p14="http://schemas.microsoft.com/office/powerpoint/2010/main" val="84587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59" name="Rectangle 205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061"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062" name="Freeform: Shape 2061">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63" name="Freeform: Shape 2062">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64" name="Freeform: Shape 2063">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65" name="Freeform: Shape 2064">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66" name="Freeform: Shape 2065">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67" name="Freeform: Shape 2066">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68" name="Freeform: Shape 2067">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069" name="Freeform: Shape 2068">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7DBA96-FBDD-C228-9825-13703813C46D}"/>
              </a:ext>
            </a:extLst>
          </p:cNvPr>
          <p:cNvSpPr>
            <a:spLocks noGrp="1"/>
          </p:cNvSpPr>
          <p:nvPr>
            <p:ph type="title"/>
          </p:nvPr>
        </p:nvSpPr>
        <p:spPr>
          <a:xfrm>
            <a:off x="1198182" y="559813"/>
            <a:ext cx="10246090" cy="1471193"/>
          </a:xfrm>
        </p:spPr>
        <p:txBody>
          <a:bodyPr>
            <a:normAutofit/>
          </a:bodyPr>
          <a:lstStyle/>
          <a:p>
            <a:r>
              <a:rPr lang="en-US" dirty="0"/>
              <a:t>Modeling Results</a:t>
            </a:r>
          </a:p>
        </p:txBody>
      </p:sp>
      <p:sp>
        <p:nvSpPr>
          <p:cNvPr id="2054" name="Content Placeholder 2053">
            <a:extLst>
              <a:ext uri="{FF2B5EF4-FFF2-40B4-BE49-F238E27FC236}">
                <a16:creationId xmlns:a16="http://schemas.microsoft.com/office/drawing/2014/main" id="{9EE5B4E5-3EA8-818E-4ED7-00FEDE22619D}"/>
              </a:ext>
            </a:extLst>
          </p:cNvPr>
          <p:cNvSpPr>
            <a:spLocks noGrp="1"/>
          </p:cNvSpPr>
          <p:nvPr>
            <p:ph idx="1"/>
          </p:nvPr>
        </p:nvSpPr>
        <p:spPr>
          <a:xfrm>
            <a:off x="1185756" y="2384474"/>
            <a:ext cx="4810872" cy="3728613"/>
          </a:xfrm>
        </p:spPr>
        <p:txBody>
          <a:bodyPr>
            <a:normAutofit/>
          </a:bodyPr>
          <a:lstStyle/>
          <a:p>
            <a:r>
              <a:rPr lang="en-US" sz="1800" dirty="0"/>
              <a:t>This linear model shows each feature and its importance level. This could help determine which features to close or which feature contributes more towards revenue.</a:t>
            </a:r>
          </a:p>
          <a:p>
            <a:endParaRPr lang="en-US" sz="1800" dirty="0"/>
          </a:p>
        </p:txBody>
      </p:sp>
      <p:pic>
        <p:nvPicPr>
          <p:cNvPr id="2050" name="Picture 2">
            <a:extLst>
              <a:ext uri="{FF2B5EF4-FFF2-40B4-BE49-F238E27FC236}">
                <a16:creationId xmlns:a16="http://schemas.microsoft.com/office/drawing/2014/main" id="{FE121CD1-A704-05E9-E935-BE463A3D9B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7160" y="2304938"/>
            <a:ext cx="4686953" cy="3808150"/>
          </a:xfrm>
          <a:prstGeom prst="rect">
            <a:avLst/>
          </a:prstGeom>
          <a:noFill/>
          <a:extLst>
            <a:ext uri="{909E8E84-426E-40DD-AFC4-6F175D3DCCD1}">
              <a14:hiddenFill xmlns:a14="http://schemas.microsoft.com/office/drawing/2010/main">
                <a:solidFill>
                  <a:srgbClr val="FFFFFF"/>
                </a:solidFill>
              </a14:hiddenFill>
            </a:ext>
          </a:extLst>
        </p:spPr>
      </p:pic>
      <p:grpSp>
        <p:nvGrpSpPr>
          <p:cNvPr id="2071"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072" name="Freeform: Shape 2071">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073"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75" name="Freeform: Shape 2074">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76" name="Freeform: Shape 2075">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77" name="Freeform: Shape 2076">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78" name="Freeform: Shape 2077">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79" name="Freeform: Shape 2078">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80" name="Freeform: Shape 2079">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81" name="Freeform: Shape 2080">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74" name="Freeform: Shape 2073">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51299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3" name="Rectangle 106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65" name="Freeform: Shape 106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67" name="Freeform: Shape 106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069" name="Freeform: Shape 106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7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072" name="Freeform: Shape 107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3" name="Freeform: Shape 107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4" name="Freeform: Shape 107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075" name="Freeform: Shape 107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76" name="Freeform: Shape 107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077" name="Freeform: Shape 107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078" name="Freeform: Shape 107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08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081" name="Freeform: Shape 108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2" name="Freeform: Shape 108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3" name="Freeform: Shape 108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4" name="Freeform: Shape 108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5" name="Freeform: Shape 108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6" name="Freeform: Shape 108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087" name="Freeform: Shape 108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9" name="Rectangle 108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91" name="Rectangle 109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93"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1094" name="Freeform: Shape 1093">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95" name="Freeform: Shape 1094">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6" name="Freeform: Shape 1095">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7" name="Freeform: Shape 1096">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8" name="Freeform: Shape 1097">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9" name="Freeform: Shape 1098">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0" name="Freeform: Shape 1099">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1" name="Freeform: Shape 1100">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31984948-6265-565D-936D-AFCFC6296134}"/>
              </a:ext>
            </a:extLst>
          </p:cNvPr>
          <p:cNvSpPr>
            <a:spLocks noGrp="1"/>
          </p:cNvSpPr>
          <p:nvPr>
            <p:ph type="title"/>
          </p:nvPr>
        </p:nvSpPr>
        <p:spPr>
          <a:xfrm>
            <a:off x="1170015" y="238790"/>
            <a:ext cx="8901252" cy="1342581"/>
          </a:xfrm>
        </p:spPr>
        <p:txBody>
          <a:bodyPr vert="horz" lIns="91440" tIns="45720" rIns="91440" bIns="45720" rtlCol="0" anchor="b">
            <a:noAutofit/>
          </a:bodyPr>
          <a:lstStyle/>
          <a:p>
            <a:r>
              <a:rPr lang="en-US" kern="1200" dirty="0">
                <a:solidFill>
                  <a:schemeClr val="tx2"/>
                </a:solidFill>
                <a:latin typeface="+mj-lt"/>
                <a:ea typeface="+mj-ea"/>
                <a:cs typeface="+mj-cs"/>
              </a:rPr>
              <a:t>Modeling Features Comparison</a:t>
            </a:r>
          </a:p>
        </p:txBody>
      </p:sp>
      <p:sp>
        <p:nvSpPr>
          <p:cNvPr id="3" name="Content Placeholder 2">
            <a:extLst>
              <a:ext uri="{FF2B5EF4-FFF2-40B4-BE49-F238E27FC236}">
                <a16:creationId xmlns:a16="http://schemas.microsoft.com/office/drawing/2014/main" id="{B4D1EF91-7F01-002C-F8FA-5395DF101C58}"/>
              </a:ext>
            </a:extLst>
          </p:cNvPr>
          <p:cNvSpPr>
            <a:spLocks noGrp="1"/>
          </p:cNvSpPr>
          <p:nvPr>
            <p:ph idx="1"/>
          </p:nvPr>
        </p:nvSpPr>
        <p:spPr>
          <a:xfrm>
            <a:off x="1429329" y="5379612"/>
            <a:ext cx="9142418" cy="925775"/>
          </a:xfrm>
        </p:spPr>
        <p:txBody>
          <a:bodyPr vert="horz" lIns="91440" tIns="45720" rIns="91440" bIns="45720" rtlCol="0" anchor="t">
            <a:normAutofit/>
          </a:bodyPr>
          <a:lstStyle/>
          <a:p>
            <a:pPr marL="0" indent="0">
              <a:buNone/>
            </a:pPr>
            <a:r>
              <a:rPr lang="en-US" sz="1800" dirty="0"/>
              <a:t>Big Mountain has amongst the highest numbers across all important features, notwithstanding some outliers..</a:t>
            </a:r>
            <a:endParaRPr lang="en-US" sz="1800" kern="1200" dirty="0">
              <a:solidFill>
                <a:schemeClr val="tx2"/>
              </a:solidFill>
              <a:latin typeface="+mn-lt"/>
              <a:ea typeface="+mn-ea"/>
              <a:cs typeface="+mn-cs"/>
            </a:endParaRPr>
          </a:p>
        </p:txBody>
      </p:sp>
      <p:grpSp>
        <p:nvGrpSpPr>
          <p:cNvPr id="1103"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104" name="Straight Connector 1103">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105" name="Straight Connector 1104">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1107"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1108"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1110" name="Freeform: Shape 1109">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1" name="Freeform: Shape 1110">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2" name="Freeform: Shape 1111">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3" name="Freeform: Shape 1112">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4" name="Freeform: Shape 1113">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5" name="Freeform: Shape 1114">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6" name="Freeform: Shape 1115">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109" name="Freeform: Shape 1108">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1032" name="Picture 8">
            <a:extLst>
              <a:ext uri="{FF2B5EF4-FFF2-40B4-BE49-F238E27FC236}">
                <a16:creationId xmlns:a16="http://schemas.microsoft.com/office/drawing/2014/main" id="{5943166F-F7AC-4661-A857-7BE3186F92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85882" y="1678678"/>
            <a:ext cx="3109869" cy="17259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DC2CDD5-36CC-B3F0-F081-5263828951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59347" y="1678678"/>
            <a:ext cx="3109869" cy="17259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7E35A81-DC58-B98F-BE07-6843740AE43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718062" y="3521863"/>
            <a:ext cx="3109869" cy="17259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1F4FBB4-22D1-63C9-EAF4-1745BF5939A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91527" y="3529637"/>
            <a:ext cx="3109869" cy="17104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3DDEA3C-9BB9-3654-7027-651077E86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572" y="1663827"/>
            <a:ext cx="3135886" cy="17196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31DE7CA-AF55-DFF1-F31B-A541F3B0D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0572" y="3517286"/>
            <a:ext cx="3109869" cy="172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08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DF0B-477D-45EB-B7F1-5F28CA11A4D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76E1ECA-2549-9C04-C789-E20004B3F933}"/>
              </a:ext>
            </a:extLst>
          </p:cNvPr>
          <p:cNvSpPr>
            <a:spLocks noGrp="1"/>
          </p:cNvSpPr>
          <p:nvPr>
            <p:ph idx="1"/>
          </p:nvPr>
        </p:nvSpPr>
        <p:spPr>
          <a:xfrm>
            <a:off x="838200" y="1825625"/>
            <a:ext cx="10515600" cy="4667250"/>
          </a:xfrm>
        </p:spPr>
        <p:txBody>
          <a:bodyPr>
            <a:normAutofit fontScale="85000" lnSpcReduction="20000"/>
          </a:bodyPr>
          <a:lstStyle/>
          <a:p>
            <a:r>
              <a:rPr lang="en-US" sz="2400" dirty="0"/>
              <a:t>Big Mountain Currently ranks among the top resorts in</a:t>
            </a:r>
          </a:p>
          <a:p>
            <a:pPr lvl="1">
              <a:buFont typeface="Arial" panose="020B0604020202020204" pitchFamily="34" charset="0"/>
              <a:buChar char="•"/>
            </a:pPr>
            <a:r>
              <a:rPr lang="en-US" dirty="0"/>
              <a:t>Skiable terrain</a:t>
            </a:r>
          </a:p>
          <a:p>
            <a:pPr lvl="1">
              <a:buFont typeface="Arial" panose="020B0604020202020204" pitchFamily="34" charset="0"/>
              <a:buChar char="•"/>
            </a:pPr>
            <a:r>
              <a:rPr lang="en-US" dirty="0"/>
              <a:t>Number of Runs</a:t>
            </a:r>
          </a:p>
          <a:p>
            <a:pPr lvl="1">
              <a:buFont typeface="Arial" panose="020B0604020202020204" pitchFamily="34" charset="0"/>
              <a:buChar char="•"/>
            </a:pPr>
            <a:r>
              <a:rPr lang="en-US" dirty="0"/>
              <a:t>Snow making capacity</a:t>
            </a:r>
          </a:p>
          <a:p>
            <a:pPr lvl="1">
              <a:buFont typeface="Arial" panose="020B0604020202020204" pitchFamily="34" charset="0"/>
              <a:buChar char="•"/>
            </a:pPr>
            <a:r>
              <a:rPr lang="en-US" dirty="0"/>
              <a:t>Number of Chairs</a:t>
            </a:r>
          </a:p>
          <a:p>
            <a:r>
              <a:rPr lang="en-US" sz="2400" dirty="0"/>
              <a:t>Proposed </a:t>
            </a:r>
            <a:r>
              <a:rPr lang="en-US" sz="2400" dirty="0" err="1"/>
              <a:t>Scenerios</a:t>
            </a:r>
            <a:endParaRPr lang="en-US" sz="2400" dirty="0"/>
          </a:p>
          <a:p>
            <a:pPr lvl="1">
              <a:buFont typeface="Arial" panose="020B0604020202020204" pitchFamily="34" charset="0"/>
              <a:buChar char="•"/>
            </a:pPr>
            <a:r>
              <a:rPr lang="en-US" dirty="0"/>
              <a:t>Closure of 5 least used runs</a:t>
            </a:r>
          </a:p>
          <a:p>
            <a:pPr lvl="1">
              <a:buFont typeface="Arial" panose="020B0604020202020204" pitchFamily="34" charset="0"/>
              <a:buChar char="•"/>
            </a:pPr>
            <a:r>
              <a:rPr lang="en-US" dirty="0"/>
              <a:t>Increase vertical drop with and without snowmaking</a:t>
            </a:r>
          </a:p>
          <a:p>
            <a:pPr lvl="1">
              <a:buFont typeface="Arial" panose="020B0604020202020204" pitchFamily="34" charset="0"/>
              <a:buChar char="•"/>
            </a:pPr>
            <a:r>
              <a:rPr lang="en-US" dirty="0"/>
              <a:t>Increase longest run with snowmaking</a:t>
            </a:r>
          </a:p>
          <a:p>
            <a:r>
              <a:rPr lang="en-US" sz="2400" dirty="0"/>
              <a:t>By closing 5 of the least used runs, it seems like you will be able to generate less revenue since you will be charged less. However, unlike in the other scenarios you will not be incurring costs for installing new lifts, new snowmaking equipment, and grooming the new terrain, which would certainly increase operating costs and lower revenue.</a:t>
            </a:r>
          </a:p>
          <a:p>
            <a:pPr marL="457200" lvl="1" indent="0">
              <a:buNone/>
            </a:pPr>
            <a:endParaRPr lang="en-US" dirty="0"/>
          </a:p>
        </p:txBody>
      </p:sp>
    </p:spTree>
    <p:extLst>
      <p:ext uri="{BB962C8B-B14F-4D97-AF65-F5344CB8AC3E}">
        <p14:creationId xmlns:p14="http://schemas.microsoft.com/office/powerpoint/2010/main" val="2278749806"/>
      </p:ext>
    </p:extLst>
  </p:cSld>
  <p:clrMapOvr>
    <a:masterClrMapping/>
  </p:clrMapOvr>
</p:sld>
</file>

<file path=ppt/theme/theme1.xml><?xml version="1.0" encoding="utf-8"?>
<a:theme xmlns:a="http://schemas.openxmlformats.org/drawingml/2006/main" name="Explor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2991</TotalTime>
  <Words>441</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AvenirNext LT Pro Medium</vt:lpstr>
      <vt:lpstr>Sagona Book</vt:lpstr>
      <vt:lpstr>Segoe UI Semilight</vt:lpstr>
      <vt:lpstr>ExploreVTI</vt:lpstr>
      <vt:lpstr>Big Mountain Ski Report</vt:lpstr>
      <vt:lpstr>Goal of this project</vt:lpstr>
      <vt:lpstr>PowerPoint Presentation</vt:lpstr>
      <vt:lpstr>Modeling Data</vt:lpstr>
      <vt:lpstr>Modeling Results</vt:lpstr>
      <vt:lpstr>Modeling Features Comparison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Ski Report</dc:title>
  <dc:creator>Daniel Shaw</dc:creator>
  <cp:lastModifiedBy>Daniel Shaw</cp:lastModifiedBy>
  <cp:revision>2</cp:revision>
  <dcterms:created xsi:type="dcterms:W3CDTF">2024-05-02T00:56:51Z</dcterms:created>
  <dcterms:modified xsi:type="dcterms:W3CDTF">2024-05-04T02:48:37Z</dcterms:modified>
</cp:coreProperties>
</file>