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0" r:id="rId3"/>
    <p:sldId id="262" r:id="rId4"/>
    <p:sldId id="257" r:id="rId5"/>
    <p:sldId id="261" r:id="rId6"/>
    <p:sldId id="259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0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tazng/telecom-company-churn-rate-call-center-data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5A9A-E6E4-8A96-7D6A-DE357751F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56" y="584946"/>
            <a:ext cx="4406153" cy="3128762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Why do customers leave, and can your business afford to let your customers slip away?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Telecom Company Churn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EC4E-362B-1BE7-6BBA-F1F10EF8B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6" y="5653298"/>
            <a:ext cx="3494219" cy="915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Daniel Shaw</a:t>
            </a:r>
          </a:p>
        </p:txBody>
      </p:sp>
      <p:pic>
        <p:nvPicPr>
          <p:cNvPr id="20" name="Picture 19" descr="Neon laser lights aligned to form a triangle">
            <a:extLst>
              <a:ext uri="{FF2B5EF4-FFF2-40B4-BE49-F238E27FC236}">
                <a16:creationId xmlns:a16="http://schemas.microsoft.com/office/drawing/2014/main" id="{7A79FDCF-4DDF-F82F-13A9-FBA29F3E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29" r="-1" b="598"/>
          <a:stretch/>
        </p:blipFill>
        <p:spPr>
          <a:xfrm>
            <a:off x="5396643" y="1692127"/>
            <a:ext cx="6109557" cy="3473745"/>
          </a:xfrm>
          <a:prstGeom prst="rect">
            <a:avLst/>
          </a:prstGeom>
        </p:spPr>
      </p:pic>
      <p:pic>
        <p:nvPicPr>
          <p:cNvPr id="8198" name="Picture 6" descr="Telecommunication Tower Images | Free Photos, PNG Stickers, Wallpapers &amp;  Backgrounds - rawpixel">
            <a:extLst>
              <a:ext uri="{FF2B5EF4-FFF2-40B4-BE49-F238E27FC236}">
                <a16:creationId xmlns:a16="http://schemas.microsoft.com/office/drawing/2014/main" id="{3903CEB5-795C-0428-BB1B-9CFC13EA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4" y="1360967"/>
            <a:ext cx="6158766" cy="4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6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1992-3575-D57E-8EC8-460F6A01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(Linear Regression)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537E-7A08-45F1-A6C8-4A586E37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713766" cy="4006568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rovides clear insights into the relationship between independent variables and the dependent variable.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 positive relationship between tenure and total charges.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1266.58 RMSE, suggests that the model's predictions have a relatively high error margin.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value and value&#10;&#10;Description automatically generated with medium confidence">
            <a:extLst>
              <a:ext uri="{FF2B5EF4-FFF2-40B4-BE49-F238E27FC236}">
                <a16:creationId xmlns:a16="http://schemas.microsoft.com/office/drawing/2014/main" id="{EC93F6E0-B6BF-C6A9-E55C-004C2185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6" y="2437271"/>
            <a:ext cx="5197549" cy="37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B4AB-0815-6C1E-E959-E3B5DDE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28" y="6216576"/>
            <a:ext cx="232442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83C-F8AE-89C5-E4BA-AA8B413F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C6E-B1CC-A4CD-11A4-45FABD4E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K-Nearest Neighbors (KNN) performed better, achieving a 76% accuracy.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Reached our 70% target margin.</a:t>
            </a:r>
          </a:p>
          <a:p>
            <a:r>
              <a:rPr lang="en-US" dirty="0"/>
              <a:t>High RMSE indicates there is room for improvement in the linear regression model's predictive performance.</a:t>
            </a:r>
          </a:p>
          <a:p>
            <a:r>
              <a:rPr lang="en-US" dirty="0"/>
              <a:t>churned customers appear to have a higher average spend than non-churned customers.</a:t>
            </a:r>
          </a:p>
        </p:txBody>
      </p:sp>
      <p:pic>
        <p:nvPicPr>
          <p:cNvPr id="10244" name="Picture 4" descr="Key Takeaway Images – Browse 1,807 Stock Photos, Vectors, and Video | Adobe  Stock">
            <a:extLst>
              <a:ext uri="{FF2B5EF4-FFF2-40B4-BE49-F238E27FC236}">
                <a16:creationId xmlns:a16="http://schemas.microsoft.com/office/drawing/2014/main" id="{C9C5F1DC-8A20-6800-CDA7-54628DD4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07" y="4321316"/>
            <a:ext cx="2603093" cy="21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7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D75F-EA44-0E0B-DE0A-7A0476C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97A4-F29B-6BDE-B59F-B3091A70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new contracts prices that is responsible for at least 80% of our work request.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Marketing practices should be implemented for the senior citizens no later than January 2023.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ffer targeted loyalty programs and discounts to long-term customers.</a:t>
            </a:r>
            <a:endParaRPr lang="en-US" dirty="0"/>
          </a:p>
        </p:txBody>
      </p:sp>
      <p:pic>
        <p:nvPicPr>
          <p:cNvPr id="6146" name="Picture 2" descr="Recommendations for the future | Exploring Inquiry Learning">
            <a:extLst>
              <a:ext uri="{FF2B5EF4-FFF2-40B4-BE49-F238E27FC236}">
                <a16:creationId xmlns:a16="http://schemas.microsoft.com/office/drawing/2014/main" id="{1BAEE549-9ED1-A167-91E0-85CAF13F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22" y="4068652"/>
            <a:ext cx="2650932" cy="24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7995-C742-5D13-5091-55C2299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BE0-7AC5-9E64-00FF-B4E37E89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efining the performance of both K-Nearest Neighbors (KNN) and Linear Regression to further improve churn prediction accuracy and overall model effectiveness. </a:t>
            </a:r>
          </a:p>
          <a:p>
            <a:r>
              <a:rPr lang="en-US" dirty="0"/>
              <a:t>Optimizing the number of neighbors (k) 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pplying more advanced machine learning algorithms such as random forests or gradient boosting</a:t>
            </a:r>
            <a:endParaRPr lang="en-US" dirty="0"/>
          </a:p>
        </p:txBody>
      </p:sp>
      <p:pic>
        <p:nvPicPr>
          <p:cNvPr id="7170" name="Picture 2" descr="Author Services 5 must-have skills for researchers of the future -">
            <a:extLst>
              <a:ext uri="{FF2B5EF4-FFF2-40B4-BE49-F238E27FC236}">
                <a16:creationId xmlns:a16="http://schemas.microsoft.com/office/drawing/2014/main" id="{86AE5966-F64D-3556-BFB0-A8ECAAD4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97" y="4056247"/>
            <a:ext cx="1583808" cy="24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94A-0E7E-D981-72F6-4DB10D8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to stop Churn!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5927-F46F-5D22-82EE-F71FBDB6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047" y="6177516"/>
            <a:ext cx="2161953" cy="444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Daniel Shaw</a:t>
            </a:r>
          </a:p>
        </p:txBody>
      </p:sp>
      <p:pic>
        <p:nvPicPr>
          <p:cNvPr id="9222" name="Picture 6" descr="Customer Churn: 12 Ways to Stop Churn Immediately">
            <a:extLst>
              <a:ext uri="{FF2B5EF4-FFF2-40B4-BE49-F238E27FC236}">
                <a16:creationId xmlns:a16="http://schemas.microsoft.com/office/drawing/2014/main" id="{0D585764-421C-DB82-9556-F04EBD3B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27" y="1983311"/>
            <a:ext cx="9208546" cy="41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446-4B23-0482-5F92-E998F860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65125"/>
            <a:ext cx="3852530" cy="1577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C5B2-E9ED-80CB-F880-2D3D4887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501116" cy="4006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Switzerland mid-scale Telecom company Churn Rate is 26%.</a:t>
            </a:r>
          </a:p>
          <a:p>
            <a:r>
              <a:rPr lang="en-US" dirty="0"/>
              <a:t>Even though 26% is in the average, this company is trying to stand out for the field.</a:t>
            </a:r>
          </a:p>
          <a:p>
            <a:r>
              <a:rPr lang="en-US" dirty="0"/>
              <a:t>Churn increases costs to replace customers.</a:t>
            </a:r>
          </a:p>
          <a:p>
            <a:r>
              <a:rPr lang="en-US" dirty="0"/>
              <a:t>Direct negative impact on revenue.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issouri recommends decrease in 2020 workers comp rates | Business Insurance">
            <a:extLst>
              <a:ext uri="{FF2B5EF4-FFF2-40B4-BE49-F238E27FC236}">
                <a16:creationId xmlns:a16="http://schemas.microsoft.com/office/drawing/2014/main" id="{AE3BEE6F-C9DB-C174-B450-CD00193B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54" y="2318031"/>
            <a:ext cx="4501115" cy="26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11F-1C42-BA23-3C07-B45A4681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31AF-5267-E657-6D1B-D1B41A25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876800" cy="4006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oes pricing play a role in churn?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u="none" strike="noStrike" dirty="0">
                <a:effectLst/>
              </a:rPr>
              <a:t>How should a Switzerland mid-scale wireless service company lower churn rate by the end of the year in order to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US" i="0" u="none" strike="noStrike" dirty="0">
                <a:effectLst/>
              </a:rPr>
              <a:t> achieve at least 70% predictive   accuracy in determining which customers will churn</a:t>
            </a:r>
          </a:p>
          <a:p>
            <a:pPr marL="0" indent="0">
              <a:buNone/>
            </a:pPr>
            <a:r>
              <a:rPr lang="en-US" i="0" u="none" strike="noStrike" dirty="0">
                <a:effectLst/>
              </a:rPr>
              <a:t>(b) achieve a 10% decrease in churn rate?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The Art of Asking Questions">
            <a:extLst>
              <a:ext uri="{FF2B5EF4-FFF2-40B4-BE49-F238E27FC236}">
                <a16:creationId xmlns:a16="http://schemas.microsoft.com/office/drawing/2014/main" id="{43826BE0-BB1C-6866-80F4-34EAEA91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48" y="3572541"/>
            <a:ext cx="5626351" cy="3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5CC1-17F1-5078-395D-B26C993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3280"/>
            <a:ext cx="9493249" cy="7735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436C9-989A-6CCE-3A21-7653A01B9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58" y="1148316"/>
            <a:ext cx="10239154" cy="5003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8042-CC05-B8BA-BAEE-5F01AD7F2546}"/>
              </a:ext>
            </a:extLst>
          </p:cNvPr>
          <p:cNvSpPr txBox="1"/>
          <p:nvPr/>
        </p:nvSpPr>
        <p:spPr>
          <a:xfrm>
            <a:off x="453657" y="6211669"/>
            <a:ext cx="1159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Data: </a:t>
            </a:r>
            <a:r>
              <a:rPr lang="en-US" sz="1600" dirty="0">
                <a:hlinkClick r:id="rId3"/>
              </a:rPr>
              <a:t>https://www.kaggle.com/datasets/datazng/telecom-company-churn-rate-call-center-data/data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03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830-617F-D225-5C2F-21FE32A3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BDE1-B272-F543-F265-4C5867C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68" y="2318032"/>
            <a:ext cx="3407882" cy="40065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was collected from     Jan 2021-Oct 2022</a:t>
            </a:r>
          </a:p>
          <a:p>
            <a:r>
              <a:rPr lang="en-US" dirty="0"/>
              <a:t>Raw dataset from Kaggle contained 7043 rows and 23 columns. </a:t>
            </a:r>
          </a:p>
          <a:p>
            <a:r>
              <a:rPr lang="en-US" dirty="0"/>
              <a:t>Clean data by searching for missing values and duplicates.</a:t>
            </a:r>
          </a:p>
          <a:p>
            <a:r>
              <a:rPr lang="en-US" dirty="0"/>
              <a:t>Replacing missing values with the statistical mean.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Mastering the Art of Data Wrangling: A Comprehensive Guide">
            <a:extLst>
              <a:ext uri="{FF2B5EF4-FFF2-40B4-BE49-F238E27FC236}">
                <a16:creationId xmlns:a16="http://schemas.microsoft.com/office/drawing/2014/main" id="{9E0B5229-83A2-B3F8-CEEA-BB6FD87E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3" y="2318032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EBA-3D10-3FE5-3804-4F3B5849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81EF-26A6-8B0C-2261-DB05196D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171507" cy="4006568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histogram indicates that most customers either leave in the 1st month or stay for more than 6 years.</a:t>
            </a:r>
          </a:p>
          <a:p>
            <a:r>
              <a:rPr lang="en-US" dirty="0"/>
              <a:t>The customers may stay longer because of the contract term.</a:t>
            </a:r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A6F800A-FDE1-ED1E-8936-40171B28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33" y="2318032"/>
            <a:ext cx="53054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6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D0C4-E163-C18F-A8CC-C42D32E6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5BAD6-AA81-F135-89EC-11B6A22F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524" y="3601188"/>
            <a:ext cx="2514951" cy="8002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C9089-6725-DFA9-F26C-3B7EB3F3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287" y="2292725"/>
            <a:ext cx="2591162" cy="10193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FBBA15-E461-0AA5-F26D-FE3660700111}"/>
              </a:ext>
            </a:extLst>
          </p:cNvPr>
          <p:cNvSpPr txBox="1">
            <a:spLocks/>
          </p:cNvSpPr>
          <p:nvPr/>
        </p:nvSpPr>
        <p:spPr>
          <a:xfrm>
            <a:off x="1219200" y="2318032"/>
            <a:ext cx="5808921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Most customers decided to go with Month-to-month contracts.</a:t>
            </a:r>
          </a:p>
          <a:p>
            <a:r>
              <a:rPr lang="en-US" dirty="0"/>
              <a:t>Senior citizen represent 83% of </a:t>
            </a:r>
            <a:r>
              <a:rPr lang="en-US" dirty="0" err="1"/>
              <a:t>custormers</a:t>
            </a:r>
            <a:endParaRPr lang="en-US" dirty="0"/>
          </a:p>
        </p:txBody>
      </p:sp>
      <p:pic>
        <p:nvPicPr>
          <p:cNvPr id="5122" name="Picture 2" descr="Employment contracts - new 'day one ...">
            <a:extLst>
              <a:ext uri="{FF2B5EF4-FFF2-40B4-BE49-F238E27FC236}">
                <a16:creationId xmlns:a16="http://schemas.microsoft.com/office/drawing/2014/main" id="{B7BEC596-33C1-8785-299A-4B6BF88A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797449"/>
            <a:ext cx="4487809" cy="25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DCD-84C0-8EBD-5661-D24449E0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95CC-7337-136D-806F-1E51056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2478950" cy="40065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consumers tend to purchase products priced around $19 or $20</a:t>
            </a:r>
          </a:p>
          <a:p>
            <a:r>
              <a:rPr lang="en-US" dirty="0"/>
              <a:t>As total charges increase, the count of consumers or transactions tends to decrease.</a:t>
            </a:r>
          </a:p>
        </p:txBody>
      </p:sp>
      <p:pic>
        <p:nvPicPr>
          <p:cNvPr id="4" name="Picture 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E43B57D9-2FB5-2175-8473-E28D0AD2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2" y="2061003"/>
            <a:ext cx="3843036" cy="400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F9517609-0EEA-69A5-274D-92B48E8B8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9" y="2061002"/>
            <a:ext cx="3843036" cy="4006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8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2A1-B2CA-0541-1EE7-99718345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(K-nearest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7656-67F3-F964-220B-D2D1DF7A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330995" cy="4006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KNN performs particularly well on datasets with moderate sizes.</a:t>
            </a:r>
          </a:p>
          <a:p>
            <a:r>
              <a:rPr lang="en-US" dirty="0"/>
              <a:t>KNN is relatively simple to understand and implement.</a:t>
            </a:r>
          </a:p>
          <a:p>
            <a:r>
              <a:rPr lang="en-US" dirty="0"/>
              <a:t>The model achieved an accuracy of 76% on the test set.</a:t>
            </a:r>
          </a:p>
          <a:p>
            <a:endParaRPr lang="en-US" dirty="0"/>
          </a:p>
        </p:txBody>
      </p:sp>
      <p:pic>
        <p:nvPicPr>
          <p:cNvPr id="4" name="Picture 3" descr="A blue line with red lines&#10;&#10;Description automatically generated">
            <a:extLst>
              <a:ext uri="{FF2B5EF4-FFF2-40B4-BE49-F238E27FC236}">
                <a16:creationId xmlns:a16="http://schemas.microsoft.com/office/drawing/2014/main" id="{706FC7C3-A026-E2E4-9D42-1514EFDF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80" y="2344613"/>
            <a:ext cx="5163359" cy="400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3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507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Why do customers leave, and can your business afford to let your customers slip away?  Telecom Company Churn Rate</vt:lpstr>
      <vt:lpstr>The Problem</vt:lpstr>
      <vt:lpstr>Questions</vt:lpstr>
      <vt:lpstr>The Data</vt:lpstr>
      <vt:lpstr>Data Wrangling</vt:lpstr>
      <vt:lpstr>Exploratory Data Analysis (EDA)</vt:lpstr>
      <vt:lpstr>Exploratory Data Analysis (EDA)</vt:lpstr>
      <vt:lpstr>Exploratory Data Analysis (EDA)</vt:lpstr>
      <vt:lpstr>Modeling (K-nearest neighbor) </vt:lpstr>
      <vt:lpstr>Modeling (Linear Regression) </vt:lpstr>
      <vt:lpstr>Takeaways</vt:lpstr>
      <vt:lpstr>Recommendations</vt:lpstr>
      <vt:lpstr>Future Research </vt:lpstr>
      <vt:lpstr>Time to stop Churn!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Shaw</dc:creator>
  <cp:lastModifiedBy>Daniel Shaw</cp:lastModifiedBy>
  <cp:revision>11</cp:revision>
  <dcterms:created xsi:type="dcterms:W3CDTF">2024-12-07T19:03:22Z</dcterms:created>
  <dcterms:modified xsi:type="dcterms:W3CDTF">2024-12-08T16:50:42Z</dcterms:modified>
</cp:coreProperties>
</file>