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60" r:id="rId3"/>
    <p:sldId id="262" r:id="rId4"/>
    <p:sldId id="257" r:id="rId5"/>
    <p:sldId id="261" r:id="rId6"/>
    <p:sldId id="259" r:id="rId7"/>
    <p:sldId id="263" r:id="rId8"/>
    <p:sldId id="264" r:id="rId9"/>
    <p:sldId id="265" r:id="rId10"/>
    <p:sldId id="266" r:id="rId11"/>
    <p:sldId id="268" r:id="rId12"/>
    <p:sldId id="269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7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2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8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0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9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572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5" r:id="rId6"/>
    <p:sldLayoutId id="2147483680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tazng/telecom-company-churn-rate-call-center-data/dat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E249D0-CECF-4029-A080-EDA940EF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A479AAA-D507-4F30-9F59-F5D276887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3"/>
            <a:ext cx="4850360" cy="6857947"/>
          </a:xfrm>
          <a:custGeom>
            <a:avLst/>
            <a:gdLst>
              <a:gd name="connsiteX0" fmla="*/ 4850360 w 4850360"/>
              <a:gd name="connsiteY0" fmla="*/ 6857947 h 6857947"/>
              <a:gd name="connsiteX1" fmla="*/ 69733 w 4850360"/>
              <a:gd name="connsiteY1" fmla="*/ 6857735 h 6857947"/>
              <a:gd name="connsiteX2" fmla="*/ 114366 w 4850360"/>
              <a:gd name="connsiteY2" fmla="*/ 6737706 h 6857947"/>
              <a:gd name="connsiteX3" fmla="*/ 130522 w 4850360"/>
              <a:gd name="connsiteY3" fmla="*/ 6686827 h 6857947"/>
              <a:gd name="connsiteX4" fmla="*/ 141267 w 4850360"/>
              <a:gd name="connsiteY4" fmla="*/ 6633777 h 6857947"/>
              <a:gd name="connsiteX5" fmla="*/ 208871 w 4850360"/>
              <a:gd name="connsiteY5" fmla="*/ 6492130 h 6857947"/>
              <a:gd name="connsiteX6" fmla="*/ 223429 w 4850360"/>
              <a:gd name="connsiteY6" fmla="*/ 6431610 h 6857947"/>
              <a:gd name="connsiteX7" fmla="*/ 240915 w 4850360"/>
              <a:gd name="connsiteY7" fmla="*/ 6294334 h 6857947"/>
              <a:gd name="connsiteX8" fmla="*/ 229568 w 4850360"/>
              <a:gd name="connsiteY8" fmla="*/ 6231403 h 6857947"/>
              <a:gd name="connsiteX9" fmla="*/ 222754 w 4850360"/>
              <a:gd name="connsiteY9" fmla="*/ 6202459 h 6857947"/>
              <a:gd name="connsiteX10" fmla="*/ 221639 w 4850360"/>
              <a:gd name="connsiteY10" fmla="*/ 6153037 h 6857947"/>
              <a:gd name="connsiteX11" fmla="*/ 228678 w 4850360"/>
              <a:gd name="connsiteY11" fmla="*/ 5905303 h 6857947"/>
              <a:gd name="connsiteX12" fmla="*/ 319814 w 4850360"/>
              <a:gd name="connsiteY12" fmla="*/ 5449031 h 6857947"/>
              <a:gd name="connsiteX13" fmla="*/ 354044 w 4850360"/>
              <a:gd name="connsiteY13" fmla="*/ 5341916 h 6857947"/>
              <a:gd name="connsiteX14" fmla="*/ 389665 w 4850360"/>
              <a:gd name="connsiteY14" fmla="*/ 5264214 h 6857947"/>
              <a:gd name="connsiteX15" fmla="*/ 395381 w 4850360"/>
              <a:gd name="connsiteY15" fmla="*/ 5225268 h 6857947"/>
              <a:gd name="connsiteX16" fmla="*/ 403067 w 4850360"/>
              <a:gd name="connsiteY16" fmla="*/ 5159961 h 6857947"/>
              <a:gd name="connsiteX17" fmla="*/ 406417 w 4850360"/>
              <a:gd name="connsiteY17" fmla="*/ 5125185 h 6857947"/>
              <a:gd name="connsiteX18" fmla="*/ 420204 w 4850360"/>
              <a:gd name="connsiteY18" fmla="*/ 4993030 h 6857947"/>
              <a:gd name="connsiteX19" fmla="*/ 426616 w 4850360"/>
              <a:gd name="connsiteY19" fmla="*/ 4946844 h 6857947"/>
              <a:gd name="connsiteX20" fmla="*/ 437065 w 4850360"/>
              <a:gd name="connsiteY20" fmla="*/ 4858827 h 6857947"/>
              <a:gd name="connsiteX21" fmla="*/ 442544 w 4850360"/>
              <a:gd name="connsiteY21" fmla="*/ 4808488 h 6857947"/>
              <a:gd name="connsiteX22" fmla="*/ 434154 w 4850360"/>
              <a:gd name="connsiteY22" fmla="*/ 4375228 h 6857947"/>
              <a:gd name="connsiteX23" fmla="*/ 416200 w 4850360"/>
              <a:gd name="connsiteY23" fmla="*/ 4214165 h 6857947"/>
              <a:gd name="connsiteX24" fmla="*/ 410030 w 4850360"/>
              <a:gd name="connsiteY24" fmla="*/ 3872886 h 6857947"/>
              <a:gd name="connsiteX25" fmla="*/ 429769 w 4850360"/>
              <a:gd name="connsiteY25" fmla="*/ 3738082 h 6857947"/>
              <a:gd name="connsiteX26" fmla="*/ 436588 w 4850360"/>
              <a:gd name="connsiteY26" fmla="*/ 3673397 h 6857947"/>
              <a:gd name="connsiteX27" fmla="*/ 435934 w 4850360"/>
              <a:gd name="connsiteY27" fmla="*/ 3637109 h 6857947"/>
              <a:gd name="connsiteX28" fmla="*/ 439129 w 4850360"/>
              <a:gd name="connsiteY28" fmla="*/ 3536883 h 6857947"/>
              <a:gd name="connsiteX29" fmla="*/ 459018 w 4850360"/>
              <a:gd name="connsiteY29" fmla="*/ 3295862 h 6857947"/>
              <a:gd name="connsiteX30" fmla="*/ 442801 w 4850360"/>
              <a:gd name="connsiteY30" fmla="*/ 3158586 h 6857947"/>
              <a:gd name="connsiteX31" fmla="*/ 406498 w 4850360"/>
              <a:gd name="connsiteY31" fmla="*/ 3072935 h 6857947"/>
              <a:gd name="connsiteX32" fmla="*/ 383458 w 4850360"/>
              <a:gd name="connsiteY32" fmla="*/ 2958185 h 6857947"/>
              <a:gd name="connsiteX33" fmla="*/ 343810 w 4850360"/>
              <a:gd name="connsiteY33" fmla="*/ 2843952 h 6857947"/>
              <a:gd name="connsiteX34" fmla="*/ 282790 w 4850360"/>
              <a:gd name="connsiteY34" fmla="*/ 2554718 h 6857947"/>
              <a:gd name="connsiteX35" fmla="*/ 255706 w 4850360"/>
              <a:gd name="connsiteY35" fmla="*/ 2447068 h 6857947"/>
              <a:gd name="connsiteX36" fmla="*/ 259483 w 4850360"/>
              <a:gd name="connsiteY36" fmla="*/ 2423438 h 6857947"/>
              <a:gd name="connsiteX37" fmla="*/ 229629 w 4850360"/>
              <a:gd name="connsiteY37" fmla="*/ 2261920 h 6857947"/>
              <a:gd name="connsiteX38" fmla="*/ 205595 w 4850360"/>
              <a:gd name="connsiteY38" fmla="*/ 2155135 h 6857947"/>
              <a:gd name="connsiteX39" fmla="*/ 203236 w 4850360"/>
              <a:gd name="connsiteY39" fmla="*/ 2118008 h 6857947"/>
              <a:gd name="connsiteX40" fmla="*/ 204157 w 4850360"/>
              <a:gd name="connsiteY40" fmla="*/ 2050531 h 6857947"/>
              <a:gd name="connsiteX41" fmla="*/ 114450 w 4850360"/>
              <a:gd name="connsiteY41" fmla="*/ 1732919 h 6857947"/>
              <a:gd name="connsiteX42" fmla="*/ 87941 w 4850360"/>
              <a:gd name="connsiteY42" fmla="*/ 1615777 h 6857947"/>
              <a:gd name="connsiteX43" fmla="*/ 84616 w 4850360"/>
              <a:gd name="connsiteY43" fmla="*/ 1525631 h 6857947"/>
              <a:gd name="connsiteX44" fmla="*/ 75521 w 4850360"/>
              <a:gd name="connsiteY44" fmla="*/ 1477995 h 6857947"/>
              <a:gd name="connsiteX45" fmla="*/ 70316 w 4850360"/>
              <a:gd name="connsiteY45" fmla="*/ 1307086 h 6857947"/>
              <a:gd name="connsiteX46" fmla="*/ 75767 w 4850360"/>
              <a:gd name="connsiteY46" fmla="*/ 1168288 h 6857947"/>
              <a:gd name="connsiteX47" fmla="*/ 566 w 4850360"/>
              <a:gd name="connsiteY47" fmla="*/ 716778 h 6857947"/>
              <a:gd name="connsiteX48" fmla="*/ 2531 w 4850360"/>
              <a:gd name="connsiteY48" fmla="*/ 657363 h 6857947"/>
              <a:gd name="connsiteX49" fmla="*/ 23725 w 4850360"/>
              <a:gd name="connsiteY49" fmla="*/ 393828 h 6857947"/>
              <a:gd name="connsiteX50" fmla="*/ 37848 w 4850360"/>
              <a:gd name="connsiteY50" fmla="*/ 236673 h 6857947"/>
              <a:gd name="connsiteX51" fmla="*/ 36960 w 4850360"/>
              <a:gd name="connsiteY51" fmla="*/ 144983 h 6857947"/>
              <a:gd name="connsiteX52" fmla="*/ 27943 w 4850360"/>
              <a:gd name="connsiteY52" fmla="*/ 33857 h 6857947"/>
              <a:gd name="connsiteX53" fmla="*/ 10823 w 4850360"/>
              <a:gd name="connsiteY53" fmla="*/ 0 h 6857947"/>
              <a:gd name="connsiteX54" fmla="*/ 4850360 w 4850360"/>
              <a:gd name="connsiteY54" fmla="*/ 0 h 6857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4850360" h="6857947">
                <a:moveTo>
                  <a:pt x="4850360" y="6857947"/>
                </a:moveTo>
                <a:lnTo>
                  <a:pt x="69733" y="6857735"/>
                </a:lnTo>
                <a:cubicBezTo>
                  <a:pt x="107230" y="6789493"/>
                  <a:pt x="104235" y="6766191"/>
                  <a:pt x="114366" y="6737706"/>
                </a:cubicBezTo>
                <a:cubicBezTo>
                  <a:pt x="119972" y="6708183"/>
                  <a:pt x="127751" y="6708238"/>
                  <a:pt x="130522" y="6686827"/>
                </a:cubicBezTo>
                <a:cubicBezTo>
                  <a:pt x="135006" y="6669506"/>
                  <a:pt x="128209" y="6666226"/>
                  <a:pt x="141267" y="6633777"/>
                </a:cubicBezTo>
                <a:cubicBezTo>
                  <a:pt x="165668" y="6560846"/>
                  <a:pt x="193287" y="6530190"/>
                  <a:pt x="208871" y="6492130"/>
                </a:cubicBezTo>
                <a:cubicBezTo>
                  <a:pt x="210061" y="6486906"/>
                  <a:pt x="220353" y="6432771"/>
                  <a:pt x="223429" y="6431610"/>
                </a:cubicBezTo>
                <a:cubicBezTo>
                  <a:pt x="228771" y="6398644"/>
                  <a:pt x="239892" y="6327702"/>
                  <a:pt x="240915" y="6294334"/>
                </a:cubicBezTo>
                <a:cubicBezTo>
                  <a:pt x="240041" y="6280685"/>
                  <a:pt x="231461" y="6244334"/>
                  <a:pt x="229568" y="6231403"/>
                </a:cubicBezTo>
                <a:lnTo>
                  <a:pt x="222754" y="6202459"/>
                </a:lnTo>
                <a:cubicBezTo>
                  <a:pt x="221622" y="6196814"/>
                  <a:pt x="224703" y="6158095"/>
                  <a:pt x="221639" y="6153037"/>
                </a:cubicBezTo>
                <a:cubicBezTo>
                  <a:pt x="240775" y="5948729"/>
                  <a:pt x="202649" y="6172289"/>
                  <a:pt x="228678" y="5905303"/>
                </a:cubicBezTo>
                <a:cubicBezTo>
                  <a:pt x="254705" y="5638317"/>
                  <a:pt x="298920" y="5542929"/>
                  <a:pt x="319814" y="5449031"/>
                </a:cubicBezTo>
                <a:cubicBezTo>
                  <a:pt x="349715" y="5399411"/>
                  <a:pt x="342403" y="5372719"/>
                  <a:pt x="354044" y="5341916"/>
                </a:cubicBezTo>
                <a:cubicBezTo>
                  <a:pt x="363965" y="5319908"/>
                  <a:pt x="379491" y="5282101"/>
                  <a:pt x="389665" y="5264214"/>
                </a:cubicBezTo>
                <a:cubicBezTo>
                  <a:pt x="398066" y="5246757"/>
                  <a:pt x="390867" y="5238662"/>
                  <a:pt x="395381" y="5225268"/>
                </a:cubicBezTo>
                <a:lnTo>
                  <a:pt x="403067" y="5159961"/>
                </a:lnTo>
                <a:lnTo>
                  <a:pt x="406417" y="5125185"/>
                </a:lnTo>
                <a:cubicBezTo>
                  <a:pt x="435855" y="5064389"/>
                  <a:pt x="416837" y="5022753"/>
                  <a:pt x="420204" y="4993030"/>
                </a:cubicBezTo>
                <a:lnTo>
                  <a:pt x="426616" y="4946844"/>
                </a:lnTo>
                <a:lnTo>
                  <a:pt x="437065" y="4858827"/>
                </a:lnTo>
                <a:lnTo>
                  <a:pt x="442544" y="4808488"/>
                </a:lnTo>
                <a:cubicBezTo>
                  <a:pt x="463806" y="4590918"/>
                  <a:pt x="421631" y="4537272"/>
                  <a:pt x="434154" y="4375228"/>
                </a:cubicBezTo>
                <a:cubicBezTo>
                  <a:pt x="431974" y="4334791"/>
                  <a:pt x="421921" y="4270639"/>
                  <a:pt x="416200" y="4214165"/>
                </a:cubicBezTo>
                <a:cubicBezTo>
                  <a:pt x="426678" y="4102539"/>
                  <a:pt x="378771" y="4101885"/>
                  <a:pt x="410030" y="3872886"/>
                </a:cubicBezTo>
                <a:cubicBezTo>
                  <a:pt x="413985" y="3826908"/>
                  <a:pt x="430176" y="3804305"/>
                  <a:pt x="429769" y="3738082"/>
                </a:cubicBezTo>
                <a:cubicBezTo>
                  <a:pt x="418047" y="3716230"/>
                  <a:pt x="433076" y="3707883"/>
                  <a:pt x="436588" y="3673397"/>
                </a:cubicBezTo>
                <a:cubicBezTo>
                  <a:pt x="441945" y="3659407"/>
                  <a:pt x="428902" y="3649813"/>
                  <a:pt x="435934" y="3637109"/>
                </a:cubicBezTo>
                <a:cubicBezTo>
                  <a:pt x="429562" y="3605834"/>
                  <a:pt x="438599" y="3573837"/>
                  <a:pt x="439129" y="3536883"/>
                </a:cubicBezTo>
                <a:cubicBezTo>
                  <a:pt x="438440" y="3353802"/>
                  <a:pt x="458407" y="3358911"/>
                  <a:pt x="459018" y="3295862"/>
                </a:cubicBezTo>
                <a:cubicBezTo>
                  <a:pt x="458463" y="3249684"/>
                  <a:pt x="449308" y="3189169"/>
                  <a:pt x="442801" y="3158586"/>
                </a:cubicBezTo>
                <a:lnTo>
                  <a:pt x="406498" y="3072935"/>
                </a:lnTo>
                <a:cubicBezTo>
                  <a:pt x="418505" y="3016612"/>
                  <a:pt x="390735" y="3011906"/>
                  <a:pt x="383458" y="2958185"/>
                </a:cubicBezTo>
                <a:cubicBezTo>
                  <a:pt x="368908" y="2895670"/>
                  <a:pt x="363163" y="2913847"/>
                  <a:pt x="343810" y="2843952"/>
                </a:cubicBezTo>
                <a:cubicBezTo>
                  <a:pt x="305519" y="2799104"/>
                  <a:pt x="308029" y="2611979"/>
                  <a:pt x="282790" y="2554718"/>
                </a:cubicBezTo>
                <a:cubicBezTo>
                  <a:pt x="270376" y="2502065"/>
                  <a:pt x="262238" y="2468551"/>
                  <a:pt x="255706" y="2447068"/>
                </a:cubicBezTo>
                <a:cubicBezTo>
                  <a:pt x="256331" y="2440064"/>
                  <a:pt x="257668" y="2430607"/>
                  <a:pt x="259483" y="2423438"/>
                </a:cubicBezTo>
                <a:cubicBezTo>
                  <a:pt x="251801" y="2329118"/>
                  <a:pt x="239581" y="2315759"/>
                  <a:pt x="229629" y="2261920"/>
                </a:cubicBezTo>
                <a:cubicBezTo>
                  <a:pt x="220647" y="2217203"/>
                  <a:pt x="209994" y="2179120"/>
                  <a:pt x="205595" y="2155135"/>
                </a:cubicBezTo>
                <a:cubicBezTo>
                  <a:pt x="214849" y="2141929"/>
                  <a:pt x="188800" y="2121310"/>
                  <a:pt x="203236" y="2118008"/>
                </a:cubicBezTo>
                <a:cubicBezTo>
                  <a:pt x="207855" y="2086447"/>
                  <a:pt x="203618" y="2072196"/>
                  <a:pt x="204157" y="2050531"/>
                </a:cubicBezTo>
                <a:cubicBezTo>
                  <a:pt x="182111" y="1910256"/>
                  <a:pt x="128987" y="1894155"/>
                  <a:pt x="114450" y="1732919"/>
                </a:cubicBezTo>
                <a:cubicBezTo>
                  <a:pt x="96080" y="1665766"/>
                  <a:pt x="95330" y="1643984"/>
                  <a:pt x="87941" y="1615777"/>
                </a:cubicBezTo>
                <a:cubicBezTo>
                  <a:pt x="81068" y="1591298"/>
                  <a:pt x="91042" y="1544014"/>
                  <a:pt x="84616" y="1525631"/>
                </a:cubicBezTo>
                <a:cubicBezTo>
                  <a:pt x="82547" y="1502667"/>
                  <a:pt x="76773" y="1509646"/>
                  <a:pt x="75521" y="1477995"/>
                </a:cubicBezTo>
                <a:cubicBezTo>
                  <a:pt x="82360" y="1404274"/>
                  <a:pt x="70276" y="1358704"/>
                  <a:pt x="70316" y="1307086"/>
                </a:cubicBezTo>
                <a:cubicBezTo>
                  <a:pt x="79314" y="1258551"/>
                  <a:pt x="66977" y="1217137"/>
                  <a:pt x="75767" y="1168288"/>
                </a:cubicBezTo>
                <a:cubicBezTo>
                  <a:pt x="62934" y="901651"/>
                  <a:pt x="-6964" y="869148"/>
                  <a:pt x="566" y="716778"/>
                </a:cubicBezTo>
                <a:cubicBezTo>
                  <a:pt x="-390" y="685981"/>
                  <a:pt x="3487" y="688160"/>
                  <a:pt x="2531" y="657363"/>
                </a:cubicBezTo>
                <a:cubicBezTo>
                  <a:pt x="-9316" y="622139"/>
                  <a:pt x="27906" y="566671"/>
                  <a:pt x="23725" y="393828"/>
                </a:cubicBezTo>
                <a:cubicBezTo>
                  <a:pt x="10673" y="358429"/>
                  <a:pt x="28394" y="247710"/>
                  <a:pt x="37848" y="236673"/>
                </a:cubicBezTo>
                <a:cubicBezTo>
                  <a:pt x="41200" y="190527"/>
                  <a:pt x="39246" y="179672"/>
                  <a:pt x="36960" y="144983"/>
                </a:cubicBezTo>
                <a:cubicBezTo>
                  <a:pt x="24768" y="119338"/>
                  <a:pt x="28919" y="69086"/>
                  <a:pt x="27943" y="33857"/>
                </a:cubicBezTo>
                <a:lnTo>
                  <a:pt x="10823" y="0"/>
                </a:lnTo>
                <a:lnTo>
                  <a:pt x="485036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675A9A-E6E4-8A96-7D6A-DE357751F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56" y="127746"/>
            <a:ext cx="4406153" cy="3128762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Why do customers leave, and can your business afford to let your customers slip away?</a:t>
            </a:r>
            <a:br>
              <a:rPr lang="en-US" sz="40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Telecom Company Churn Rate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7EC4E-362B-1BE7-6BBA-F1F10EF8B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6" y="5653298"/>
            <a:ext cx="3494219" cy="91587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By: Daniel Shaw</a:t>
            </a:r>
          </a:p>
        </p:txBody>
      </p:sp>
      <p:pic>
        <p:nvPicPr>
          <p:cNvPr id="20" name="Picture 19" descr="Neon laser lights aligned to form a triangle">
            <a:extLst>
              <a:ext uri="{FF2B5EF4-FFF2-40B4-BE49-F238E27FC236}">
                <a16:creationId xmlns:a16="http://schemas.microsoft.com/office/drawing/2014/main" id="{7A79FDCF-4DDF-F82F-13A9-FBA29F3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29" r="-1" b="598"/>
          <a:stretch/>
        </p:blipFill>
        <p:spPr>
          <a:xfrm>
            <a:off x="5396643" y="1692127"/>
            <a:ext cx="6109557" cy="3473745"/>
          </a:xfrm>
          <a:prstGeom prst="rect">
            <a:avLst/>
          </a:prstGeom>
        </p:spPr>
      </p:pic>
      <p:pic>
        <p:nvPicPr>
          <p:cNvPr id="8198" name="Picture 6" descr="Telecommunication Tower Images | Free Photos, PNG Stickers, Wallpapers &amp;  Backgrounds - rawpixel">
            <a:extLst>
              <a:ext uri="{FF2B5EF4-FFF2-40B4-BE49-F238E27FC236}">
                <a16:creationId xmlns:a16="http://schemas.microsoft.com/office/drawing/2014/main" id="{3903CEB5-795C-0428-BB1B-9CFC13EAC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44" y="1360967"/>
            <a:ext cx="6158766" cy="41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362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1992-3575-D57E-8EC8-460F6A01E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(Linear Regression)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537E-7A08-45F1-A6C8-4A586E37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713766" cy="4006568"/>
          </a:xfrm>
        </p:spPr>
        <p:txBody>
          <a:bodyPr/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rovides clear insights into the relationship between independent variables and the dependent variable.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how a positive relationship between tenure and total charges.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1266.58 RMSE, suggests that the model's predictions have a relatively high error margin.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value and value&#10;&#10;Description automatically generated with medium confidence">
            <a:extLst>
              <a:ext uri="{FF2B5EF4-FFF2-40B4-BE49-F238E27FC236}">
                <a16:creationId xmlns:a16="http://schemas.microsoft.com/office/drawing/2014/main" id="{EC93F6E0-B6BF-C6A9-E55C-004C21851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966" y="2437271"/>
            <a:ext cx="5197549" cy="3768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93B4AB-0815-6C1E-E959-E3B5DDE74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528" y="6216576"/>
            <a:ext cx="232442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6D83C-F8AE-89C5-E4BA-AA8B413F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D3C6E-B1CC-A4CD-11A4-45FABD4E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K-Nearest Neighbors (KNN) performed better, achieving a 76% accuracy.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Reached our 70% target margin.</a:t>
            </a:r>
          </a:p>
          <a:p>
            <a:r>
              <a:rPr lang="en-US" dirty="0"/>
              <a:t>High RMSE indicates there is room for improvement in the linear regression model's predictive performance.</a:t>
            </a:r>
          </a:p>
          <a:p>
            <a:r>
              <a:rPr lang="en-US" dirty="0"/>
              <a:t>churned customers appear to have a higher average spend than non-churned customers.</a:t>
            </a:r>
          </a:p>
        </p:txBody>
      </p:sp>
      <p:pic>
        <p:nvPicPr>
          <p:cNvPr id="10244" name="Picture 4" descr="Key Takeaway Images – Browse 1,807 Stock Photos, Vectors, and Video | Adobe  Stock">
            <a:extLst>
              <a:ext uri="{FF2B5EF4-FFF2-40B4-BE49-F238E27FC236}">
                <a16:creationId xmlns:a16="http://schemas.microsoft.com/office/drawing/2014/main" id="{C9C5F1DC-8A20-6800-CDA7-54628DD4B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707" y="4321316"/>
            <a:ext cx="2603093" cy="21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473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D75F-EA44-0E0B-DE0A-7A0476C6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697A4-F29B-6BDE-B59F-B3091A70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new contracts prices that is responsible for at least 80% of our work request.</a:t>
            </a:r>
          </a:p>
          <a:p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Marketing practices should be implemented for the senior citizens no later than January 2023.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ffer targeted loyalty programs and discounts to long-term customers.</a:t>
            </a:r>
            <a:endParaRPr lang="en-US" dirty="0"/>
          </a:p>
        </p:txBody>
      </p:sp>
      <p:pic>
        <p:nvPicPr>
          <p:cNvPr id="6146" name="Picture 2" descr="Recommendations for the future | Exploring Inquiry Learning">
            <a:extLst>
              <a:ext uri="{FF2B5EF4-FFF2-40B4-BE49-F238E27FC236}">
                <a16:creationId xmlns:a16="http://schemas.microsoft.com/office/drawing/2014/main" id="{1BAEE549-9ED1-A167-91E0-85CAF13FE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222" y="4068652"/>
            <a:ext cx="2650932" cy="24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269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7995-C742-5D13-5091-55C22996A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Future Research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ABE0-7AC5-9E64-00FF-B4E37E89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9493249" cy="4006568"/>
          </a:xfrm>
        </p:spPr>
        <p:txBody>
          <a:bodyPr>
            <a:normAutofit/>
          </a:bodyPr>
          <a:lstStyle/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efining the performance of both K-Nearest Neighbors (KNN) and Linear Regression to further improve churn prediction accuracy and overall model effectiveness. </a:t>
            </a:r>
          </a:p>
          <a:p>
            <a:r>
              <a:rPr lang="en-US" dirty="0"/>
              <a:t>Optimizing the number of neighbors (k) </a:t>
            </a:r>
          </a:p>
          <a:p>
            <a:r>
              <a:rPr lang="en-US" dirty="0"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pplying more advanced machine learning algorithms such as random forests or gradient boosting</a:t>
            </a:r>
            <a:endParaRPr lang="en-US" dirty="0"/>
          </a:p>
        </p:txBody>
      </p:sp>
      <p:pic>
        <p:nvPicPr>
          <p:cNvPr id="7170" name="Picture 2" descr="Author Services 5 must-have skills for researchers of the future -">
            <a:extLst>
              <a:ext uri="{FF2B5EF4-FFF2-40B4-BE49-F238E27FC236}">
                <a16:creationId xmlns:a16="http://schemas.microsoft.com/office/drawing/2014/main" id="{86AE5966-F64D-3556-BFB0-A8ECAAD48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597" y="4056247"/>
            <a:ext cx="1583808" cy="243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177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8D94A-0E7E-D981-72F6-4DB10D85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Time to stop Churn!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5927-F46F-5D22-82EE-F71FBDB6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0047" y="6177516"/>
            <a:ext cx="2161953" cy="4447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Daniel Shaw</a:t>
            </a:r>
          </a:p>
        </p:txBody>
      </p:sp>
      <p:pic>
        <p:nvPicPr>
          <p:cNvPr id="9222" name="Picture 6" descr="Customer Churn: 12 Ways to Stop Churn Immediately">
            <a:extLst>
              <a:ext uri="{FF2B5EF4-FFF2-40B4-BE49-F238E27FC236}">
                <a16:creationId xmlns:a16="http://schemas.microsoft.com/office/drawing/2014/main" id="{0D585764-421C-DB82-9556-F04EBD3BA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27" y="1983311"/>
            <a:ext cx="9208546" cy="419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4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4446-4B23-0482-5F92-E998F860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1" y="365125"/>
            <a:ext cx="3852530" cy="157797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C5B2-E9ED-80CB-F880-2D3D48871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501116" cy="4006568"/>
          </a:xfrm>
        </p:spPr>
        <p:txBody>
          <a:bodyPr/>
          <a:lstStyle/>
          <a:p>
            <a:r>
              <a:rPr lang="en-US" dirty="0"/>
              <a:t>A Switzerland mid-scale Telecom company Churn Rate is 26%.</a:t>
            </a:r>
          </a:p>
          <a:p>
            <a:r>
              <a:rPr lang="en-US" dirty="0"/>
              <a:t>Even though 26% is in the average, this company is trying to stand out for the field.</a:t>
            </a:r>
          </a:p>
          <a:p>
            <a:r>
              <a:rPr lang="en-US" dirty="0"/>
              <a:t>Churn increases costs to replace customers.</a:t>
            </a:r>
          </a:p>
          <a:p>
            <a:r>
              <a:rPr lang="en-US" dirty="0"/>
              <a:t>Direct negative impact on revenue.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Missouri recommends decrease in 2020 workers comp rates | Business Insurance">
            <a:extLst>
              <a:ext uri="{FF2B5EF4-FFF2-40B4-BE49-F238E27FC236}">
                <a16:creationId xmlns:a16="http://schemas.microsoft.com/office/drawing/2014/main" id="{AE3BEE6F-C9DB-C174-B450-CD00193B0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354" y="2318031"/>
            <a:ext cx="4501115" cy="26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26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711F-1C42-BA23-3C07-B45A4681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931AF-5267-E657-6D1B-D1B41A25E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876800" cy="40065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</a:t>
            </a:r>
            <a:r>
              <a:rPr lang="en-US" b="0" i="0" dirty="0">
                <a:effectLst/>
              </a:rPr>
              <a:t>oes pricing play a role in churn?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u="none" strike="noStrike" dirty="0">
                <a:effectLst/>
              </a:rPr>
              <a:t>How should a Switzerland mid-scale wireless service company lower churn rate by the end of the year in order to</a:t>
            </a:r>
          </a:p>
          <a:p>
            <a:pPr marL="342900" indent="-342900">
              <a:buFont typeface="Arial" panose="020B0604020202020204" pitchFamily="34" charset="0"/>
              <a:buAutoNum type="alphaLcParenBoth"/>
            </a:pPr>
            <a:r>
              <a:rPr lang="en-US" i="0" u="none" strike="noStrike" dirty="0">
                <a:effectLst/>
              </a:rPr>
              <a:t> achieve at least 70% predictive   accuracy in determining which customers will churn</a:t>
            </a:r>
          </a:p>
          <a:p>
            <a:pPr marL="0" indent="0">
              <a:buNone/>
            </a:pPr>
            <a:r>
              <a:rPr lang="en-US" i="0" u="none" strike="noStrike" dirty="0">
                <a:effectLst/>
              </a:rPr>
              <a:t>(b) achieve a 10% decrease in churn rate?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100" name="Picture 4" descr="The Art of Asking Questions">
            <a:extLst>
              <a:ext uri="{FF2B5EF4-FFF2-40B4-BE49-F238E27FC236}">
                <a16:creationId xmlns:a16="http://schemas.microsoft.com/office/drawing/2014/main" id="{43826BE0-BB1C-6866-80F4-34EAEA91F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48" y="3572541"/>
            <a:ext cx="5626351" cy="32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1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5CC1-17F1-5078-395D-B26C993A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3280"/>
            <a:ext cx="9493249" cy="77351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B436C9-989A-6CCE-3A21-7653A01B9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1358" y="1148316"/>
            <a:ext cx="10239154" cy="50033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2E8042-CC05-B8BA-BAEE-5F01AD7F2546}"/>
              </a:ext>
            </a:extLst>
          </p:cNvPr>
          <p:cNvSpPr txBox="1"/>
          <p:nvPr/>
        </p:nvSpPr>
        <p:spPr>
          <a:xfrm>
            <a:off x="453657" y="6211669"/>
            <a:ext cx="11593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Source Data: </a:t>
            </a:r>
            <a:r>
              <a:rPr lang="en-US" sz="1600" dirty="0">
                <a:hlinkClick r:id="rId3"/>
              </a:rPr>
              <a:t>https://www.kaggle.com/datasets/datazng/telecom-company-churn-rate-call-center-data/data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0372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F830-617F-D225-5C2F-21FE32A3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Wrangling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BDE1-B272-F543-F265-4C5867C32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4568" y="2318032"/>
            <a:ext cx="3407882" cy="4006568"/>
          </a:xfrm>
        </p:spPr>
        <p:txBody>
          <a:bodyPr/>
          <a:lstStyle/>
          <a:p>
            <a:r>
              <a:rPr lang="en-US" dirty="0"/>
              <a:t>Data was collected from     Jan 2021-Oct 2022</a:t>
            </a:r>
          </a:p>
          <a:p>
            <a:r>
              <a:rPr lang="en-US" dirty="0"/>
              <a:t>Raw dataset from Kaggle contained 7043 rows and 23 columns. </a:t>
            </a:r>
          </a:p>
          <a:p>
            <a:r>
              <a:rPr lang="en-US" dirty="0"/>
              <a:t>Clean data by searching for missing values and duplicates.</a:t>
            </a:r>
          </a:p>
          <a:p>
            <a:r>
              <a:rPr lang="en-US" dirty="0"/>
              <a:t>Replacing missing values with the statistical mean.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Mastering the Art of Data Wrangling: A Comprehensive Guide">
            <a:extLst>
              <a:ext uri="{FF2B5EF4-FFF2-40B4-BE49-F238E27FC236}">
                <a16:creationId xmlns:a16="http://schemas.microsoft.com/office/drawing/2014/main" id="{9E0B5229-83A2-B3F8-CEEA-BB6FD87E6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3" y="2318032"/>
            <a:ext cx="48768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401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7EBA-3D10-3FE5-3804-4F3B5849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081EF-26A6-8B0C-2261-DB05196DD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171507" cy="4006568"/>
          </a:xfrm>
        </p:spPr>
        <p:txBody>
          <a:bodyPr>
            <a:normAutofit/>
          </a:bodyPr>
          <a:lstStyle/>
          <a:p>
            <a:r>
              <a:rPr lang="en-US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histogram indicates that most customers either leave in the 1st month or stay for more than 6 years.</a:t>
            </a:r>
          </a:p>
          <a:p>
            <a:r>
              <a:rPr lang="en-US" dirty="0"/>
              <a:t>The customers may stay longer because of the contract term.</a:t>
            </a:r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8A6F800A-FDE1-ED1E-8936-40171B28C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933" y="2318032"/>
            <a:ext cx="5305425" cy="395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62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FD0C4-E163-C18F-A8CC-C42D32E6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C5BAD6-AA81-F135-89EC-11B6A22FB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1287" y="3661667"/>
            <a:ext cx="2591162" cy="88906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0C9089-6725-DFA9-F26C-3B7EB3F3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287" y="2292725"/>
            <a:ext cx="2591162" cy="10193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FBBA15-E461-0AA5-F26D-FE3660700111}"/>
              </a:ext>
            </a:extLst>
          </p:cNvPr>
          <p:cNvSpPr txBox="1">
            <a:spLocks/>
          </p:cNvSpPr>
          <p:nvPr/>
        </p:nvSpPr>
        <p:spPr>
          <a:xfrm>
            <a:off x="1219200" y="2318032"/>
            <a:ext cx="5808921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100" dirty="0">
                <a:ea typeface="Aptos" panose="020B0004020202020204" pitchFamily="34" charset="0"/>
                <a:cs typeface="Times New Roman" panose="02020603050405020304" pitchFamily="18" charset="0"/>
              </a:rPr>
              <a:t>Most customers decided to go with Month-to-month contracts.</a:t>
            </a:r>
          </a:p>
          <a:p>
            <a:r>
              <a:rPr lang="en-US" dirty="0"/>
              <a:t>Senior citizen represent 83% of </a:t>
            </a:r>
            <a:r>
              <a:rPr lang="en-US" dirty="0" err="1"/>
              <a:t>custormers</a:t>
            </a:r>
            <a:endParaRPr lang="en-US" dirty="0"/>
          </a:p>
        </p:txBody>
      </p:sp>
      <p:pic>
        <p:nvPicPr>
          <p:cNvPr id="5122" name="Picture 2" descr="Employment contracts - new 'day one ...">
            <a:extLst>
              <a:ext uri="{FF2B5EF4-FFF2-40B4-BE49-F238E27FC236}">
                <a16:creationId xmlns:a16="http://schemas.microsoft.com/office/drawing/2014/main" id="{B7BEC596-33C1-8785-299A-4B6BF88A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199" y="3797449"/>
            <a:ext cx="4487809" cy="2513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84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0DCD-84C0-8EBD-5661-D24449E0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D95CC-7337-136D-806F-1E51056B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2478950" cy="4006568"/>
          </a:xfrm>
        </p:spPr>
        <p:txBody>
          <a:bodyPr/>
          <a:lstStyle/>
          <a:p>
            <a:r>
              <a:rPr lang="en-US" dirty="0"/>
              <a:t>Most consumers tend to purchase products priced around $19 or $20</a:t>
            </a:r>
          </a:p>
          <a:p>
            <a:r>
              <a:rPr lang="en-US" dirty="0"/>
              <a:t>As total charges increase, the count of consumers or transactions tends to decrease.</a:t>
            </a:r>
          </a:p>
        </p:txBody>
      </p:sp>
      <p:pic>
        <p:nvPicPr>
          <p:cNvPr id="4" name="Picture 3" descr="A graph of a number of blue bars&#10;&#10;Description automatically generated with medium confidence">
            <a:extLst>
              <a:ext uri="{FF2B5EF4-FFF2-40B4-BE49-F238E27FC236}">
                <a16:creationId xmlns:a16="http://schemas.microsoft.com/office/drawing/2014/main" id="{E43B57D9-2FB5-2175-8473-E28D0AD24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2" y="2061003"/>
            <a:ext cx="3843036" cy="400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F9517609-0EEA-69A5-274D-92B48E8B8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079" y="2061002"/>
            <a:ext cx="3843036" cy="4006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828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2A1-B2CA-0541-1EE7-99718345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(K-nearest neighbor)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77656-67F3-F964-220B-D2D1DF7A0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4330995" cy="4006568"/>
          </a:xfrm>
        </p:spPr>
        <p:txBody>
          <a:bodyPr/>
          <a:lstStyle/>
          <a:p>
            <a:r>
              <a:rPr lang="en-US" dirty="0"/>
              <a:t>KNN performs particularly well on datasets with moderate sizes.</a:t>
            </a:r>
          </a:p>
          <a:p>
            <a:r>
              <a:rPr lang="en-US" dirty="0"/>
              <a:t>KNN is relatively simple to understand and implement.</a:t>
            </a:r>
          </a:p>
          <a:p>
            <a:r>
              <a:rPr lang="en-US" dirty="0"/>
              <a:t>The model achieved an accuracy of 76% on the test set.</a:t>
            </a:r>
          </a:p>
          <a:p>
            <a:endParaRPr lang="en-US" dirty="0"/>
          </a:p>
        </p:txBody>
      </p:sp>
      <p:pic>
        <p:nvPicPr>
          <p:cNvPr id="4" name="Picture 3" descr="A blue line with red lines&#10;&#10;Description automatically generated">
            <a:extLst>
              <a:ext uri="{FF2B5EF4-FFF2-40B4-BE49-F238E27FC236}">
                <a16:creationId xmlns:a16="http://schemas.microsoft.com/office/drawing/2014/main" id="{706FC7C3-A026-E2E4-9D42-1514EFDF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80" y="2344613"/>
            <a:ext cx="5163359" cy="40065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830931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507</Words>
  <Application>Microsoft Office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Consolas</vt:lpstr>
      <vt:lpstr>Franklin Gothic Heavy</vt:lpstr>
      <vt:lpstr>AfterhoursVTI</vt:lpstr>
      <vt:lpstr>Why do customers leave, and can your business afford to let your customers slip away?  Telecom Company Churn Rate</vt:lpstr>
      <vt:lpstr>The Problem</vt:lpstr>
      <vt:lpstr>Questions</vt:lpstr>
      <vt:lpstr>The Data</vt:lpstr>
      <vt:lpstr>Data Wrangling</vt:lpstr>
      <vt:lpstr>Exploratory Data Analysis (EDA)</vt:lpstr>
      <vt:lpstr>Exploratory Data Analysis (EDA)</vt:lpstr>
      <vt:lpstr>Exploratory Data Analysis (EDA)</vt:lpstr>
      <vt:lpstr>Modeling (K-nearest neighbor) </vt:lpstr>
      <vt:lpstr>Modeling (Linear Regression) </vt:lpstr>
      <vt:lpstr>Takeaways</vt:lpstr>
      <vt:lpstr>Recommendations</vt:lpstr>
      <vt:lpstr>Future Research </vt:lpstr>
      <vt:lpstr>Time to stop Churn!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Shaw</dc:creator>
  <cp:lastModifiedBy>Daniel Shaw</cp:lastModifiedBy>
  <cp:revision>7</cp:revision>
  <dcterms:created xsi:type="dcterms:W3CDTF">2024-12-07T19:03:22Z</dcterms:created>
  <dcterms:modified xsi:type="dcterms:W3CDTF">2024-12-08T16:31:41Z</dcterms:modified>
</cp:coreProperties>
</file>