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17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321" r:id="rId22"/>
    <p:sldId id="275" r:id="rId23"/>
    <p:sldId id="276" r:id="rId24"/>
    <p:sldId id="277" r:id="rId25"/>
    <p:sldId id="318" r:id="rId26"/>
    <p:sldId id="322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614" r:id="rId48"/>
    <p:sldId id="325" r:id="rId49"/>
    <p:sldId id="298" r:id="rId50"/>
    <p:sldId id="299" r:id="rId5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" id="{AC348802-8C9F-4EBD-B83F-A59BD05688EC}">
          <p14:sldIdLst>
            <p14:sldId id="256"/>
            <p14:sldId id="257"/>
            <p14:sldId id="258"/>
          </p14:sldIdLst>
        </p14:section>
        <p14:section name="Relational and NoSQL Databases" id="{05738DF8-C3BE-4B0A-96E5-BFC4C00F446A}">
          <p14:sldIdLst>
            <p14:sldId id="259"/>
            <p14:sldId id="260"/>
            <p14:sldId id="261"/>
            <p14:sldId id="262"/>
          </p14:sldIdLst>
        </p14:section>
        <p14:section name="MongoDB Overview" id="{8D9C79C1-66D0-4869-8037-48A772D28E34}">
          <p14:sldIdLst>
            <p14:sldId id="263"/>
            <p14:sldId id="264"/>
            <p14:sldId id="317"/>
            <p14:sldId id="265"/>
            <p14:sldId id="266"/>
            <p14:sldId id="267"/>
            <p14:sldId id="268"/>
          </p14:sldIdLst>
        </p14:section>
        <p14:section name="Mongoose Overview" id="{B2421E72-0FB7-4822-9D7E-6F57AE545C3E}">
          <p14:sldIdLst>
            <p14:sldId id="269"/>
            <p14:sldId id="270"/>
            <p14:sldId id="271"/>
            <p14:sldId id="272"/>
          </p14:sldIdLst>
        </p14:section>
        <p14:section name="Mongoose Models" id="{D193B7C4-8855-49DD-8E09-BC474E6F40AD}">
          <p14:sldIdLst>
            <p14:sldId id="273"/>
            <p14:sldId id="274"/>
            <p14:sldId id="321"/>
            <p14:sldId id="275"/>
            <p14:sldId id="276"/>
            <p14:sldId id="277"/>
            <p14:sldId id="318"/>
            <p14:sldId id="322"/>
            <p14:sldId id="278"/>
            <p14:sldId id="279"/>
          </p14:sldIdLst>
        </p14:section>
        <p14:section name="CRUD with Mongoose" id="{D4D5ECC4-E046-44C8-A8DE-6C6B33D8FAF7}">
          <p14:sldIdLst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Mongoose Queries" id="{3B8EAE7D-054F-499A-ABF0-30B30ECB9FE4}">
          <p14:sldIdLst>
            <p14:sldId id="287"/>
            <p14:sldId id="288"/>
            <p14:sldId id="289"/>
            <p14:sldId id="290"/>
          </p14:sldIdLst>
        </p14:section>
        <p14:section name="Model Population" id="{CFD56034-C39A-4B3A-AFF0-28FBD4C0E660}">
          <p14:sldIdLst>
            <p14:sldId id="291"/>
            <p14:sldId id="292"/>
            <p14:sldId id="293"/>
            <p14:sldId id="294"/>
            <p14:sldId id="295"/>
          </p14:sldIdLst>
        </p14:section>
        <p14:section name="Conclusion" id="{EE0A330B-B333-4AFA-A6D9-88F0D529DA3C}">
          <p14:sldIdLst>
            <p14:sldId id="296"/>
            <p14:sldId id="297"/>
            <p14:sldId id="614"/>
            <p14:sldId id="325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14"/>
      </p:cViewPr>
      <p:guideLst>
        <p:guide orient="horz" pos="218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96046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sp>
        <p:nvSpPr>
          <p:cNvPr id="340" name="Google Shape;340;p1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4239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8607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4624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1114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8193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14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sp>
        <p:nvSpPr>
          <p:cNvPr id="479" name="Google Shape;479;p14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0608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04506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6841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32103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89626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4701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Google Shape;35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libri"/>
                <a:buNone/>
              </a:pPr>
              <a:t>2</a:t>
            </a:fld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485017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0941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301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53468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4113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53553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669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08228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78986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94948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9229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12930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3120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90519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26917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8731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97668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35776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69089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83826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36780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5851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4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libri"/>
                <a:buNone/>
              </a:pPr>
              <a:t>4</a:t>
            </a:fld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4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243063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86650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2" name="Google Shape;702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41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45</a:t>
            </a:fld>
            <a:endParaRPr/>
          </a:p>
        </p:txBody>
      </p:sp>
      <p:sp>
        <p:nvSpPr>
          <p:cNvPr id="704" name="Google Shape;704;p41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64620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9" name="Google Shape;719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42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42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158248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6" name="Google Shape;726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43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43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9984642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5" name="Google Shape;735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44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44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72423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6729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7058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5833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8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libri"/>
                <a:buNone/>
              </a:pPr>
              <a:t>8</a:t>
            </a:fld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8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0095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2797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5" Type="http://schemas.openxmlformats.org/officeDocument/2006/relationships/image" Target="../media/image15.png"/><Relationship Id="rId10" Type="http://schemas.openxmlformats.org/officeDocument/2006/relationships/image" Target="../media/image5.png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2" descr="SoftUni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24460" y="5184000"/>
            <a:ext cx="3751540" cy="129765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8708505" y="6130863"/>
            <a:ext cx="2951518" cy="34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98"/>
              <a:buNone/>
              <a:defRPr sz="17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98"/>
              <a:buNone/>
              <a:defRPr sz="19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8" name="Google Shape;18;p2" descr="SoftUni masco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 descr="Software University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944" y="5918567"/>
            <a:ext cx="1830305" cy="62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>
            <a:spLocks noGrp="1"/>
          </p:cNvSpPr>
          <p:nvPr>
            <p:ph type="body" idx="3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4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8"/>
              <a:buNone/>
              <a:defRPr sz="27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>
            <a:spLocks noGrp="1"/>
          </p:cNvSpPr>
          <p:nvPr>
            <p:ph type="pic" idx="5"/>
          </p:nvPr>
        </p:nvSpPr>
        <p:spPr>
          <a:xfrm>
            <a:off x="553082" y="2740913"/>
            <a:ext cx="4642919" cy="1936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398"/>
              <a:buFont typeface="Noto Sans Symbols"/>
              <a:buNone/>
              <a:defRPr sz="3398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6"/>
          </p:nvPr>
        </p:nvSpPr>
        <p:spPr>
          <a:xfrm>
            <a:off x="554182" y="1258272"/>
            <a:ext cx="11083636" cy="131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598"/>
              <a:buNone/>
              <a:defRPr sz="3598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8"/>
              <a:buFont typeface="Calibri"/>
              <a:buNone/>
              <a:defRPr sz="479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51" name="Google Shape;151;p11" descr="SoftUni mascot with laptop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9516000" y="3408496"/>
            <a:ext cx="2251057" cy="304443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1"/>
          <p:cNvSpPr txBox="1">
            <a:spLocks noGrp="1"/>
          </p:cNvSpPr>
          <p:nvPr>
            <p:ph type="body" idx="1"/>
          </p:nvPr>
        </p:nvSpPr>
        <p:spPr>
          <a:xfrm>
            <a:off x="196766" y="1371604"/>
            <a:ext cx="9049234" cy="5207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  <a:defRPr sz="3600">
                <a:solidFill>
                  <a:schemeClr val="dk1"/>
                </a:solidFill>
              </a:defRPr>
            </a:lvl1pPr>
            <a:lvl2pPr marL="914400" lvl="1" indent="-4445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  <a:defRPr sz="3400"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11" descr="Software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Slide">
  <p:cSld name="Comparison Slide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 txBox="1">
            <a:spLocks noGrp="1"/>
          </p:cNvSpPr>
          <p:nvPr>
            <p:ph type="sldNum" idx="12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9" name="Google Shape;159;p12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dk2"/>
          </a:solidFill>
          <a:ln w="635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2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16551" y="5206773"/>
            <a:ext cx="958900" cy="118486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2"/>
          <p:cNvSpPr txBox="1">
            <a:spLocks noGrp="1"/>
          </p:cNvSpPr>
          <p:nvPr>
            <p:ph type="body" idx="1"/>
          </p:nvPr>
        </p:nvSpPr>
        <p:spPr>
          <a:xfrm>
            <a:off x="6456000" y="1195931"/>
            <a:ext cx="5545597" cy="49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12"/>
          <p:cNvSpPr txBox="1">
            <a:spLocks noGrp="1"/>
          </p:cNvSpPr>
          <p:nvPr>
            <p:ph type="body" idx="2"/>
          </p:nvPr>
        </p:nvSpPr>
        <p:spPr>
          <a:xfrm>
            <a:off x="190402" y="1195931"/>
            <a:ext cx="5545598" cy="49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12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2" descr="Software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ontent">
  <p:cSld name="Image and Conte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sldNum" idx="12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body" idx="1"/>
          </p:nvPr>
        </p:nvSpPr>
        <p:spPr>
          <a:xfrm>
            <a:off x="4569002" y="1353866"/>
            <a:ext cx="7426234" cy="5219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13"/>
          <p:cNvSpPr>
            <a:spLocks noGrp="1"/>
          </p:cNvSpPr>
          <p:nvPr>
            <p:ph type="pic" idx="2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Noto Sans Symbols"/>
              <a:buNone/>
              <a:defRPr sz="21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31"/>
              <a:buFont typeface="Noto Sans Symbols"/>
              <a:buNone/>
              <a:defRPr sz="37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None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Google Shape;170;p13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3"/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13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27125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3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Slide">
  <p:cSld name="Section 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  <a:defRPr sz="3998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96"/>
              <a:buFont typeface="Calibri"/>
              <a:buNone/>
              <a:defRPr sz="5396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Example">
  <p:cSld name="Important Examp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9" name="Google Shape;39;p5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" name="Google Shape;41;p5"/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42" name="Google Shape;42;p5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3" name="Google Shape;43;p5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5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5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8" name="Google Shape;48;p5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0" name="Google Shape;50;p5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" name="Google Shape;51;p5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52" name="Google Shape;52;p5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53" name="Google Shape;53;p5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" name="Google Shape;54;p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55" name="Google Shape;55;p5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6" name="Google Shape;56;p5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" name="Google Shape;57;p5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58" name="Google Shape;58;p5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" name="Google Shape;59;p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Concept">
  <p:cSld name="Important Concep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2" name="Google Shape;62;p6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4" name="Google Shape;64;p6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6" name="Google Shape;66;p6"/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67" name="Google Shape;67;p6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68" name="Google Shape;68;p6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6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6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6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6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3" name="Google Shape;73;p6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5" name="Google Shape;75;p6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" name="Google Shape;76;p6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7" name="Google Shape;77;p6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78" name="Google Shape;78;p6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9" name="Google Shape;79;p6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80" name="Google Shape;80;p6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1" name="Google Shape;81;p6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2" name="Google Shape;82;p6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83" name="Google Shape;83;p6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4" name="Google Shape;84;p6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cxnSp>
        <p:nvCxnSpPr>
          <p:cNvPr id="85" name="Google Shape;85;p6"/>
          <p:cNvCxnSpPr>
            <a:stCxn id="69" idx="2"/>
          </p:cNvCxnSpPr>
          <p:nvPr/>
        </p:nvCxnSpPr>
        <p:spPr>
          <a:xfrm rot="10800000">
            <a:off x="673739" y="4203953"/>
            <a:ext cx="955200" cy="0"/>
          </a:xfrm>
          <a:prstGeom prst="straightConnector1">
            <a:avLst/>
          </a:prstGeom>
          <a:solidFill>
            <a:srgbClr val="464646"/>
          </a:solidFill>
          <a:ln w="38100" cap="flat" cmpd="sng">
            <a:solidFill>
              <a:srgbClr val="46464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Questions Slide">
    <p:bg>
      <p:bgPr>
        <a:solidFill>
          <a:schemeClr val="lt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7"/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https://softuni.</a:t>
            </a:r>
            <a:r>
              <a:rPr lang="en-US" sz="16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bg</a:t>
            </a: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copy, reproduction or use is not permitted.</a:t>
            </a:r>
            <a:endParaRPr sz="2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7" descr="SoftUni mascot with open han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586" y="2898830"/>
            <a:ext cx="2451608" cy="29597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7"/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91" name="Google Shape;91;p7" descr="SoftUni Kids log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7" descr="SoftUni Foundation log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7" descr="SoftUni Digital log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7" descr="SoftUni Creative logo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7" descr="SoftUni Svetlina log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7" descr="Software University logo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7" name="Google Shape;97;p7"/>
            <p:cNvCxnSpPr/>
            <p:nvPr/>
          </p:nvCxnSpPr>
          <p:spPr>
            <a:xfrm>
              <a:off x="11077113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" name="Google Shape;98;p7"/>
            <p:cNvCxnSpPr/>
            <p:nvPr/>
          </p:nvCxnSpPr>
          <p:spPr>
            <a:xfrm>
              <a:off x="963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" name="Google Shape;99;p7"/>
            <p:cNvCxnSpPr/>
            <p:nvPr/>
          </p:nvCxnSpPr>
          <p:spPr>
            <a:xfrm>
              <a:off x="819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" name="Google Shape;100;p7"/>
            <p:cNvCxnSpPr/>
            <p:nvPr/>
          </p:nvCxnSpPr>
          <p:spPr>
            <a:xfrm>
              <a:off x="675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" name="Google Shape;101;p7"/>
            <p:cNvCxnSpPr/>
            <p:nvPr/>
          </p:nvCxnSpPr>
          <p:spPr>
            <a:xfrm>
              <a:off x="5309913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2" name="Google Shape;102;p7"/>
            <p:cNvCxnSpPr/>
            <p:nvPr/>
          </p:nvCxnSpPr>
          <p:spPr>
            <a:xfrm>
              <a:off x="3915327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" name="Google Shape;103;p7"/>
            <p:cNvCxnSpPr/>
            <p:nvPr/>
          </p:nvCxnSpPr>
          <p:spPr>
            <a:xfrm>
              <a:off x="3915327" y="3335565"/>
              <a:ext cx="7161786" cy="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" name="Google Shape;104;p7"/>
            <p:cNvCxnSpPr/>
            <p:nvPr/>
          </p:nvCxnSpPr>
          <p:spPr>
            <a:xfrm>
              <a:off x="7496220" y="309299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05" name="Google Shape;105;p7" descr="SoftUni logo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" name="Google Shape;106;p7"/>
          <p:cNvSpPr txBox="1"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7" name="Google Shape;107;p7" descr="Software University logo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Slide">
  <p:cSld name="About Slid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10" name="Google Shape;110;p8" descr="Forum icon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24350" y="5249556"/>
            <a:ext cx="970156" cy="96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8" descr="Facebook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07451" y="3689937"/>
            <a:ext cx="1003954" cy="1017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8" descr="Software University logo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13401" y="1674000"/>
            <a:ext cx="1192055" cy="147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8" descr="SoftUni mascot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8"/>
          <p:cNvSpPr txBox="1">
            <a:spLocks noGrp="1"/>
          </p:cNvSpPr>
          <p:nvPr>
            <p:ph type="body" idx="1"/>
          </p:nvPr>
        </p:nvSpPr>
        <p:spPr>
          <a:xfrm>
            <a:off x="152410" y="1186307"/>
            <a:ext cx="8688590" cy="549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062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 sz="2798"/>
            </a:lvl1pPr>
            <a:lvl2pPr marL="914400" marR="0" lvl="1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8"/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8" descr="Software University logo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9"/>
          <p:cNvSpPr txBox="1">
            <a:spLocks noGrp="1"/>
          </p:cNvSpPr>
          <p:nvPr>
            <p:ph type="body" idx="1"/>
          </p:nvPr>
        </p:nvSpPr>
        <p:spPr>
          <a:xfrm>
            <a:off x="585176" y="1121143"/>
            <a:ext cx="11410061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9"/>
          <p:cNvSpPr txBox="1">
            <a:spLocks noGrp="1"/>
          </p:cNvSpPr>
          <p:nvPr>
            <p:ph type="title"/>
          </p:nvPr>
        </p:nvSpPr>
        <p:spPr>
          <a:xfrm>
            <a:off x="585176" y="100750"/>
            <a:ext cx="11410061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3" name="Google Shape;123;p9"/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124" name="Google Shape;124;p9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125" name="Google Shape;125;p9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9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9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9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9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0" name="Google Shape;130;p9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2" name="Google Shape;132;p9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3" name="Google Shape;133;p9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34" name="Google Shape;134;p9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135" name="Google Shape;135;p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6" name="Google Shape;136;p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7" name="Google Shape;137;p9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8" name="Google Shape;138;p9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9" name="Google Shape;139;p9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140" name="Google Shape;140;p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1" name="Google Shape;141;p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urce Code Example">
  <p:cSld name="Source Code Exampl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44" name="Google Shape;144;p10"/>
          <p:cNvSpPr txBox="1">
            <a:spLocks noGrp="1"/>
          </p:cNvSpPr>
          <p:nvPr>
            <p:ph type="body" idx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0"/>
          <p:cNvSpPr txBox="1">
            <a:spLocks noGrp="1"/>
          </p:cNvSpPr>
          <p:nvPr>
            <p:ph type="body" idx="2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0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10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0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SoftUni Background"/>
          <p:cNvPicPr preferRelativeResize="0"/>
          <p:nvPr/>
        </p:nvPicPr>
        <p:blipFill rotWithShape="1">
          <a:blip r:embed="rId15">
            <a:alphaModFix/>
          </a:blip>
          <a:srcRect b="1671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marR="0" lvl="0" indent="-4443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Noto Sans Symbols"/>
              <a:buChar char="▪"/>
              <a:defRPr sz="33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6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89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2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9357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97827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399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72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tutoria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mongo-shell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products/compas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osqlbooster.com/" TargetMode="External"/><Relationship Id="rId4" Type="http://schemas.openxmlformats.org/officeDocument/2006/relationships/hyperlink" Target="https://robomongo.org/download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cloud/atla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mongoosejs.com/docs/populate.html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40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5.png"/><Relationship Id="rId21" Type="http://schemas.openxmlformats.org/officeDocument/2006/relationships/image" Target="../media/image44.png"/><Relationship Id="rId7" Type="http://schemas.openxmlformats.org/officeDocument/2006/relationships/image" Target="../media/image37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2.png"/><Relationship Id="rId25" Type="http://schemas.openxmlformats.org/officeDocument/2006/relationships/image" Target="../media/image46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9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6.png"/><Relationship Id="rId15" Type="http://schemas.openxmlformats.org/officeDocument/2006/relationships/image" Target="../media/image41.jpeg"/><Relationship Id="rId23" Type="http://schemas.openxmlformats.org/officeDocument/2006/relationships/image" Target="../media/image45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3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8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hyperlink" Target="https://www.youtube.com/c/CodeItUpwithIvo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try/download/communit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6"/>
          <p:cNvSpPr txBox="1">
            <a:spLocks noGrp="1"/>
          </p:cNvSpPr>
          <p:nvPr>
            <p:ph type="subTitle" idx="6"/>
          </p:nvPr>
        </p:nvSpPr>
        <p:spPr>
          <a:xfrm>
            <a:off x="554182" y="1258272"/>
            <a:ext cx="11083636" cy="131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dirty="0"/>
              <a:t>NoSQL vs SQL, MongoDB, Mongoose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 dirty="0"/>
              <a:t>NoSQL and MongoDB</a:t>
            </a:r>
            <a:endParaRPr dirty="0"/>
          </a:p>
        </p:txBody>
      </p:sp>
      <p:sp>
        <p:nvSpPr>
          <p:cNvPr id="344" name="Google Shape;344;p26"/>
          <p:cNvSpPr txBox="1">
            <a:spLocks noGrp="1"/>
          </p:cNvSpPr>
          <p:nvPr>
            <p:ph type="body" idx="2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00"/>
              <a:buNone/>
            </a:pPr>
            <a:r>
              <a:rPr lang="en-US"/>
              <a:t>Software University</a:t>
            </a:r>
            <a:endParaRPr/>
          </a:p>
        </p:txBody>
      </p:sp>
      <p:sp>
        <p:nvSpPr>
          <p:cNvPr id="345" name="Google Shape;345;p26"/>
          <p:cNvSpPr txBox="1">
            <a:spLocks noGrp="1"/>
          </p:cNvSpPr>
          <p:nvPr>
            <p:ph type="body" idx="1"/>
          </p:nvPr>
        </p:nvSpPr>
        <p:spPr>
          <a:xfrm>
            <a:off x="8708505" y="6130863"/>
            <a:ext cx="2951518" cy="34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https://softuni.bg</a:t>
            </a:r>
            <a:endParaRPr/>
          </a:p>
        </p:txBody>
      </p:sp>
      <p:sp>
        <p:nvSpPr>
          <p:cNvPr id="346" name="Google Shape;346;p26"/>
          <p:cNvSpPr txBox="1">
            <a:spLocks noGrp="1"/>
          </p:cNvSpPr>
          <p:nvPr>
            <p:ph type="body" idx="4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en-US"/>
              <a:t>SoftUni Team</a:t>
            </a:r>
            <a:endParaRPr/>
          </a:p>
        </p:txBody>
      </p:sp>
      <p:sp>
        <p:nvSpPr>
          <p:cNvPr id="347" name="Google Shape;347;p26"/>
          <p:cNvSpPr txBox="1">
            <a:spLocks noGrp="1"/>
          </p:cNvSpPr>
          <p:nvPr>
            <p:ph type="body" idx="3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Technical Trainers</a:t>
            </a:r>
            <a:endParaRPr/>
          </a:p>
        </p:txBody>
      </p:sp>
      <p:pic>
        <p:nvPicPr>
          <p:cNvPr id="348" name="Google Shape;348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0039" y="3018118"/>
            <a:ext cx="1773734" cy="1773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0897" y="2494865"/>
            <a:ext cx="2252554" cy="1559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BDC920-6C14-4CCE-9F3D-BCFB7E6B85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9F3F4-96DE-4696-AAB6-F1CEE62006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During installation, configure the </a:t>
            </a:r>
            <a:r>
              <a:rPr lang="en-US" b="1" dirty="0">
                <a:solidFill>
                  <a:schemeClr val="bg1"/>
                </a:solidFill>
              </a:rPr>
              <a:t>MongoDB service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C558F1-6B7A-448D-A5E5-2D6737A4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 Windows Service</a:t>
            </a:r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9" y="2258446"/>
            <a:ext cx="4397761" cy="3404124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290071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5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Required if you </a:t>
            </a:r>
            <a:r>
              <a:rPr lang="en-US" b="1" dirty="0">
                <a:solidFill>
                  <a:schemeClr val="bg1"/>
                </a:solidFill>
              </a:rPr>
              <a:t>skipped</a:t>
            </a:r>
            <a:r>
              <a:rPr lang="en-US" dirty="0"/>
              <a:t> the service installation (and for Linux)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Go to installation folder and </a:t>
            </a:r>
            <a:r>
              <a:rPr lang="en-US" b="1" dirty="0">
                <a:solidFill>
                  <a:schemeClr val="lt1"/>
                </a:solidFill>
              </a:rPr>
              <a:t>run</a:t>
            </a:r>
            <a:r>
              <a:rPr lang="en-US" dirty="0"/>
              <a:t> a command prompt as an </a:t>
            </a:r>
            <a:br>
              <a:rPr lang="en-US" dirty="0"/>
            </a:br>
            <a:r>
              <a:rPr lang="en-US" b="1" dirty="0">
                <a:solidFill>
                  <a:schemeClr val="lt1"/>
                </a:solidFill>
              </a:rPr>
              <a:t>administrator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Type the following command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0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Additional information at</a:t>
            </a:r>
            <a:r>
              <a:rPr lang="en-US" sz="3000" dirty="0"/>
              <a:t> </a:t>
            </a:r>
            <a:r>
              <a:rPr lang="en-US" sz="3000" u="sng" dirty="0">
                <a:solidFill>
                  <a:schemeClr val="hlink"/>
                </a:solidFill>
                <a:hlinkClick r:id="rId3"/>
              </a:rPr>
              <a:t>https://docs.mongodb.com/manual/tutorial</a:t>
            </a:r>
            <a:r>
              <a:rPr lang="en-US" sz="3000" u="sng" dirty="0">
                <a:solidFill>
                  <a:schemeClr val="hlink"/>
                </a:solidFill>
              </a:rPr>
              <a:t>/</a:t>
            </a:r>
            <a:endParaRPr dirty="0"/>
          </a:p>
        </p:txBody>
      </p:sp>
      <p:sp>
        <p:nvSpPr>
          <p:cNvPr id="445" name="Google Shape;445;p35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Manual Service Configuration</a:t>
            </a:r>
            <a:endParaRPr dirty="0"/>
          </a:p>
        </p:txBody>
      </p:sp>
      <p:sp>
        <p:nvSpPr>
          <p:cNvPr id="446" name="Google Shape;446;p35"/>
          <p:cNvSpPr txBox="1"/>
          <p:nvPr/>
        </p:nvSpPr>
        <p:spPr>
          <a:xfrm>
            <a:off x="760610" y="3912731"/>
            <a:ext cx="10289680" cy="602830"/>
          </a:xfrm>
          <a:prstGeom prst="rect">
            <a:avLst/>
          </a:prstGeom>
          <a:solidFill>
            <a:srgbClr val="C1C6D1">
              <a:alpha val="2000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Font typeface="Noto Sans Symbols"/>
              <a:buNone/>
            </a:pPr>
            <a:r>
              <a:rPr lang="en-US" sz="25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&lt;path to </a:t>
            </a:r>
            <a:r>
              <a:rPr lang="en-US" sz="25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mongod.exe</a:t>
            </a:r>
            <a:r>
              <a:rPr lang="en-US" sz="25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25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mongod</a:t>
            </a:r>
            <a:r>
              <a:rPr lang="en-US" sz="25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5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--</a:t>
            </a:r>
            <a:r>
              <a:rPr lang="en-US" sz="2500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dbpath</a:t>
            </a:r>
            <a:r>
              <a:rPr lang="en-US" sz="25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&lt;path to </a:t>
            </a:r>
            <a:r>
              <a:rPr lang="en-US" sz="25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store</a:t>
            </a:r>
            <a:r>
              <a:rPr lang="en-US" sz="25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5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data&gt;</a:t>
            </a:r>
            <a:endParaRPr sz="2500" b="1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Google Shape;447;p35"/>
          <p:cNvSpPr/>
          <p:nvPr/>
        </p:nvSpPr>
        <p:spPr>
          <a:xfrm>
            <a:off x="6321000" y="2978911"/>
            <a:ext cx="4068251" cy="851297"/>
          </a:xfrm>
          <a:prstGeom prst="wedgeRoundRectCallout">
            <a:avLst>
              <a:gd name="adj1" fmla="val -67530"/>
              <a:gd name="adj2" fmla="val 64051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Usually in C:\Program Files\MongoDB\Server\3.4\bin</a:t>
            </a:r>
            <a:endParaRPr/>
          </a:p>
        </p:txBody>
      </p:sp>
      <p:sp>
        <p:nvSpPr>
          <p:cNvPr id="448" name="Google Shape;448;p3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" grpId="0" animBg="1"/>
      <p:bldP spid="4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6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Start the shell from </a:t>
            </a:r>
            <a:r>
              <a:rPr lang="en-US" b="1" dirty="0">
                <a:solidFill>
                  <a:schemeClr val="lt1"/>
                </a:solidFill>
              </a:rPr>
              <a:t>another</a:t>
            </a:r>
            <a:r>
              <a:rPr lang="en-US" dirty="0"/>
              <a:t> CLI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Type the command </a:t>
            </a:r>
            <a:r>
              <a:rPr lang="en-US" b="1" dirty="0">
                <a:solidFill>
                  <a:schemeClr val="lt1"/>
                </a:solidFill>
              </a:rPr>
              <a:t>mongo</a:t>
            </a:r>
            <a:endParaRPr dirty="0"/>
          </a:p>
          <a:p>
            <a:pPr marL="442912" lvl="1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b="1" dirty="0">
              <a:solidFill>
                <a:schemeClr val="lt1"/>
              </a:solidFill>
            </a:endParaRPr>
          </a:p>
          <a:p>
            <a:pPr marL="442912" lvl="1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b="1" dirty="0">
              <a:solidFill>
                <a:schemeClr val="lt1"/>
              </a:solidFill>
            </a:endParaRPr>
          </a:p>
          <a:p>
            <a:pPr marL="442912" lvl="1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b="1" dirty="0">
              <a:solidFill>
                <a:schemeClr val="lt1"/>
              </a:solidFill>
            </a:endParaRPr>
          </a:p>
          <a:p>
            <a:pPr marL="442912" lvl="1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b="1" dirty="0">
              <a:solidFill>
                <a:schemeClr val="lt1"/>
              </a:solidFill>
            </a:endParaRPr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Additional information at</a:t>
            </a:r>
            <a:endParaRPr dirty="0"/>
          </a:p>
          <a:p>
            <a:pPr marL="1255713" lvl="2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Char char="▪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https://docs.mongodb.com/manual/reference/mongo-shell/</a:t>
            </a:r>
            <a:endParaRPr dirty="0"/>
          </a:p>
        </p:txBody>
      </p:sp>
      <p:sp>
        <p:nvSpPr>
          <p:cNvPr id="454" name="Google Shape;454;p3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Working with MongoDB Shell Client</a:t>
            </a:r>
            <a:endParaRPr dirty="0"/>
          </a:p>
        </p:txBody>
      </p:sp>
      <p:sp>
        <p:nvSpPr>
          <p:cNvPr id="455" name="Google Shape;455;p36"/>
          <p:cNvSpPr txBox="1"/>
          <p:nvPr/>
        </p:nvSpPr>
        <p:spPr>
          <a:xfrm>
            <a:off x="814968" y="2383637"/>
            <a:ext cx="200318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4901"/>
            </a:schemeClr>
          </a:solidFill>
          <a:ln w="127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show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dbs</a:t>
            </a:r>
            <a:endParaRPr dirty="0"/>
          </a:p>
        </p:txBody>
      </p:sp>
      <p:sp>
        <p:nvSpPr>
          <p:cNvPr id="456" name="Google Shape;456;p36"/>
          <p:cNvSpPr txBox="1"/>
          <p:nvPr/>
        </p:nvSpPr>
        <p:spPr>
          <a:xfrm>
            <a:off x="4958203" y="2383315"/>
            <a:ext cx="253687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4901"/>
            </a:schemeClr>
          </a:solidFill>
          <a:ln w="127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mytestdb</a:t>
            </a:r>
            <a:endParaRPr dirty="0"/>
          </a:p>
        </p:txBody>
      </p:sp>
      <p:sp>
        <p:nvSpPr>
          <p:cNvPr id="457" name="Google Shape;457;p36"/>
          <p:cNvSpPr txBox="1"/>
          <p:nvPr/>
        </p:nvSpPr>
        <p:spPr>
          <a:xfrm>
            <a:off x="814975" y="3089775"/>
            <a:ext cx="7849340" cy="461700"/>
          </a:xfrm>
          <a:prstGeom prst="rect">
            <a:avLst/>
          </a:prstGeom>
          <a:solidFill>
            <a:schemeClr val="accent5">
              <a:lumMod val="40000"/>
              <a:lumOff val="60000"/>
              <a:alpha val="14901"/>
            </a:schemeClr>
          </a:solidFill>
          <a:ln w="127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mycollection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.insertOne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({"name":"George"})</a:t>
            </a:r>
            <a:endParaRPr dirty="0"/>
          </a:p>
        </p:txBody>
      </p:sp>
      <p:sp>
        <p:nvSpPr>
          <p:cNvPr id="458" name="Google Shape;458;p36"/>
          <p:cNvSpPr txBox="1"/>
          <p:nvPr/>
        </p:nvSpPr>
        <p:spPr>
          <a:xfrm>
            <a:off x="814967" y="3869076"/>
            <a:ext cx="7849347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4901"/>
            </a:schemeClr>
          </a:solidFill>
          <a:ln w="127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mycollection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.find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({"name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":" George"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dirty="0"/>
          </a:p>
        </p:txBody>
      </p:sp>
      <p:sp>
        <p:nvSpPr>
          <p:cNvPr id="459" name="Google Shape;459;p36"/>
          <p:cNvSpPr txBox="1"/>
          <p:nvPr/>
        </p:nvSpPr>
        <p:spPr>
          <a:xfrm>
            <a:off x="814968" y="4590840"/>
            <a:ext cx="784934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4901"/>
            </a:schemeClr>
          </a:solidFill>
          <a:ln w="127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mycollection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.find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</a:t>
            </a:r>
            <a:endParaRPr dirty="0"/>
          </a:p>
        </p:txBody>
      </p:sp>
      <p:sp>
        <p:nvSpPr>
          <p:cNvPr id="460" name="Google Shape;460;p3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7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Choose one of the many (</a:t>
            </a:r>
            <a:r>
              <a:rPr lang="en-US" b="1" dirty="0">
                <a:solidFill>
                  <a:schemeClr val="bg1"/>
                </a:solidFill>
              </a:rPr>
              <a:t>Compass</a:t>
            </a:r>
            <a:r>
              <a:rPr lang="en-US" dirty="0"/>
              <a:t> is included in the installer)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For example</a:t>
            </a:r>
          </a:p>
          <a:p>
            <a:pPr marL="817563" lvl="1" indent="-360363">
              <a:spcBef>
                <a:spcPts val="1200"/>
              </a:spcBef>
              <a:buSzPts val="3300"/>
            </a:pPr>
            <a:r>
              <a:rPr lang="en-US" dirty="0">
                <a:solidFill>
                  <a:schemeClr val="tx1"/>
                </a:solidFill>
              </a:rPr>
              <a:t>Compass</a:t>
            </a:r>
            <a:r>
              <a:rPr lang="en-US" dirty="0">
                <a:solidFill>
                  <a:srgbClr val="002060"/>
                </a:solidFill>
              </a:rPr>
              <a:t>-</a:t>
            </a:r>
            <a:r>
              <a:rPr lang="en-US" dirty="0">
                <a:solidFill>
                  <a:srgbClr val="112232"/>
                </a:solidFill>
              </a:rPr>
              <a:t> </a:t>
            </a:r>
            <a:r>
              <a:rPr lang="en-US" u="sng" dirty="0">
                <a:solidFill>
                  <a:schemeClr val="bg1"/>
                </a:solidFill>
              </a:rPr>
              <a:t>https://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www.mongodb.com/products/compass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 err="1"/>
              <a:t>Robo</a:t>
            </a:r>
            <a:r>
              <a:rPr lang="en-US" dirty="0"/>
              <a:t> 3T- 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https://robomongo.org/download 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 err="1"/>
              <a:t>NoSQLBooster</a:t>
            </a:r>
            <a:r>
              <a:rPr lang="en-US" dirty="0"/>
              <a:t>- </a:t>
            </a:r>
            <a:r>
              <a:rPr lang="en-US" u="sng" dirty="0">
                <a:solidFill>
                  <a:schemeClr val="hlink"/>
                </a:solidFill>
                <a:hlinkClick r:id="rId5"/>
              </a:rPr>
              <a:t>https://nosqlbooster.com</a:t>
            </a:r>
            <a:endParaRPr lang="en-US" u="sng" dirty="0">
              <a:solidFill>
                <a:schemeClr val="hlink"/>
              </a:solidFill>
            </a:endParaRPr>
          </a:p>
        </p:txBody>
      </p:sp>
      <p:sp>
        <p:nvSpPr>
          <p:cNvPr id="466" name="Google Shape;466;p3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Working with MongoDB GUI</a:t>
            </a:r>
            <a:endParaRPr dirty="0"/>
          </a:p>
        </p:txBody>
      </p:sp>
      <p:sp>
        <p:nvSpPr>
          <p:cNvPr id="467" name="Google Shape;467;p3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8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98"/>
              <a:buFont typeface="Calibri"/>
              <a:buNone/>
            </a:pPr>
            <a:r>
              <a:rPr lang="en-US" sz="3598" dirty="0"/>
              <a:t>Working with MongoDB from Node.js – Example</a:t>
            </a:r>
            <a:endParaRPr dirty="0"/>
          </a:p>
        </p:txBody>
      </p:sp>
      <p:sp>
        <p:nvSpPr>
          <p:cNvPr id="473" name="Google Shape;473;p38"/>
          <p:cNvSpPr txBox="1"/>
          <p:nvPr/>
        </p:nvSpPr>
        <p:spPr>
          <a:xfrm>
            <a:off x="302552" y="1291500"/>
            <a:ext cx="11200003" cy="5364000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mongodb = require('mongodb');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MongoClient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mongodb.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MongoClient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connectionStr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'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mongodb://localhost:27017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';</a:t>
            </a:r>
            <a:endParaRPr sz="1600" dirty="0"/>
          </a:p>
          <a:p>
            <a:pPr lvl="0">
              <a:buClr>
                <a:srgbClr val="C1C6D1"/>
              </a:buClr>
              <a:buSzPts val="140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MongoClient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connectionStr</a:t>
            </a:r>
            <a:r>
              <a:rPr lang="bg-BG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useUnifiedTopology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true});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client.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connect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(function(err)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const db =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client.db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testdb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const people =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db.collection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('people');</a:t>
            </a: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people.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insertOne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'name': 'Ivan' }, (err, result) =&gt;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people.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name: 'Ivan' }).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toArray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((err, data) =&gt;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console.log(data);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 dirty="0"/>
          </a:p>
        </p:txBody>
      </p:sp>
      <p:sp>
        <p:nvSpPr>
          <p:cNvPr id="474" name="Google Shape;474;p3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39" descr="Ð ÐµÐ·ÑÐ»ÑÐ°Ñ Ñ Ð¸Ð·Ð¾Ð±ÑÐ°Ð¶ÐµÐ½Ð¸Ðµ Ð·Ð° mongoosejs 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4777" y="1720800"/>
            <a:ext cx="3496798" cy="1691999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39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Mongoose Overview</a:t>
            </a:r>
            <a:endParaRPr dirty="0"/>
          </a:p>
        </p:txBody>
      </p:sp>
      <p:sp>
        <p:nvSpPr>
          <p:cNvPr id="483" name="Google Shape;483;p39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0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Mongoose Overview</a:t>
            </a:r>
            <a:endParaRPr dirty="0"/>
          </a:p>
        </p:txBody>
      </p:sp>
      <p:sp>
        <p:nvSpPr>
          <p:cNvPr id="489" name="Google Shape;489;p40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Mongoose is an object-document </a:t>
            </a:r>
            <a:r>
              <a:rPr lang="en-US" b="1" dirty="0">
                <a:solidFill>
                  <a:schemeClr val="lt1"/>
                </a:solidFill>
              </a:rPr>
              <a:t>model</a:t>
            </a:r>
            <a:r>
              <a:rPr lang="en-US" dirty="0"/>
              <a:t> module in </a:t>
            </a:r>
            <a:br>
              <a:rPr lang="en-US" dirty="0"/>
            </a:br>
            <a:r>
              <a:rPr lang="en-US" dirty="0"/>
              <a:t>Node.js for MongoDB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It </a:t>
            </a:r>
            <a:r>
              <a:rPr lang="en-US" b="1" dirty="0">
                <a:solidFill>
                  <a:schemeClr val="lt1"/>
                </a:solidFill>
              </a:rPr>
              <a:t>provides</a:t>
            </a:r>
            <a:r>
              <a:rPr lang="en-US" dirty="0"/>
              <a:t> a straight-forward, </a:t>
            </a:r>
            <a:r>
              <a:rPr lang="en-US" b="1" dirty="0">
                <a:solidFill>
                  <a:schemeClr val="lt1"/>
                </a:solidFill>
              </a:rPr>
              <a:t>schema-based</a:t>
            </a:r>
            <a:r>
              <a:rPr lang="en-US" dirty="0"/>
              <a:t> solution to </a:t>
            </a:r>
            <a:r>
              <a:rPr lang="en-US" b="1" dirty="0">
                <a:solidFill>
                  <a:schemeClr val="lt1"/>
                </a:solidFill>
              </a:rPr>
              <a:t>model </a:t>
            </a:r>
            <a:r>
              <a:rPr lang="en-US" dirty="0"/>
              <a:t>your application data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Includes build-in type </a:t>
            </a:r>
            <a:r>
              <a:rPr lang="en-US" b="1" dirty="0">
                <a:solidFill>
                  <a:schemeClr val="lt1"/>
                </a:solidFill>
              </a:rPr>
              <a:t>casting</a:t>
            </a:r>
            <a:r>
              <a:rPr lang="en-US" dirty="0"/>
              <a:t> and </a:t>
            </a:r>
            <a:r>
              <a:rPr lang="en-US" b="1" dirty="0">
                <a:solidFill>
                  <a:schemeClr val="lt1"/>
                </a:solidFill>
              </a:rPr>
              <a:t>validation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b="1" dirty="0">
                <a:solidFill>
                  <a:schemeClr val="lt1"/>
                </a:solidFill>
              </a:rPr>
              <a:t>Extends</a:t>
            </a:r>
            <a:r>
              <a:rPr lang="en-US" dirty="0"/>
              <a:t> the native </a:t>
            </a:r>
            <a:r>
              <a:rPr lang="en-US" b="1" dirty="0">
                <a:solidFill>
                  <a:schemeClr val="lt1"/>
                </a:solidFill>
              </a:rPr>
              <a:t>queries</a:t>
            </a:r>
            <a:r>
              <a:rPr lang="en-US" dirty="0"/>
              <a:t> (much </a:t>
            </a:r>
            <a:r>
              <a:rPr lang="en-US" b="1" dirty="0">
                <a:solidFill>
                  <a:schemeClr val="lt1"/>
                </a:solidFill>
              </a:rPr>
              <a:t>easier</a:t>
            </a:r>
            <a:r>
              <a:rPr lang="en-US" dirty="0"/>
              <a:t> to use)</a:t>
            </a:r>
            <a:endParaRPr dirty="0"/>
          </a:p>
          <a:p>
            <a:pPr marL="803275" lvl="1" indent="-360363">
              <a:spcBef>
                <a:spcPts val="1200"/>
              </a:spcBef>
              <a:buSzPts val="3100"/>
            </a:pPr>
            <a:r>
              <a:rPr lang="en-US" dirty="0"/>
              <a:t>To </a:t>
            </a:r>
            <a:r>
              <a:rPr lang="en-US" b="1" dirty="0">
                <a:solidFill>
                  <a:schemeClr val="lt1"/>
                </a:solidFill>
              </a:rPr>
              <a:t>install</a:t>
            </a:r>
            <a:r>
              <a:rPr lang="en-US" dirty="0"/>
              <a:t> type in terminal/CMD (for every project)</a:t>
            </a:r>
            <a:endParaRPr dirty="0"/>
          </a:p>
        </p:txBody>
      </p:sp>
      <p:sp>
        <p:nvSpPr>
          <p:cNvPr id="490" name="Google Shape;490;p40"/>
          <p:cNvSpPr txBox="1"/>
          <p:nvPr/>
        </p:nvSpPr>
        <p:spPr>
          <a:xfrm>
            <a:off x="2585999" y="5589000"/>
            <a:ext cx="6031789" cy="526987"/>
          </a:xfrm>
          <a:prstGeom prst="rect">
            <a:avLst/>
          </a:prstGeom>
          <a:solidFill>
            <a:schemeClr val="accent5">
              <a:lumMod val="40000"/>
              <a:lumOff val="60000"/>
              <a:alpha val="14901"/>
            </a:schemeClr>
          </a:solidFill>
          <a:ln w="127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pm install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mongoose </a:t>
            </a:r>
            <a:r>
              <a:rPr lang="en-US" sz="2800" b="1" i="0" u="none" strike="noStrike" cap="none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--save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491" name="Google Shape;491;p4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1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31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Load the following module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86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 dirty="0">
                <a:solidFill>
                  <a:schemeClr val="bg1"/>
                </a:solidFill>
              </a:rPr>
              <a:t>Connecting</a:t>
            </a:r>
            <a:r>
              <a:rPr lang="en-US" dirty="0"/>
              <a:t> to the database</a:t>
            </a:r>
            <a:endParaRPr dirty="0"/>
          </a:p>
        </p:txBody>
      </p:sp>
      <p:sp>
        <p:nvSpPr>
          <p:cNvPr id="497" name="Google Shape;497;p4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Working with Mongoose in Node.js</a:t>
            </a:r>
            <a:endParaRPr dirty="0"/>
          </a:p>
        </p:txBody>
      </p:sp>
      <p:sp>
        <p:nvSpPr>
          <p:cNvPr id="498" name="Google Shape;498;p41"/>
          <p:cNvSpPr txBox="1"/>
          <p:nvPr/>
        </p:nvSpPr>
        <p:spPr>
          <a:xfrm>
            <a:off x="695999" y="1965743"/>
            <a:ext cx="10942918" cy="492402"/>
          </a:xfrm>
          <a:prstGeom prst="rect">
            <a:avLst/>
          </a:prstGeom>
          <a:solidFill>
            <a:schemeClr val="accent5">
              <a:lumMod val="40000"/>
              <a:lumOff val="60000"/>
              <a:alpha val="14901"/>
            </a:schemeClr>
          </a:solidFill>
          <a:ln w="127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rgbClr val="D9D4C6"/>
              </a:buClr>
              <a:buSzPts val="1680"/>
              <a:defRPr sz="2400" b="1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en-US" sz="2600" dirty="0">
                <a:sym typeface="Consolas"/>
              </a:rPr>
              <a:t>const </a:t>
            </a:r>
            <a:r>
              <a:rPr lang="en-US" sz="2600" dirty="0">
                <a:solidFill>
                  <a:schemeClr val="bg1"/>
                </a:solidFill>
                <a:sym typeface="Consolas"/>
              </a:rPr>
              <a:t>mongoose</a:t>
            </a:r>
            <a:r>
              <a:rPr lang="en-US" sz="2600" dirty="0">
                <a:sym typeface="Consolas"/>
              </a:rPr>
              <a:t> = require(</a:t>
            </a:r>
            <a:r>
              <a:rPr lang="en-US" sz="2600" dirty="0">
                <a:solidFill>
                  <a:schemeClr val="bg1"/>
                </a:solidFill>
                <a:sym typeface="Consolas"/>
              </a:rPr>
              <a:t>'mongoose'</a:t>
            </a:r>
            <a:r>
              <a:rPr lang="en-US" sz="2600" dirty="0">
                <a:sym typeface="Consolas"/>
              </a:rPr>
              <a:t>)</a:t>
            </a:r>
            <a:endParaRPr sz="2600" dirty="0">
              <a:sym typeface="Consolas"/>
            </a:endParaRPr>
          </a:p>
        </p:txBody>
      </p:sp>
      <p:sp>
        <p:nvSpPr>
          <p:cNvPr id="499" name="Google Shape;499;p41"/>
          <p:cNvSpPr txBox="1"/>
          <p:nvPr/>
        </p:nvSpPr>
        <p:spPr>
          <a:xfrm>
            <a:off x="696631" y="3654000"/>
            <a:ext cx="10942919" cy="3046948"/>
          </a:xfrm>
          <a:prstGeom prst="rect">
            <a:avLst/>
          </a:prstGeom>
          <a:solidFill>
            <a:schemeClr val="accent5">
              <a:lumMod val="40000"/>
              <a:lumOff val="60000"/>
              <a:alpha val="14901"/>
            </a:schemeClr>
          </a:solidFill>
          <a:ln w="127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rgbClr val="D9D4C6"/>
              </a:buClr>
              <a:buSzPts val="168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async function main(){</a:t>
            </a:r>
          </a:p>
          <a:p>
            <a:pPr lvl="0">
              <a:buClr>
                <a:srgbClr val="D9D4C6"/>
              </a:buClr>
              <a:buSzPts val="168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await mongoose.connect(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4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mongodb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://localhost:27017/</a:t>
            </a:r>
            <a:r>
              <a:rPr lang="en-US" sz="24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testdb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{</a:t>
            </a:r>
          </a:p>
          <a:p>
            <a:pPr lvl="0">
              <a:buClr>
                <a:srgbClr val="D9D4C6"/>
              </a:buClr>
              <a:buSzPts val="168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useNewUrlParser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true,</a:t>
            </a:r>
          </a:p>
          <a:p>
            <a:pPr lvl="0">
              <a:buClr>
                <a:srgbClr val="D9D4C6"/>
              </a:buClr>
              <a:buSzPts val="168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useUnifiedTopology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true</a:t>
            </a:r>
          </a:p>
          <a:p>
            <a:pPr lvl="0">
              <a:buClr>
                <a:srgbClr val="D9D4C6"/>
              </a:buClr>
              <a:buSzPts val="168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});</a:t>
            </a:r>
          </a:p>
          <a:p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console.log(</a:t>
            </a:r>
            <a:r>
              <a:rPr lang="bg-BG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Database connected</a:t>
            </a:r>
            <a:r>
              <a:rPr lang="bg-BG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endParaRPr lang="en-US" sz="2400" b="1" dirty="0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D9D4C6"/>
              </a:buClr>
              <a:buSzPts val="168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buClr>
                <a:srgbClr val="D9D4C6"/>
              </a:buClr>
              <a:buSzPts val="168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ain();</a:t>
            </a:r>
            <a:endParaRPr sz="24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0" name="Google Shape;500;p4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2"/>
          <p:cNvSpPr txBox="1">
            <a:spLocks noGrp="1"/>
          </p:cNvSpPr>
          <p:nvPr>
            <p:ph type="body" idx="1"/>
          </p:nvPr>
        </p:nvSpPr>
        <p:spPr>
          <a:xfrm>
            <a:off x="190402" y="12753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Host a </a:t>
            </a:r>
            <a:r>
              <a:rPr lang="en-US" b="1" dirty="0">
                <a:solidFill>
                  <a:schemeClr val="lt1"/>
                </a:solidFill>
              </a:rPr>
              <a:t>database</a:t>
            </a:r>
            <a:r>
              <a:rPr lang="en-US" dirty="0"/>
              <a:t> in the largest MongoDB </a:t>
            </a:r>
            <a:r>
              <a:rPr lang="en-US" b="1" dirty="0">
                <a:solidFill>
                  <a:schemeClr val="lt1"/>
                </a:solidFill>
              </a:rPr>
              <a:t>cloud</a:t>
            </a:r>
            <a:r>
              <a:rPr lang="en-US" dirty="0"/>
              <a:t> service</a:t>
            </a:r>
            <a:endParaRPr dirty="0"/>
          </a:p>
          <a:p>
            <a:pPr marL="360363" lvl="0" indent="-360363">
              <a:spcBef>
                <a:spcPts val="1200"/>
              </a:spcBef>
              <a:buSzPts val="3300"/>
            </a:pPr>
            <a:r>
              <a:rPr lang="en-US" dirty="0"/>
              <a:t>Go to '</a:t>
            </a:r>
            <a:r>
              <a:rPr lang="en-US" b="1" dirty="0">
                <a:solidFill>
                  <a:schemeClr val="lt1"/>
                </a:solidFill>
              </a:rPr>
              <a:t>mongo atlas</a:t>
            </a:r>
            <a:r>
              <a:rPr lang="en-US" dirty="0"/>
              <a:t>' and register -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https://www.mongodb.com/cloud/atlas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You can </a:t>
            </a:r>
            <a:r>
              <a:rPr lang="en-US" b="1" dirty="0">
                <a:solidFill>
                  <a:schemeClr val="lt1"/>
                </a:solidFill>
              </a:rPr>
              <a:t>store</a:t>
            </a:r>
            <a:r>
              <a:rPr lang="en-US" dirty="0"/>
              <a:t> up to 500 MB of </a:t>
            </a:r>
            <a:r>
              <a:rPr lang="en-US" b="1" dirty="0">
                <a:solidFill>
                  <a:schemeClr val="lt1"/>
                </a:solidFill>
              </a:rPr>
              <a:t>content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506" name="Google Shape;506;p4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MongoDB Hosting</a:t>
            </a:r>
            <a:endParaRPr dirty="0"/>
          </a:p>
        </p:txBody>
      </p:sp>
      <p:sp>
        <p:nvSpPr>
          <p:cNvPr id="508" name="Google Shape;508;p4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Google Shape;51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4630" y="1663200"/>
            <a:ext cx="1447368" cy="1960016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43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Mongoose Models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357" name="Google Shape;357;p27"/>
          <p:cNvSpPr txBox="1">
            <a:spLocks noGrp="1"/>
          </p:cNvSpPr>
          <p:nvPr>
            <p:ph type="body" idx="4294967295"/>
          </p:nvPr>
        </p:nvSpPr>
        <p:spPr>
          <a:xfrm>
            <a:off x="196114" y="1227240"/>
            <a:ext cx="11807897" cy="5530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446088" lvl="0" indent="-446088" algn="l" rtl="0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 dirty="0"/>
              <a:t>Relational and Non-Relational Databases</a:t>
            </a:r>
            <a:endParaRPr dirty="0"/>
          </a:p>
          <a:p>
            <a:pPr marL="446088" lvl="0" indent="-446088" algn="l" rtl="0">
              <a:lnSpc>
                <a:spcPct val="12121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 dirty="0"/>
              <a:t>MongoDB and Mongoose Overview</a:t>
            </a:r>
            <a:endParaRPr dirty="0"/>
          </a:p>
          <a:p>
            <a:pPr marL="446088" lvl="0" indent="-446088" algn="l" rtl="0">
              <a:lnSpc>
                <a:spcPct val="12121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 dirty="0"/>
              <a:t>Mongoose Models</a:t>
            </a:r>
            <a:endParaRPr dirty="0"/>
          </a:p>
          <a:p>
            <a:pPr marL="446088" lvl="0" indent="-446088" algn="l" rtl="0">
              <a:lnSpc>
                <a:spcPct val="12121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 dirty="0"/>
              <a:t>CRUD with Mongoose</a:t>
            </a:r>
            <a:endParaRPr dirty="0"/>
          </a:p>
          <a:p>
            <a:pPr marL="446088" lvl="0" indent="-446088" algn="l" rtl="0">
              <a:lnSpc>
                <a:spcPct val="12121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 dirty="0"/>
              <a:t>Mongoose Querying</a:t>
            </a:r>
            <a:endParaRPr dirty="0"/>
          </a:p>
        </p:txBody>
      </p:sp>
      <p:pic>
        <p:nvPicPr>
          <p:cNvPr id="358" name="Google Shape;358;p27" descr="A drawing of a cartoon character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425266" y="1371600"/>
            <a:ext cx="3573092" cy="4385137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4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Mongoose Models</a:t>
            </a:r>
            <a:endParaRPr dirty="0"/>
          </a:p>
        </p:txBody>
      </p:sp>
      <p:sp>
        <p:nvSpPr>
          <p:cNvPr id="520" name="Google Shape;520;p44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Mongoose </a:t>
            </a:r>
            <a:r>
              <a:rPr lang="en-US" b="1" dirty="0">
                <a:solidFill>
                  <a:schemeClr val="lt1"/>
                </a:solidFill>
              </a:rPr>
              <a:t>supports</a:t>
            </a:r>
            <a:r>
              <a:rPr lang="en-US" dirty="0"/>
              <a:t> models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 dirty="0"/>
              <a:t>Fixed </a:t>
            </a:r>
            <a:r>
              <a:rPr lang="en-US" sz="3200" b="1" dirty="0">
                <a:solidFill>
                  <a:schemeClr val="lt1"/>
                </a:solidFill>
              </a:rPr>
              <a:t>types </a:t>
            </a:r>
            <a:r>
              <a:rPr lang="en-US" sz="3200" dirty="0"/>
              <a:t>of documents</a:t>
            </a:r>
            <a:endParaRPr dirty="0"/>
          </a:p>
          <a:p>
            <a:pPr marL="1255713" lvl="2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dirty="0"/>
              <a:t>Used like object </a:t>
            </a:r>
            <a:r>
              <a:rPr lang="en-US" sz="3000" b="1" dirty="0">
                <a:solidFill>
                  <a:schemeClr val="lt1"/>
                </a:solidFill>
              </a:rPr>
              <a:t>constructors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 dirty="0"/>
              <a:t>Needs a </a:t>
            </a:r>
            <a:r>
              <a:rPr lang="en-US" sz="3200" b="1" dirty="0">
                <a:solidFill>
                  <a:schemeClr val="lt1"/>
                </a:solidFill>
              </a:rPr>
              <a:t>mongoose.Schema </a:t>
            </a:r>
            <a:r>
              <a:rPr lang="en-US" sz="3200" dirty="0"/>
              <a:t>call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</p:txBody>
      </p:sp>
      <p:sp>
        <p:nvSpPr>
          <p:cNvPr id="522" name="Google Shape;522;p4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555;p48">
            <a:extLst>
              <a:ext uri="{FF2B5EF4-FFF2-40B4-BE49-F238E27FC236}">
                <a16:creationId xmlns:a16="http://schemas.microsoft.com/office/drawing/2014/main" id="{94D9559F-D42C-4546-94A3-DB45C20430D4}"/>
              </a:ext>
            </a:extLst>
          </p:cNvPr>
          <p:cNvSpPr txBox="1"/>
          <p:nvPr/>
        </p:nvSpPr>
        <p:spPr>
          <a:xfrm>
            <a:off x="2579038" y="3700885"/>
            <a:ext cx="9048784" cy="295461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mongoose = </a:t>
            </a: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('mongoose');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2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 = new mongoose.</a:t>
            </a: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Schema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firstName: String,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lastName: String,</a:t>
            </a:r>
            <a:endParaRPr dirty="0"/>
          </a:p>
          <a:p>
            <a:pPr lvl="0">
              <a:buClr>
                <a:srgbClr val="C1C6D1"/>
              </a:buClr>
              <a:buSzPts val="1540"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facultyNumber: { type: String, required: true },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age: Number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1200"/>
              </a:spcBef>
              <a:buClr>
                <a:srgbClr val="C1C6D1"/>
              </a:buClr>
              <a:buSzPts val="1540"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Student= mongoose.</a:t>
            </a: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('Student', studentSchema);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lang="en-US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Models - Example</a:t>
            </a:r>
            <a:endParaRPr lang="bg-BG" dirty="0"/>
          </a:p>
        </p:txBody>
      </p:sp>
      <p:sp>
        <p:nvSpPr>
          <p:cNvPr id="5" name="Google Shape;555;p48">
            <a:extLst>
              <a:ext uri="{FF2B5EF4-FFF2-40B4-BE49-F238E27FC236}">
                <a16:creationId xmlns:a16="http://schemas.microsoft.com/office/drawing/2014/main" id="{94D9559F-D42C-4546-94A3-DB45C20430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67749" y="1413984"/>
            <a:ext cx="10481095" cy="4939773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const</a:t>
            </a: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 myPerson = </a:t>
            </a:r>
            <a:r>
              <a:rPr lang="en-US" sz="2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 Student({</a:t>
            </a:r>
          </a:p>
          <a:p>
            <a:pPr marL="0" lvl="0" indent="0">
              <a:spcBef>
                <a:spcPts val="0"/>
              </a:spcBef>
              <a:buClr>
                <a:srgbClr val="C1C6D1"/>
              </a:buClr>
              <a:buSzPts val="1540"/>
              <a:buNone/>
            </a:pP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        firstName: "John",</a:t>
            </a:r>
          </a:p>
          <a:p>
            <a:pPr marL="0" lvl="0" indent="0">
              <a:spcBef>
                <a:spcPts val="0"/>
              </a:spcBef>
              <a:buClr>
                <a:srgbClr val="C1C6D1"/>
              </a:buClr>
              <a:buSzPts val="1540"/>
              <a:buNone/>
            </a:pP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        lastName: "Peterson",</a:t>
            </a:r>
          </a:p>
          <a:p>
            <a:pPr marL="0" lvl="0" indent="0">
              <a:spcBef>
                <a:spcPts val="0"/>
              </a:spcBef>
              <a:buClr>
                <a:srgbClr val="C1C6D1"/>
              </a:buClr>
              <a:buSzPts val="1540"/>
              <a:buNone/>
            </a:pP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        facultyNumber: "5014sa",</a:t>
            </a:r>
          </a:p>
          <a:p>
            <a:pPr marL="0" lvl="0" indent="0">
              <a:spcBef>
                <a:spcPts val="0"/>
              </a:spcBef>
              <a:buClr>
                <a:srgbClr val="C1C6D1"/>
              </a:buClr>
              <a:buSzPts val="1540"/>
              <a:buNone/>
            </a:pP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        age: 25</a:t>
            </a:r>
          </a:p>
          <a:p>
            <a:pPr marL="0" lvl="0" indent="0">
              <a:spcBef>
                <a:spcPts val="0"/>
              </a:spcBef>
              <a:buClr>
                <a:srgbClr val="C1C6D1"/>
              </a:buClr>
              <a:buSzPts val="1540"/>
              <a:buNone/>
            </a:pP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    });</a:t>
            </a:r>
          </a:p>
          <a:p>
            <a:pPr marL="0" lvl="0" indent="0">
              <a:spcBef>
                <a:spcPts val="0"/>
              </a:spcBef>
              <a:buClr>
                <a:srgbClr val="C1C6D1"/>
              </a:buClr>
              <a:buSzPts val="1540"/>
              <a:buNone/>
            </a:pP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   </a:t>
            </a:r>
          </a:p>
          <a:p>
            <a:pPr marL="0" lvl="0" indent="0">
              <a:spcBef>
                <a:spcPts val="0"/>
              </a:spcBef>
              <a:buClr>
                <a:srgbClr val="C1C6D1"/>
              </a:buClr>
              <a:buSzPts val="1540"/>
              <a:buNone/>
            </a:pP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 myPerson.save();</a:t>
            </a:r>
          </a:p>
          <a:p>
            <a:pPr marL="0" lvl="0" indent="0">
              <a:spcBef>
                <a:spcPts val="0"/>
              </a:spcBef>
              <a:buClr>
                <a:srgbClr val="C1C6D1"/>
              </a:buClr>
              <a:buSzPts val="1540"/>
              <a:buNone/>
            </a:pP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 const data = </a:t>
            </a:r>
            <a:r>
              <a:rPr lang="en-US" sz="2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 Student.</a:t>
            </a:r>
            <a:r>
              <a:rPr lang="en-US" sz="2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({});</a:t>
            </a:r>
          </a:p>
          <a:p>
            <a:pPr marL="0" lvl="0" indent="0">
              <a:spcBef>
                <a:spcPts val="0"/>
              </a:spcBef>
              <a:buClr>
                <a:srgbClr val="C1C6D1"/>
              </a:buClr>
              <a:buSzPts val="1540"/>
              <a:buNone/>
            </a:pP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 console.log(data); </a:t>
            </a:r>
            <a:r>
              <a:rPr lang="en-US" sz="20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/*</a:t>
            </a:r>
            <a:r>
              <a:rPr lang="en-US" sz="22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-US" sz="20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{_id: new ObjectId("6139c6faf79365e5e54645bf"),</a:t>
            </a:r>
          </a:p>
          <a:p>
            <a:pPr marL="0" lvl="0" indent="0">
              <a:spcBef>
                <a:spcPts val="0"/>
              </a:spcBef>
              <a:buClr>
                <a:srgbClr val="C1C6D1"/>
              </a:buClr>
              <a:buSzPts val="1540"/>
              <a:buNone/>
            </a:pPr>
            <a:r>
              <a:rPr lang="en-US" sz="20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firstName: 'John',</a:t>
            </a:r>
          </a:p>
          <a:p>
            <a:pPr marL="0" lvl="0" indent="0">
              <a:spcBef>
                <a:spcPts val="0"/>
              </a:spcBef>
              <a:buClr>
                <a:srgbClr val="C1C6D1"/>
              </a:buClr>
              <a:buSzPts val="1540"/>
              <a:buNone/>
            </a:pPr>
            <a:r>
              <a:rPr lang="en-US" sz="20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lastName: 'Peterson',</a:t>
            </a:r>
          </a:p>
          <a:p>
            <a:pPr marL="0" lvl="0" indent="0">
              <a:spcBef>
                <a:spcPts val="0"/>
              </a:spcBef>
              <a:buClr>
                <a:srgbClr val="C1C6D1"/>
              </a:buClr>
              <a:buSzPts val="1540"/>
              <a:buNone/>
            </a:pPr>
            <a:r>
              <a:rPr lang="en-US" sz="20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facultyNumber: '5014sa',</a:t>
            </a:r>
          </a:p>
          <a:p>
            <a:pPr marL="0" lvl="0" indent="0">
              <a:spcBef>
                <a:spcPts val="0"/>
              </a:spcBef>
              <a:buClr>
                <a:srgbClr val="C1C6D1"/>
              </a:buClr>
              <a:buSzPts val="1540"/>
              <a:buNone/>
            </a:pPr>
            <a:r>
              <a:rPr lang="en-US" sz="20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age: 25, __v: 0}] */</a:t>
            </a:r>
          </a:p>
        </p:txBody>
      </p:sp>
    </p:spTree>
    <p:extLst>
      <p:ext uri="{BB962C8B-B14F-4D97-AF65-F5344CB8AC3E}">
        <p14:creationId xmlns:p14="http://schemas.microsoft.com/office/powerpoint/2010/main" val="71858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5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 dirty="0"/>
              <a:t>Since Mongoose models are just JavaScript </a:t>
            </a:r>
            <a:r>
              <a:rPr lang="en-US" sz="3400" b="1" dirty="0">
                <a:solidFill>
                  <a:schemeClr val="lt1"/>
                </a:solidFill>
              </a:rPr>
              <a:t>object constructors,</a:t>
            </a:r>
            <a:r>
              <a:rPr lang="en-US" sz="3400" dirty="0"/>
              <a:t> they can have </a:t>
            </a:r>
            <a:r>
              <a:rPr lang="en-US" sz="3400" b="1" dirty="0">
                <a:solidFill>
                  <a:schemeClr val="lt1"/>
                </a:solidFill>
              </a:rPr>
              <a:t>methods</a:t>
            </a:r>
            <a:endParaRPr dirty="0"/>
          </a:p>
        </p:txBody>
      </p:sp>
      <p:sp>
        <p:nvSpPr>
          <p:cNvPr id="528" name="Google Shape;528;p45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Model Methods</a:t>
            </a:r>
            <a:endParaRPr dirty="0"/>
          </a:p>
        </p:txBody>
      </p:sp>
      <p:sp>
        <p:nvSpPr>
          <p:cNvPr id="529" name="Google Shape;529;p45"/>
          <p:cNvSpPr txBox="1"/>
          <p:nvPr/>
        </p:nvSpPr>
        <p:spPr>
          <a:xfrm>
            <a:off x="925850" y="3204641"/>
            <a:ext cx="9450001" cy="1938992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studentSchema = new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mongoose.Schema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({…});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methods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getInfo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`I am ${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.firstName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${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.lastName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}`;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dirty="0"/>
          </a:p>
        </p:txBody>
      </p:sp>
      <p:sp>
        <p:nvSpPr>
          <p:cNvPr id="530" name="Google Shape;530;p45"/>
          <p:cNvSpPr/>
          <p:nvPr/>
        </p:nvSpPr>
        <p:spPr>
          <a:xfrm>
            <a:off x="8907427" y="3259737"/>
            <a:ext cx="3048795" cy="914400"/>
          </a:xfrm>
          <a:prstGeom prst="wedgeRoundRectCallout">
            <a:avLst>
              <a:gd name="adj1" fmla="val -63995"/>
              <a:gd name="adj2" fmla="val 54034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 </a:t>
            </a: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use</a:t>
            </a:r>
            <a:b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arrow functions</a:t>
            </a:r>
            <a:endParaRPr sz="2800" b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4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6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Not all properties </a:t>
            </a:r>
            <a:r>
              <a:rPr lang="en-US" b="1" dirty="0">
                <a:solidFill>
                  <a:schemeClr val="lt1"/>
                </a:solidFill>
              </a:rPr>
              <a:t>need</a:t>
            </a:r>
            <a:r>
              <a:rPr lang="en-US" dirty="0"/>
              <a:t> to be </a:t>
            </a:r>
            <a:r>
              <a:rPr lang="en-US" b="1" dirty="0">
                <a:solidFill>
                  <a:schemeClr val="lt1"/>
                </a:solidFill>
              </a:rPr>
              <a:t>persisted </a:t>
            </a:r>
            <a:r>
              <a:rPr lang="en-US" dirty="0"/>
              <a:t>in the </a:t>
            </a:r>
            <a:r>
              <a:rPr lang="en-US" b="1" dirty="0">
                <a:solidFill>
                  <a:schemeClr val="lt1"/>
                </a:solidFill>
              </a:rPr>
              <a:t>database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Mongoose provides a way to </a:t>
            </a:r>
            <a:r>
              <a:rPr lang="en-US" b="1" dirty="0">
                <a:solidFill>
                  <a:schemeClr val="lt1"/>
                </a:solidFill>
              </a:rPr>
              <a:t>create</a:t>
            </a:r>
            <a:r>
              <a:rPr lang="en-US" dirty="0"/>
              <a:t> properties, that are </a:t>
            </a:r>
            <a:br>
              <a:rPr lang="en-US" dirty="0"/>
            </a:br>
            <a:r>
              <a:rPr lang="en-US" dirty="0"/>
              <a:t>accessible on all models, but are </a:t>
            </a:r>
            <a:r>
              <a:rPr lang="en-US" b="1" dirty="0">
                <a:solidFill>
                  <a:schemeClr val="lt1"/>
                </a:solidFill>
              </a:rPr>
              <a:t>not persisted </a:t>
            </a:r>
            <a:r>
              <a:rPr lang="en-US" dirty="0"/>
              <a:t>to the database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And they have both </a:t>
            </a:r>
            <a:r>
              <a:rPr lang="en-US" b="1" dirty="0">
                <a:solidFill>
                  <a:schemeClr val="lt1"/>
                </a:solidFill>
              </a:rPr>
              <a:t>getters</a:t>
            </a:r>
            <a:r>
              <a:rPr lang="en-US" dirty="0"/>
              <a:t> and </a:t>
            </a:r>
            <a:r>
              <a:rPr lang="en-US" b="1" dirty="0">
                <a:solidFill>
                  <a:schemeClr val="lt1"/>
                </a:solidFill>
              </a:rPr>
              <a:t>setters</a:t>
            </a:r>
            <a:endParaRPr dirty="0"/>
          </a:p>
        </p:txBody>
      </p:sp>
      <p:sp>
        <p:nvSpPr>
          <p:cNvPr id="537" name="Google Shape;537;p4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Model Virtual Properties</a:t>
            </a:r>
            <a:endParaRPr dirty="0"/>
          </a:p>
        </p:txBody>
      </p:sp>
      <p:sp>
        <p:nvSpPr>
          <p:cNvPr id="538" name="Google Shape;538;p46"/>
          <p:cNvSpPr txBox="1"/>
          <p:nvPr/>
        </p:nvSpPr>
        <p:spPr>
          <a:xfrm>
            <a:off x="909088" y="3980633"/>
            <a:ext cx="9235904" cy="1200329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fullName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(function ()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return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this.firstName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' ' +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this.lastName</a:t>
            </a: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dirty="0"/>
          </a:p>
        </p:txBody>
      </p:sp>
      <p:sp>
        <p:nvSpPr>
          <p:cNvPr id="539" name="Google Shape;539;p4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7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With Mongoose developers can </a:t>
            </a:r>
            <a:r>
              <a:rPr lang="en-US" b="1" dirty="0">
                <a:solidFill>
                  <a:schemeClr val="lt1"/>
                </a:solidFill>
              </a:rPr>
              <a:t>define</a:t>
            </a:r>
            <a:r>
              <a:rPr lang="en-US" dirty="0"/>
              <a:t> custom </a:t>
            </a:r>
            <a:r>
              <a:rPr lang="en-US" b="1" dirty="0">
                <a:solidFill>
                  <a:schemeClr val="lt1"/>
                </a:solidFill>
              </a:rPr>
              <a:t>validation</a:t>
            </a:r>
            <a:r>
              <a:rPr lang="en-US" dirty="0"/>
              <a:t> on </a:t>
            </a:r>
            <a:br>
              <a:rPr lang="en-US" dirty="0"/>
            </a:br>
            <a:r>
              <a:rPr lang="en-US" dirty="0"/>
              <a:t>their </a:t>
            </a:r>
            <a:r>
              <a:rPr lang="en-US" b="1" dirty="0">
                <a:solidFill>
                  <a:schemeClr val="lt1"/>
                </a:solidFill>
              </a:rPr>
              <a:t>properties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Validate records when trying to </a:t>
            </a:r>
            <a:r>
              <a:rPr lang="en-US" b="1" dirty="0">
                <a:solidFill>
                  <a:schemeClr val="lt1"/>
                </a:solidFill>
              </a:rPr>
              <a:t>save</a:t>
            </a:r>
            <a:endParaRPr dirty="0"/>
          </a:p>
        </p:txBody>
      </p:sp>
      <p:sp>
        <p:nvSpPr>
          <p:cNvPr id="545" name="Google Shape;545;p4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Property Validation (1)</a:t>
            </a:r>
            <a:endParaRPr dirty="0"/>
          </a:p>
        </p:txBody>
      </p:sp>
      <p:sp>
        <p:nvSpPr>
          <p:cNvPr id="546" name="Google Shape;546;p47"/>
          <p:cNvSpPr txBox="1"/>
          <p:nvPr/>
        </p:nvSpPr>
        <p:spPr>
          <a:xfrm>
            <a:off x="955758" y="3176278"/>
            <a:ext cx="9690338" cy="1938992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validate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(function ()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return this.firstName.length &gt;= 2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&amp;&amp; this.firstName.length &lt;= 10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 'First name must be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between 2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symbols long!')</a:t>
            </a:r>
            <a:endParaRPr dirty="0"/>
          </a:p>
        </p:txBody>
      </p:sp>
      <p:sp>
        <p:nvSpPr>
          <p:cNvPr id="547" name="Google Shape;547;p47"/>
          <p:cNvSpPr/>
          <p:nvPr/>
        </p:nvSpPr>
        <p:spPr>
          <a:xfrm>
            <a:off x="2766000" y="5185149"/>
            <a:ext cx="4230000" cy="476726"/>
          </a:xfrm>
          <a:prstGeom prst="wedgeRoundRectCallout">
            <a:avLst>
              <a:gd name="adj1" fmla="val -37022"/>
              <a:gd name="adj2" fmla="val -73610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Error message as second param</a:t>
            </a:r>
            <a:endParaRPr dirty="0"/>
          </a:p>
        </p:txBody>
      </p:sp>
      <p:sp>
        <p:nvSpPr>
          <p:cNvPr id="548" name="Google Shape;548;p4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190402" y="1196125"/>
            <a:ext cx="11818096" cy="5446216"/>
          </a:xfrm>
        </p:spPr>
        <p:txBody>
          <a:bodyPr/>
          <a:lstStyle/>
          <a:p>
            <a:r>
              <a:rPr lang="en-US" sz="3000" dirty="0"/>
              <a:t>Mongoose has several built-in validators.</a:t>
            </a:r>
          </a:p>
          <a:p>
            <a:pPr lvl="1"/>
            <a:r>
              <a:rPr lang="en-US" sz="2800" dirty="0"/>
              <a:t>All </a:t>
            </a:r>
            <a:r>
              <a:rPr lang="en-US" sz="2800" b="1" dirty="0">
                <a:solidFill>
                  <a:schemeClr val="bg1"/>
                </a:solidFill>
              </a:rPr>
              <a:t>Schema-</a:t>
            </a:r>
            <a:r>
              <a:rPr lang="en-US" sz="2800" dirty="0"/>
              <a:t>Types have the built-in required validator. </a:t>
            </a:r>
          </a:p>
          <a:p>
            <a:pPr lvl="1"/>
            <a:r>
              <a:rPr lang="en-US" sz="2800" dirty="0"/>
              <a:t>Numbers have </a:t>
            </a:r>
            <a:r>
              <a:rPr lang="en-US" sz="2800" b="1" dirty="0">
                <a:solidFill>
                  <a:schemeClr val="bg1"/>
                </a:solidFill>
              </a:rPr>
              <a:t>min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bg1"/>
                </a:solidFill>
              </a:rPr>
              <a:t>max</a:t>
            </a:r>
            <a:r>
              <a:rPr lang="en-US" sz="2800" dirty="0"/>
              <a:t> validators.</a:t>
            </a:r>
          </a:p>
          <a:p>
            <a:pPr lvl="1"/>
            <a:r>
              <a:rPr lang="en-US" sz="2800" dirty="0"/>
              <a:t>Strings have </a:t>
            </a:r>
            <a:r>
              <a:rPr lang="en-US" sz="2800" b="1" dirty="0">
                <a:solidFill>
                  <a:schemeClr val="bg1"/>
                </a:solidFill>
              </a:rPr>
              <a:t>enum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regex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minLength</a:t>
            </a:r>
            <a:r>
              <a:rPr lang="en-US" sz="2800" dirty="0"/>
              <a:t>, and </a:t>
            </a:r>
            <a:r>
              <a:rPr lang="en-US" sz="2800" b="1" dirty="0">
                <a:solidFill>
                  <a:schemeClr val="bg1"/>
                </a:solidFill>
              </a:rPr>
              <a:t>maxLength</a:t>
            </a:r>
            <a:r>
              <a:rPr lang="en-US" sz="2800" dirty="0"/>
              <a:t> validators.</a:t>
            </a:r>
          </a:p>
          <a:p>
            <a:pPr lvl="1"/>
            <a:endParaRPr lang="en-US" sz="2800" dirty="0"/>
          </a:p>
          <a:p>
            <a:pPr lvl="1"/>
            <a:endParaRPr lang="en-US" sz="3000" dirty="0"/>
          </a:p>
          <a:p>
            <a:pPr marL="482728" lvl="1" indent="0">
              <a:buNone/>
            </a:pPr>
            <a:endParaRPr lang="en-US" sz="3000" dirty="0"/>
          </a:p>
          <a:p>
            <a:r>
              <a:rPr lang="en-US" sz="3000" dirty="0"/>
              <a:t>You can configure the error message for individual validators in your schema.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Validation (2)</a:t>
            </a:r>
            <a:endParaRPr lang="bg-BG" dirty="0"/>
          </a:p>
        </p:txBody>
      </p:sp>
      <p:sp>
        <p:nvSpPr>
          <p:cNvPr id="14" name="Google Shape;538;p46"/>
          <p:cNvSpPr txBox="1"/>
          <p:nvPr/>
        </p:nvSpPr>
        <p:spPr>
          <a:xfrm>
            <a:off x="1352102" y="3523431"/>
            <a:ext cx="9235904" cy="1445384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C1C6D1"/>
              </a:buClr>
              <a:buSzPts val="1680"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facultyNumber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</a:p>
          <a:p>
            <a:pPr lvl="0">
              <a:buClr>
                <a:srgbClr val="C1C6D1"/>
              </a:buClr>
              <a:buSzPts val="1680"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type: String,</a:t>
            </a:r>
          </a:p>
          <a:p>
            <a:pPr lvl="0">
              <a:buClr>
                <a:srgbClr val="C1C6D1"/>
              </a:buClr>
              <a:buSzPts val="1680"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required: [true, </a:t>
            </a:r>
            <a:r>
              <a:rPr lang="en-US" sz="2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'FacultyNumber is required'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buClr>
                <a:srgbClr val="C1C6D1"/>
              </a:buClr>
              <a:buSzPts val="1680"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200" dirty="0"/>
          </a:p>
        </p:txBody>
      </p:sp>
      <p:sp>
        <p:nvSpPr>
          <p:cNvPr id="16" name="Google Shape;530;p45"/>
          <p:cNvSpPr/>
          <p:nvPr/>
        </p:nvSpPr>
        <p:spPr>
          <a:xfrm>
            <a:off x="8764438" y="3791769"/>
            <a:ext cx="1823568" cy="454354"/>
          </a:xfrm>
          <a:prstGeom prst="wedgeRoundRectCallout">
            <a:avLst>
              <a:gd name="adj1" fmla="val -63995"/>
              <a:gd name="adj2" fmla="val 54034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000" b="1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Error message</a:t>
            </a:r>
            <a:endParaRPr sz="2000" b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035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lang="en-US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Exemplary validations</a:t>
            </a:r>
            <a:endParaRPr lang="bg-BG" dirty="0"/>
          </a:p>
        </p:txBody>
      </p:sp>
      <p:sp>
        <p:nvSpPr>
          <p:cNvPr id="12" name="Текстов контейнер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Mongoose replaces </a:t>
            </a:r>
            <a:r>
              <a:rPr lang="en-US" sz="3200" b="1" dirty="0">
                <a:solidFill>
                  <a:schemeClr val="bg1"/>
                </a:solidFill>
              </a:rPr>
              <a:t>{VALUE} </a:t>
            </a:r>
            <a:r>
              <a:rPr lang="en-US" sz="3200" dirty="0"/>
              <a:t>with the value being validated.</a:t>
            </a:r>
          </a:p>
          <a:p>
            <a:endParaRPr lang="bg-BG" dirty="0"/>
          </a:p>
        </p:txBody>
      </p:sp>
      <p:sp>
        <p:nvSpPr>
          <p:cNvPr id="13" name="Google Shape;555;p48"/>
          <p:cNvSpPr txBox="1"/>
          <p:nvPr/>
        </p:nvSpPr>
        <p:spPr>
          <a:xfrm>
            <a:off x="611096" y="1956447"/>
            <a:ext cx="10341680" cy="198582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0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 = new mongoose.</a:t>
            </a: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Schema</a:t>
            </a: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sz="2000" dirty="0"/>
          </a:p>
          <a:p>
            <a:pPr lvl="0">
              <a:buClr>
                <a:srgbClr val="C1C6D1"/>
              </a:buClr>
              <a:buSzPts val="1540"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age: {</a:t>
            </a:r>
          </a:p>
          <a:p>
            <a:pPr lvl="0">
              <a:buClr>
                <a:srgbClr val="C1C6D1"/>
              </a:buClr>
              <a:buSzPts val="1540"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type: Number,</a:t>
            </a:r>
          </a:p>
          <a:p>
            <a:pPr lvl="0">
              <a:buClr>
                <a:srgbClr val="C1C6D1"/>
              </a:buClr>
              <a:buSzPts val="1540"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min: [0, 'Must be at least 0, got {VALUE}'],</a:t>
            </a:r>
          </a:p>
          <a:p>
            <a:pPr lvl="0">
              <a:buClr>
                <a:srgbClr val="C1C6D1"/>
              </a:buClr>
              <a:buSzPts val="1540"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max: 50 }</a:t>
            </a:r>
          </a:p>
          <a:p>
            <a:pPr lvl="0">
              <a:buClr>
                <a:srgbClr val="C1C6D1"/>
              </a:buClr>
              <a:buSzPts val="1540"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" name="Google Shape;547;p47"/>
          <p:cNvSpPr/>
          <p:nvPr/>
        </p:nvSpPr>
        <p:spPr>
          <a:xfrm>
            <a:off x="3861554" y="3347722"/>
            <a:ext cx="4040242" cy="404769"/>
          </a:xfrm>
          <a:prstGeom prst="wedgeRoundRectCallout">
            <a:avLst>
              <a:gd name="adj1" fmla="val -37022"/>
              <a:gd name="adj2" fmla="val -73610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Error message as second param</a:t>
            </a:r>
            <a:endParaRPr dirty="0"/>
          </a:p>
        </p:txBody>
      </p:sp>
      <p:sp>
        <p:nvSpPr>
          <p:cNvPr id="15" name="Google Shape;555;p48"/>
          <p:cNvSpPr txBox="1"/>
          <p:nvPr/>
        </p:nvSpPr>
        <p:spPr>
          <a:xfrm>
            <a:off x="611096" y="4154993"/>
            <a:ext cx="10341680" cy="2569898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0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 = new mongoose.</a:t>
            </a: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Schema</a:t>
            </a: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sz="2000" dirty="0"/>
          </a:p>
          <a:p>
            <a:pPr lvl="0">
              <a:buClr>
                <a:srgbClr val="C1C6D1"/>
              </a:buClr>
              <a:buSzPts val="1540"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facultyNumber: {</a:t>
            </a:r>
          </a:p>
          <a:p>
            <a:pPr lvl="0">
              <a:buClr>
                <a:srgbClr val="C1C6D1"/>
              </a:buClr>
              <a:buSzPts val="1540"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type: String,</a:t>
            </a:r>
          </a:p>
          <a:p>
            <a:pPr lvl="0">
              <a:buClr>
                <a:srgbClr val="C1C6D1"/>
              </a:buClr>
              <a:buSzPts val="1540"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enum: {</a:t>
            </a:r>
          </a:p>
          <a:p>
            <a:pPr lvl="0">
              <a:buClr>
                <a:srgbClr val="C1C6D1"/>
              </a:buClr>
              <a:buSzPts val="1540"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values: ['50121', '50122', '50123'],</a:t>
            </a:r>
          </a:p>
          <a:p>
            <a:pPr lvl="0">
              <a:buClr>
                <a:srgbClr val="C1C6D1"/>
              </a:buClr>
              <a:buSzPts val="1540"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message: '{VALUE} is not valid'</a:t>
            </a:r>
          </a:p>
          <a:p>
            <a:pPr lvl="0">
              <a:buClr>
                <a:srgbClr val="C1C6D1"/>
              </a:buClr>
              <a:buSzPts val="1540"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 }</a:t>
            </a:r>
          </a:p>
          <a:p>
            <a:pPr lvl="0">
              <a:buClr>
                <a:srgbClr val="C1C6D1"/>
              </a:buClr>
              <a:buSzPts val="1540"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6477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8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Having all model definitions in the </a:t>
            </a:r>
            <a:r>
              <a:rPr lang="en-US" b="1" dirty="0">
                <a:solidFill>
                  <a:schemeClr val="lt1"/>
                </a:solidFill>
              </a:rPr>
              <a:t>main</a:t>
            </a:r>
            <a:r>
              <a:rPr lang="en-US" dirty="0"/>
              <a:t> module is </a:t>
            </a:r>
            <a:r>
              <a:rPr lang="en-US" b="1" dirty="0">
                <a:solidFill>
                  <a:schemeClr val="lt1"/>
                </a:solidFill>
              </a:rPr>
              <a:t>no</a:t>
            </a:r>
            <a:r>
              <a:rPr lang="en-US" dirty="0"/>
              <a:t> good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That is the reason Node.js has </a:t>
            </a:r>
            <a:r>
              <a:rPr lang="en-US" b="1" dirty="0">
                <a:solidFill>
                  <a:schemeClr val="lt1"/>
                </a:solidFill>
              </a:rPr>
              <a:t>modules</a:t>
            </a:r>
            <a:r>
              <a:rPr lang="en-US" dirty="0"/>
              <a:t> in the first place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In folder </a:t>
            </a:r>
            <a:r>
              <a:rPr lang="en-US" b="1" dirty="0">
                <a:solidFill>
                  <a:schemeClr val="lt1"/>
                </a:solidFill>
              </a:rPr>
              <a:t>models</a:t>
            </a:r>
            <a:r>
              <a:rPr lang="en-US" dirty="0"/>
              <a:t>, file </a:t>
            </a:r>
            <a:r>
              <a:rPr lang="en-US" b="1" dirty="0">
                <a:solidFill>
                  <a:schemeClr val="lt1"/>
                </a:solidFill>
              </a:rPr>
              <a:t>Student.js</a:t>
            </a:r>
            <a:endParaRPr dirty="0">
              <a:solidFill>
                <a:srgbClr val="FED999"/>
              </a:solidFill>
            </a:endParaRPr>
          </a:p>
        </p:txBody>
      </p:sp>
      <p:sp>
        <p:nvSpPr>
          <p:cNvPr id="554" name="Google Shape;554;p48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Exporting Modules</a:t>
            </a:r>
            <a:endParaRPr dirty="0"/>
          </a:p>
        </p:txBody>
      </p:sp>
      <p:sp>
        <p:nvSpPr>
          <p:cNvPr id="555" name="Google Shape;555;p48"/>
          <p:cNvSpPr txBox="1"/>
          <p:nvPr/>
        </p:nvSpPr>
        <p:spPr>
          <a:xfrm>
            <a:off x="1101000" y="3298891"/>
            <a:ext cx="10201438" cy="2653336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mongoose = </a:t>
            </a: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('mongoose');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2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 = new mongoose.</a:t>
            </a: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Schema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firstName: { type: String, required: true },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age: { type: Number 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C1C6D1"/>
              </a:buClr>
              <a:buSzPts val="1540"/>
            </a:pP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module.</a:t>
            </a:r>
            <a:r>
              <a:rPr lang="en-US" sz="22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exports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mongoose.</a:t>
            </a: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('Student', studentSchema);</a:t>
            </a:r>
            <a:endParaRPr dirty="0"/>
          </a:p>
        </p:txBody>
      </p:sp>
      <p:sp>
        <p:nvSpPr>
          <p:cNvPr id="556" name="Google Shape;556;p4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9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Export the model definition:</a:t>
            </a:r>
          </a:p>
          <a:p>
            <a:pPr marL="360363" lvl="0" indent="-360363" algn="l" rtl="0">
              <a:lnSpc>
                <a:spcPct val="105000"/>
              </a:lnSpc>
              <a:spcBef>
                <a:spcPts val="16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We can put each </a:t>
            </a:r>
            <a:r>
              <a:rPr lang="en-US" b="1" dirty="0">
                <a:solidFill>
                  <a:schemeClr val="lt1"/>
                </a:solidFill>
              </a:rPr>
              <a:t>model</a:t>
            </a:r>
            <a:r>
              <a:rPr lang="en-US" dirty="0"/>
              <a:t> in a different </a:t>
            </a:r>
            <a:r>
              <a:rPr lang="en-US" b="1" dirty="0">
                <a:solidFill>
                  <a:schemeClr val="lt1"/>
                </a:solidFill>
              </a:rPr>
              <a:t>module</a:t>
            </a:r>
            <a:r>
              <a:rPr lang="en-US" dirty="0"/>
              <a:t>, and </a:t>
            </a:r>
            <a:r>
              <a:rPr lang="en-US" b="1" dirty="0">
                <a:solidFill>
                  <a:schemeClr val="lt1"/>
                </a:solidFill>
              </a:rPr>
              <a:t>load</a:t>
            </a:r>
            <a:r>
              <a:rPr lang="en-US" dirty="0"/>
              <a:t> all </a:t>
            </a:r>
            <a:br>
              <a:rPr lang="en-US" dirty="0"/>
            </a:br>
            <a:r>
              <a:rPr lang="en-US" dirty="0"/>
              <a:t>models where they are needed</a:t>
            </a:r>
            <a:endParaRPr dirty="0">
              <a:solidFill>
                <a:srgbClr val="FED999"/>
              </a:solidFill>
            </a:endParaRPr>
          </a:p>
        </p:txBody>
      </p:sp>
      <p:sp>
        <p:nvSpPr>
          <p:cNvPr id="562" name="Google Shape;562;p49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Exporting and Using Modules</a:t>
            </a:r>
            <a:endParaRPr dirty="0"/>
          </a:p>
        </p:txBody>
      </p:sp>
      <p:sp>
        <p:nvSpPr>
          <p:cNvPr id="563" name="Google Shape;563;p49"/>
          <p:cNvSpPr txBox="1"/>
          <p:nvPr/>
        </p:nvSpPr>
        <p:spPr>
          <a:xfrm>
            <a:off x="657028" y="5154945"/>
            <a:ext cx="9663922" cy="46166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Student =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('./models/Student');</a:t>
            </a:r>
            <a:endParaRPr dirty="0"/>
          </a:p>
        </p:txBody>
      </p:sp>
      <p:sp>
        <p:nvSpPr>
          <p:cNvPr id="564" name="Google Shape;564;p4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555;p48">
            <a:extLst>
              <a:ext uri="{FF2B5EF4-FFF2-40B4-BE49-F238E27FC236}">
                <a16:creationId xmlns:a16="http://schemas.microsoft.com/office/drawing/2014/main" id="{5BD22268-E53F-4BEF-8BFD-6E112284B6DF}"/>
              </a:ext>
            </a:extLst>
          </p:cNvPr>
          <p:cNvSpPr txBox="1"/>
          <p:nvPr/>
        </p:nvSpPr>
        <p:spPr>
          <a:xfrm>
            <a:off x="654551" y="1909258"/>
            <a:ext cx="9663922" cy="1446509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mongoose = </a:t>
            </a: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('mongoose');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2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 = new mongoose.</a:t>
            </a: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Schema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</a:t>
            </a:r>
            <a:r>
              <a:rPr lang="en-US" sz="2200" b="1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/* … */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C1C6D1"/>
              </a:buClr>
              <a:buSzPts val="1540"/>
            </a:pP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module.</a:t>
            </a:r>
            <a:r>
              <a:rPr lang="en-US" sz="22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exports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mongoose.</a:t>
            </a: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('Student', studentSchema);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9" name="Google Shape;569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96000" y="1818422"/>
            <a:ext cx="4048451" cy="1626742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50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CRUD with Mongoose</a:t>
            </a:r>
            <a:endParaRPr dirty="0"/>
          </a:p>
        </p:txBody>
      </p:sp>
      <p:sp>
        <p:nvSpPr>
          <p:cNvPr id="571" name="Google Shape;571;p50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8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11807897" cy="5373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b="1"/>
          </a:p>
          <a:p>
            <a:pPr marL="0" lvl="0" indent="0" algn="ctr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8800"/>
              <a:buNone/>
            </a:pPr>
            <a:r>
              <a:rPr lang="en-US" sz="8800" b="1" u="sng">
                <a:solidFill>
                  <a:schemeClr val="lt1"/>
                </a:solidFill>
              </a:rPr>
              <a:t>sli.do</a:t>
            </a:r>
            <a:br>
              <a:rPr lang="en-US" sz="6000" b="1"/>
            </a:br>
            <a:r>
              <a:rPr lang="en-US" sz="11500" b="1"/>
              <a:t>#js-web</a:t>
            </a:r>
            <a:endParaRPr sz="6000" b="1"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</p:txBody>
      </p:sp>
      <p:sp>
        <p:nvSpPr>
          <p:cNvPr id="365" name="Google Shape;365;p28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Have a Question?</a:t>
            </a:r>
            <a:endParaRPr/>
          </a:p>
        </p:txBody>
      </p:sp>
      <p:sp>
        <p:nvSpPr>
          <p:cNvPr id="366" name="Google Shape;366;p2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1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CRUD with Mongoose</a:t>
            </a:r>
            <a:endParaRPr/>
          </a:p>
        </p:txBody>
      </p:sp>
      <p:sp>
        <p:nvSpPr>
          <p:cNvPr id="577" name="Google Shape;577;p51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Mongoose supports </a:t>
            </a:r>
            <a:r>
              <a:rPr lang="en-US" b="1" dirty="0">
                <a:solidFill>
                  <a:schemeClr val="lt1"/>
                </a:solidFill>
              </a:rPr>
              <a:t>all </a:t>
            </a:r>
            <a:r>
              <a:rPr lang="en-US" dirty="0"/>
              <a:t>CRUD operations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Create (Persist data)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76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Read (Extract data)</a:t>
            </a:r>
            <a:endParaRPr dirty="0"/>
          </a:p>
        </p:txBody>
      </p:sp>
      <p:sp>
        <p:nvSpPr>
          <p:cNvPr id="578" name="Google Shape;578;p51"/>
          <p:cNvSpPr txBox="1"/>
          <p:nvPr/>
        </p:nvSpPr>
        <p:spPr>
          <a:xfrm>
            <a:off x="2260121" y="2574853"/>
            <a:ext cx="5386009" cy="46166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Student({}).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save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(callback)</a:t>
            </a:r>
            <a:endParaRPr dirty="0"/>
          </a:p>
        </p:txBody>
      </p:sp>
      <p:sp>
        <p:nvSpPr>
          <p:cNvPr id="579" name="Google Shape;579;p51"/>
          <p:cNvSpPr txBox="1"/>
          <p:nvPr/>
        </p:nvSpPr>
        <p:spPr>
          <a:xfrm>
            <a:off x="2260121" y="4028134"/>
            <a:ext cx="9566694" cy="1233980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Student.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Student.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findOne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({conditions}, {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options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 callback)</a:t>
            </a:r>
          </a:p>
          <a:p>
            <a:pPr>
              <a:buClr>
                <a:srgbClr val="C1C6D1"/>
              </a:buClr>
              <a:buSzPts val="168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Student.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findById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(id, {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options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 callback)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lang="en-US"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lang="en-US"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dirty="0"/>
          </a:p>
        </p:txBody>
      </p:sp>
      <p:sp>
        <p:nvSpPr>
          <p:cNvPr id="580" name="Google Shape;580;p5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2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CRUD with Mongoose</a:t>
            </a:r>
            <a:endParaRPr dirty="0"/>
          </a:p>
        </p:txBody>
      </p:sp>
      <p:sp>
        <p:nvSpPr>
          <p:cNvPr id="586" name="Google Shape;586;p52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Update (Modify data)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206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Delete (Remove data)</a:t>
            </a:r>
            <a:endParaRPr dirty="0"/>
          </a:p>
        </p:txBody>
      </p:sp>
      <p:sp>
        <p:nvSpPr>
          <p:cNvPr id="587" name="Google Shape;587;p52"/>
          <p:cNvSpPr txBox="1"/>
          <p:nvPr/>
        </p:nvSpPr>
        <p:spPr>
          <a:xfrm>
            <a:off x="1948489" y="1666826"/>
            <a:ext cx="10046747" cy="2536412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findByIdAndUpdate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(id, {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$set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{prop: newVal}}, callback)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updateOne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({filter}, {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$set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{prop: newVal}}, callback)</a:t>
            </a:r>
          </a:p>
          <a:p>
            <a:pPr lvl="0">
              <a:buClr>
                <a:srgbClr val="C1C6D1"/>
              </a:buClr>
              <a:buSzPts val="1680"/>
            </a:pPr>
            <a:r>
              <a:rPr lang="en-US" sz="2400" b="1" dirty="0">
                <a:solidFill>
                  <a:srgbClr val="234465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lang="en-US" dirty="0"/>
          </a:p>
          <a:p>
            <a:pPr lvl="0">
              <a:buClr>
                <a:srgbClr val="C1C6D1"/>
              </a:buClr>
              <a:buSzPts val="1680"/>
            </a:pPr>
            <a:r>
              <a:rPr lang="en-US" sz="2400" b="1" dirty="0">
                <a:solidFill>
                  <a:srgbClr val="234465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dirty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updateMany</a:t>
            </a:r>
            <a:r>
              <a:rPr lang="en-US" sz="2400" b="1" dirty="0">
                <a:solidFill>
                  <a:srgbClr val="234465"/>
                </a:solidFill>
                <a:latin typeface="Consolas"/>
                <a:ea typeface="Consolas"/>
                <a:cs typeface="Consolas"/>
                <a:sym typeface="Consolas"/>
              </a:rPr>
              <a:t>({filter}, {</a:t>
            </a:r>
            <a:r>
              <a:rPr lang="en-US" sz="2400" b="1" dirty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$set</a:t>
            </a:r>
            <a:r>
              <a:rPr lang="en-US" sz="2400" b="1" dirty="0">
                <a:solidFill>
                  <a:srgbClr val="234465"/>
                </a:solidFill>
                <a:latin typeface="Consolas"/>
                <a:ea typeface="Consolas"/>
                <a:cs typeface="Consolas"/>
                <a:sym typeface="Consolas"/>
              </a:rPr>
              <a:t>: {prop: newVal}}, callback)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dirty="0"/>
          </a:p>
        </p:txBody>
      </p:sp>
      <p:sp>
        <p:nvSpPr>
          <p:cNvPr id="588" name="Google Shape;588;p52"/>
          <p:cNvSpPr txBox="1"/>
          <p:nvPr/>
        </p:nvSpPr>
        <p:spPr>
          <a:xfrm>
            <a:off x="1948489" y="5045766"/>
            <a:ext cx="10046747" cy="1216912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findByIdAndDelete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(id, callback)</a:t>
            </a:r>
          </a:p>
          <a:p>
            <a:pPr lvl="0">
              <a:buClr>
                <a:srgbClr val="C1C6D1"/>
              </a:buClr>
              <a:buSzPts val="168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deleteOne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({conditions}, {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options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 callback)</a:t>
            </a:r>
          </a:p>
          <a:p>
            <a:pPr lvl="0">
              <a:buClr>
                <a:srgbClr val="C1C6D1"/>
              </a:buClr>
              <a:buSzPts val="168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deleteMany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({conditions}, {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options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 callback)</a:t>
            </a:r>
          </a:p>
        </p:txBody>
      </p:sp>
      <p:sp>
        <p:nvSpPr>
          <p:cNvPr id="589" name="Google Shape;589;p5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Create Example</a:t>
            </a:r>
            <a:endParaRPr/>
          </a:p>
        </p:txBody>
      </p:sp>
      <p:sp>
        <p:nvSpPr>
          <p:cNvPr id="595" name="Google Shape;595;p53"/>
          <p:cNvSpPr txBox="1"/>
          <p:nvPr/>
        </p:nvSpPr>
        <p:spPr>
          <a:xfrm>
            <a:off x="249836" y="1359120"/>
            <a:ext cx="11692328" cy="5319000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mongoose = require('mongoose');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connectionStr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'mongodb://localhost:27017/unidb';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studentSchema = new mongoose.Schema({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type: String, required: true,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minlength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3 },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Number 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Student = mongoose.model('Student', studentSchema);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mongoose.connect(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connectionStr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).then(() =&gt;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new Student({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name: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Petar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age: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21 })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save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.then(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=&gt;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console.log(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._id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 dirty="0"/>
          </a:p>
        </p:txBody>
      </p:sp>
      <p:sp>
        <p:nvSpPr>
          <p:cNvPr id="596" name="Google Shape;596;p53"/>
          <p:cNvSpPr/>
          <p:nvPr/>
        </p:nvSpPr>
        <p:spPr>
          <a:xfrm>
            <a:off x="7511116" y="4891983"/>
            <a:ext cx="2374105" cy="854033"/>
          </a:xfrm>
          <a:prstGeom prst="wedgeRoundRectCallout">
            <a:avLst>
              <a:gd name="adj1" fmla="val -17566"/>
              <a:gd name="adj2" fmla="val -41535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You can also use Student.create()</a:t>
            </a:r>
            <a:endParaRPr sz="2200" b="1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5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4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Read Example</a:t>
            </a:r>
            <a:endParaRPr/>
          </a:p>
        </p:txBody>
      </p:sp>
      <p:sp>
        <p:nvSpPr>
          <p:cNvPr id="603" name="Google Shape;603;p54"/>
          <p:cNvSpPr txBox="1"/>
          <p:nvPr/>
        </p:nvSpPr>
        <p:spPr>
          <a:xfrm>
            <a:off x="604368" y="1901203"/>
            <a:ext cx="11017771" cy="3973387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.then(students =&gt; console.log(students))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.catch(err =&gt;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console.error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(err))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({name: 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Petar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'})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.then(students =&gt; console.log(students))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({name: 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Petar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'})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.then(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=&gt; console.log(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2400" dirty="0"/>
          </a:p>
        </p:txBody>
      </p:sp>
      <p:sp>
        <p:nvSpPr>
          <p:cNvPr id="604" name="Google Shape;604;p54"/>
          <p:cNvSpPr/>
          <p:nvPr/>
        </p:nvSpPr>
        <p:spPr>
          <a:xfrm>
            <a:off x="8323313" y="3352417"/>
            <a:ext cx="2720895" cy="644783"/>
          </a:xfrm>
          <a:prstGeom prst="wedgeRoundRectCallout">
            <a:avLst>
              <a:gd name="adj1" fmla="val -49648"/>
              <a:gd name="adj2" fmla="val -25348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Always handle errors</a:t>
            </a:r>
            <a:endParaRPr sz="2200" b="1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5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5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Update Example</a:t>
            </a:r>
            <a:endParaRPr/>
          </a:p>
        </p:txBody>
      </p:sp>
      <p:sp>
        <p:nvSpPr>
          <p:cNvPr id="611" name="Google Shape;611;p55"/>
          <p:cNvSpPr txBox="1"/>
          <p:nvPr/>
        </p:nvSpPr>
        <p:spPr>
          <a:xfrm>
            <a:off x="339777" y="1149170"/>
            <a:ext cx="11512446" cy="5618890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findById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('57fb9fe1853ab747b0f692d1')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((student) =&gt; { 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student.name = '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Stamat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student.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save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lvl="0">
              <a:buClr>
                <a:srgbClr val="C1C6D1"/>
              </a:buClr>
              <a:buSzPts val="140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findByIdAndUpdate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('57fb9fe1853ab747b0f692d1',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$set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name: 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Petar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 }</a:t>
            </a:r>
            <a:endParaRPr sz="1600" dirty="0"/>
          </a:p>
          <a:p>
            <a:pPr>
              <a:buClr>
                <a:srgbClr val="C1C6D1"/>
              </a:buClr>
              <a:buSzPts val="140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}).then(students =&gt; console.log(students))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updateOne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 name: '</a:t>
            </a:r>
            <a:r>
              <a:rPr lang="en-US" sz="2400" b="1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Petar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 },</a:t>
            </a:r>
            <a:endParaRPr sz="1600" dirty="0"/>
          </a:p>
          <a:p>
            <a:pPr lvl="0">
              <a:buClr>
                <a:srgbClr val="C1C6D1"/>
              </a:buClr>
              <a:buSzPts val="140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$set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name: 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Kiril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 } }).</a:t>
            </a:r>
            <a:r>
              <a:rPr lang="en-US" sz="2400" b="1" dirty="0">
                <a:solidFill>
                  <a:srgbClr val="234465"/>
                </a:solidFill>
                <a:latin typeface="Consolas"/>
                <a:ea typeface="Consolas"/>
                <a:cs typeface="Consolas"/>
                <a:sym typeface="Consolas"/>
              </a:rPr>
              <a:t> then(students =&gt; console.log(students))</a:t>
            </a:r>
            <a:endParaRPr sz="1600" dirty="0"/>
          </a:p>
        </p:txBody>
      </p:sp>
      <p:sp>
        <p:nvSpPr>
          <p:cNvPr id="613" name="Google Shape;613;p5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Remove &amp; Count Example</a:t>
            </a:r>
            <a:endParaRPr/>
          </a:p>
        </p:txBody>
      </p:sp>
      <p:sp>
        <p:nvSpPr>
          <p:cNvPr id="619" name="Google Shape;619;p56"/>
          <p:cNvSpPr txBox="1"/>
          <p:nvPr/>
        </p:nvSpPr>
        <p:spPr>
          <a:xfrm>
            <a:off x="324787" y="1741369"/>
            <a:ext cx="11542426" cy="4569489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findByIdAndDelete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('57fb9fe1853ab747b0f692d1').then()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deleteOne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name: '</a:t>
            </a:r>
            <a:r>
              <a:rPr lang="en-US" sz="2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Stamat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 }).then()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lvl="0">
              <a:buClr>
                <a:srgbClr val="C1C6D1"/>
              </a:buClr>
              <a:buSzPts val="1680"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8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countDocuments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.then(console.log)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lvl="0">
              <a:buClr>
                <a:srgbClr val="C1C6D1"/>
              </a:buClr>
              <a:buSzPts val="1680"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countDocuments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age: { </a:t>
            </a:r>
            <a:r>
              <a:rPr lang="en-US" sz="2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8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gt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19 } })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.then(console.log)</a:t>
            </a:r>
            <a:endParaRPr sz="1600" dirty="0"/>
          </a:p>
        </p:txBody>
      </p:sp>
      <p:sp>
        <p:nvSpPr>
          <p:cNvPr id="620" name="Google Shape;620;p56"/>
          <p:cNvSpPr/>
          <p:nvPr/>
        </p:nvSpPr>
        <p:spPr>
          <a:xfrm>
            <a:off x="6286325" y="3545833"/>
            <a:ext cx="3392122" cy="476726"/>
          </a:xfrm>
          <a:prstGeom prst="wedgeRoundRectCallout">
            <a:avLst>
              <a:gd name="adj1" fmla="val -56983"/>
              <a:gd name="adj2" fmla="val -34841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Remove by criteria</a:t>
            </a:r>
            <a:endParaRPr sz="2200" b="1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56"/>
          <p:cNvSpPr/>
          <p:nvPr/>
        </p:nvSpPr>
        <p:spPr>
          <a:xfrm>
            <a:off x="7320340" y="5692733"/>
            <a:ext cx="3890051" cy="476726"/>
          </a:xfrm>
          <a:prstGeom prst="wedgeRoundRectCallout">
            <a:avLst>
              <a:gd name="adj1" fmla="val -56330"/>
              <a:gd name="adj2" fmla="val -30833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Get the count by criteria</a:t>
            </a:r>
            <a:endParaRPr sz="2200" b="1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5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" name="Google Shape;627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583176">
            <a:off x="4745327" y="1478664"/>
            <a:ext cx="2646744" cy="2646055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57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Mongoose Queries</a:t>
            </a:r>
            <a:endParaRPr dirty="0"/>
          </a:p>
        </p:txBody>
      </p:sp>
      <p:sp>
        <p:nvSpPr>
          <p:cNvPr id="629" name="Google Shape;629;p57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8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Mongoose Queries</a:t>
            </a:r>
            <a:endParaRPr/>
          </a:p>
        </p:txBody>
      </p:sp>
      <p:sp>
        <p:nvSpPr>
          <p:cNvPr id="635" name="Google Shape;635;p58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Mongoose defines </a:t>
            </a:r>
            <a:r>
              <a:rPr lang="en-US" b="1" dirty="0">
                <a:solidFill>
                  <a:schemeClr val="lt1"/>
                </a:solidFill>
              </a:rPr>
              <a:t>all</a:t>
            </a:r>
            <a:r>
              <a:rPr lang="en-US" dirty="0"/>
              <a:t> queries of the native MongoDB driver in a more </a:t>
            </a:r>
            <a:r>
              <a:rPr lang="en-US" b="1" dirty="0">
                <a:solidFill>
                  <a:schemeClr val="lt1"/>
                </a:solidFill>
              </a:rPr>
              <a:t>clear</a:t>
            </a:r>
            <a:r>
              <a:rPr lang="en-US" dirty="0"/>
              <a:t> and </a:t>
            </a:r>
            <a:r>
              <a:rPr lang="en-US" b="1" dirty="0">
                <a:solidFill>
                  <a:schemeClr val="lt1"/>
                </a:solidFill>
              </a:rPr>
              <a:t>useful</a:t>
            </a:r>
            <a:r>
              <a:rPr lang="en-US" dirty="0"/>
              <a:t> way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Instead of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Do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</p:txBody>
      </p:sp>
      <p:sp>
        <p:nvSpPr>
          <p:cNvPr id="636" name="Google Shape;636;p58"/>
          <p:cNvSpPr txBox="1"/>
          <p:nvPr/>
        </p:nvSpPr>
        <p:spPr>
          <a:xfrm>
            <a:off x="2546877" y="2848130"/>
            <a:ext cx="5727693" cy="224852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$or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conditionOne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true},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conditionTwo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true}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]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dirty="0"/>
          </a:p>
        </p:txBody>
      </p:sp>
      <p:sp>
        <p:nvSpPr>
          <p:cNvPr id="637" name="Google Shape;637;p58"/>
          <p:cNvSpPr txBox="1"/>
          <p:nvPr/>
        </p:nvSpPr>
        <p:spPr>
          <a:xfrm>
            <a:off x="2546877" y="5601947"/>
            <a:ext cx="8229123" cy="993726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conditionOne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true })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conditionTwo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true })</a:t>
            </a:r>
            <a:endParaRPr sz="1600" dirty="0"/>
          </a:p>
        </p:txBody>
      </p:sp>
      <p:sp>
        <p:nvSpPr>
          <p:cNvPr id="638" name="Google Shape;638;p5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37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9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Mongoose supports </a:t>
            </a:r>
            <a:r>
              <a:rPr lang="en-US" b="1" dirty="0">
                <a:solidFill>
                  <a:schemeClr val="lt1"/>
                </a:solidFill>
              </a:rPr>
              <a:t>many</a:t>
            </a:r>
            <a:r>
              <a:rPr lang="en-US" dirty="0"/>
              <a:t> queries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For equality/non-equality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377887" lvl="1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Selection of some properties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</p:txBody>
      </p:sp>
      <p:sp>
        <p:nvSpPr>
          <p:cNvPr id="644" name="Google Shape;644;p59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Mongoose Queries Example</a:t>
            </a:r>
            <a:endParaRPr/>
          </a:p>
        </p:txBody>
      </p:sp>
      <p:sp>
        <p:nvSpPr>
          <p:cNvPr id="645" name="Google Shape;645;p59"/>
          <p:cNvSpPr txBox="1"/>
          <p:nvPr/>
        </p:nvSpPr>
        <p:spPr>
          <a:xfrm>
            <a:off x="836831" y="2773327"/>
            <a:ext cx="6703221" cy="464547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({'lastName':'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Petrov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'})</a:t>
            </a:r>
            <a:endParaRPr sz="1600" dirty="0"/>
          </a:p>
        </p:txBody>
      </p:sp>
      <p:sp>
        <p:nvSpPr>
          <p:cNvPr id="646" name="Google Shape;646;p59"/>
          <p:cNvSpPr txBox="1"/>
          <p:nvPr/>
        </p:nvSpPr>
        <p:spPr>
          <a:xfrm>
            <a:off x="836832" y="3578239"/>
            <a:ext cx="7317818" cy="49908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('age').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(7)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(14)</a:t>
            </a:r>
            <a:endParaRPr sz="1600" dirty="0"/>
          </a:p>
        </p:txBody>
      </p:sp>
      <p:sp>
        <p:nvSpPr>
          <p:cNvPr id="647" name="Google Shape;647;p59"/>
          <p:cNvSpPr txBox="1"/>
          <p:nvPr/>
        </p:nvSpPr>
        <p:spPr>
          <a:xfrm>
            <a:off x="836830" y="4338977"/>
            <a:ext cx="9611314" cy="50284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('facultyNumber').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('12399')</a:t>
            </a:r>
            <a:endParaRPr sz="1600" dirty="0"/>
          </a:p>
        </p:txBody>
      </p:sp>
      <p:sp>
        <p:nvSpPr>
          <p:cNvPr id="648" name="Google Shape;648;p59"/>
          <p:cNvSpPr txBox="1"/>
          <p:nvPr/>
        </p:nvSpPr>
        <p:spPr>
          <a:xfrm>
            <a:off x="836831" y="5965284"/>
            <a:ext cx="10016048" cy="46549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({'lastName':'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Kirilov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'}).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('name age')</a:t>
            </a:r>
            <a:endParaRPr sz="1600" dirty="0"/>
          </a:p>
        </p:txBody>
      </p:sp>
      <p:sp>
        <p:nvSpPr>
          <p:cNvPr id="649" name="Google Shape;649;p5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38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60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803275" lvl="1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Sorting</a:t>
            </a:r>
            <a:endParaRPr dirty="0"/>
          </a:p>
          <a:p>
            <a:pPr marL="377887" lvl="1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Limit &amp; skip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Different methods could be </a:t>
            </a:r>
            <a:r>
              <a:rPr lang="en-US" b="1" dirty="0">
                <a:solidFill>
                  <a:schemeClr val="lt1"/>
                </a:solidFill>
              </a:rPr>
              <a:t>stacked </a:t>
            </a:r>
            <a:r>
              <a:rPr lang="en-US" dirty="0"/>
              <a:t>one upon the other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</p:txBody>
      </p:sp>
      <p:sp>
        <p:nvSpPr>
          <p:cNvPr id="655" name="Google Shape;655;p60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Mongoose Queries Example 2</a:t>
            </a:r>
            <a:endParaRPr/>
          </a:p>
        </p:txBody>
      </p:sp>
      <p:sp>
        <p:nvSpPr>
          <p:cNvPr id="656" name="Google Shape;656;p60"/>
          <p:cNvSpPr txBox="1"/>
          <p:nvPr/>
        </p:nvSpPr>
        <p:spPr>
          <a:xfrm>
            <a:off x="1101001" y="1940569"/>
            <a:ext cx="5509662" cy="487838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({age:-1})</a:t>
            </a:r>
            <a:endParaRPr sz="1600" dirty="0"/>
          </a:p>
        </p:txBody>
      </p:sp>
      <p:sp>
        <p:nvSpPr>
          <p:cNvPr id="657" name="Google Shape;657;p60"/>
          <p:cNvSpPr txBox="1"/>
          <p:nvPr/>
        </p:nvSpPr>
        <p:spPr>
          <a:xfrm>
            <a:off x="1101000" y="3202369"/>
            <a:ext cx="8777518" cy="530181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({age:-1}).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skip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(10).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(10)</a:t>
            </a:r>
            <a:endParaRPr sz="1600" dirty="0"/>
          </a:p>
        </p:txBody>
      </p:sp>
      <p:sp>
        <p:nvSpPr>
          <p:cNvPr id="658" name="Google Shape;658;p60"/>
          <p:cNvSpPr txBox="1"/>
          <p:nvPr/>
        </p:nvSpPr>
        <p:spPr>
          <a:xfrm>
            <a:off x="1101000" y="4487340"/>
            <a:ext cx="9916770" cy="2237551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gosho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('age').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(18).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(65)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({age:-1})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skip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(10)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(10)</a:t>
            </a:r>
            <a:endParaRPr sz="1600" dirty="0"/>
          </a:p>
        </p:txBody>
      </p:sp>
      <p:sp>
        <p:nvSpPr>
          <p:cNvPr id="659" name="Google Shape;659;p6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39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" grpId="0" animBg="1"/>
      <p:bldP spid="657" grpId="0" animBg="1"/>
      <p:bldP spid="65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29"/>
          <p:cNvGrpSpPr/>
          <p:nvPr/>
        </p:nvGrpSpPr>
        <p:grpSpPr>
          <a:xfrm>
            <a:off x="4309053" y="1929600"/>
            <a:ext cx="3429893" cy="1606800"/>
            <a:chOff x="2666107" y="1905000"/>
            <a:chExt cx="6487834" cy="2819400"/>
          </a:xfrm>
        </p:grpSpPr>
        <p:pic>
          <p:nvPicPr>
            <p:cNvPr id="374" name="Google Shape;374;p2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858198" y="2167128"/>
              <a:ext cx="2295743" cy="22951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Google Shape;375;p2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66107" y="1905000"/>
              <a:ext cx="2820134" cy="2819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6" name="Google Shape;376;p29"/>
            <p:cNvSpPr/>
            <p:nvPr/>
          </p:nvSpPr>
          <p:spPr>
            <a:xfrm>
              <a:off x="5253542" y="2967335"/>
              <a:ext cx="1684918" cy="1620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VS</a:t>
              </a:r>
              <a:endParaRPr/>
            </a:p>
          </p:txBody>
        </p:sp>
      </p:grpSp>
      <p:sp>
        <p:nvSpPr>
          <p:cNvPr id="377" name="Google Shape;377;p29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Relational and </a:t>
            </a:r>
            <a:r>
              <a:rPr lang="en-US" dirty="0" err="1"/>
              <a:t>NoSQL</a:t>
            </a:r>
            <a:r>
              <a:rPr lang="en-US" dirty="0"/>
              <a:t> Databases</a:t>
            </a:r>
            <a:endParaRPr dirty="0"/>
          </a:p>
        </p:txBody>
      </p:sp>
      <p:sp>
        <p:nvSpPr>
          <p:cNvPr id="378" name="Google Shape;378;p29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4" name="Google Shape;664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22890" y="1468583"/>
            <a:ext cx="2346219" cy="2346219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61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Model Population</a:t>
            </a:r>
            <a:endParaRPr dirty="0"/>
          </a:p>
        </p:txBody>
      </p:sp>
      <p:sp>
        <p:nvSpPr>
          <p:cNvPr id="666" name="Google Shape;666;p61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62"/>
          <p:cNvSpPr txBox="1">
            <a:spLocks noGrp="1"/>
          </p:cNvSpPr>
          <p:nvPr>
            <p:ph type="body" idx="1"/>
          </p:nvPr>
        </p:nvSpPr>
        <p:spPr>
          <a:xfrm>
            <a:off x="2044728" y="1245835"/>
            <a:ext cx="9929724" cy="527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Population is the process of </a:t>
            </a:r>
            <a:r>
              <a:rPr lang="en-US" b="1" dirty="0">
                <a:solidFill>
                  <a:schemeClr val="lt1"/>
                </a:solidFill>
              </a:rPr>
              <a:t>automatically replacing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lt1"/>
                </a:solidFill>
              </a:rPr>
              <a:t>specified paths </a:t>
            </a:r>
            <a:r>
              <a:rPr lang="en-US" dirty="0"/>
              <a:t>in the document with </a:t>
            </a:r>
            <a:br>
              <a:rPr lang="en-US" dirty="0"/>
            </a:br>
            <a:r>
              <a:rPr lang="en-US" dirty="0"/>
              <a:t>document(s) from </a:t>
            </a:r>
            <a:r>
              <a:rPr lang="en-US" b="1" dirty="0">
                <a:solidFill>
                  <a:schemeClr val="lt1"/>
                </a:solidFill>
              </a:rPr>
              <a:t>other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/>
              <a:t>collection(s)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We may </a:t>
            </a:r>
            <a:r>
              <a:rPr lang="en-US" b="1" dirty="0">
                <a:solidFill>
                  <a:schemeClr val="bg1"/>
                </a:solidFill>
              </a:rPr>
              <a:t>populate</a:t>
            </a:r>
            <a:r>
              <a:rPr lang="en-US" dirty="0"/>
              <a:t> a single document, multiple </a:t>
            </a:r>
            <a:br>
              <a:rPr lang="en-US" dirty="0"/>
            </a:br>
            <a:r>
              <a:rPr lang="en-US" dirty="0"/>
              <a:t>documents, plain object, multiple plain objects, </a:t>
            </a:r>
            <a:br>
              <a:rPr lang="en-US" dirty="0"/>
            </a:br>
            <a:r>
              <a:rPr lang="en-US" dirty="0"/>
              <a:t>or all objects returned from a query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</p:txBody>
      </p:sp>
      <p:sp>
        <p:nvSpPr>
          <p:cNvPr id="672" name="Google Shape;672;p62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Population Definition</a:t>
            </a:r>
            <a:endParaRPr/>
          </a:p>
        </p:txBody>
      </p:sp>
      <p:sp>
        <p:nvSpPr>
          <p:cNvPr id="673" name="Google Shape;673;p6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41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3"/>
          <p:cNvSpPr txBox="1">
            <a:spLocks noGrp="1"/>
          </p:cNvSpPr>
          <p:nvPr>
            <p:ph type="body" idx="1"/>
          </p:nvPr>
        </p:nvSpPr>
        <p:spPr>
          <a:xfrm>
            <a:off x="177138" y="1244621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We create </a:t>
            </a:r>
            <a:r>
              <a:rPr lang="en-US" b="1" dirty="0">
                <a:solidFill>
                  <a:schemeClr val="lt1"/>
                </a:solidFill>
              </a:rPr>
              <a:t>two models </a:t>
            </a:r>
            <a:r>
              <a:rPr lang="en-US" dirty="0"/>
              <a:t>that </a:t>
            </a:r>
            <a:r>
              <a:rPr lang="en-US" b="1" dirty="0">
                <a:solidFill>
                  <a:schemeClr val="lt1"/>
                </a:solidFill>
              </a:rPr>
              <a:t>reference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/>
              <a:t>each other</a:t>
            </a:r>
            <a:endParaRPr dirty="0"/>
          </a:p>
        </p:txBody>
      </p:sp>
      <p:sp>
        <p:nvSpPr>
          <p:cNvPr id="679" name="Google Shape;679;p6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680" name="Google Shape;680;p63"/>
          <p:cNvSpPr txBox="1"/>
          <p:nvPr/>
        </p:nvSpPr>
        <p:spPr>
          <a:xfrm>
            <a:off x="680282" y="1881748"/>
            <a:ext cx="10831437" cy="4931281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studentSchema = new mongoose.Schema({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name: String,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age: Number,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facultyNumber: String,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teacher: { type: Schema.Types.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ObjectId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'Teacher' },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subjects: [{ type: Schema.Types.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ObjectId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'Subject' }]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subjectSchema = new mongoose.Schema({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title: String,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students: [{ type: Schema.Types.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ObjectId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'Student' }]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Student = mongoose.model('Student', studentSchema);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Subject = mongoose.model('Subject', subjectSchema);</a:t>
            </a:r>
            <a:endParaRPr sz="1600" dirty="0"/>
          </a:p>
        </p:txBody>
      </p:sp>
      <p:sp>
        <p:nvSpPr>
          <p:cNvPr id="681" name="Google Shape;681;p6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42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4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To load all the data </a:t>
            </a:r>
            <a:r>
              <a:rPr lang="en-US" b="1" dirty="0">
                <a:solidFill>
                  <a:schemeClr val="lt1"/>
                </a:solidFill>
              </a:rPr>
              <a:t>referenced</a:t>
            </a:r>
            <a:r>
              <a:rPr lang="en-US" dirty="0"/>
              <a:t> with the entity use </a:t>
            </a:r>
            <a:r>
              <a:rPr lang="en-US" b="1" dirty="0">
                <a:solidFill>
                  <a:schemeClr val="lt1"/>
                </a:solidFill>
              </a:rPr>
              <a:t>populate()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56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You can also load </a:t>
            </a:r>
            <a:r>
              <a:rPr lang="en-US" b="1" dirty="0">
                <a:solidFill>
                  <a:schemeClr val="lt1"/>
                </a:solidFill>
              </a:rPr>
              <a:t>multiple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/>
              <a:t>paths</a:t>
            </a: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200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687" name="Google Shape;687;p64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Population</a:t>
            </a:r>
            <a:endParaRPr/>
          </a:p>
        </p:txBody>
      </p:sp>
      <p:sp>
        <p:nvSpPr>
          <p:cNvPr id="688" name="Google Shape;688;p64"/>
          <p:cNvSpPr txBox="1"/>
          <p:nvPr/>
        </p:nvSpPr>
        <p:spPr>
          <a:xfrm>
            <a:off x="858719" y="1892081"/>
            <a:ext cx="7071078" cy="1870449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Student.findOne({ name: 'Peter' })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populate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('subjects')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.then(student =&gt;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console.log(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subjects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})</a:t>
            </a:r>
            <a:endParaRPr sz="1600" dirty="0"/>
          </a:p>
        </p:txBody>
      </p:sp>
      <p:sp>
        <p:nvSpPr>
          <p:cNvPr id="689" name="Google Shape;689;p64"/>
          <p:cNvSpPr/>
          <p:nvPr/>
        </p:nvSpPr>
        <p:spPr>
          <a:xfrm>
            <a:off x="8225030" y="2282041"/>
            <a:ext cx="3021683" cy="851297"/>
          </a:xfrm>
          <a:prstGeom prst="wedgeRoundRectCallout">
            <a:avLst>
              <a:gd name="adj1" fmla="val -47100"/>
              <a:gd name="adj2" fmla="val -25029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Will return an array of </a:t>
            </a:r>
            <a:r>
              <a:rPr lang="en-US" sz="22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objects</a:t>
            </a:r>
            <a:r>
              <a:rPr lang="en-US" sz="22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2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-US" sz="22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Id's</a:t>
            </a:r>
            <a:endParaRPr dirty="0"/>
          </a:p>
        </p:txBody>
      </p:sp>
      <p:sp>
        <p:nvSpPr>
          <p:cNvPr id="690" name="Google Shape;690;p64"/>
          <p:cNvSpPr txBox="1"/>
          <p:nvPr/>
        </p:nvSpPr>
        <p:spPr>
          <a:xfrm>
            <a:off x="858718" y="4228233"/>
            <a:ext cx="7041097" cy="2599787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Student.findOne({ name: 'Peter' })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populate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('subjects')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populate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('teacher')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.then(student =&gt;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console.log(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teacher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console.log(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subjects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})</a:t>
            </a:r>
            <a:endParaRPr sz="1600" dirty="0"/>
          </a:p>
        </p:txBody>
      </p:sp>
      <p:sp>
        <p:nvSpPr>
          <p:cNvPr id="691" name="Google Shape;691;p6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43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65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Populate based on a </a:t>
            </a:r>
            <a:r>
              <a:rPr lang="en-US" b="1" dirty="0">
                <a:solidFill>
                  <a:schemeClr val="lt1"/>
                </a:solidFill>
              </a:rPr>
              <a:t>condition</a:t>
            </a:r>
          </a:p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230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More on populate here -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mongoosejs.com/docs/populate.html</a:t>
            </a:r>
            <a:endParaRPr dirty="0"/>
          </a:p>
        </p:txBody>
      </p:sp>
      <p:sp>
        <p:nvSpPr>
          <p:cNvPr id="697" name="Google Shape;697;p65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Query Conditions</a:t>
            </a:r>
            <a:endParaRPr/>
          </a:p>
        </p:txBody>
      </p:sp>
      <p:sp>
        <p:nvSpPr>
          <p:cNvPr id="698" name="Google Shape;698;p65"/>
          <p:cNvSpPr txBox="1"/>
          <p:nvPr/>
        </p:nvSpPr>
        <p:spPr>
          <a:xfrm>
            <a:off x="695999" y="1899000"/>
            <a:ext cx="7038925" cy="313769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Subject.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find({})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.populate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'students',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match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age: { $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19 }},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'name facultyNumber',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options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limit: 3 }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})</a:t>
            </a:r>
            <a:endParaRPr sz="1600" dirty="0"/>
          </a:p>
        </p:txBody>
      </p:sp>
      <p:sp>
        <p:nvSpPr>
          <p:cNvPr id="699" name="Google Shape;699;p6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44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66"/>
          <p:cNvSpPr txBox="1">
            <a:spLocks noGrp="1"/>
          </p:cNvSpPr>
          <p:nvPr>
            <p:ph type="body" idx="1"/>
          </p:nvPr>
        </p:nvSpPr>
        <p:spPr>
          <a:xfrm>
            <a:off x="868363" y="1655763"/>
            <a:ext cx="7583187" cy="4773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514350" marR="0" lvl="0" indent="-514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marL="514350" marR="0" lvl="0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298577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None/>
            </a:pP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6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grpSp>
        <p:nvGrpSpPr>
          <p:cNvPr id="708" name="Google Shape;708;p66"/>
          <p:cNvGrpSpPr/>
          <p:nvPr/>
        </p:nvGrpSpPr>
        <p:grpSpPr>
          <a:xfrm>
            <a:off x="190403" y="1416594"/>
            <a:ext cx="8635245" cy="5301720"/>
            <a:chOff x="472011" y="1508786"/>
            <a:chExt cx="3799787" cy="4865561"/>
          </a:xfrm>
        </p:grpSpPr>
        <p:sp>
          <p:nvSpPr>
            <p:cNvPr id="709" name="Google Shape;709;p66"/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66"/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lt2">
                <a:alpha val="4078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66"/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lt2">
                <a:alpha val="2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12" name="Google Shape;712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66"/>
          <p:cNvSpPr/>
          <p:nvPr/>
        </p:nvSpPr>
        <p:spPr>
          <a:xfrm>
            <a:off x="952800" y="1716114"/>
            <a:ext cx="7615200" cy="3293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Noto Sans Symbols"/>
              <a:buChar char="▪"/>
            </a:pPr>
            <a:r>
              <a:rPr lang="en-US" sz="2600" dirty="0" err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NoSQL</a:t>
            </a:r>
            <a:r>
              <a:rPr lang="en-US" sz="26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databases provide </a:t>
            </a:r>
            <a:r>
              <a:rPr lang="en-US" sz="2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superior</a:t>
            </a:r>
            <a:r>
              <a:rPr lang="en-US" sz="26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performance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Noto Sans Symbols"/>
              <a:buChar char="▪"/>
            </a:pPr>
            <a:r>
              <a:rPr lang="en-US" sz="26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Mongoose gives us a </a:t>
            </a:r>
            <a:r>
              <a:rPr lang="en-US" sz="2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schema-based</a:t>
            </a:r>
            <a:r>
              <a:rPr lang="en-US" sz="26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solution</a:t>
            </a:r>
            <a:endParaRPr sz="2600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endParaRPr sz="2600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endParaRPr sz="2600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endParaRPr sz="2600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endParaRPr sz="2600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Noto Sans Symbols"/>
              <a:buChar char="▪"/>
            </a:pPr>
            <a:r>
              <a:rPr lang="en-US" sz="26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Mongoose supports all </a:t>
            </a:r>
            <a:r>
              <a:rPr lang="en-US" sz="2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CRUD</a:t>
            </a:r>
            <a:r>
              <a:rPr lang="en-US" sz="26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operations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Noto Sans Symbols"/>
              <a:buChar char="▪"/>
            </a:pPr>
            <a:r>
              <a:rPr lang="en-US" sz="26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Chaining queries with Mongoose is possible</a:t>
            </a:r>
            <a:endParaRPr dirty="0"/>
          </a:p>
        </p:txBody>
      </p:sp>
      <p:sp>
        <p:nvSpPr>
          <p:cNvPr id="714" name="Google Shape;714;p66"/>
          <p:cNvSpPr txBox="1"/>
          <p:nvPr/>
        </p:nvSpPr>
        <p:spPr>
          <a:xfrm>
            <a:off x="1123498" y="2854886"/>
            <a:ext cx="7273803" cy="1015663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000" b="1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modelSchema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= new mongoose.</a:t>
            </a: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Schema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 b="1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propString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: String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dirty="0"/>
          </a:p>
        </p:txBody>
      </p:sp>
      <p:sp>
        <p:nvSpPr>
          <p:cNvPr id="715" name="Google Shape;715;p66"/>
          <p:cNvSpPr txBox="1"/>
          <p:nvPr/>
        </p:nvSpPr>
        <p:spPr>
          <a:xfrm>
            <a:off x="1093839" y="5193900"/>
            <a:ext cx="7335606" cy="1015663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({}).</a:t>
            </a: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000" b="1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').</a:t>
            </a: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000" b="1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gosho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b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.where('age').</a:t>
            </a:r>
            <a:r>
              <a:rPr lang="en-US" sz="20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gt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(18).</a:t>
            </a:r>
            <a:r>
              <a:rPr lang="en-US" sz="20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lt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(65).</a:t>
            </a: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({age:1}).</a:t>
            </a: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skip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(10)</a:t>
            </a:r>
            <a:b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(10)</a:t>
            </a:r>
            <a:endParaRPr dirty="0"/>
          </a:p>
        </p:txBody>
      </p:sp>
      <p:sp>
        <p:nvSpPr>
          <p:cNvPr id="716" name="Google Shape;716;p6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45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" grpId="0" animBg="1"/>
      <p:bldP spid="71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67"/>
          <p:cNvSpPr txBox="1"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8800"/>
              <a:buFont typeface="Calibri"/>
              <a:buNone/>
            </a:pPr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sz="88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868002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68"/>
          <p:cNvSpPr txBox="1">
            <a:spLocks noGrp="1"/>
          </p:cNvSpPr>
          <p:nvPr>
            <p:ph type="body" idx="4294967295"/>
          </p:nvPr>
        </p:nvSpPr>
        <p:spPr>
          <a:xfrm>
            <a:off x="190404" y="1179000"/>
            <a:ext cx="8695596" cy="54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– High-Quality Education, Profession and Job for Software Developers</a:t>
            </a:r>
            <a:endParaRPr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softuni.bg</a:t>
            </a:r>
            <a:endParaRPr sz="3000"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Foundation</a:t>
            </a:r>
            <a:endParaRPr sz="3200"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4"/>
              </a:rPr>
              <a:t>softuni.foundation</a:t>
            </a:r>
            <a:endParaRPr sz="3000"/>
          </a:p>
          <a:p>
            <a:pPr marL="360363" lvl="0" indent="-360363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@ Facebook</a:t>
            </a:r>
            <a:endParaRPr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5"/>
              </a:rPr>
              <a:t>facebook.com/SoftwareUniversity</a:t>
            </a:r>
            <a:endParaRPr sz="3000"/>
          </a:p>
          <a:p>
            <a:pPr marL="360363" lvl="0" indent="-360363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Forums</a:t>
            </a:r>
            <a:endParaRPr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6"/>
              </a:rPr>
              <a:t>forum.softuni.bg</a:t>
            </a:r>
            <a:endParaRPr sz="3000"/>
          </a:p>
        </p:txBody>
      </p:sp>
      <p:sp>
        <p:nvSpPr>
          <p:cNvPr id="731" name="Google Shape;731;p68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Trainings @ Software University (SoftUni)</a:t>
            </a:r>
            <a:endParaRPr/>
          </a:p>
        </p:txBody>
      </p:sp>
      <p:sp>
        <p:nvSpPr>
          <p:cNvPr id="732" name="Google Shape;732;p6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49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0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Relational Database</a:t>
            </a:r>
            <a:endParaRPr dirty="0"/>
          </a:p>
        </p:txBody>
      </p:sp>
      <p:sp>
        <p:nvSpPr>
          <p:cNvPr id="384" name="Google Shape;384;p30"/>
          <p:cNvSpPr txBox="1">
            <a:spLocks noGrp="1"/>
          </p:cNvSpPr>
          <p:nvPr>
            <p:ph type="body" idx="1"/>
          </p:nvPr>
        </p:nvSpPr>
        <p:spPr>
          <a:xfrm>
            <a:off x="1959071" y="1064109"/>
            <a:ext cx="10036163" cy="527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200" dirty="0"/>
              <a:t>Organize data into one or more </a:t>
            </a:r>
            <a:r>
              <a:rPr lang="en-US" sz="3200" b="1" dirty="0">
                <a:solidFill>
                  <a:schemeClr val="lt1"/>
                </a:solidFill>
              </a:rPr>
              <a:t>tables</a:t>
            </a:r>
            <a:r>
              <a:rPr lang="en-US" sz="3200" dirty="0"/>
              <a:t> of </a:t>
            </a:r>
            <a:r>
              <a:rPr lang="en-US" sz="3200" b="1" dirty="0">
                <a:solidFill>
                  <a:schemeClr val="lt1"/>
                </a:solidFill>
              </a:rPr>
              <a:t>columns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and </a:t>
            </a:r>
            <a:r>
              <a:rPr lang="en-US" sz="3200" b="1" dirty="0">
                <a:solidFill>
                  <a:schemeClr val="lt1"/>
                </a:solidFill>
              </a:rPr>
              <a:t>rows</a:t>
            </a:r>
            <a:endParaRPr sz="3200"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200" dirty="0"/>
              <a:t>Unique </a:t>
            </a:r>
            <a:r>
              <a:rPr lang="en-US" sz="3200" b="1" dirty="0">
                <a:solidFill>
                  <a:schemeClr val="lt1"/>
                </a:solidFill>
              </a:rPr>
              <a:t>key</a:t>
            </a:r>
            <a:r>
              <a:rPr lang="en-US" sz="3200" dirty="0"/>
              <a:t> identifying each </a:t>
            </a:r>
            <a:r>
              <a:rPr lang="en-US" sz="3200" b="1" dirty="0">
                <a:solidFill>
                  <a:schemeClr val="lt1"/>
                </a:solidFill>
              </a:rPr>
              <a:t>row</a:t>
            </a:r>
            <a:r>
              <a:rPr lang="en-US" sz="3200" dirty="0"/>
              <a:t> of data</a:t>
            </a:r>
            <a:endParaRPr sz="3200"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200" dirty="0"/>
              <a:t>Almost all relational databases use </a:t>
            </a:r>
            <a:r>
              <a:rPr lang="en-US" sz="3200" b="1" dirty="0">
                <a:solidFill>
                  <a:schemeClr val="lt1"/>
                </a:solidFill>
              </a:rPr>
              <a:t>SQL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/>
              <a:t>to </a:t>
            </a:r>
            <a:r>
              <a:rPr lang="en-US" sz="3200" b="1" dirty="0">
                <a:solidFill>
                  <a:schemeClr val="lt1"/>
                </a:solidFill>
              </a:rPr>
              <a:t>extract</a:t>
            </a:r>
            <a:r>
              <a:rPr lang="en-US" sz="3200" dirty="0"/>
              <a:t> data</a:t>
            </a:r>
            <a:endParaRPr sz="3200" dirty="0"/>
          </a:p>
          <a:p>
            <a:pPr marL="360363" lvl="0" indent="-360363" algn="l" rtl="0">
              <a:lnSpc>
                <a:spcPct val="105000"/>
              </a:lnSpc>
              <a:spcBef>
                <a:spcPts val="96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200" b="1" dirty="0">
                <a:solidFill>
                  <a:schemeClr val="lt1"/>
                </a:solidFill>
              </a:rPr>
              <a:t>Relations</a:t>
            </a:r>
            <a:r>
              <a:rPr lang="en-US" sz="3200" dirty="0"/>
              <a:t> between tables are done using </a:t>
            </a:r>
            <a:br>
              <a:rPr lang="en-US" sz="3200" dirty="0"/>
            </a:br>
            <a:r>
              <a:rPr lang="en-US" sz="3200" b="1" dirty="0">
                <a:solidFill>
                  <a:schemeClr val="lt1"/>
                </a:solidFill>
              </a:rPr>
              <a:t>Foreign Keys (FK)</a:t>
            </a:r>
            <a:endParaRPr sz="3200"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200" dirty="0"/>
              <a:t>Such databases are </a:t>
            </a:r>
            <a:r>
              <a:rPr lang="en-US" sz="3200" b="1" dirty="0">
                <a:solidFill>
                  <a:schemeClr val="lt1"/>
                </a:solidFill>
              </a:rPr>
              <a:t>Oracle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MariaDB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lt1"/>
                </a:solidFill>
              </a:rPr>
              <a:t>SQL Server</a:t>
            </a:r>
            <a:r>
              <a:rPr lang="en-US" sz="3200" dirty="0"/>
              <a:t>, </a:t>
            </a:r>
            <a:r>
              <a:rPr lang="en-US" sz="3200" dirty="0" err="1"/>
              <a:t>etc</a:t>
            </a:r>
            <a:r>
              <a:rPr lang="en-US" sz="3200" dirty="0"/>
              <a:t>…</a:t>
            </a:r>
            <a:endParaRPr sz="3200" dirty="0"/>
          </a:p>
        </p:txBody>
      </p:sp>
      <p:sp>
        <p:nvSpPr>
          <p:cNvPr id="385" name="Google Shape;385;p30"/>
          <p:cNvSpPr txBox="1"/>
          <p:nvPr/>
        </p:nvSpPr>
        <p:spPr>
          <a:xfrm>
            <a:off x="2422566" y="3702133"/>
            <a:ext cx="4753434" cy="648997"/>
          </a:xfrm>
          <a:prstGeom prst="rect">
            <a:avLst/>
          </a:prstGeom>
          <a:solidFill>
            <a:srgbClr val="C1C6D1">
              <a:alpha val="2000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800"/>
              <a:buFont typeface="Noto Sans Symbols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8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1" i="0" u="none" strike="noStrike" cap="none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800" b="1" i="0" u="none" strike="noStrike" cap="none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Students</a:t>
            </a:r>
            <a:endParaRPr sz="2800" b="1" i="0" u="none" strike="noStrike" cap="none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6" name="Google Shape;386;p3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69"/>
          <p:cNvSpPr txBox="1">
            <a:spLocks noGrp="1"/>
          </p:cNvSpPr>
          <p:nvPr>
            <p:ph type="body" idx="1"/>
          </p:nvPr>
        </p:nvSpPr>
        <p:spPr>
          <a:xfrm>
            <a:off x="190402" y="1269001"/>
            <a:ext cx="11818096" cy="5455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Unauthorized copy, reproduction or use is illegal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https://about.softuni.bg/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Software University –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https://softuni.bg</a:t>
            </a:r>
            <a:endParaRPr/>
          </a:p>
        </p:txBody>
      </p:sp>
      <p:pic>
        <p:nvPicPr>
          <p:cNvPr id="740" name="Google Shape;740;p69" descr="Licens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45023" y="4445455"/>
            <a:ext cx="1930977" cy="2043545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69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License</a:t>
            </a:r>
            <a:endParaRPr/>
          </a:p>
        </p:txBody>
      </p:sp>
      <p:sp>
        <p:nvSpPr>
          <p:cNvPr id="742" name="Google Shape;742;p6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50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Relational Database – Example</a:t>
            </a:r>
            <a:endParaRPr/>
          </a:p>
        </p:txBody>
      </p:sp>
      <p:grpSp>
        <p:nvGrpSpPr>
          <p:cNvPr id="392" name="Google Shape;392;p31"/>
          <p:cNvGrpSpPr/>
          <p:nvPr/>
        </p:nvGrpSpPr>
        <p:grpSpPr>
          <a:xfrm>
            <a:off x="1065489" y="1719544"/>
            <a:ext cx="3506113" cy="3766856"/>
            <a:chOff x="6475412" y="933540"/>
            <a:chExt cx="2057400" cy="2266860"/>
          </a:xfrm>
        </p:grpSpPr>
        <p:sp>
          <p:nvSpPr>
            <p:cNvPr id="393" name="Google Shape;393;p31"/>
            <p:cNvSpPr/>
            <p:nvPr/>
          </p:nvSpPr>
          <p:spPr>
            <a:xfrm>
              <a:off x="6475412" y="933540"/>
              <a:ext cx="2057400" cy="2266860"/>
            </a:xfrm>
            <a:prstGeom prst="roundRect">
              <a:avLst>
                <a:gd name="adj" fmla="val 5385"/>
              </a:avLst>
            </a:prstGeom>
            <a:solidFill>
              <a:schemeClr val="accent6"/>
            </a:solidFill>
            <a:ln w="25400" cap="flat" cmpd="sng">
              <a:solidFill>
                <a:srgbClr val="B2B2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0" u="none" strike="noStrike" cap="none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-US" sz="2800" b="1" i="0" u="none" strike="noStrike" cap="non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Table Pets</a:t>
              </a:r>
              <a:endParaRPr/>
            </a:p>
          </p:txBody>
        </p:sp>
        <p:grpSp>
          <p:nvGrpSpPr>
            <p:cNvPr id="394" name="Google Shape;394;p31"/>
            <p:cNvGrpSpPr/>
            <p:nvPr/>
          </p:nvGrpSpPr>
          <p:grpSpPr>
            <a:xfrm>
              <a:off x="6727403" y="1255884"/>
              <a:ext cx="1553419" cy="998567"/>
              <a:chOff x="6746894" y="1357595"/>
              <a:chExt cx="1553419" cy="998567"/>
            </a:xfrm>
          </p:grpSpPr>
          <p:sp>
            <p:nvSpPr>
              <p:cNvPr id="395" name="Google Shape;395;p31"/>
              <p:cNvSpPr/>
              <p:nvPr/>
            </p:nvSpPr>
            <p:spPr>
              <a:xfrm>
                <a:off x="6746894" y="1655624"/>
                <a:ext cx="1553419" cy="334035"/>
              </a:xfrm>
              <a:prstGeom prst="roundRect">
                <a:avLst>
                  <a:gd name="adj" fmla="val 5319"/>
                </a:avLst>
              </a:prstGeom>
              <a:solidFill>
                <a:schemeClr val="accent6"/>
              </a:solidFill>
              <a:ln w="25400" cap="flat" cmpd="sng">
                <a:solidFill>
                  <a:srgbClr val="B2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Name</a:t>
                </a:r>
                <a:endParaRPr/>
              </a:p>
            </p:txBody>
          </p:sp>
          <p:sp>
            <p:nvSpPr>
              <p:cNvPr id="396" name="Google Shape;396;p31"/>
              <p:cNvSpPr/>
              <p:nvPr/>
            </p:nvSpPr>
            <p:spPr>
              <a:xfrm>
                <a:off x="6746894" y="1357595"/>
                <a:ext cx="1553418" cy="289992"/>
              </a:xfrm>
              <a:prstGeom prst="roundRect">
                <a:avLst>
                  <a:gd name="adj" fmla="val 5319"/>
                </a:avLst>
              </a:prstGeom>
              <a:solidFill>
                <a:schemeClr val="accent6"/>
              </a:solidFill>
              <a:ln w="25400" cap="flat" cmpd="sng">
                <a:solidFill>
                  <a:srgbClr val="B2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Id</a:t>
                </a:r>
                <a:endParaRPr/>
              </a:p>
            </p:txBody>
          </p:sp>
          <p:sp>
            <p:nvSpPr>
              <p:cNvPr id="397" name="Google Shape;397;p31"/>
              <p:cNvSpPr/>
              <p:nvPr/>
            </p:nvSpPr>
            <p:spPr>
              <a:xfrm>
                <a:off x="6746894" y="2014985"/>
                <a:ext cx="1553419" cy="341177"/>
              </a:xfrm>
              <a:prstGeom prst="roundRect">
                <a:avLst>
                  <a:gd name="adj" fmla="val 5319"/>
                </a:avLst>
              </a:prstGeom>
              <a:solidFill>
                <a:schemeClr val="accent6"/>
              </a:solidFill>
              <a:ln w="25400" cap="flat" cmpd="sng">
                <a:solidFill>
                  <a:srgbClr val="B2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Age</a:t>
                </a:r>
                <a:endParaRPr/>
              </a:p>
            </p:txBody>
          </p:sp>
        </p:grpSp>
      </p:grpSp>
      <p:sp>
        <p:nvSpPr>
          <p:cNvPr id="398" name="Google Shape;398;p31"/>
          <p:cNvSpPr/>
          <p:nvPr/>
        </p:nvSpPr>
        <p:spPr>
          <a:xfrm>
            <a:off x="1494917" y="3956596"/>
            <a:ext cx="2647255" cy="515341"/>
          </a:xfrm>
          <a:prstGeom prst="roundRect">
            <a:avLst>
              <a:gd name="adj" fmla="val 5319"/>
            </a:avLst>
          </a:prstGeom>
          <a:solidFill>
            <a:schemeClr val="accent6"/>
          </a:solidFill>
          <a:ln w="25400" cap="flat" cmpd="sng">
            <a:solidFill>
              <a:srgbClr val="B2B2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endParaRPr/>
          </a:p>
        </p:txBody>
      </p:sp>
      <p:sp>
        <p:nvSpPr>
          <p:cNvPr id="399" name="Google Shape;399;p31"/>
          <p:cNvSpPr/>
          <p:nvPr/>
        </p:nvSpPr>
        <p:spPr>
          <a:xfrm>
            <a:off x="1490186" y="4514020"/>
            <a:ext cx="2647255" cy="515341"/>
          </a:xfrm>
          <a:prstGeom prst="roundRect">
            <a:avLst>
              <a:gd name="adj" fmla="val 5319"/>
            </a:avLst>
          </a:prstGeom>
          <a:solidFill>
            <a:schemeClr val="accent6"/>
          </a:solidFill>
          <a:ln w="25400" cap="flat" cmpd="sng">
            <a:solidFill>
              <a:srgbClr val="B2B2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OwnerId</a:t>
            </a:r>
            <a:endParaRPr/>
          </a:p>
        </p:txBody>
      </p:sp>
      <p:grpSp>
        <p:nvGrpSpPr>
          <p:cNvPr id="400" name="Google Shape;400;p31"/>
          <p:cNvGrpSpPr/>
          <p:nvPr/>
        </p:nvGrpSpPr>
        <p:grpSpPr>
          <a:xfrm rot="-5400000">
            <a:off x="5602600" y="3711682"/>
            <a:ext cx="529481" cy="2134155"/>
            <a:chOff x="1041397" y="1688004"/>
            <a:chExt cx="720519" cy="2133599"/>
          </a:xfrm>
        </p:grpSpPr>
        <p:sp>
          <p:nvSpPr>
            <p:cNvPr id="401" name="Google Shape;401;p31"/>
            <p:cNvSpPr/>
            <p:nvPr/>
          </p:nvSpPr>
          <p:spPr>
            <a:xfrm rot="5400000">
              <a:off x="1287357" y="1442044"/>
              <a:ext cx="228600" cy="720519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31"/>
            <p:cNvSpPr txBox="1"/>
            <p:nvPr/>
          </p:nvSpPr>
          <p:spPr>
            <a:xfrm rot="5400000">
              <a:off x="615080" y="2694009"/>
              <a:ext cx="1752599" cy="502588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B2B2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Foreign Key</a:t>
              </a:r>
              <a:endParaRPr/>
            </a:p>
          </p:txBody>
        </p:sp>
      </p:grpSp>
      <p:grpSp>
        <p:nvGrpSpPr>
          <p:cNvPr id="403" name="Google Shape;403;p31"/>
          <p:cNvGrpSpPr/>
          <p:nvPr/>
        </p:nvGrpSpPr>
        <p:grpSpPr>
          <a:xfrm>
            <a:off x="7620397" y="1719544"/>
            <a:ext cx="3506113" cy="3766856"/>
            <a:chOff x="6475412" y="933540"/>
            <a:chExt cx="2057400" cy="2266860"/>
          </a:xfrm>
        </p:grpSpPr>
        <p:sp>
          <p:nvSpPr>
            <p:cNvPr id="404" name="Google Shape;404;p31"/>
            <p:cNvSpPr/>
            <p:nvPr/>
          </p:nvSpPr>
          <p:spPr>
            <a:xfrm>
              <a:off x="6475412" y="933540"/>
              <a:ext cx="2057400" cy="2266860"/>
            </a:xfrm>
            <a:prstGeom prst="roundRect">
              <a:avLst>
                <a:gd name="adj" fmla="val 5385"/>
              </a:avLst>
            </a:prstGeom>
            <a:solidFill>
              <a:schemeClr val="accent6"/>
            </a:solidFill>
            <a:ln w="25400" cap="flat" cmpd="sng">
              <a:solidFill>
                <a:srgbClr val="B2B2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lang="en-US" sz="2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Table People</a:t>
              </a:r>
              <a:endParaRPr/>
            </a:p>
          </p:txBody>
        </p:sp>
        <p:grpSp>
          <p:nvGrpSpPr>
            <p:cNvPr id="405" name="Google Shape;405;p31"/>
            <p:cNvGrpSpPr/>
            <p:nvPr/>
          </p:nvGrpSpPr>
          <p:grpSpPr>
            <a:xfrm>
              <a:off x="6727403" y="1255884"/>
              <a:ext cx="1553419" cy="998567"/>
              <a:chOff x="6746894" y="1357595"/>
              <a:chExt cx="1553419" cy="998567"/>
            </a:xfrm>
          </p:grpSpPr>
          <p:sp>
            <p:nvSpPr>
              <p:cNvPr id="406" name="Google Shape;406;p31"/>
              <p:cNvSpPr/>
              <p:nvPr/>
            </p:nvSpPr>
            <p:spPr>
              <a:xfrm>
                <a:off x="6746894" y="1655624"/>
                <a:ext cx="1553419" cy="334035"/>
              </a:xfrm>
              <a:prstGeom prst="roundRect">
                <a:avLst>
                  <a:gd name="adj" fmla="val 5319"/>
                </a:avLst>
              </a:prstGeom>
              <a:solidFill>
                <a:schemeClr val="accent6"/>
              </a:solidFill>
              <a:ln w="25400" cap="flat" cmpd="sng">
                <a:solidFill>
                  <a:srgbClr val="B2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Name</a:t>
                </a:r>
                <a:endParaRPr/>
              </a:p>
            </p:txBody>
          </p:sp>
          <p:sp>
            <p:nvSpPr>
              <p:cNvPr id="407" name="Google Shape;407;p31"/>
              <p:cNvSpPr/>
              <p:nvPr/>
            </p:nvSpPr>
            <p:spPr>
              <a:xfrm>
                <a:off x="6746894" y="1357595"/>
                <a:ext cx="1553418" cy="289992"/>
              </a:xfrm>
              <a:prstGeom prst="roundRect">
                <a:avLst>
                  <a:gd name="adj" fmla="val 5319"/>
                </a:avLst>
              </a:prstGeom>
              <a:solidFill>
                <a:schemeClr val="accent6"/>
              </a:solidFill>
              <a:ln w="25400" cap="flat" cmpd="sng">
                <a:solidFill>
                  <a:srgbClr val="B2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Id</a:t>
                </a:r>
                <a:endParaRPr/>
              </a:p>
            </p:txBody>
          </p:sp>
          <p:sp>
            <p:nvSpPr>
              <p:cNvPr id="408" name="Google Shape;408;p31"/>
              <p:cNvSpPr/>
              <p:nvPr/>
            </p:nvSpPr>
            <p:spPr>
              <a:xfrm>
                <a:off x="6746894" y="2014985"/>
                <a:ext cx="1553419" cy="341177"/>
              </a:xfrm>
              <a:prstGeom prst="roundRect">
                <a:avLst>
                  <a:gd name="adj" fmla="val 5319"/>
                </a:avLst>
              </a:prstGeom>
              <a:solidFill>
                <a:schemeClr val="accent6"/>
              </a:solidFill>
              <a:ln w="25400" cap="flat" cmpd="sng">
                <a:solidFill>
                  <a:srgbClr val="B2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Age</a:t>
                </a:r>
                <a:endParaRPr/>
              </a:p>
            </p:txBody>
          </p:sp>
        </p:grpSp>
      </p:grpSp>
      <p:sp>
        <p:nvSpPr>
          <p:cNvPr id="409" name="Google Shape;409;p31"/>
          <p:cNvSpPr/>
          <p:nvPr/>
        </p:nvSpPr>
        <p:spPr>
          <a:xfrm>
            <a:off x="8049825" y="3961224"/>
            <a:ext cx="2647255" cy="566936"/>
          </a:xfrm>
          <a:prstGeom prst="roundRect">
            <a:avLst>
              <a:gd name="adj" fmla="val 5319"/>
            </a:avLst>
          </a:prstGeom>
          <a:solidFill>
            <a:schemeClr val="accent6"/>
          </a:solidFill>
          <a:ln w="25400" cap="flat" cmpd="sng">
            <a:solidFill>
              <a:srgbClr val="B2B2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endParaRPr/>
          </a:p>
        </p:txBody>
      </p:sp>
      <p:sp>
        <p:nvSpPr>
          <p:cNvPr id="410" name="Google Shape;410;p31"/>
          <p:cNvSpPr/>
          <p:nvPr/>
        </p:nvSpPr>
        <p:spPr>
          <a:xfrm>
            <a:off x="8049825" y="4571806"/>
            <a:ext cx="2647255" cy="566936"/>
          </a:xfrm>
          <a:prstGeom prst="roundRect">
            <a:avLst>
              <a:gd name="adj" fmla="val 5319"/>
            </a:avLst>
          </a:prstGeom>
          <a:solidFill>
            <a:schemeClr val="accent6"/>
          </a:solidFill>
          <a:ln w="25400" cap="flat" cmpd="sng">
            <a:solidFill>
              <a:srgbClr val="B2B2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endParaRPr/>
          </a:p>
        </p:txBody>
      </p:sp>
      <p:cxnSp>
        <p:nvCxnSpPr>
          <p:cNvPr id="411" name="Google Shape;411;p31"/>
          <p:cNvCxnSpPr/>
          <p:nvPr/>
        </p:nvCxnSpPr>
        <p:spPr>
          <a:xfrm rot="10800000" flipH="1">
            <a:off x="5028923" y="2590800"/>
            <a:ext cx="2439034" cy="1881136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12" name="Google Shape;412;p3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2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Key-value </a:t>
            </a:r>
            <a:r>
              <a:rPr lang="en-US" b="1" dirty="0">
                <a:solidFill>
                  <a:schemeClr val="lt1"/>
                </a:solidFill>
              </a:rPr>
              <a:t>stores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201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 dirty="0">
                <a:solidFill>
                  <a:schemeClr val="lt1"/>
                </a:solidFill>
              </a:rPr>
              <a:t>SQL</a:t>
            </a:r>
            <a:r>
              <a:rPr lang="en-US" dirty="0"/>
              <a:t> query is </a:t>
            </a:r>
            <a:r>
              <a:rPr lang="en-US" b="1" dirty="0">
                <a:solidFill>
                  <a:schemeClr val="lt1"/>
                </a:solidFill>
              </a:rPr>
              <a:t>not</a:t>
            </a:r>
            <a:r>
              <a:rPr lang="en-US" dirty="0"/>
              <a:t> used in </a:t>
            </a:r>
            <a:r>
              <a:rPr lang="en-US" dirty="0" err="1"/>
              <a:t>NoSQL</a:t>
            </a:r>
            <a:r>
              <a:rPr lang="en-US" dirty="0"/>
              <a:t> systems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More </a:t>
            </a:r>
            <a:r>
              <a:rPr lang="en-US" b="1" dirty="0">
                <a:solidFill>
                  <a:schemeClr val="lt1"/>
                </a:solidFill>
              </a:rPr>
              <a:t>scalable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lt1"/>
                </a:solidFill>
              </a:rPr>
              <a:t>provide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superior </a:t>
            </a:r>
            <a:r>
              <a:rPr lang="en-US" b="1" dirty="0">
                <a:solidFill>
                  <a:schemeClr val="lt1"/>
                </a:solidFill>
              </a:rPr>
              <a:t>performance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Such databases are </a:t>
            </a:r>
            <a:r>
              <a:rPr lang="en-US" b="1" dirty="0">
                <a:solidFill>
                  <a:schemeClr val="lt1"/>
                </a:solidFill>
              </a:rPr>
              <a:t>MongoDB</a:t>
            </a:r>
            <a:r>
              <a:rPr lang="en-US" dirty="0"/>
              <a:t>, </a:t>
            </a:r>
            <a:r>
              <a:rPr lang="en-US" b="1" dirty="0">
                <a:solidFill>
                  <a:schemeClr val="lt1"/>
                </a:solidFill>
              </a:rPr>
              <a:t>Cassandra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lt1"/>
                </a:solidFill>
              </a:rPr>
              <a:t>Redis</a:t>
            </a:r>
            <a:r>
              <a:rPr lang="en-US" dirty="0"/>
              <a:t>, etc..</a:t>
            </a:r>
            <a:endParaRPr dirty="0"/>
          </a:p>
        </p:txBody>
      </p:sp>
      <p:sp>
        <p:nvSpPr>
          <p:cNvPr id="418" name="Google Shape;418;p3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Non-relational Database (</a:t>
            </a:r>
            <a:r>
              <a:rPr lang="en-US" dirty="0" err="1"/>
              <a:t>NoSQL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419" name="Google Shape;419;p32"/>
          <p:cNvSpPr txBox="1"/>
          <p:nvPr/>
        </p:nvSpPr>
        <p:spPr>
          <a:xfrm>
            <a:off x="608171" y="1828801"/>
            <a:ext cx="10442119" cy="2141713"/>
          </a:xfrm>
          <a:prstGeom prst="rect">
            <a:avLst/>
          </a:prstGeom>
          <a:solidFill>
            <a:srgbClr val="C1C6D1">
              <a:alpha val="2000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Font typeface="Noto Sans Symbols"/>
              <a:buNone/>
            </a:pP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Font typeface="Noto Sans Symbols"/>
              <a:buNone/>
            </a:pP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"</a:t>
            </a:r>
            <a:r>
              <a:rPr lang="en-US" sz="25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_id</a:t>
            </a: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r>
              <a:rPr lang="en-US" sz="25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ObjectId</a:t>
            </a: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("59d3fe7ed81452db0933a871"),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Font typeface="Noto Sans Symbols"/>
              <a:buNone/>
            </a:pP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"</a:t>
            </a:r>
            <a:r>
              <a:rPr lang="en-US" sz="25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": "peter@gmail.com",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Font typeface="Noto Sans Symbols"/>
              <a:buNone/>
            </a:pP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"</a:t>
            </a:r>
            <a:r>
              <a:rPr lang="en-US" sz="25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": 22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Font typeface="Noto Sans Symbols"/>
              <a:buNone/>
            </a:pP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  <p:sp>
        <p:nvSpPr>
          <p:cNvPr id="420" name="Google Shape;420;p3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p33" descr="C:\Users\Vako\Desktop\Visual_Studio_Code_0.10.1_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17697" y="2625268"/>
            <a:ext cx="1105188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61237" y="2568430"/>
            <a:ext cx="1207591" cy="1207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05471" y="1346165"/>
            <a:ext cx="1765464" cy="122226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3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MongoDB Overview</a:t>
            </a:r>
            <a:endParaRPr dirty="0"/>
          </a:p>
        </p:txBody>
      </p:sp>
      <p:sp>
        <p:nvSpPr>
          <p:cNvPr id="431" name="Google Shape;431;p33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4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>
              <a:spcBef>
                <a:spcPts val="0"/>
              </a:spcBef>
              <a:buSzPts val="3300"/>
            </a:pPr>
            <a:r>
              <a:rPr lang="en-US" dirty="0"/>
              <a:t>Download from: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mongodb.com/try/download/community</a:t>
            </a:r>
            <a:endParaRPr lang="en-US" u="sng" dirty="0">
              <a:solidFill>
                <a:schemeClr val="hlink"/>
              </a:solidFill>
            </a:endParaRPr>
          </a:p>
          <a:p>
            <a:pPr marL="360363" lvl="0" indent="-360363">
              <a:spcBef>
                <a:spcPts val="18000"/>
              </a:spcBef>
              <a:buSzPts val="3300"/>
            </a:pPr>
            <a:r>
              <a:rPr lang="en-US" dirty="0"/>
              <a:t>The package includes </a:t>
            </a:r>
            <a:r>
              <a:rPr lang="en-US" b="1" dirty="0">
                <a:solidFill>
                  <a:schemeClr val="bg1"/>
                </a:solidFill>
              </a:rPr>
              <a:t>MongoDB Compass</a:t>
            </a:r>
            <a:endParaRPr b="1" dirty="0">
              <a:solidFill>
                <a:schemeClr val="bg1"/>
              </a:solidFill>
            </a:endParaRPr>
          </a:p>
          <a:p>
            <a:pPr marL="360363" lvl="0" indent="-360363">
              <a:spcBef>
                <a:spcPts val="0"/>
              </a:spcBef>
              <a:buSzPts val="3300"/>
            </a:pPr>
            <a:r>
              <a:rPr lang="en-US" dirty="0"/>
              <a:t>When </a:t>
            </a:r>
            <a:r>
              <a:rPr lang="en-US" b="1" dirty="0">
                <a:solidFill>
                  <a:schemeClr val="lt1"/>
                </a:solidFill>
              </a:rPr>
              <a:t>installed</a:t>
            </a:r>
            <a:r>
              <a:rPr lang="en-US" dirty="0"/>
              <a:t>, MongoDB needs a </a:t>
            </a:r>
            <a:r>
              <a:rPr lang="en-US" b="1" dirty="0">
                <a:solidFill>
                  <a:schemeClr val="lt1"/>
                </a:solidFill>
              </a:rPr>
              <a:t>driver </a:t>
            </a:r>
            <a:r>
              <a:rPr lang="en-US" dirty="0"/>
              <a:t>(for every project)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Install MongoDB </a:t>
            </a:r>
            <a:r>
              <a:rPr lang="en-US" b="1" dirty="0">
                <a:solidFill>
                  <a:schemeClr val="lt1"/>
                </a:solidFill>
              </a:rPr>
              <a:t>driver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/>
              <a:t>for Node.js</a:t>
            </a:r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We will be using </a:t>
            </a:r>
            <a:r>
              <a:rPr lang="en-US" b="1" dirty="0">
                <a:solidFill>
                  <a:schemeClr val="bg1"/>
                </a:solidFill>
              </a:rPr>
              <a:t>Mongoose</a:t>
            </a:r>
            <a:r>
              <a:rPr lang="en-US" dirty="0"/>
              <a:t> (includes a driver)</a:t>
            </a:r>
            <a:endParaRPr dirty="0"/>
          </a:p>
        </p:txBody>
      </p:sp>
      <p:sp>
        <p:nvSpPr>
          <p:cNvPr id="437" name="Google Shape;437;p34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Install MongoDB</a:t>
            </a:r>
            <a:endParaRPr dirty="0"/>
          </a:p>
        </p:txBody>
      </p:sp>
      <p:sp>
        <p:nvSpPr>
          <p:cNvPr id="438" name="Google Shape;438;p34"/>
          <p:cNvSpPr txBox="1"/>
          <p:nvPr/>
        </p:nvSpPr>
        <p:spPr>
          <a:xfrm>
            <a:off x="6994806" y="5169940"/>
            <a:ext cx="4615390" cy="648997"/>
          </a:xfrm>
          <a:prstGeom prst="rect">
            <a:avLst/>
          </a:prstGeom>
          <a:solidFill>
            <a:srgbClr val="C1C6D1">
              <a:alpha val="2000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800"/>
              <a:buFont typeface="Noto Sans Symbols"/>
              <a:buNone/>
            </a:pPr>
            <a:r>
              <a:rPr lang="en-US" sz="28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npm install mongodb</a:t>
            </a:r>
            <a:endParaRPr dirty="0"/>
          </a:p>
        </p:txBody>
      </p:sp>
      <p:sp>
        <p:nvSpPr>
          <p:cNvPr id="439" name="Google Shape;439;p3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23" y="1829616"/>
            <a:ext cx="9773728" cy="21151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</TotalTime>
  <Words>2899</Words>
  <Application>Microsoft Office PowerPoint</Application>
  <PresentationFormat>Широк екран</PresentationFormat>
  <Paragraphs>496</Paragraphs>
  <Slides>50</Slides>
  <Notes>44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50</vt:i4>
      </vt:variant>
    </vt:vector>
  </HeadingPairs>
  <TitlesOfParts>
    <vt:vector size="55" baseType="lpstr">
      <vt:lpstr>Arial</vt:lpstr>
      <vt:lpstr>Calibri</vt:lpstr>
      <vt:lpstr>Consolas</vt:lpstr>
      <vt:lpstr>Noto Sans Symbols</vt:lpstr>
      <vt:lpstr>SoftUni</vt:lpstr>
      <vt:lpstr>NoSQL and MongoDB</vt:lpstr>
      <vt:lpstr>Table of Contents</vt:lpstr>
      <vt:lpstr>Have a Question?</vt:lpstr>
      <vt:lpstr>Relational and NoSQL Databases</vt:lpstr>
      <vt:lpstr>Relational Database</vt:lpstr>
      <vt:lpstr>Relational Database – Example</vt:lpstr>
      <vt:lpstr>Non-relational Database (NoSQL)</vt:lpstr>
      <vt:lpstr>MongoDB Overview</vt:lpstr>
      <vt:lpstr>Install MongoDB</vt:lpstr>
      <vt:lpstr>MongoD Windows Service</vt:lpstr>
      <vt:lpstr>Manual Service Configuration</vt:lpstr>
      <vt:lpstr>Working with MongoDB Shell Client</vt:lpstr>
      <vt:lpstr>Working with MongoDB GUI</vt:lpstr>
      <vt:lpstr>Working with MongoDB from Node.js – Example</vt:lpstr>
      <vt:lpstr>Mongoose Overview</vt:lpstr>
      <vt:lpstr>Mongoose Overview</vt:lpstr>
      <vt:lpstr>Working with Mongoose in Node.js</vt:lpstr>
      <vt:lpstr>MongoDB Hosting</vt:lpstr>
      <vt:lpstr>Mongoose Models</vt:lpstr>
      <vt:lpstr>Mongoose Models</vt:lpstr>
      <vt:lpstr>Mongoose Models - Example</vt:lpstr>
      <vt:lpstr>Model Methods</vt:lpstr>
      <vt:lpstr>Model Virtual Properties</vt:lpstr>
      <vt:lpstr>Property Validation (1)</vt:lpstr>
      <vt:lpstr>Property Validation (2)</vt:lpstr>
      <vt:lpstr>Exemplary validations</vt:lpstr>
      <vt:lpstr>Exporting Modules</vt:lpstr>
      <vt:lpstr>Exporting and Using Modules</vt:lpstr>
      <vt:lpstr>CRUD with Mongoose</vt:lpstr>
      <vt:lpstr>CRUD with Mongoose</vt:lpstr>
      <vt:lpstr>CRUD with Mongoose</vt:lpstr>
      <vt:lpstr>Create Example</vt:lpstr>
      <vt:lpstr>Read Example</vt:lpstr>
      <vt:lpstr>Update Example</vt:lpstr>
      <vt:lpstr>Remove &amp; Count Example</vt:lpstr>
      <vt:lpstr>Mongoose Queries</vt:lpstr>
      <vt:lpstr>Mongoose Queries</vt:lpstr>
      <vt:lpstr>Mongoose Queries Example</vt:lpstr>
      <vt:lpstr>Mongoose Queries Example 2</vt:lpstr>
      <vt:lpstr>Model Population</vt:lpstr>
      <vt:lpstr>Population Definition</vt:lpstr>
      <vt:lpstr>Example</vt:lpstr>
      <vt:lpstr>Population</vt:lpstr>
      <vt:lpstr>Query Conditions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and MongoDB</dc:title>
  <cp:lastModifiedBy>Боряна Димитрова</cp:lastModifiedBy>
  <cp:revision>84</cp:revision>
  <dcterms:modified xsi:type="dcterms:W3CDTF">2022-04-27T09:35:14Z</dcterms:modified>
</cp:coreProperties>
</file>