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394" r:id="rId2"/>
    <p:sldId id="655" r:id="rId3"/>
    <p:sldId id="547" r:id="rId4"/>
    <p:sldId id="672" r:id="rId5"/>
    <p:sldId id="684" r:id="rId6"/>
    <p:sldId id="677" r:id="rId7"/>
    <p:sldId id="628" r:id="rId8"/>
    <p:sldId id="656" r:id="rId9"/>
    <p:sldId id="657" r:id="rId10"/>
    <p:sldId id="634" r:id="rId11"/>
    <p:sldId id="658" r:id="rId12"/>
    <p:sldId id="659" r:id="rId13"/>
    <p:sldId id="661" r:id="rId14"/>
    <p:sldId id="665" r:id="rId15"/>
    <p:sldId id="662" r:id="rId16"/>
    <p:sldId id="666" r:id="rId17"/>
    <p:sldId id="708" r:id="rId18"/>
    <p:sldId id="667" r:id="rId19"/>
    <p:sldId id="664" r:id="rId20"/>
    <p:sldId id="663" r:id="rId21"/>
    <p:sldId id="679" r:id="rId22"/>
    <p:sldId id="678" r:id="rId23"/>
    <p:sldId id="710" r:id="rId24"/>
    <p:sldId id="680" r:id="rId25"/>
    <p:sldId id="681" r:id="rId26"/>
    <p:sldId id="682" r:id="rId27"/>
    <p:sldId id="683" r:id="rId28"/>
    <p:sldId id="705" r:id="rId29"/>
    <p:sldId id="401" r:id="rId30"/>
    <p:sldId id="614" r:id="rId31"/>
    <p:sldId id="608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DA2CB6D-9B35-4D60-9D08-396DFA3C6A68}">
          <p14:sldIdLst>
            <p14:sldId id="394"/>
            <p14:sldId id="655"/>
            <p14:sldId id="547"/>
          </p14:sldIdLst>
        </p14:section>
        <p14:section name="Virtual DOM" id="{8B1300D3-3772-484F-997F-94150D85482B}">
          <p14:sldIdLst>
            <p14:sldId id="672"/>
            <p14:sldId id="684"/>
            <p14:sldId id="677"/>
          </p14:sldIdLst>
        </p14:section>
        <p14:section name="Routing Overview" id="{F51A11B3-0B46-4E62-BA65-F66EDAA515C9}">
          <p14:sldIdLst>
            <p14:sldId id="628"/>
            <p14:sldId id="656"/>
            <p14:sldId id="657"/>
          </p14:sldIdLst>
        </p14:section>
        <p14:section name="React Router" id="{218D1F6C-7B85-4485-BAA9-2836DB0D7758}">
          <p14:sldIdLst>
            <p14:sldId id="634"/>
            <p14:sldId id="658"/>
            <p14:sldId id="659"/>
            <p14:sldId id="661"/>
            <p14:sldId id="665"/>
            <p14:sldId id="662"/>
            <p14:sldId id="666"/>
            <p14:sldId id="708"/>
            <p14:sldId id="667"/>
            <p14:sldId id="664"/>
            <p14:sldId id="663"/>
          </p14:sldIdLst>
        </p14:section>
        <p14:section name="React Lazy &amp; Suspense" id="{EE06F948-BB61-4A3D-878E-89EA90E8BDAB}">
          <p14:sldIdLst>
            <p14:sldId id="679"/>
            <p14:sldId id="678"/>
            <p14:sldId id="710"/>
            <p14:sldId id="680"/>
            <p14:sldId id="681"/>
            <p14:sldId id="682"/>
            <p14:sldId id="683"/>
          </p14:sldIdLst>
        </p14:section>
        <p14:section name="Conclusion" id="{0A5F970D-3D84-4C52-80C9-F66E2943DEDF}">
          <p14:sldIdLst>
            <p14:sldId id="705"/>
            <p14:sldId id="401"/>
            <p14:sldId id="614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17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0E21218-BDB3-42D3-A911-844788D2E7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4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3F7A3B-D7D7-40AD-894D-D0B3D7142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96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9199AB-B49B-4DEE-92A0-479DAC0BB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75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3319A-066C-410E-BBB5-44232CFBC3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15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172295-0272-4D6A-939E-0786A5C64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28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8B65D6-1CC5-479E-BD9E-82FEB44AC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87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918407-897F-43E4-9D31-A036890B7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659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jpeg"/><Relationship Id="rId23" Type="http://schemas.openxmlformats.org/officeDocument/2006/relationships/image" Target="../media/image3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6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19460" y="1291271"/>
            <a:ext cx="11142726" cy="882654"/>
          </a:xfrm>
        </p:spPr>
        <p:txBody>
          <a:bodyPr>
            <a:noAutofit/>
          </a:bodyPr>
          <a:lstStyle/>
          <a:p>
            <a:r>
              <a:rPr lang="en-US" sz="3600" dirty="0"/>
              <a:t>Single Page Applications, Blueprint for SPA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28600"/>
            <a:ext cx="10962447" cy="882654"/>
          </a:xfrm>
        </p:spPr>
        <p:txBody>
          <a:bodyPr>
            <a:normAutofit/>
          </a:bodyPr>
          <a:lstStyle/>
          <a:p>
            <a:r>
              <a:rPr lang="en-US"/>
              <a:t>React – Routing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708505" y="6123708"/>
            <a:ext cx="2950749" cy="351754"/>
          </a:xfrm>
        </p:spPr>
        <p:txBody>
          <a:bodyPr/>
          <a:lstStyle/>
          <a:p>
            <a:r>
              <a:rPr lang="en-GB" sz="180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384226"/>
            <a:ext cx="2950749" cy="413822"/>
          </a:xfrm>
        </p:spPr>
        <p:txBody>
          <a:bodyPr/>
          <a:lstStyle/>
          <a:p>
            <a:r>
              <a:rPr lang="en-GB" sz="2200" dirty="0"/>
              <a:t>Technical Trainers</a:t>
            </a:r>
          </a:p>
        </p:txBody>
      </p:sp>
      <p:pic>
        <p:nvPicPr>
          <p:cNvPr id="1028" name="Picture 4" descr="Ð ÐµÐ·ÑÐ»ÑÐ°Ñ Ñ Ð¸Ð·Ð¾Ð±ÑÐ°Ð¶ÐµÐ½Ð¸Ðµ Ð·Ð° react 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3769"/>
            <a:ext cx="2670554" cy="23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2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C35A802-2C89-4515-A818-794C467CB6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React-Router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39C6D66-D128-4F58-8C8B-69F4B116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9140" y="1600200"/>
            <a:ext cx="3093720" cy="16918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1795B09-95ED-43B6-A25D-89572F6C58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Routing Library Tailored for React</a:t>
            </a:r>
          </a:p>
        </p:txBody>
      </p:sp>
    </p:spTree>
    <p:extLst>
      <p:ext uri="{BB962C8B-B14F-4D97-AF65-F5344CB8AC3E}">
        <p14:creationId xmlns:p14="http://schemas.microsoft.com/office/powerpoint/2010/main" val="4896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for React applications</a:t>
            </a:r>
          </a:p>
          <a:p>
            <a:pPr>
              <a:buClr>
                <a:schemeClr val="tx1"/>
              </a:buClr>
            </a:pPr>
            <a:r>
              <a:rPr lang="en-US" dirty="0"/>
              <a:t>Uses component structure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16067B-F28E-4E40-B5BA-A34CE454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63722"/>
            <a:ext cx="10148999" cy="41595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App =(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path="/about"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ReactDOM.render((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&lt;App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), document.getElementById('root'))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C3E7FB-B629-4B6F-B176-E939ADBF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4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0210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 using </a:t>
            </a:r>
            <a:r>
              <a:rPr lang="en-US" noProof="1"/>
              <a:t>npm</a:t>
            </a:r>
            <a:r>
              <a:rPr lang="en-US" dirty="0"/>
              <a:t> from the terminal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BrowserRouter</a:t>
            </a:r>
            <a:r>
              <a:rPr lang="en-US" dirty="0"/>
              <a:t>,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components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helps to implement the routing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0" y="1905000"/>
            <a:ext cx="6477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react-router-dom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--save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3886201"/>
            <a:ext cx="10210800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BrowserRouter as Router,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Routes,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Route,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Link,</a:t>
            </a:r>
            <a:endParaRPr lang="en-US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from 'react-router-dom';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411B9C-14C5-4F54-ABD7-B4CC63987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71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466599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React components can be wrapped in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Route</a:t>
            </a:r>
            <a:r>
              <a:rPr lang="en-US" dirty="0"/>
              <a:t> and bound to a specific path</a:t>
            </a:r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Scenes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514600"/>
            <a:ext cx="9204000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={&lt;App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={&lt;Catalog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 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={&lt;About /&gt;} /&gt;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BrowserRouter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E3CFE-9B04-464E-9E02-0BAA9918A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5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Route path is exact by default</a:t>
            </a:r>
          </a:p>
          <a:p>
            <a:r>
              <a:rPr lang="en-US" noProof="1"/>
              <a:t>Use * as a wildcard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Matching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2670680"/>
            <a:ext cx="9023999" cy="24544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path="/" element={&lt;Home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path="/about" element={&lt;About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path="/user/:id" element={&lt;User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&lt;Route path="*" element={&lt;NotFound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Routes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3306000" y="5018997"/>
            <a:ext cx="2590800" cy="408623"/>
          </a:xfrm>
          <a:prstGeom prst="wedgeRoundRectCallout">
            <a:avLst>
              <a:gd name="adj1" fmla="val -40503"/>
              <a:gd name="adj2" fmla="val -9878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latin typeface="+mj-lt"/>
                <a:cs typeface="Consolas" pitchFamily="49" charset="0"/>
              </a:rPr>
              <a:t>Default route</a:t>
            </a:r>
            <a:endParaRPr lang="en-US" b="1" noProof="1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F53244-4A7B-45A6-8B0A-DD736D5B1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and automatically prevents </a:t>
            </a:r>
            <a:r>
              <a:rPr lang="en-US" b="1" dirty="0">
                <a:solidFill>
                  <a:schemeClr val="bg1"/>
                </a:solidFill>
              </a:rPr>
              <a:t>page reload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with Link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1" y="1924603"/>
            <a:ext cx="7381517" cy="4393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class App extends 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&lt;h1&gt;React Router Tutorial&lt;/h1&gt;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="/catalog"&gt;Catalog&lt;/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 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="/about"&gt;About&lt;/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6819850-65EC-4482-B53F-D21B20061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28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Parameters are dynamic parts of the URL</a:t>
            </a:r>
          </a:p>
          <a:p>
            <a:pPr marL="0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Configure the Route to work with params</a:t>
            </a:r>
          </a:p>
          <a:p>
            <a:pPr marL="0" lvl="1" indent="0">
              <a:buNone/>
            </a:pPr>
            <a:endParaRPr lang="en-US" noProof="1"/>
          </a:p>
          <a:p>
            <a:pPr marL="0" lvl="1" indent="0">
              <a:buNone/>
            </a:pPr>
            <a:endParaRPr lang="en-US" noProof="1"/>
          </a:p>
          <a:p>
            <a:pPr marL="456778" lvl="1" indent="-456778"/>
            <a:r>
              <a:rPr lang="en-US" noProof="1"/>
              <a:t>Access from the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useParams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2000" y="3255028"/>
            <a:ext cx="7062692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&lt;Route path="/catalog/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:category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:userId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component={Catalog}/&gt;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000" y="1930791"/>
            <a:ext cx="48006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</a:rPr>
              <a:t>/catalog/elecronics/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XYZ5538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62000" y="5182150"/>
            <a:ext cx="7494000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{category, userId}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useParams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85DE984-BC3E-435A-9675-4761AC4E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01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represents</a:t>
            </a:r>
          </a:p>
          <a:p>
            <a:pPr lvl="1"/>
            <a:r>
              <a:rPr lang="en-US" dirty="0"/>
              <a:t>Where the app is now</a:t>
            </a:r>
          </a:p>
          <a:p>
            <a:pPr lvl="1"/>
            <a:r>
              <a:rPr lang="en-US" dirty="0"/>
              <a:t>Where you want it to go</a:t>
            </a:r>
          </a:p>
          <a:p>
            <a:pPr lvl="1"/>
            <a:r>
              <a:rPr lang="en-US" dirty="0"/>
              <a:t>Where it was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location</a:t>
            </a:r>
            <a:r>
              <a:rPr lang="en-US" dirty="0"/>
              <a:t> object is never mutated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useLocation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B30B-DC69-4805-9A47-F8FFCA4AA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708998" cy="5021079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redirect the user by rendering a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noProof="1">
                <a:solidFill>
                  <a:schemeClr val="accent1"/>
                </a:solidFill>
              </a:rPr>
              <a:t> </a:t>
            </a:r>
            <a:r>
              <a:rPr lang="en-US" noProof="1"/>
              <a:t>component</a:t>
            </a:r>
          </a:p>
          <a:p>
            <a:pPr lvl="1"/>
            <a:r>
              <a:rPr lang="en-US" noProof="1"/>
              <a:t>you can replace route state instead of push with replace attribute</a:t>
            </a:r>
          </a:p>
          <a:p>
            <a:r>
              <a:rPr lang="en-US" noProof="1"/>
              <a:t>You can redirect with useNavigate hook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61000" y="3809697"/>
            <a:ext cx="7620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(condition) {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	return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Navigate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to="/home"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33600" y="4920557"/>
            <a:ext cx="4114800" cy="715089"/>
          </a:xfrm>
          <a:prstGeom prst="wedgeRoundRectCallout">
            <a:avLst>
              <a:gd name="adj1" fmla="val -44688"/>
              <a:gd name="adj2" fmla="val -10996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</a:rPr>
              <a:t>Determine the component to render at run-time</a:t>
            </a:r>
            <a:endParaRPr lang="en-US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E62D3-5FB1-400C-95B0-C449FC64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9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542799" cy="5173479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NavLink</a:t>
            </a:r>
            <a:r>
              <a:rPr lang="en-US" noProof="1"/>
              <a:t> knows when it's currently active</a:t>
            </a:r>
          </a:p>
          <a:p>
            <a:pPr lvl="1"/>
            <a:r>
              <a:rPr lang="en-US" noProof="1"/>
              <a:t>We can style them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className </a:t>
            </a:r>
            <a:r>
              <a:rPr lang="en-US" sz="3398" noProof="1"/>
              <a:t>or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Links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77101" y="2395681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style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{ color: 'red’ } : {}}&gt;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63570" y="4673559"/>
            <a:ext cx="9372599" cy="20666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to="/catalog"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className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={({isActive}) =&gt;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	isActive ? activeStyle : undefined}&gt;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Catalog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NavLink</a:t>
            </a: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CA15BF-F572-4542-9C86-879C227F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7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Virtual DOM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Routing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Router</a:t>
            </a:r>
          </a:p>
          <a:p>
            <a:pPr marL="990106" lvl="1" indent="-457200">
              <a:lnSpc>
                <a:spcPts val="4000"/>
              </a:lnSpc>
            </a:pPr>
            <a:r>
              <a:rPr lang="en-US" dirty="0"/>
              <a:t>Installation, Links, Redirects and etc.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React Lazy &amp; Suspense</a:t>
            </a: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1D86EF4-AEEF-4F1A-8A3F-6C2C33F9D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6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r>
              <a:rPr lang="en-US" noProof="1"/>
              <a:t>You can dynamically nest routes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Routes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1" y="1981200"/>
            <a:ext cx="942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About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&lt;h1&gt;About Page&lt;/h1&gt;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Route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path="contact"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element={&lt;Contact /&gt;}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0928A5-04BC-49FD-B817-B618BA3CE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88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9820079-F176-4677-944E-5181624F16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Lazy Loading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704947" cy="2704947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9E729A5A-C311-4A52-B6F1-4C475E0083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Code-Splitting, Bundling, React.lazy</a:t>
            </a:r>
          </a:p>
        </p:txBody>
      </p:sp>
    </p:spTree>
    <p:extLst>
      <p:ext uri="{BB962C8B-B14F-4D97-AF65-F5344CB8AC3E}">
        <p14:creationId xmlns:p14="http://schemas.microsoft.com/office/powerpoint/2010/main" val="89288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744440" cy="5276048"/>
          </a:xfrm>
        </p:spPr>
        <p:txBody>
          <a:bodyPr/>
          <a:lstStyle/>
          <a:p>
            <a:r>
              <a:rPr lang="en-US" dirty="0"/>
              <a:t>Most React apps will have their files "</a:t>
            </a:r>
            <a:r>
              <a:rPr lang="en-US" b="1" dirty="0">
                <a:solidFill>
                  <a:schemeClr val="bg1"/>
                </a:solidFill>
              </a:rPr>
              <a:t>bundled</a:t>
            </a:r>
            <a:r>
              <a:rPr lang="en-US" dirty="0"/>
              <a:t>" using tools like </a:t>
            </a:r>
            <a:r>
              <a:rPr lang="en-US" b="1" dirty="0">
                <a:solidFill>
                  <a:schemeClr val="bg1"/>
                </a:solidFill>
              </a:rPr>
              <a:t>Webpack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Browserify</a:t>
            </a:r>
          </a:p>
          <a:p>
            <a:r>
              <a:rPr lang="en-US" dirty="0"/>
              <a:t>Bundling is the process of</a:t>
            </a:r>
          </a:p>
          <a:p>
            <a:pPr lvl="1"/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  <a:r>
              <a:rPr lang="en-US" dirty="0"/>
              <a:t> files </a:t>
            </a:r>
          </a:p>
          <a:p>
            <a:pPr lvl="1"/>
            <a:r>
              <a:rPr lang="en-US" dirty="0"/>
              <a:t>Merging them into a </a:t>
            </a:r>
            <a:r>
              <a:rPr lang="en-US" b="1" dirty="0">
                <a:solidFill>
                  <a:schemeClr val="bg1"/>
                </a:solidFill>
              </a:rPr>
              <a:t>single file</a:t>
            </a:r>
            <a:r>
              <a:rPr lang="en-US" dirty="0"/>
              <a:t> (bundle)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Code-Splitting – Bundling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3D0950-A37B-4A9D-BDAA-ABF85B4D2D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287240" cy="5276048"/>
          </a:xfrm>
        </p:spPr>
        <p:txBody>
          <a:bodyPr/>
          <a:lstStyle/>
          <a:p>
            <a:pPr marL="456778" lvl="1" indent="-456778"/>
            <a:r>
              <a:rPr lang="en-US" dirty="0"/>
              <a:t>The bundle can be included on a webpage to </a:t>
            </a:r>
            <a:r>
              <a:rPr lang="en-US" b="1" dirty="0">
                <a:solidFill>
                  <a:schemeClr val="bg1"/>
                </a:solidFill>
              </a:rPr>
              <a:t>load </a:t>
            </a:r>
            <a:r>
              <a:rPr lang="en-US" dirty="0"/>
              <a:t>an entire app </a:t>
            </a:r>
            <a:r>
              <a:rPr lang="en-US" b="1" dirty="0">
                <a:solidFill>
                  <a:schemeClr val="bg1"/>
                </a:solidFill>
              </a:rPr>
              <a:t>at once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Code-Splitting Bundling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7000" y="2213834"/>
            <a:ext cx="62190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export 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67000" y="3759168"/>
            <a:ext cx="6219000" cy="9032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'./math.js';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83FDA-3382-44F1-9C94-F1835F7101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4BC6964-425D-4E25-8388-400C3CBF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16703"/>
            <a:ext cx="6219000" cy="16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add(a, b)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a + b;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</p:spTree>
    <p:extLst>
      <p:ext uri="{BB962C8B-B14F-4D97-AF65-F5344CB8AC3E}">
        <p14:creationId xmlns:p14="http://schemas.microsoft.com/office/powerpoint/2010/main" val="41112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best way to introduce </a:t>
            </a:r>
            <a:r>
              <a:rPr lang="en-US" b="1" dirty="0">
                <a:solidFill>
                  <a:schemeClr val="bg1"/>
                </a:solidFill>
              </a:rPr>
              <a:t>code-splitting</a:t>
            </a:r>
            <a:r>
              <a:rPr lang="en-US" dirty="0"/>
              <a:t> into your app is </a:t>
            </a:r>
            <a:br>
              <a:rPr lang="en-US" dirty="0"/>
            </a:br>
            <a:r>
              <a:rPr lang="en-US" dirty="0"/>
              <a:t>through the dynamic </a:t>
            </a:r>
            <a:r>
              <a:rPr lang="en-US" b="1" dirty="0">
                <a:solidFill>
                  <a:schemeClr val="bg1"/>
                </a:solidFill>
              </a:rPr>
              <a:t>import()</a:t>
            </a:r>
            <a:r>
              <a:rPr lang="en-US" dirty="0"/>
              <a:t> syntax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Import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0999" y="3270641"/>
            <a:ext cx="5163709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{ add } from './math';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console.log(add(16, 26));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603451" y="372566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84272" y="3270641"/>
            <a:ext cx="5716728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"./math"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.then(math =&gt;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console.log(math.add(16, 26));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6928E43-34E9-4837-8D9D-AC73BAF8D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2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React.lazy</a:t>
            </a:r>
            <a:r>
              <a:rPr lang="en-US" dirty="0"/>
              <a:t> function lets you render a dynamic import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regular component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React.lazy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4484" y="2513823"/>
            <a:ext cx="10896600" cy="40056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OtherComponent = React.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lazy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(() =&gt; import('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./OtherComponent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D5F00F-7552-4839-95E6-78AAAE7E7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Suspense</a:t>
            </a:r>
            <a:r>
              <a:rPr lang="en-US" dirty="0"/>
              <a:t> component shows </a:t>
            </a:r>
            <a:r>
              <a:rPr lang="en-US" b="1" dirty="0">
                <a:solidFill>
                  <a:schemeClr val="bg1"/>
                </a:solidFill>
              </a:rPr>
              <a:t>fallback content </a:t>
            </a:r>
            <a:r>
              <a:rPr lang="en-US" dirty="0"/>
              <a:t>while we're</a:t>
            </a:r>
            <a:br>
              <a:rPr lang="en-US" dirty="0"/>
            </a:br>
            <a:r>
              <a:rPr lang="en-US" dirty="0"/>
              <a:t>waiting for another component to load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Suspense – Showing Indicators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1" y="2590800"/>
            <a:ext cx="8708999" cy="36178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MyComponent()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&lt;OtherComponent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3981000" y="3207663"/>
            <a:ext cx="3200400" cy="442674"/>
          </a:xfrm>
          <a:prstGeom prst="wedgeRoundRectCallout">
            <a:avLst>
              <a:gd name="adj1" fmla="val -38243"/>
              <a:gd name="adj2" fmla="val 7958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</a:rPr>
              <a:t>Accepts any React element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0C1D62-EC44-459B-BD9A-BD148278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63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95259" cy="5201066"/>
          </a:xfrm>
        </p:spPr>
        <p:txBody>
          <a:bodyPr/>
          <a:lstStyle/>
          <a:p>
            <a:r>
              <a:rPr lang="en-US" dirty="0"/>
              <a:t>An example of how to setup route-based code splitting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Route-based Code Splitting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7571" y="1874273"/>
            <a:ext cx="9563999" cy="4750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Home = lazy(() =&gt; import('./routes/Home'));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About = lazy(() =&gt; import('./routes/About’));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const App = () =&gt;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fallback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={&lt;div&gt;Loading...&lt;/div&gt;}&gt;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path="/" component={&lt;Home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&lt;Route path="/about" component={&lt;About /&gt;}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&lt;/Routes&gt;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Suspense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&lt;/Router&gt;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A14061-B4DB-4BB1-87A3-49679BD1A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28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8163" y="1419749"/>
            <a:ext cx="8632995" cy="5300339"/>
            <a:chOff x="465946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65946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18987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282973" y="1767271"/>
            <a:ext cx="8754716" cy="524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Virtual Dom</a:t>
            </a:r>
            <a:endParaRPr lang="bg-BG" sz="3000" b="1" dirty="0">
              <a:solidFill>
                <a:schemeClr val="bg2"/>
              </a:solidFill>
              <a:latin typeface="Calibri" panose="020F0502020204030204"/>
            </a:endParaRP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The virtual DOM - </a:t>
            </a:r>
            <a:r>
              <a:rPr lang="en-US" sz="2800" b="1" dirty="0">
                <a:solidFill>
                  <a:srgbClr val="F0A22E"/>
                </a:solidFill>
              </a:rPr>
              <a:t>VDOM</a:t>
            </a:r>
            <a:r>
              <a:rPr lang="bg-BG" sz="2800" b="1" dirty="0">
                <a:solidFill>
                  <a:schemeClr val="bg2"/>
                </a:solidFill>
                <a:latin typeface="Calibri" panose="020F0502020204030204"/>
              </a:rPr>
              <a:t>    </a:t>
            </a:r>
            <a:endParaRPr lang="en-US" sz="2800" b="1" dirty="0">
              <a:solidFill>
                <a:schemeClr val="bg2"/>
              </a:solidFill>
              <a:latin typeface="Calibri" panose="020F0502020204030204"/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Routing Overview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Internal handling of a route - </a:t>
            </a:r>
            <a:r>
              <a:rPr lang="en-US" sz="2800" b="1" dirty="0">
                <a:solidFill>
                  <a:schemeClr val="bg1"/>
                </a:solidFill>
              </a:rPr>
              <a:t>Client-side routing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ts val="3999"/>
              </a:lnSpc>
            </a:pPr>
            <a:r>
              <a:rPr lang="en-US" sz="2800" b="1" dirty="0">
                <a:solidFill>
                  <a:schemeClr val="bg2"/>
                </a:solidFill>
              </a:rPr>
              <a:t>Single Page Applications - </a:t>
            </a:r>
            <a:r>
              <a:rPr lang="en-US" sz="2800" b="1" dirty="0">
                <a:solidFill>
                  <a:srgbClr val="F0A22E"/>
                </a:solidFill>
              </a:rPr>
              <a:t>Router</a:t>
            </a:r>
            <a:endParaRPr lang="en-US" sz="2800" b="1" dirty="0">
              <a:solidFill>
                <a:schemeClr val="bg2"/>
              </a:solidFill>
            </a:endParaRP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Router</a:t>
            </a:r>
          </a:p>
          <a:p>
            <a:pPr>
              <a:lnSpc>
                <a:spcPts val="3999"/>
              </a:lnSpc>
            </a:pPr>
            <a:r>
              <a:rPr lang="en-US" sz="3000" b="1" dirty="0">
                <a:solidFill>
                  <a:schemeClr val="bg2"/>
                </a:solidFill>
                <a:latin typeface="Calibri" panose="020F0502020204030204"/>
              </a:rPr>
              <a:t>React Lazy &amp; Suspense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F22293A-C52B-4A0D-940A-D7766A491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3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8527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5998" b="1"/>
            </a:br>
            <a:r>
              <a:rPr lang="en-US" sz="11497" b="1"/>
              <a:t>#js-web</a:t>
            </a:r>
            <a:endParaRPr lang="en-US" sz="95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94B75E-7254-4D66-93C1-4E3947944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A7086A-8D70-453B-AC93-F29FA0B2E0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935FB9-2B76-4E55-8534-8E6ED0684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0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398296-C396-482B-931B-3BD6F6B7CB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Virtual DOM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B2C41C-83A0-44D5-B450-E18943F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53" y="1364310"/>
            <a:ext cx="2819095" cy="28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5756-12AF-4DEF-BBCD-0ABA5CB87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virtual DOM (</a:t>
            </a:r>
            <a:r>
              <a:rPr lang="en-US" b="1" dirty="0">
                <a:solidFill>
                  <a:schemeClr val="bg1"/>
                </a:solidFill>
              </a:rPr>
              <a:t>VDOM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Virtual representation of a UI is kept in the </a:t>
            </a:r>
            <a:r>
              <a:rPr lang="en-US" b="1" dirty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dirty="0"/>
              <a:t>Synced the real DOM by a library such as </a:t>
            </a:r>
            <a:r>
              <a:rPr lang="en-US" b="1" dirty="0">
                <a:solidFill>
                  <a:schemeClr val="bg1"/>
                </a:solidFill>
              </a:rPr>
              <a:t>ReactDOM</a:t>
            </a:r>
          </a:p>
          <a:p>
            <a:pPr lvl="1"/>
            <a:r>
              <a:rPr lang="en-US" dirty="0"/>
              <a:t>The term </a:t>
            </a:r>
            <a:r>
              <a:rPr lang="en-US" b="1" dirty="0">
                <a:solidFill>
                  <a:schemeClr val="bg1"/>
                </a:solidFill>
              </a:rPr>
              <a:t>Virtual DOM </a:t>
            </a:r>
            <a:r>
              <a:rPr lang="en-US" dirty="0"/>
              <a:t>is usually associated with React elements</a:t>
            </a:r>
          </a:p>
          <a:p>
            <a:pPr lvl="2"/>
            <a:r>
              <a:rPr lang="en-US" dirty="0"/>
              <a:t>They are the objects representing the UI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553B-A107-46A9-BBF5-2D7D2AB4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C0DC9-F013-48BD-8AE2-32C9877687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0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 keeps track of all elements in a </a:t>
            </a:r>
            <a:r>
              <a:rPr lang="en-US" b="1" dirty="0">
                <a:solidFill>
                  <a:schemeClr val="bg1"/>
                </a:solidFill>
              </a:rPr>
              <a:t>virtual DOM</a:t>
            </a:r>
          </a:p>
          <a:p>
            <a:pPr lvl="1"/>
            <a:r>
              <a:rPr lang="en-US" dirty="0"/>
              <a:t>On change, a </a:t>
            </a:r>
            <a:r>
              <a:rPr lang="en-US" b="1" dirty="0">
                <a:solidFill>
                  <a:schemeClr val="bg1"/>
                </a:solidFill>
              </a:rPr>
              <a:t>diffing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algorithm</a:t>
            </a:r>
            <a:r>
              <a:rPr lang="en-US" dirty="0"/>
              <a:t> is applied</a:t>
            </a:r>
          </a:p>
          <a:p>
            <a:pPr lvl="1"/>
            <a:r>
              <a:rPr lang="en-US" dirty="0"/>
              <a:t>Only the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r>
              <a:rPr lang="en-US" dirty="0"/>
              <a:t> parts are updated in the browser</a:t>
            </a:r>
          </a:p>
          <a:p>
            <a:r>
              <a:rPr lang="en-US" dirty="0"/>
              <a:t>React syntax is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</a:p>
          <a:p>
            <a:pPr lvl="1"/>
            <a:r>
              <a:rPr lang="en-US" dirty="0"/>
              <a:t>You only describe the desired result</a:t>
            </a:r>
          </a:p>
          <a:p>
            <a:pPr lvl="1"/>
            <a:r>
              <a:rPr lang="en-US" dirty="0"/>
              <a:t>ReactDOM takes care of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AA7CB0-8572-45EE-B615-3A0CE34F0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7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A4D677-5A22-4878-BA28-F89B91835C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Routing Overview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05E37B3-AC48-4FAA-96C5-44779DEC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76" y="1385091"/>
            <a:ext cx="2438248" cy="2438248"/>
          </a:xfrm>
          <a:prstGeom prst="rect">
            <a:avLst/>
          </a:prstGeom>
        </p:spPr>
      </p:pic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00362EFD-58E1-45C1-985F-3C625418FC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Navigation for Single Page Apps</a:t>
            </a:r>
          </a:p>
        </p:txBody>
      </p:sp>
    </p:spTree>
    <p:extLst>
      <p:ext uri="{BB962C8B-B14F-4D97-AF65-F5344CB8AC3E}">
        <p14:creationId xmlns:p14="http://schemas.microsoft.com/office/powerpoint/2010/main" val="6078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375999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 routing</a:t>
            </a:r>
            <a:r>
              <a:rPr lang="en-US" b="1" dirty="0"/>
              <a:t> </a:t>
            </a:r>
            <a:r>
              <a:rPr lang="en-US" dirty="0"/>
              <a:t>is internal handling of a route</a:t>
            </a:r>
          </a:p>
          <a:p>
            <a:pPr>
              <a:buClr>
                <a:schemeClr val="tx1"/>
              </a:buClr>
            </a:pPr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SPA's</a:t>
            </a:r>
          </a:p>
          <a:p>
            <a:pPr>
              <a:buClr>
                <a:schemeClr val="tx1"/>
              </a:buClr>
            </a:pPr>
            <a:r>
              <a:rPr lang="en-US" dirty="0"/>
              <a:t>Allows navigation, </a:t>
            </a:r>
            <a:r>
              <a:rPr lang="en-US" b="1" dirty="0">
                <a:solidFill>
                  <a:schemeClr val="bg1"/>
                </a:solidFill>
              </a:rPr>
              <a:t>without a full reloading of </a:t>
            </a:r>
            <a:r>
              <a:rPr lang="en-US" dirty="0"/>
              <a:t>the page</a:t>
            </a:r>
          </a:p>
          <a:p>
            <a:pPr>
              <a:buClr>
                <a:schemeClr val="tx1"/>
              </a:buClr>
            </a:pPr>
            <a:r>
              <a:rPr lang="en-US" dirty="0"/>
              <a:t>Loading only the initial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</a:p>
          <a:p>
            <a:pPr>
              <a:buClr>
                <a:schemeClr val="tx1"/>
              </a:buClr>
            </a:pPr>
            <a:r>
              <a:rPr lang="en-US" dirty="0"/>
              <a:t>Gives better UX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Client-side Routing?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76B4A79-486C-426C-BBBB-792D6A08C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7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151122"/>
            <a:ext cx="11237999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loads the correct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r>
              <a:rPr lang="en-US" dirty="0"/>
              <a:t>Change in content is reflected in the address bar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Load all scripts only once</a:t>
            </a:r>
          </a:p>
          <a:p>
            <a:pPr lvl="1"/>
            <a:r>
              <a:rPr lang="en-US" dirty="0"/>
              <a:t>Maintain state across multiple pages</a:t>
            </a:r>
          </a:p>
          <a:p>
            <a:pPr lvl="1"/>
            <a:r>
              <a:rPr lang="en-US" dirty="0"/>
              <a:t>Browser history can be used</a:t>
            </a:r>
          </a:p>
          <a:p>
            <a:pPr lvl="1"/>
            <a:r>
              <a:rPr lang="en-US" dirty="0"/>
              <a:t>Build User Interfaces that react quickly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Page Applications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286B83-9AF7-46BC-B625-FDEBA713A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1512</Words>
  <Application>Microsoft Office PowerPoint</Application>
  <PresentationFormat>Широк екран</PresentationFormat>
  <Paragraphs>282</Paragraphs>
  <Slides>33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React – Routing</vt:lpstr>
      <vt:lpstr>Table of Contents</vt:lpstr>
      <vt:lpstr>Have a Question?</vt:lpstr>
      <vt:lpstr>Virtual DOM</vt:lpstr>
      <vt:lpstr>Virtual DOM</vt:lpstr>
      <vt:lpstr>Virtual DOM</vt:lpstr>
      <vt:lpstr>Routing Overview</vt:lpstr>
      <vt:lpstr>What is Client-side Routing?</vt:lpstr>
      <vt:lpstr>Single Page Applications</vt:lpstr>
      <vt:lpstr>React-Router</vt:lpstr>
      <vt:lpstr>React Router</vt:lpstr>
      <vt:lpstr>Installation and Setup</vt:lpstr>
      <vt:lpstr>Adding More Scenes</vt:lpstr>
      <vt:lpstr>Route Matching</vt:lpstr>
      <vt:lpstr>Navigating with Link</vt:lpstr>
      <vt:lpstr>useParams</vt:lpstr>
      <vt:lpstr>useLocation</vt:lpstr>
      <vt:lpstr>Redirects</vt:lpstr>
      <vt:lpstr>Active Links</vt:lpstr>
      <vt:lpstr>Nested Routes</vt:lpstr>
      <vt:lpstr>Lazy Loading</vt:lpstr>
      <vt:lpstr>Code-Splitting – Bundling</vt:lpstr>
      <vt:lpstr>Code-Splitting Bundling</vt:lpstr>
      <vt:lpstr>Dynamic Import</vt:lpstr>
      <vt:lpstr>Using React.lazy</vt:lpstr>
      <vt:lpstr>Suspense – Showing Indicators</vt:lpstr>
      <vt:lpstr>Route-based Code Splitting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- Routing and Architecure</dc:title>
  <dc:subject>Software Development Course</dc:subject>
  <dc:creator>Software University</dc:creator>
  <cp:keywords>SoftUni; Software University; programming; software development; software engineering; course; javascript; react; redux; web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31</cp:revision>
  <dcterms:created xsi:type="dcterms:W3CDTF">2018-05-23T13:08:44Z</dcterms:created>
  <dcterms:modified xsi:type="dcterms:W3CDTF">2022-07-14T14:12:45Z</dcterms:modified>
  <cp:category>programming;computer programming;software development; javascript; web; react</cp:category>
</cp:coreProperties>
</file>