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7"/>
  </p:notesMasterIdLst>
  <p:handoutMasterIdLst>
    <p:handoutMasterId r:id="rId28"/>
  </p:handoutMasterIdLst>
  <p:sldIdLst>
    <p:sldId id="274" r:id="rId2"/>
    <p:sldId id="458" r:id="rId3"/>
    <p:sldId id="450" r:id="rId4"/>
    <p:sldId id="410" r:id="rId5"/>
    <p:sldId id="580" r:id="rId6"/>
    <p:sldId id="707" r:id="rId7"/>
    <p:sldId id="706" r:id="rId8"/>
    <p:sldId id="581" r:id="rId9"/>
    <p:sldId id="462" r:id="rId10"/>
    <p:sldId id="463" r:id="rId11"/>
    <p:sldId id="464" r:id="rId12"/>
    <p:sldId id="465" r:id="rId13"/>
    <p:sldId id="582" r:id="rId14"/>
    <p:sldId id="708" r:id="rId15"/>
    <p:sldId id="585" r:id="rId16"/>
    <p:sldId id="491" r:id="rId17"/>
    <p:sldId id="490" r:id="rId18"/>
    <p:sldId id="492" r:id="rId19"/>
    <p:sldId id="586" r:id="rId20"/>
    <p:sldId id="705" r:id="rId21"/>
    <p:sldId id="401" r:id="rId22"/>
    <p:sldId id="614" r:id="rId23"/>
    <p:sldId id="608" r:id="rId24"/>
    <p:sldId id="405" r:id="rId25"/>
    <p:sldId id="49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DB083A4-3792-4BCE-8712-F6F14708F44C}">
          <p14:sldIdLst>
            <p14:sldId id="274"/>
            <p14:sldId id="458"/>
            <p14:sldId id="450"/>
          </p14:sldIdLst>
        </p14:section>
        <p14:section name="Forms" id="{8766196D-A1FD-43F8-BB1F-2392BF45CFA8}">
          <p14:sldIdLst>
            <p14:sldId id="410"/>
            <p14:sldId id="580"/>
            <p14:sldId id="707"/>
            <p14:sldId id="706"/>
            <p14:sldId id="581"/>
            <p14:sldId id="462"/>
            <p14:sldId id="463"/>
            <p14:sldId id="464"/>
            <p14:sldId id="465"/>
            <p14:sldId id="582"/>
            <p14:sldId id="708"/>
            <p14:sldId id="585"/>
            <p14:sldId id="491"/>
            <p14:sldId id="490"/>
            <p14:sldId id="492"/>
            <p14:sldId id="586"/>
          </p14:sldIdLst>
        </p14:section>
        <p14:section name="Conclusion" id="{9FB7E4BA-E6BB-43BE-AE26-2DAB8B3D0AB5}">
          <p14:sldIdLst>
            <p14:sldId id="705"/>
            <p14:sldId id="401"/>
            <p14:sldId id="614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94" d="100"/>
          <a:sy n="94" d="100"/>
        </p:scale>
        <p:origin x="317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11.7.2022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B9E79C-83C3-4FA1-BC56-2D77B01ECF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0267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9C77C53-F421-4AD4-9C1A-8806C7C6EB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15331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B0EE73C-D5E2-49BD-A18B-CDD942B59A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56459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9B198B5-E6D1-4155-BC8C-C7E0FB3C0D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70631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5DB4993-F552-413D-8A3A-C5CC13274E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3912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2E25FA-1968-4BF4-8A77-7A34CA0A9B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9893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CB29455-E80A-4D67-942B-378860ED3B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24441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0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4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6.jpeg"/><Relationship Id="rId23" Type="http://schemas.openxmlformats.org/officeDocument/2006/relationships/image" Target="../media/image40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8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3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Controlled/Uncontrolled Form Components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 – Forms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87069" y="6123708"/>
            <a:ext cx="2950749" cy="363552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64311" y="4798596"/>
            <a:ext cx="2980696" cy="761204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34223" y="5377331"/>
            <a:ext cx="2980696" cy="444793"/>
          </a:xfrm>
        </p:spPr>
        <p:txBody>
          <a:bodyPr/>
          <a:lstStyle/>
          <a:p>
            <a:r>
              <a:rPr lang="en-GB" sz="2400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F5879A8A-D440-4474-8CCD-6D680DD914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75" y="2514983"/>
            <a:ext cx="2283613" cy="228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73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755669" y="1134000"/>
            <a:ext cx="6680662" cy="43003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</a:t>
            </a:r>
            <a:r>
              <a:rPr lang="bg-BG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Register</a:t>
            </a:r>
            <a:r>
              <a:rPr lang="bg-BG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= () =&gt; </a:t>
            </a:r>
            <a:r>
              <a:rPr lang="bg-BG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const [email, </a:t>
            </a:r>
            <a:r>
              <a:rPr lang="en-US" sz="2000" b="1" dirty="0" err="1">
                <a:latin typeface="Consolas" panose="020B0609020204030204" pitchFamily="49" charset="0"/>
              </a:rPr>
              <a:t>setEmail</a:t>
            </a:r>
            <a:r>
              <a:rPr lang="en-US" sz="2000" b="1" dirty="0">
                <a:latin typeface="Consolas" panose="020B0609020204030204" pitchFamily="49" charset="0"/>
              </a:rPr>
              <a:t>] = </a:t>
            </a:r>
            <a:r>
              <a:rPr lang="en-US" sz="2000" b="1" dirty="0" err="1">
                <a:latin typeface="Consolas" panose="020B0609020204030204" pitchFamily="49" charset="0"/>
              </a:rPr>
              <a:t>useState</a:t>
            </a:r>
            <a:r>
              <a:rPr lang="en-US" sz="2000" b="1" dirty="0">
                <a:latin typeface="Consolas" panose="020B0609020204030204" pitchFamily="49" charset="0"/>
              </a:rPr>
              <a:t>('');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const </a:t>
            </a:r>
            <a:r>
              <a:rPr lang="en-US" sz="2000" b="1" dirty="0" err="1">
                <a:latin typeface="Consolas" panose="020B0609020204030204" pitchFamily="49" charset="0"/>
              </a:rPr>
              <a:t>emailChangeHandler</a:t>
            </a:r>
            <a:r>
              <a:rPr lang="en-US" sz="2000" b="1" dirty="0">
                <a:latin typeface="Consolas" panose="020B0609020204030204" pitchFamily="49" charset="0"/>
              </a:rPr>
              <a:t> = (e) =&gt; {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latin typeface="Consolas" panose="020B0609020204030204" pitchFamily="49" charset="0"/>
              </a:rPr>
              <a:t>setEmail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e.target.value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  }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submitHandler</a:t>
            </a:r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(event) {</a:t>
            </a:r>
            <a:endParaRPr lang="en-US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event.preventDefault();</a:t>
            </a:r>
            <a:endParaRPr lang="en-US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Doing some AJAX with the data...</a:t>
            </a: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bg-BG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Continues ...</a:t>
            </a:r>
            <a:endParaRPr lang="bg-BG" sz="20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Component Declaration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2CA951A-7892-4CC6-96AD-2C774A70BF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310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Component Rendering</a:t>
            </a:r>
            <a:endParaRPr lang="bg-BG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47795" y="1239728"/>
            <a:ext cx="7696410" cy="43003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...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bg-BG" b="1" dirty="0" err="1">
                <a:solidFill>
                  <a:schemeClr val="tx2"/>
                </a:solidFill>
                <a:latin typeface="Consolas" panose="020B0609020204030204" pitchFamily="49" charset="0"/>
              </a:rPr>
              <a:t>return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bg-BG" b="1" dirty="0" err="1">
                <a:solidFill>
                  <a:schemeClr val="tx2"/>
                </a:solidFill>
                <a:latin typeface="Consolas" panose="020B0609020204030204" pitchFamily="49" charset="0"/>
              </a:rPr>
              <a:t>form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onSubmit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={</a:t>
            </a:r>
            <a:r>
              <a:rPr lang="en-US" sz="1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submitHandler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&lt;div&gt;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bg-BG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label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htmlFor='email'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Email:&lt;/label&gt;</a:t>
            </a:r>
            <a:endParaRPr lang="bg-BG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type="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email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     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value={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email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         </a:t>
            </a:r>
            <a:r>
              <a:rPr lang="bg-BG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onChange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={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emailChangeHandler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/&gt;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&lt;/div&gt;</a:t>
            </a:r>
            <a:endParaRPr lang="bg-BG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And so on for other input elements...</a:t>
            </a:r>
          </a:p>
          <a:p>
            <a:endParaRPr lang="en-US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button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 type="submit"&gt;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Register&lt;/button&gt;</a:t>
            </a:r>
            <a:endParaRPr lang="bg-BG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&lt;/&gt;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1531227-2B7E-4D1C-8265-7960D77FCC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698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React handles all form </a:t>
            </a:r>
            <a:r>
              <a:rPr lang="en-US" b="1" dirty="0">
                <a:solidFill>
                  <a:schemeClr val="bg1"/>
                </a:solidFill>
              </a:rPr>
              <a:t>input elements </a:t>
            </a:r>
            <a:r>
              <a:rPr lang="en-US" dirty="0"/>
              <a:t>the same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textarea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uses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prop</a:t>
            </a:r>
          </a:p>
          <a:p>
            <a:pPr lvl="1">
              <a:spcBef>
                <a:spcPts val="14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dirty="0"/>
              <a:t> uses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prop on the root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</a:p>
          <a:p>
            <a:pPr lvl="2"/>
            <a:r>
              <a:rPr lang="en-US" dirty="0"/>
              <a:t>Pass an array to select multiple values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Input Approach</a:t>
            </a:r>
            <a:endParaRPr lang="bg-BG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68934" y="2598437"/>
            <a:ext cx="10701423" cy="1550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&lt;form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onSubmit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={this.handleSubmit}&gt;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textarea value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={this.state.value} onChange={this.handleChange}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&lt;input type="submit" value="Submit"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295400" y="5620026"/>
            <a:ext cx="9144000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select multiple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value={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',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',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}&gt;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66B487F-C72C-4A36-9856-5DAB86796A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531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4D61CD-CD83-4F34-B7FE-618D86EB1D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Sometimes can be tedious to use controlled components</a:t>
            </a:r>
          </a:p>
          <a:p>
            <a:pPr lvl="1"/>
            <a:r>
              <a:rPr lang="en-US" dirty="0"/>
              <a:t>Writing every handler for every way your data</a:t>
            </a:r>
          </a:p>
          <a:p>
            <a:pPr lvl="1"/>
            <a:r>
              <a:rPr lang="en-US" dirty="0"/>
              <a:t>Pipe all the input state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Reuse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changeHandler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and</a:t>
            </a:r>
            <a:r>
              <a:rPr lang="en-US" b="1" dirty="0">
                <a:solidFill>
                  <a:schemeClr val="bg1"/>
                </a:solidFill>
              </a:rPr>
              <a:t> state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Uncontrolled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components</a:t>
            </a:r>
            <a:r>
              <a:rPr lang="en-US" dirty="0"/>
              <a:t> is an alternative technique for implementing input forms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BB2832-0490-4963-9549-70C2D76E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53240EB-AC92-4A65-AE9B-CF8B0C1F26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103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AF6EDB2A-63DE-4928-B4E0-0459FDDDAD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useRef</a:t>
            </a:r>
            <a:endParaRPr lang="en-US" dirty="0"/>
          </a:p>
        </p:txBody>
      </p:sp>
      <p:pic>
        <p:nvPicPr>
          <p:cNvPr id="3" name="Графика 2" descr="Везните на правосъдието">
            <a:extLst>
              <a:ext uri="{FF2B5EF4-FFF2-40B4-BE49-F238E27FC236}">
                <a16:creationId xmlns:a16="http://schemas.microsoft.com/office/drawing/2014/main" id="{A353B081-D848-3B56-FFDB-5B2E2375D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6000" y="1385091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1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B097D2-065D-4B87-9968-7688FC4B07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75814"/>
          </a:xfrm>
        </p:spPr>
        <p:txBody>
          <a:bodyPr/>
          <a:lstStyle/>
          <a:p>
            <a:r>
              <a:rPr lang="en-US" dirty="0"/>
              <a:t>To write an Uncontrolled  Component you can create a </a:t>
            </a:r>
            <a:r>
              <a:rPr lang="en-US" b="1" dirty="0">
                <a:solidFill>
                  <a:schemeClr val="bg1"/>
                </a:solidFill>
              </a:rPr>
              <a:t>ref</a:t>
            </a:r>
            <a:r>
              <a:rPr lang="en-US" b="1" dirty="0"/>
              <a:t>erence</a:t>
            </a:r>
            <a:r>
              <a:rPr lang="en-US" dirty="0"/>
              <a:t> to specific DOM element</a:t>
            </a:r>
          </a:p>
          <a:p>
            <a:pPr lvl="1"/>
            <a:r>
              <a:rPr lang="en-US" dirty="0"/>
              <a:t>Refs are created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React.createRef()</a:t>
            </a:r>
          </a:p>
          <a:p>
            <a:pPr lvl="1"/>
            <a:r>
              <a:rPr lang="en-US" dirty="0"/>
              <a:t>Attached to React elements via the </a:t>
            </a:r>
            <a:r>
              <a:rPr lang="en-US" b="1" dirty="0">
                <a:solidFill>
                  <a:schemeClr val="bg1"/>
                </a:solidFill>
              </a:rPr>
              <a:t>ref</a:t>
            </a:r>
            <a:r>
              <a:rPr lang="en-US" dirty="0"/>
              <a:t> attribute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F23301-7A4F-443F-A66E-FA52D7B27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Uncontrolled Components</a:t>
            </a:r>
            <a:endParaRPr lang="bg-BG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C38AD4C-5722-4B73-9FC4-35B82A03F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795043"/>
            <a:ext cx="6858000" cy="16842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const </a:t>
            </a:r>
            <a:r>
              <a:rPr lang="en-US" sz="20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MyComponent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= () =&gt; {</a:t>
            </a: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myRef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React.createRef()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 return &lt;div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ref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={this.myRef} /&gt;;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914E9BB-5154-4EBB-AB3C-EFAF2A114B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072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Refs Example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13606" y="1371601"/>
            <a:ext cx="9964788" cy="3328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const Register = () =&gt;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inputRef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React.createRef()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handleSubmit(event)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event.preventDefault();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alert('A name was submitted: ' + inputRef.current.value);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Continues ...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F8AC433-4CBA-4D8A-8105-A3786725F8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592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Refs Example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806000" y="1719000"/>
            <a:ext cx="8580000" cy="4393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render()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&lt;form onSubmit={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handleSubmit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&lt;label&gt;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Name: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&lt;input type="text"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inputRef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&lt;/label&gt;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&lt;input type="submit" value="Submit"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&lt;/form&gt;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5EC68AA-E4EE-48A2-B6C6-8561336C81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490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a few good </a:t>
            </a:r>
            <a:r>
              <a:rPr lang="en-US" b="1" dirty="0">
                <a:solidFill>
                  <a:schemeClr val="bg1"/>
                </a:solidFill>
              </a:rPr>
              <a:t>use cases </a:t>
            </a:r>
            <a:r>
              <a:rPr lang="en-US" dirty="0"/>
              <a:t>for refs</a:t>
            </a:r>
          </a:p>
          <a:p>
            <a:pPr lvl="1"/>
            <a:r>
              <a:rPr lang="en-US" dirty="0"/>
              <a:t>Managing focus, text selection, or media playback</a:t>
            </a:r>
          </a:p>
          <a:p>
            <a:pPr lvl="1"/>
            <a:r>
              <a:rPr lang="en-GB" dirty="0"/>
              <a:t>Triggering </a:t>
            </a:r>
            <a:r>
              <a:rPr lang="en-GB" b="1" dirty="0">
                <a:solidFill>
                  <a:schemeClr val="bg1"/>
                </a:solidFill>
              </a:rPr>
              <a:t>imperative animations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Integrating with third-party DOM libraries</a:t>
            </a:r>
          </a:p>
          <a:p>
            <a:r>
              <a:rPr lang="en-US" dirty="0"/>
              <a:t>Avoid using refs for anything that can be done </a:t>
            </a:r>
            <a:r>
              <a:rPr lang="en-US" b="1" dirty="0">
                <a:solidFill>
                  <a:schemeClr val="bg1"/>
                </a:solidFill>
              </a:rPr>
              <a:t>declaratively</a:t>
            </a:r>
          </a:p>
          <a:p>
            <a:r>
              <a:rPr lang="en-GB" dirty="0"/>
              <a:t>Don't overuse refs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Refs 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27728A4-5499-40F2-958F-76F919C1F7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069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1D5853BE-E30A-49E1-897C-9C03A77EF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5" y="1414191"/>
            <a:ext cx="2762250" cy="2762250"/>
          </a:xfrm>
          <a:prstGeom prst="rect">
            <a:avLst/>
          </a:prstGeom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3B07D78A-6767-4B69-A96F-6F908F67394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Form Validation Demo</a:t>
            </a:r>
          </a:p>
        </p:txBody>
      </p:sp>
    </p:spTree>
    <p:extLst>
      <p:ext uri="{BB962C8B-B14F-4D97-AF65-F5344CB8AC3E}">
        <p14:creationId xmlns:p14="http://schemas.microsoft.com/office/powerpoint/2010/main" val="269310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191467"/>
            <a:ext cx="11804822" cy="5530010"/>
          </a:xfrm>
        </p:spPr>
        <p:txBody>
          <a:bodyPr>
            <a:normAutofit/>
          </a:bodyPr>
          <a:lstStyle/>
          <a:p>
            <a:pPr marL="0" indent="0">
              <a:lnSpc>
                <a:spcPts val="4000"/>
              </a:lnSpc>
              <a:buNone/>
            </a:pPr>
            <a:r>
              <a:rPr lang="en-US" dirty="0"/>
              <a:t>Forms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Uncontrolled Forms</a:t>
            </a:r>
            <a:endParaRPr lang="bg-BG" dirty="0"/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Controlled Forms</a:t>
            </a:r>
            <a:endParaRPr lang="bg-BG" dirty="0"/>
          </a:p>
          <a:p>
            <a:pPr marL="990106" lvl="1" indent="-457200">
              <a:lnSpc>
                <a:spcPts val="4000"/>
              </a:lnSpc>
            </a:pPr>
            <a:r>
              <a:rPr lang="en-US" dirty="0" err="1"/>
              <a:t>useRef</a:t>
            </a:r>
            <a:r>
              <a:rPr lang="en-US" dirty="0"/>
              <a:t> Hook</a:t>
            </a:r>
            <a:endParaRPr lang="bg-BG" dirty="0"/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Validation and Error Handling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C12EF34-5277-46DB-BAB4-2C7A70DECC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87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8163" y="1419749"/>
            <a:ext cx="8632995" cy="5300339"/>
            <a:chOff x="465946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65946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8987">
                <a:defRPr/>
              </a:pPr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9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1D6359B-1015-4AF9-935A-27FEF5B96141}"/>
              </a:ext>
            </a:extLst>
          </p:cNvPr>
          <p:cNvSpPr txBox="1">
            <a:spLocks/>
          </p:cNvSpPr>
          <p:nvPr/>
        </p:nvSpPr>
        <p:spPr>
          <a:xfrm>
            <a:off x="492431" y="1641777"/>
            <a:ext cx="8044886" cy="5242589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99"/>
              </a:lnSpc>
            </a:pPr>
            <a:r>
              <a:rPr lang="en-US" sz="3400" b="1" dirty="0">
                <a:solidFill>
                  <a:srgbClr val="FFFFFF"/>
                </a:solidFill>
                <a:latin typeface="Calibri" panose="020F0502020204030204"/>
              </a:rPr>
              <a:t>Forms</a:t>
            </a:r>
          </a:p>
          <a:p>
            <a:pPr lvl="1">
              <a:lnSpc>
                <a:spcPts val="3999"/>
              </a:lnSpc>
            </a:pPr>
            <a:r>
              <a:rPr lang="en-US" sz="3200" b="1" dirty="0">
                <a:solidFill>
                  <a:schemeClr val="bg2"/>
                </a:solidFill>
              </a:rPr>
              <a:t>Controlled Components - </a:t>
            </a:r>
            <a:r>
              <a:rPr lang="en-US" sz="3200" b="1" dirty="0">
                <a:solidFill>
                  <a:schemeClr val="bg1"/>
                </a:solidFill>
              </a:rPr>
              <a:t>Unified Input      Approach</a:t>
            </a:r>
          </a:p>
          <a:p>
            <a:pPr lvl="1">
              <a:lnSpc>
                <a:spcPts val="3999"/>
              </a:lnSpc>
            </a:pPr>
            <a:r>
              <a:rPr lang="en-US" sz="3200" b="1" dirty="0">
                <a:solidFill>
                  <a:schemeClr val="bg2"/>
                </a:solidFill>
              </a:rPr>
              <a:t>Uncontrolled Components - </a:t>
            </a:r>
            <a:r>
              <a:rPr lang="en-US" sz="3200" b="1" dirty="0">
                <a:solidFill>
                  <a:schemeClr val="bg1"/>
                </a:solidFill>
              </a:rPr>
              <a:t>Using</a:t>
            </a:r>
            <a:r>
              <a:rPr lang="en-US" sz="3200" b="1" dirty="0">
                <a:solidFill>
                  <a:srgbClr val="FFC000"/>
                </a:solidFill>
              </a:rPr>
              <a:t> </a:t>
            </a:r>
            <a:r>
              <a:rPr lang="en-US" sz="3200" b="1">
                <a:solidFill>
                  <a:schemeClr val="bg1"/>
                </a:solidFill>
              </a:rPr>
              <a:t>Refs</a:t>
            </a:r>
            <a:r>
              <a:rPr lang="en-US" sz="3200" b="1">
                <a:solidFill>
                  <a:srgbClr val="FFC000"/>
                </a:solidFill>
              </a:rPr>
              <a:t> </a:t>
            </a:r>
            <a:endParaRPr lang="bg-BG" sz="3200" b="1" dirty="0">
              <a:solidFill>
                <a:srgbClr val="FFC000"/>
              </a:solidFill>
            </a:endParaRPr>
          </a:p>
          <a:p>
            <a:pPr lvl="1">
              <a:lnSpc>
                <a:spcPts val="3999"/>
              </a:lnSpc>
            </a:pPr>
            <a:r>
              <a:rPr lang="en-US" sz="3200" b="1" dirty="0">
                <a:solidFill>
                  <a:schemeClr val="bg2"/>
                </a:solidFill>
              </a:rPr>
              <a:t>Validation and Error handling</a:t>
            </a:r>
            <a:endParaRPr lang="en-US" sz="3200" b="1" dirty="0">
              <a:solidFill>
                <a:srgbClr val="FFC000"/>
              </a:solidFill>
            </a:endParaRPr>
          </a:p>
          <a:p>
            <a:pPr lvl="1">
              <a:lnSpc>
                <a:spcPts val="3999"/>
              </a:lnSpc>
            </a:pP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257A359D-FD92-4D06-A2AB-F465191005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464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24669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9F1D549-70A9-416B-A2E3-948518D42F8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0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A766F89-7656-4E31-84EE-E18E598191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978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br>
              <a:rPr lang="en-US" sz="5998" b="1"/>
            </a:br>
            <a:r>
              <a:rPr lang="en-US" sz="11497" b="1"/>
              <a:t>#js-web</a:t>
            </a:r>
            <a:endParaRPr lang="en-US" sz="9597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70FE652-D91C-4B9B-BD65-C473F3CB99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839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C7F13705-5F84-462C-9C51-401C5B96D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498" y="1374931"/>
            <a:ext cx="2577004" cy="2577004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AF6EDB2A-63DE-4928-B4E0-0459FDDDAD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Forms</a:t>
            </a:r>
          </a:p>
        </p:txBody>
      </p:sp>
      <p:sp>
        <p:nvSpPr>
          <p:cNvPr id="8" name="Подзаглавие 7">
            <a:extLst>
              <a:ext uri="{FF2B5EF4-FFF2-40B4-BE49-F238E27FC236}">
                <a16:creationId xmlns:a16="http://schemas.microsoft.com/office/drawing/2014/main" id="{FFFA7D95-751D-4577-9FB6-23D7F36CC3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Controlled and Uncontrolled Forms</a:t>
            </a:r>
          </a:p>
        </p:txBody>
      </p:sp>
    </p:spTree>
    <p:extLst>
      <p:ext uri="{BB962C8B-B14F-4D97-AF65-F5344CB8AC3E}">
        <p14:creationId xmlns:p14="http://schemas.microsoft.com/office/powerpoint/2010/main" val="96349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FC1CD0-3216-443A-A25B-A63861454A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927138" cy="4822456"/>
          </a:xfrm>
        </p:spPr>
        <p:txBody>
          <a:bodyPr/>
          <a:lstStyle/>
          <a:p>
            <a:r>
              <a:rPr lang="en-US" dirty="0"/>
              <a:t>Form elements work a little bit </a:t>
            </a:r>
            <a:r>
              <a:rPr lang="en-US" b="1" dirty="0">
                <a:solidFill>
                  <a:schemeClr val="bg1"/>
                </a:solidFill>
              </a:rPr>
              <a:t>differently</a:t>
            </a:r>
            <a:r>
              <a:rPr lang="en-US" dirty="0"/>
              <a:t> in React</a:t>
            </a:r>
          </a:p>
          <a:p>
            <a:pPr lvl="1"/>
            <a:r>
              <a:rPr lang="en-US" dirty="0"/>
              <a:t>They naturally keep some </a:t>
            </a:r>
            <a:r>
              <a:rPr lang="en-US" b="1" dirty="0">
                <a:solidFill>
                  <a:schemeClr val="bg1"/>
                </a:solidFill>
              </a:rPr>
              <a:t>initial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endParaRPr lang="en-US" dirty="0"/>
          </a:p>
          <a:p>
            <a:r>
              <a:rPr lang="en-US" dirty="0"/>
              <a:t>React provides </a:t>
            </a:r>
            <a:r>
              <a:rPr lang="en-US" b="1" dirty="0">
                <a:solidFill>
                  <a:schemeClr val="bg1"/>
                </a:solidFill>
              </a:rPr>
              <a:t>2 </a:t>
            </a:r>
            <a:r>
              <a:rPr lang="en-US" dirty="0"/>
              <a:t>standard ways to handle forms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Controlled</a:t>
            </a:r>
            <a:r>
              <a:rPr lang="en-US" dirty="0"/>
              <a:t> components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Uncontrolled</a:t>
            </a:r>
            <a:r>
              <a:rPr lang="en-US" dirty="0"/>
              <a:t> components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354CC5-6FFF-49D7-BE84-2F91FF980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9CE4A1C-7CEB-4C26-A99E-DE72DB7C2F4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19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1D5853BE-E30A-49E1-897C-9C03A77EF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5" y="1414191"/>
            <a:ext cx="2762250" cy="2762250"/>
          </a:xfrm>
          <a:prstGeom prst="rect">
            <a:avLst/>
          </a:prstGeom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3B07D78A-6767-4B69-A96F-6F908F67394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Uncontrolled Components Demo</a:t>
            </a:r>
          </a:p>
        </p:txBody>
      </p:sp>
    </p:spTree>
    <p:extLst>
      <p:ext uri="{BB962C8B-B14F-4D97-AF65-F5344CB8AC3E}">
        <p14:creationId xmlns:p14="http://schemas.microsoft.com/office/powerpoint/2010/main" val="115919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AF6EDB2A-63DE-4928-B4E0-0459FDDDAD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Controlled Components</a:t>
            </a:r>
          </a:p>
        </p:txBody>
      </p:sp>
      <p:pic>
        <p:nvPicPr>
          <p:cNvPr id="3" name="Графика 2" descr="Контролер за игри">
            <a:extLst>
              <a:ext uri="{FF2B5EF4-FFF2-40B4-BE49-F238E27FC236}">
                <a16:creationId xmlns:a16="http://schemas.microsoft.com/office/drawing/2014/main" id="{981A273B-F32D-09FA-D58C-F6A4FE751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3500" y="1314000"/>
            <a:ext cx="2565000" cy="25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8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FD27A8-CFEC-4FEA-AA70-C04A104671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Most </a:t>
            </a:r>
            <a:r>
              <a:rPr lang="en-US" b="1" dirty="0">
                <a:solidFill>
                  <a:schemeClr val="bg1"/>
                </a:solidFill>
              </a:rPr>
              <a:t>recommending</a:t>
            </a:r>
            <a:r>
              <a:rPr lang="en-US" dirty="0"/>
              <a:t> technique to implement forms</a:t>
            </a:r>
          </a:p>
          <a:p>
            <a:r>
              <a:rPr lang="en-US" dirty="0"/>
              <a:t>In a </a:t>
            </a:r>
            <a:r>
              <a:rPr lang="en-US" b="1" dirty="0">
                <a:solidFill>
                  <a:schemeClr val="bg1"/>
                </a:solidFill>
              </a:rPr>
              <a:t>controlled component</a:t>
            </a:r>
            <a:r>
              <a:rPr lang="en-US" dirty="0"/>
              <a:t>, form data is handled by a </a:t>
            </a:r>
            <a:r>
              <a:rPr lang="en-US" b="1" dirty="0">
                <a:solidFill>
                  <a:schemeClr val="bg1"/>
                </a:solidFill>
              </a:rPr>
              <a:t>React</a:t>
            </a:r>
          </a:p>
          <a:p>
            <a:pPr lvl="1"/>
            <a:r>
              <a:rPr lang="en-US" dirty="0"/>
              <a:t>Input element's value is kept in the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pPr lvl="1"/>
            <a:r>
              <a:rPr lang="en-US" dirty="0"/>
              <a:t>Custom handlers for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submit</a:t>
            </a:r>
            <a:r>
              <a:rPr lang="en-US" dirty="0"/>
              <a:t> events</a:t>
            </a:r>
          </a:p>
          <a:p>
            <a:pPr lvl="1"/>
            <a:r>
              <a:rPr lang="en-US" dirty="0"/>
              <a:t>Piping all the input state through a React Component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304305-72AE-48CB-BC07-D204B7818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Components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178A9A2-2897-44CA-A342-518573720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407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Inputs are </a:t>
            </a:r>
            <a:r>
              <a:rPr lang="en-US" b="1" dirty="0">
                <a:solidFill>
                  <a:schemeClr val="bg1"/>
                </a:solidFill>
              </a:rPr>
              <a:t>explicitly managed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is stored inside the component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/>
              <a:t> is recorded with </a:t>
            </a:r>
            <a:r>
              <a:rPr lang="en-US" b="1" dirty="0">
                <a:solidFill>
                  <a:schemeClr val="bg1"/>
                </a:solidFill>
              </a:rPr>
              <a:t>event handlers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Forms</a:t>
            </a:r>
            <a:endParaRPr lang="bg-BG" dirty="0"/>
          </a:p>
        </p:txBody>
      </p:sp>
      <p:grpSp>
        <p:nvGrpSpPr>
          <p:cNvPr id="35" name="Group 34"/>
          <p:cNvGrpSpPr/>
          <p:nvPr/>
        </p:nvGrpSpPr>
        <p:grpSpPr>
          <a:xfrm>
            <a:off x="5335316" y="3505200"/>
            <a:ext cx="5027884" cy="2588704"/>
            <a:chOff x="5333728" y="3505200"/>
            <a:chExt cx="5027884" cy="2588704"/>
          </a:xfrm>
        </p:grpSpPr>
        <p:sp>
          <p:nvSpPr>
            <p:cNvPr id="37" name="Rectangle: Rounded Corners 8"/>
            <p:cNvSpPr/>
            <p:nvPr/>
          </p:nvSpPr>
          <p:spPr>
            <a:xfrm>
              <a:off x="5333728" y="3505200"/>
              <a:ext cx="5027884" cy="2588704"/>
            </a:xfrm>
            <a:prstGeom prst="roundRect">
              <a:avLst>
                <a:gd name="adj" fmla="val 5385"/>
              </a:avLst>
            </a:prstGeom>
            <a:solidFill>
              <a:srgbClr val="234465">
                <a:alpha val="80000"/>
              </a:srgb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Component</a:t>
              </a:r>
            </a:p>
            <a:p>
              <a:endPara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38" name="Rectangle: Rounded Corners 13"/>
            <p:cNvSpPr/>
            <p:nvPr/>
          </p:nvSpPr>
          <p:spPr>
            <a:xfrm>
              <a:off x="5743508" y="4321138"/>
              <a:ext cx="4240426" cy="590923"/>
            </a:xfrm>
            <a:prstGeom prst="roundRect">
              <a:avLst>
                <a:gd name="adj" fmla="val 5319"/>
              </a:avLst>
            </a:prstGeom>
            <a:solidFill>
              <a:schemeClr val="tx1"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value:</a:t>
              </a:r>
            </a:p>
          </p:txBody>
        </p:sp>
      </p:grpSp>
      <p:sp>
        <p:nvSpPr>
          <p:cNvPr id="39" name="Rectangle: Rounded Corners 13"/>
          <p:cNvSpPr/>
          <p:nvPr/>
        </p:nvSpPr>
        <p:spPr>
          <a:xfrm>
            <a:off x="5745092" y="5207522"/>
            <a:ext cx="4240430" cy="590923"/>
          </a:xfrm>
          <a:prstGeom prst="roundRect">
            <a:avLst>
              <a:gd name="adj" fmla="val 5319"/>
            </a:avLst>
          </a:prstGeom>
          <a:solidFill>
            <a:schemeClr val="tx1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changeHandler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524000" y="3505928"/>
            <a:ext cx="2634894" cy="1124326"/>
            <a:chOff x="1522412" y="3505928"/>
            <a:chExt cx="2634894" cy="1124326"/>
          </a:xfrm>
        </p:grpSpPr>
        <p:sp>
          <p:nvSpPr>
            <p:cNvPr id="41" name="Rectangle: Rounded Corners 13"/>
            <p:cNvSpPr/>
            <p:nvPr/>
          </p:nvSpPr>
          <p:spPr>
            <a:xfrm>
              <a:off x="1522412" y="4039331"/>
              <a:ext cx="2634894" cy="590923"/>
            </a:xfrm>
            <a:prstGeom prst="roundRect">
              <a:avLst>
                <a:gd name="adj" fmla="val 5319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Pesho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522412" y="3505928"/>
              <a:ext cx="1143000" cy="5334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 defTabSz="914400">
                <a:defRPr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Name:</a:t>
              </a:r>
            </a:p>
          </p:txBody>
        </p:sp>
      </p:grpSp>
      <p:sp>
        <p:nvSpPr>
          <p:cNvPr id="43" name="Rectangle: Rounded Corners 27"/>
          <p:cNvSpPr/>
          <p:nvPr/>
        </p:nvSpPr>
        <p:spPr>
          <a:xfrm>
            <a:off x="1551264" y="5618846"/>
            <a:ext cx="2580366" cy="475059"/>
          </a:xfrm>
          <a:prstGeom prst="roundRect">
            <a:avLst>
              <a:gd name="adj" fmla="val 5385"/>
            </a:avLst>
          </a:prstGeom>
          <a:solidFill>
            <a:schemeClr val="dk2">
              <a:alpha val="80000"/>
            </a:schemeClr>
          </a:solidFill>
          <a:ln w="38100">
            <a:solidFill>
              <a:schemeClr val="tx1">
                <a:lumMod val="75000"/>
                <a:alpha val="8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 event</a:t>
            </a:r>
          </a:p>
        </p:txBody>
      </p:sp>
      <p:cxnSp>
        <p:nvCxnSpPr>
          <p:cNvPr id="44" name="Straight Arrow Connector 43"/>
          <p:cNvCxnSpPr>
            <a:stCxn id="41" idx="2"/>
            <a:endCxn id="43" idx="0"/>
          </p:cNvCxnSpPr>
          <p:nvPr/>
        </p:nvCxnSpPr>
        <p:spPr>
          <a:xfrm>
            <a:off x="2841447" y="4630255"/>
            <a:ext cx="0" cy="98859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31"/>
          <p:cNvCxnSpPr>
            <a:stCxn id="43" idx="3"/>
            <a:endCxn id="39" idx="1"/>
          </p:cNvCxnSpPr>
          <p:nvPr/>
        </p:nvCxnSpPr>
        <p:spPr>
          <a:xfrm flipV="1">
            <a:off x="4131630" y="5502983"/>
            <a:ext cx="1613462" cy="353392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35"/>
          <p:cNvCxnSpPr>
            <a:stCxn id="38" idx="1"/>
            <a:endCxn id="41" idx="3"/>
          </p:cNvCxnSpPr>
          <p:nvPr/>
        </p:nvCxnSpPr>
        <p:spPr>
          <a:xfrm rot="10800000">
            <a:off x="4158894" y="4334795"/>
            <a:ext cx="1586202" cy="281807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52"/>
          <p:cNvCxnSpPr>
            <a:stCxn id="39" idx="3"/>
            <a:endCxn id="38" idx="3"/>
          </p:cNvCxnSpPr>
          <p:nvPr/>
        </p:nvCxnSpPr>
        <p:spPr>
          <a:xfrm flipV="1">
            <a:off x="9985522" y="4616601"/>
            <a:ext cx="12700" cy="886383"/>
          </a:xfrm>
          <a:prstGeom prst="bentConnector3">
            <a:avLst>
              <a:gd name="adj1" fmla="val 540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utoShape 8"/>
          <p:cNvSpPr>
            <a:spLocks noChangeArrowheads="1"/>
          </p:cNvSpPr>
          <p:nvPr/>
        </p:nvSpPr>
        <p:spPr bwMode="auto">
          <a:xfrm>
            <a:off x="9296400" y="2778845"/>
            <a:ext cx="1981200" cy="507561"/>
          </a:xfrm>
          <a:prstGeom prst="wedgeRoundRectCallout">
            <a:avLst>
              <a:gd name="adj1" fmla="val 18599"/>
              <a:gd name="adj2" fmla="val 24105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  <a:latin typeface="Consolas" panose="020B0609020204030204" pitchFamily="49" charset="0"/>
              </a:rPr>
              <a:t>setState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630688E3-91BE-41F3-8883-B193059F3F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244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3" grpId="0" animBg="1"/>
      <p:bldP spid="4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3742</TotalTime>
  <Words>941</Words>
  <Application>Microsoft Office PowerPoint</Application>
  <PresentationFormat>Широк екран</PresentationFormat>
  <Paragraphs>182</Paragraphs>
  <Slides>25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Wingdings 2</vt:lpstr>
      <vt:lpstr>SoftUni</vt:lpstr>
      <vt:lpstr>React – Forms</vt:lpstr>
      <vt:lpstr>Table of Contents</vt:lpstr>
      <vt:lpstr>Have a Question?</vt:lpstr>
      <vt:lpstr>Forms</vt:lpstr>
      <vt:lpstr>Forms</vt:lpstr>
      <vt:lpstr>Uncontrolled Components Demo</vt:lpstr>
      <vt:lpstr>Controlled Components</vt:lpstr>
      <vt:lpstr>Controlled Components</vt:lpstr>
      <vt:lpstr>Controlled Forms</vt:lpstr>
      <vt:lpstr>Form Component Declaration</vt:lpstr>
      <vt:lpstr>Form Component Rendering</vt:lpstr>
      <vt:lpstr>Unified Input Approach</vt:lpstr>
      <vt:lpstr>Use cases</vt:lpstr>
      <vt:lpstr>useRef</vt:lpstr>
      <vt:lpstr>Uncontrolled Components</vt:lpstr>
      <vt:lpstr>Using Refs Example</vt:lpstr>
      <vt:lpstr>Using Refs Example</vt:lpstr>
      <vt:lpstr>When to Use Refs ?</vt:lpstr>
      <vt:lpstr>Form Validation Demo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- Events and Forms</dc:title>
  <dc:subject>Software Development Course</dc:subject>
  <dc:creator>Software University</dc:creator>
  <cp:keywords>SoftUni; Software University; programming; software development; software engineering; course; javascript; react; redux; web</cp:keywords>
  <dc:description>© SoftUni – https://softuni.org_x000d_
© Software University – https://softuni.bg_x000d_
_x000d_
Copyrighted document. Unauthorized copy, reproduction or use is not permitted.</dc:description>
  <cp:lastModifiedBy>Mihail Valkov</cp:lastModifiedBy>
  <cp:revision>26</cp:revision>
  <dcterms:created xsi:type="dcterms:W3CDTF">2018-05-23T13:08:44Z</dcterms:created>
  <dcterms:modified xsi:type="dcterms:W3CDTF">2022-07-11T15:00:00Z</dcterms:modified>
  <cp:category>programming;computer programming;software development; javascript; web; react</cp:category>
</cp:coreProperties>
</file>