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9144000" cy="6858000" type="screen4x3"/>
  <p:notesSz cx="9144000" cy="6858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328" y="-5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23837" y="3019424"/>
            <a:ext cx="8615680" cy="0"/>
          </a:xfrm>
          <a:custGeom>
            <a:avLst/>
            <a:gdLst/>
            <a:ahLst/>
            <a:cxnLst/>
            <a:rect l="l" t="t" r="r" b="b"/>
            <a:pathLst>
              <a:path w="8615680">
                <a:moveTo>
                  <a:pt x="0" y="0"/>
                </a:moveTo>
                <a:lnTo>
                  <a:pt x="8615362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75129" y="770966"/>
            <a:ext cx="4793741" cy="3917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Lập trình</a:t>
            </a:r>
            <a:r>
              <a:rPr spc="-70" dirty="0"/>
              <a:t> </a:t>
            </a:r>
            <a:r>
              <a:rPr spc="-10" dirty="0"/>
              <a:t>Web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15/08/2019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Lập trình</a:t>
            </a:r>
            <a:r>
              <a:rPr spc="-70" dirty="0"/>
              <a:t> </a:t>
            </a:r>
            <a:r>
              <a:rPr spc="-10" dirty="0"/>
              <a:t>Web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15/08/2019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Lập trình</a:t>
            </a:r>
            <a:r>
              <a:rPr spc="-70" dirty="0"/>
              <a:t> </a:t>
            </a:r>
            <a:r>
              <a:rPr spc="-10" dirty="0"/>
              <a:t>Web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15/08/2019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Lập trình</a:t>
            </a:r>
            <a:r>
              <a:rPr spc="-70" dirty="0"/>
              <a:t> </a:t>
            </a:r>
            <a:r>
              <a:rPr spc="-10" dirty="0"/>
              <a:t>Web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15/08/2019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762000"/>
            <a:ext cx="9144000" cy="146050"/>
          </a:xfrm>
          <a:custGeom>
            <a:avLst/>
            <a:gdLst/>
            <a:ahLst/>
            <a:cxnLst/>
            <a:rect l="l" t="t" r="r" b="b"/>
            <a:pathLst>
              <a:path w="9144000" h="146050">
                <a:moveTo>
                  <a:pt x="0" y="146050"/>
                </a:moveTo>
                <a:lnTo>
                  <a:pt x="9144000" y="0"/>
                </a:lnTo>
              </a:path>
            </a:pathLst>
          </a:custGeom>
          <a:ln w="38100">
            <a:solidFill>
              <a:srgbClr val="0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362700"/>
            <a:ext cx="9139555" cy="19050"/>
          </a:xfrm>
          <a:custGeom>
            <a:avLst/>
            <a:gdLst/>
            <a:ahLst/>
            <a:cxnLst/>
            <a:rect l="l" t="t" r="r" b="b"/>
            <a:pathLst>
              <a:path w="9139555" h="19050">
                <a:moveTo>
                  <a:pt x="9139301" y="0"/>
                </a:moveTo>
                <a:lnTo>
                  <a:pt x="0" y="0"/>
                </a:lnTo>
                <a:lnTo>
                  <a:pt x="0" y="19050"/>
                </a:lnTo>
                <a:lnTo>
                  <a:pt x="9139301" y="19050"/>
                </a:lnTo>
                <a:lnTo>
                  <a:pt x="9139301" y="0"/>
                </a:lnTo>
                <a:close/>
              </a:path>
            </a:pathLst>
          </a:custGeom>
          <a:solidFill>
            <a:srgbClr val="0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00012" y="152400"/>
            <a:ext cx="8963025" cy="717550"/>
          </a:xfrm>
          <a:custGeom>
            <a:avLst/>
            <a:gdLst/>
            <a:ahLst/>
            <a:cxnLst/>
            <a:rect l="l" t="t" r="r" b="b"/>
            <a:pathLst>
              <a:path w="8963025" h="717550">
                <a:moveTo>
                  <a:pt x="8963025" y="0"/>
                </a:moveTo>
                <a:lnTo>
                  <a:pt x="0" y="0"/>
                </a:lnTo>
                <a:lnTo>
                  <a:pt x="0" y="717550"/>
                </a:lnTo>
                <a:lnTo>
                  <a:pt x="8963025" y="717550"/>
                </a:lnTo>
                <a:lnTo>
                  <a:pt x="8963025" y="0"/>
                </a:lnTo>
                <a:close/>
              </a:path>
            </a:pathLst>
          </a:custGeom>
          <a:solidFill>
            <a:srgbClr val="0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Lập trình</a:t>
            </a:r>
            <a:r>
              <a:rPr spc="-70" dirty="0"/>
              <a:t> </a:t>
            </a:r>
            <a:r>
              <a:rPr spc="-10" dirty="0"/>
              <a:t>Web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15/08/2019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762000"/>
            <a:ext cx="9144000" cy="146050"/>
          </a:xfrm>
          <a:custGeom>
            <a:avLst/>
            <a:gdLst/>
            <a:ahLst/>
            <a:cxnLst/>
            <a:rect l="l" t="t" r="r" b="b"/>
            <a:pathLst>
              <a:path w="9144000" h="146050">
                <a:moveTo>
                  <a:pt x="0" y="146050"/>
                </a:moveTo>
                <a:lnTo>
                  <a:pt x="9144000" y="0"/>
                </a:lnTo>
              </a:path>
            </a:pathLst>
          </a:custGeom>
          <a:ln w="38100">
            <a:solidFill>
              <a:srgbClr val="0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362700"/>
            <a:ext cx="9139555" cy="19050"/>
          </a:xfrm>
          <a:custGeom>
            <a:avLst/>
            <a:gdLst/>
            <a:ahLst/>
            <a:cxnLst/>
            <a:rect l="l" t="t" r="r" b="b"/>
            <a:pathLst>
              <a:path w="9139555" h="19050">
                <a:moveTo>
                  <a:pt x="9139301" y="0"/>
                </a:moveTo>
                <a:lnTo>
                  <a:pt x="0" y="0"/>
                </a:lnTo>
                <a:lnTo>
                  <a:pt x="0" y="19050"/>
                </a:lnTo>
                <a:lnTo>
                  <a:pt x="9139301" y="19050"/>
                </a:lnTo>
                <a:lnTo>
                  <a:pt x="9139301" y="0"/>
                </a:lnTo>
                <a:close/>
              </a:path>
            </a:pathLst>
          </a:custGeom>
          <a:solidFill>
            <a:srgbClr val="0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2912" y="-2921"/>
            <a:ext cx="7958175" cy="100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02917" y="1625854"/>
            <a:ext cx="3828415" cy="1614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356353" y="6528418"/>
            <a:ext cx="104203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Lập trình</a:t>
            </a:r>
            <a:r>
              <a:rPr spc="-70" dirty="0"/>
              <a:t> </a:t>
            </a:r>
            <a:r>
              <a:rPr spc="-10" dirty="0"/>
              <a:t>Web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54939" y="6536343"/>
            <a:ext cx="78930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15/08/2019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33790" y="6516331"/>
            <a:ext cx="280670" cy="240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achefriends.org/" TargetMode="External"/><Relationship Id="rId2" Type="http://schemas.openxmlformats.org/officeDocument/2006/relationships/hyperlink" Target="http://www.php.net/downloads.ph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8825" y="2386710"/>
            <a:ext cx="83019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25420" algn="l"/>
              </a:tabLst>
            </a:pPr>
            <a:r>
              <a:rPr sz="3600" b="1" dirty="0">
                <a:solidFill>
                  <a:srgbClr val="FFCC00"/>
                </a:solidFill>
                <a:latin typeface="Times New Roman"/>
                <a:cs typeface="Times New Roman"/>
              </a:rPr>
              <a:t>LẬP</a:t>
            </a:r>
            <a:r>
              <a:rPr sz="3600" b="1" spc="-270" dirty="0">
                <a:solidFill>
                  <a:srgbClr val="FFCC00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FFCC00"/>
                </a:solidFill>
                <a:latin typeface="Times New Roman"/>
                <a:cs typeface="Times New Roman"/>
              </a:rPr>
              <a:t>TRÌNH	TRÊN </a:t>
            </a:r>
            <a:r>
              <a:rPr sz="3600" b="1" spc="-5" dirty="0">
                <a:solidFill>
                  <a:srgbClr val="FFCC00"/>
                </a:solidFill>
                <a:latin typeface="Times New Roman"/>
                <a:cs typeface="Times New Roman"/>
              </a:rPr>
              <a:t>MÔI</a:t>
            </a:r>
            <a:r>
              <a:rPr sz="3600" b="1" spc="-155" dirty="0">
                <a:solidFill>
                  <a:srgbClr val="FFCC00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FFCC00"/>
                </a:solidFill>
                <a:latin typeface="Times New Roman"/>
                <a:cs typeface="Times New Roman"/>
              </a:rPr>
              <a:t>TRƯỜNGWEB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7498" y="400557"/>
            <a:ext cx="68313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CC00"/>
                </a:solidFill>
                <a:latin typeface="Times New Roman"/>
                <a:cs typeface="Times New Roman"/>
              </a:rPr>
              <a:t>TRƯỜNG ĐẠI HỌC CÔNG NGHỆ GIAO THÔNG VẬN</a:t>
            </a:r>
            <a:r>
              <a:rPr sz="2000" b="1" spc="-285" dirty="0">
                <a:solidFill>
                  <a:srgbClr val="FFCC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CC00"/>
                </a:solidFill>
                <a:latin typeface="Times New Roman"/>
                <a:cs typeface="Times New Roman"/>
              </a:rPr>
              <a:t>TẢI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75129" y="770966"/>
            <a:ext cx="47186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CC00"/>
                </a:solidFill>
                <a:latin typeface="Times New Roman"/>
                <a:cs typeface="Times New Roman"/>
              </a:rPr>
              <a:t>KHOA </a:t>
            </a:r>
            <a:r>
              <a:rPr sz="2400" b="1" spc="-5" dirty="0">
                <a:solidFill>
                  <a:srgbClr val="FFCC00"/>
                </a:solidFill>
                <a:latin typeface="Times New Roman"/>
                <a:cs typeface="Times New Roman"/>
              </a:rPr>
              <a:t>CÔNG NGHỆ </a:t>
            </a:r>
            <a:r>
              <a:rPr sz="2400" b="1" dirty="0">
                <a:solidFill>
                  <a:srgbClr val="FFCC00"/>
                </a:solidFill>
                <a:latin typeface="Times New Roman"/>
                <a:cs typeface="Times New Roman"/>
              </a:rPr>
              <a:t>THÔNG</a:t>
            </a:r>
            <a:r>
              <a:rPr sz="2400" b="1" spc="-330" dirty="0">
                <a:solidFill>
                  <a:srgbClr val="FFCC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CC00"/>
                </a:solidFill>
                <a:latin typeface="Times New Roman"/>
                <a:cs typeface="Times New Roman"/>
              </a:rPr>
              <a:t>TIN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142" y="1164081"/>
            <a:ext cx="7630159" cy="1362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24865" marR="5080" indent="-8128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CC0000"/>
                </a:solidFill>
                <a:latin typeface="Times New Roman"/>
                <a:cs typeface="Times New Roman"/>
              </a:rPr>
              <a:t>Ví </a:t>
            </a:r>
            <a:r>
              <a:rPr sz="2800" dirty="0">
                <a:solidFill>
                  <a:srgbClr val="CC0000"/>
                </a:solidFill>
                <a:latin typeface="Times New Roman"/>
                <a:cs typeface="Times New Roman"/>
              </a:rPr>
              <a:t>dụ</a:t>
            </a:r>
            <a:r>
              <a:rPr sz="2800" dirty="0">
                <a:latin typeface="Times New Roman"/>
                <a:cs typeface="Times New Roman"/>
              </a:rPr>
              <a:t>: </a:t>
            </a:r>
            <a:r>
              <a:rPr sz="2800" spc="-5" dirty="0">
                <a:latin typeface="Times New Roman"/>
                <a:cs typeface="Times New Roman"/>
              </a:rPr>
              <a:t>Ta có đoạn </a:t>
            </a:r>
            <a:r>
              <a:rPr sz="2800" spc="-15" dirty="0">
                <a:latin typeface="Times New Roman"/>
                <a:cs typeface="Times New Roman"/>
              </a:rPr>
              <a:t>mã </a:t>
            </a:r>
            <a:r>
              <a:rPr sz="2800" spc="-5" dirty="0">
                <a:latin typeface="Times New Roman"/>
                <a:cs typeface="Times New Roman"/>
              </a:rPr>
              <a:t>php hiển </a:t>
            </a:r>
            <a:r>
              <a:rPr sz="2800" dirty="0">
                <a:latin typeface="Times New Roman"/>
                <a:cs typeface="Times New Roman"/>
              </a:rPr>
              <a:t>thị </a:t>
            </a:r>
            <a:r>
              <a:rPr sz="2800" spc="-10" dirty="0">
                <a:latin typeface="Times New Roman"/>
                <a:cs typeface="Times New Roman"/>
              </a:rPr>
              <a:t>câu </a:t>
            </a:r>
            <a:r>
              <a:rPr sz="2800" spc="-5" dirty="0">
                <a:latin typeface="Times New Roman"/>
                <a:cs typeface="Times New Roman"/>
              </a:rPr>
              <a:t>“Learning php  programing” lên </a:t>
            </a:r>
            <a:r>
              <a:rPr sz="2800" dirty="0">
                <a:latin typeface="Times New Roman"/>
                <a:cs typeface="Times New Roman"/>
              </a:rPr>
              <a:t>trình </a:t>
            </a:r>
            <a:r>
              <a:rPr sz="2800" spc="-5" dirty="0">
                <a:latin typeface="Times New Roman"/>
                <a:cs typeface="Times New Roman"/>
              </a:rPr>
              <a:t>duyệt như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sau:</a:t>
            </a:r>
            <a:endParaRPr sz="28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445"/>
              </a:spcBef>
            </a:pPr>
            <a:r>
              <a:rPr sz="2800" spc="-10" dirty="0">
                <a:solidFill>
                  <a:srgbClr val="00007C"/>
                </a:solidFill>
                <a:latin typeface="Courier New"/>
                <a:cs typeface="Courier New"/>
              </a:rPr>
              <a:t>&lt;html&gt;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47384" y="2586354"/>
            <a:ext cx="15138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00007C"/>
                </a:solidFill>
                <a:latin typeface="Courier New"/>
                <a:cs typeface="Courier New"/>
              </a:rPr>
              <a:t>&lt;/head&gt;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1342" y="2500401"/>
            <a:ext cx="1302385" cy="156210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spc="-10" dirty="0">
                <a:solidFill>
                  <a:srgbClr val="00007C"/>
                </a:solidFill>
                <a:latin typeface="Courier New"/>
                <a:cs typeface="Courier New"/>
              </a:rPr>
              <a:t>&lt;hea</a:t>
            </a:r>
            <a:r>
              <a:rPr sz="2800" spc="-20" dirty="0">
                <a:solidFill>
                  <a:srgbClr val="00007C"/>
                </a:solidFill>
                <a:latin typeface="Courier New"/>
                <a:cs typeface="Courier New"/>
              </a:rPr>
              <a:t>d</a:t>
            </a:r>
            <a:r>
              <a:rPr sz="2800" spc="-5" dirty="0">
                <a:solidFill>
                  <a:srgbClr val="00007C"/>
                </a:solidFill>
                <a:latin typeface="Courier New"/>
                <a:cs typeface="Courier New"/>
              </a:rPr>
              <a:t>&gt;</a:t>
            </a:r>
            <a:endParaRPr sz="2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10" dirty="0">
                <a:solidFill>
                  <a:srgbClr val="00007C"/>
                </a:solidFill>
                <a:latin typeface="Courier New"/>
                <a:cs typeface="Courier New"/>
              </a:rPr>
              <a:t>&lt;bod</a:t>
            </a:r>
            <a:r>
              <a:rPr sz="2800" spc="-20" dirty="0">
                <a:solidFill>
                  <a:srgbClr val="00007C"/>
                </a:solidFill>
                <a:latin typeface="Courier New"/>
                <a:cs typeface="Courier New"/>
              </a:rPr>
              <a:t>y</a:t>
            </a:r>
            <a:r>
              <a:rPr sz="2800" spc="-5" dirty="0">
                <a:solidFill>
                  <a:srgbClr val="00007C"/>
                </a:solidFill>
                <a:latin typeface="Courier New"/>
                <a:cs typeface="Courier New"/>
              </a:rPr>
              <a:t>&gt;</a:t>
            </a:r>
            <a:endParaRPr sz="2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spc="-10" dirty="0">
                <a:solidFill>
                  <a:srgbClr val="00007C"/>
                </a:solidFill>
                <a:latin typeface="Courier New"/>
                <a:cs typeface="Courier New"/>
              </a:rPr>
              <a:t>&lt;?php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1342" y="4036847"/>
            <a:ext cx="7332345" cy="207454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723900">
              <a:lnSpc>
                <a:spcPct val="100000"/>
              </a:lnSpc>
              <a:spcBef>
                <a:spcPts val="770"/>
              </a:spcBef>
            </a:pPr>
            <a:r>
              <a:rPr sz="2800" spc="-10" dirty="0">
                <a:solidFill>
                  <a:srgbClr val="00007C"/>
                </a:solidFill>
                <a:latin typeface="Courier New"/>
                <a:cs typeface="Courier New"/>
              </a:rPr>
              <a:t>echo “Learning php</a:t>
            </a:r>
            <a:r>
              <a:rPr sz="2800" spc="-75" dirty="0">
                <a:solidFill>
                  <a:srgbClr val="00007C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00007C"/>
                </a:solidFill>
                <a:latin typeface="Courier New"/>
                <a:cs typeface="Courier New"/>
              </a:rPr>
              <a:t>programing";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solidFill>
                  <a:srgbClr val="00007C"/>
                </a:solidFill>
                <a:latin typeface="Courier New"/>
                <a:cs typeface="Courier New"/>
              </a:rPr>
              <a:t>?&gt;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10" dirty="0">
                <a:solidFill>
                  <a:srgbClr val="00007C"/>
                </a:solidFill>
                <a:latin typeface="Courier New"/>
                <a:cs typeface="Courier New"/>
              </a:rPr>
              <a:t>&lt;/body&gt;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spc="-10" dirty="0">
                <a:solidFill>
                  <a:srgbClr val="00007C"/>
                </a:solidFill>
                <a:latin typeface="Courier New"/>
                <a:cs typeface="Courier New"/>
              </a:rPr>
              <a:t>&lt;/html&gt;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0012" y="152400"/>
            <a:ext cx="8963025" cy="717550"/>
          </a:xfrm>
          <a:custGeom>
            <a:avLst/>
            <a:gdLst/>
            <a:ahLst/>
            <a:cxnLst/>
            <a:rect l="l" t="t" r="r" b="b"/>
            <a:pathLst>
              <a:path w="8963025" h="717550">
                <a:moveTo>
                  <a:pt x="8963025" y="0"/>
                </a:moveTo>
                <a:lnTo>
                  <a:pt x="0" y="0"/>
                </a:lnTo>
                <a:lnTo>
                  <a:pt x="0" y="717550"/>
                </a:lnTo>
                <a:lnTo>
                  <a:pt x="8963025" y="717550"/>
                </a:lnTo>
                <a:lnTo>
                  <a:pt x="8963025" y="0"/>
                </a:lnTo>
                <a:close/>
              </a:path>
            </a:pathLst>
          </a:custGeom>
          <a:solidFill>
            <a:srgbClr val="0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8714" y="240868"/>
            <a:ext cx="25342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2.2. CÚ</a:t>
            </a:r>
            <a:r>
              <a:rPr spc="-90" dirty="0"/>
              <a:t> </a:t>
            </a:r>
            <a:r>
              <a:rPr dirty="0"/>
              <a:t>PHÁP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Lập trình</a:t>
            </a:r>
            <a:r>
              <a:rPr spc="-70" dirty="0"/>
              <a:t> </a:t>
            </a:r>
            <a:r>
              <a:rPr spc="-10" dirty="0"/>
              <a:t>Web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15/08/2019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75" y="1066800"/>
            <a:ext cx="8963025" cy="518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012" y="152400"/>
            <a:ext cx="8963025" cy="717550"/>
          </a:xfrm>
          <a:custGeom>
            <a:avLst/>
            <a:gdLst/>
            <a:ahLst/>
            <a:cxnLst/>
            <a:rect l="l" t="t" r="r" b="b"/>
            <a:pathLst>
              <a:path w="8963025" h="717550">
                <a:moveTo>
                  <a:pt x="8963025" y="0"/>
                </a:moveTo>
                <a:lnTo>
                  <a:pt x="0" y="0"/>
                </a:lnTo>
                <a:lnTo>
                  <a:pt x="0" y="717550"/>
                </a:lnTo>
                <a:lnTo>
                  <a:pt x="8963025" y="717550"/>
                </a:lnTo>
                <a:lnTo>
                  <a:pt x="8963025" y="0"/>
                </a:lnTo>
                <a:close/>
              </a:path>
            </a:pathLst>
          </a:custGeom>
          <a:solidFill>
            <a:srgbClr val="0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8714" y="240868"/>
            <a:ext cx="25342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2.2. CÚ</a:t>
            </a:r>
            <a:r>
              <a:rPr spc="-90" dirty="0"/>
              <a:t> </a:t>
            </a:r>
            <a:r>
              <a:rPr dirty="0"/>
              <a:t>PHÁP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Lập trình</a:t>
            </a:r>
            <a:r>
              <a:rPr spc="-70" dirty="0"/>
              <a:t> </a:t>
            </a:r>
            <a:r>
              <a:rPr spc="-10" dirty="0"/>
              <a:t>Web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15/08/2019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142" y="1164081"/>
            <a:ext cx="8771890" cy="2244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24865" marR="5080" indent="-812800">
              <a:lnSpc>
                <a:spcPct val="100000"/>
              </a:lnSpc>
              <a:spcBef>
                <a:spcPts val="95"/>
              </a:spcBef>
              <a:buClr>
                <a:srgbClr val="00007C"/>
              </a:buClr>
              <a:buSzPct val="75000"/>
              <a:buFont typeface="Wingdings"/>
              <a:buChar char=""/>
              <a:tabLst>
                <a:tab pos="824865" algn="l"/>
                <a:tab pos="825500" algn="l"/>
              </a:tabLst>
            </a:pPr>
            <a:r>
              <a:rPr sz="2800" spc="-10" dirty="0">
                <a:latin typeface="Times New Roman"/>
                <a:cs typeface="Times New Roman"/>
              </a:rPr>
              <a:t>Mỗi </a:t>
            </a:r>
            <a:r>
              <a:rPr sz="2800" spc="-5" dirty="0">
                <a:latin typeface="Times New Roman"/>
                <a:cs typeface="Times New Roman"/>
              </a:rPr>
              <a:t>câu lệnh </a:t>
            </a:r>
            <a:r>
              <a:rPr sz="2800" dirty="0">
                <a:latin typeface="Times New Roman"/>
                <a:cs typeface="Times New Roman"/>
              </a:rPr>
              <a:t>trong </a:t>
            </a:r>
            <a:r>
              <a:rPr sz="2800" spc="-5" dirty="0">
                <a:latin typeface="Times New Roman"/>
                <a:cs typeface="Times New Roman"/>
              </a:rPr>
              <a:t>php được kết thúc bằng dấu </a:t>
            </a:r>
            <a:r>
              <a:rPr sz="2800" dirty="0">
                <a:latin typeface="Times New Roman"/>
                <a:cs typeface="Times New Roman"/>
              </a:rPr>
              <a:t>(;). </a:t>
            </a:r>
            <a:r>
              <a:rPr sz="2800" spc="-10" dirty="0">
                <a:latin typeface="Times New Roman"/>
                <a:cs typeface="Times New Roman"/>
              </a:rPr>
              <a:t>Dấu  </a:t>
            </a:r>
            <a:r>
              <a:rPr sz="2800" spc="-5" dirty="0">
                <a:latin typeface="Times New Roman"/>
                <a:cs typeface="Times New Roman"/>
              </a:rPr>
              <a:t>này là </a:t>
            </a:r>
            <a:r>
              <a:rPr sz="2800" spc="-10" dirty="0">
                <a:latin typeface="Times New Roman"/>
                <a:cs typeface="Times New Roman"/>
              </a:rPr>
              <a:t>một </a:t>
            </a:r>
            <a:r>
              <a:rPr sz="2800" spc="-5" dirty="0">
                <a:latin typeface="Times New Roman"/>
                <a:cs typeface="Times New Roman"/>
              </a:rPr>
              <a:t>toán tử </a:t>
            </a:r>
            <a:r>
              <a:rPr sz="2800" dirty="0">
                <a:latin typeface="Times New Roman"/>
                <a:cs typeface="Times New Roman"/>
              </a:rPr>
              <a:t>dùng </a:t>
            </a:r>
            <a:r>
              <a:rPr sz="2800" spc="-5" dirty="0">
                <a:latin typeface="Times New Roman"/>
                <a:cs typeface="Times New Roman"/>
              </a:rPr>
              <a:t>để phân biệt </a:t>
            </a: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spc="-5" dirty="0">
                <a:latin typeface="Times New Roman"/>
                <a:cs typeface="Times New Roman"/>
              </a:rPr>
              <a:t>cấu trúc với  </a:t>
            </a:r>
            <a:r>
              <a:rPr sz="2800" dirty="0">
                <a:latin typeface="Times New Roman"/>
                <a:cs typeface="Times New Roman"/>
              </a:rPr>
              <a:t>nhau</a:t>
            </a:r>
            <a:endParaRPr sz="2800">
              <a:latin typeface="Times New Roman"/>
              <a:cs typeface="Times New Roman"/>
            </a:endParaRPr>
          </a:p>
          <a:p>
            <a:pPr marL="824865" marR="170815" indent="-812800">
              <a:lnSpc>
                <a:spcPct val="100000"/>
              </a:lnSpc>
              <a:spcBef>
                <a:spcPts val="675"/>
              </a:spcBef>
              <a:buClr>
                <a:srgbClr val="00007C"/>
              </a:buClr>
              <a:buSzPct val="75000"/>
              <a:buFont typeface="Wingdings"/>
              <a:buChar char=""/>
              <a:tabLst>
                <a:tab pos="824865" algn="l"/>
                <a:tab pos="825500" algn="l"/>
              </a:tabLst>
            </a:pPr>
            <a:r>
              <a:rPr sz="2800" spc="-5" dirty="0">
                <a:latin typeface="Times New Roman"/>
                <a:cs typeface="Times New Roman"/>
              </a:rPr>
              <a:t>Có hai </a:t>
            </a:r>
            <a:r>
              <a:rPr sz="2800" spc="-10" dirty="0">
                <a:latin typeface="Times New Roman"/>
                <a:cs typeface="Times New Roman"/>
              </a:rPr>
              <a:t>câu </a:t>
            </a:r>
            <a:r>
              <a:rPr sz="2800" spc="-5" dirty="0">
                <a:latin typeface="Times New Roman"/>
                <a:cs typeface="Times New Roman"/>
              </a:rPr>
              <a:t>lệnh </a:t>
            </a:r>
            <a:r>
              <a:rPr sz="2800" spc="-10" dirty="0">
                <a:latin typeface="Times New Roman"/>
                <a:cs typeface="Times New Roman"/>
              </a:rPr>
              <a:t>cơ </a:t>
            </a:r>
            <a:r>
              <a:rPr sz="2800" spc="-5" dirty="0">
                <a:latin typeface="Times New Roman"/>
                <a:cs typeface="Times New Roman"/>
              </a:rPr>
              <a:t>bản dùng để hiển thị </a:t>
            </a: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spc="-5" dirty="0">
                <a:latin typeface="Times New Roman"/>
                <a:cs typeface="Times New Roman"/>
              </a:rPr>
              <a:t>câu text ra  browser là : </a:t>
            </a:r>
            <a:r>
              <a:rPr sz="2800" b="1" i="1" spc="-10" dirty="0">
                <a:latin typeface="Times New Roman"/>
                <a:cs typeface="Times New Roman"/>
              </a:rPr>
              <a:t>echo </a:t>
            </a:r>
            <a:r>
              <a:rPr sz="2800" spc="-5" dirty="0">
                <a:latin typeface="Times New Roman"/>
                <a:cs typeface="Times New Roman"/>
              </a:rPr>
              <a:t>và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print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0012" y="152400"/>
            <a:ext cx="8963025" cy="717550"/>
          </a:xfrm>
          <a:custGeom>
            <a:avLst/>
            <a:gdLst/>
            <a:ahLst/>
            <a:cxnLst/>
            <a:rect l="l" t="t" r="r" b="b"/>
            <a:pathLst>
              <a:path w="8963025" h="717550">
                <a:moveTo>
                  <a:pt x="8963025" y="0"/>
                </a:moveTo>
                <a:lnTo>
                  <a:pt x="0" y="0"/>
                </a:lnTo>
                <a:lnTo>
                  <a:pt x="0" y="717550"/>
                </a:lnTo>
                <a:lnTo>
                  <a:pt x="8963025" y="717550"/>
                </a:lnTo>
                <a:lnTo>
                  <a:pt x="8963025" y="0"/>
                </a:lnTo>
                <a:close/>
              </a:path>
            </a:pathLst>
          </a:custGeom>
          <a:solidFill>
            <a:srgbClr val="0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8714" y="240868"/>
            <a:ext cx="25342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2.2. CÚ</a:t>
            </a:r>
            <a:r>
              <a:rPr spc="-90" dirty="0"/>
              <a:t> </a:t>
            </a:r>
            <a:r>
              <a:rPr dirty="0"/>
              <a:t>PHÁP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Lập trình</a:t>
            </a:r>
            <a:r>
              <a:rPr spc="-70" dirty="0"/>
              <a:t> </a:t>
            </a:r>
            <a:r>
              <a:rPr spc="-10" dirty="0"/>
              <a:t>Web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15/08/2019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142" y="1078128"/>
            <a:ext cx="8576945" cy="386651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Lưu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ý</a:t>
            </a:r>
            <a:r>
              <a:rPr sz="2800" dirty="0"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824865" marR="100965" indent="-812800">
              <a:lnSpc>
                <a:spcPct val="100000"/>
              </a:lnSpc>
              <a:spcBef>
                <a:spcPts val="675"/>
              </a:spcBef>
              <a:buClr>
                <a:srgbClr val="00007C"/>
              </a:buClr>
              <a:buSzPct val="75000"/>
              <a:buFont typeface="Wingdings"/>
              <a:buChar char=""/>
              <a:tabLst>
                <a:tab pos="824865" algn="l"/>
                <a:tab pos="825500" algn="l"/>
              </a:tabLst>
            </a:pP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spc="-5" dirty="0">
                <a:latin typeface="Times New Roman"/>
                <a:cs typeface="Times New Roman"/>
              </a:rPr>
              <a:t>file php phải có phần </a:t>
            </a:r>
            <a:r>
              <a:rPr sz="2800" spc="-15" dirty="0">
                <a:latin typeface="Times New Roman"/>
                <a:cs typeface="Times New Roman"/>
              </a:rPr>
              <a:t>mở </a:t>
            </a:r>
            <a:r>
              <a:rPr sz="2800" dirty="0">
                <a:latin typeface="Times New Roman"/>
                <a:cs typeface="Times New Roman"/>
              </a:rPr>
              <a:t>rộng </a:t>
            </a:r>
            <a:r>
              <a:rPr sz="2800" spc="-5" dirty="0">
                <a:latin typeface="Times New Roman"/>
                <a:cs typeface="Times New Roman"/>
              </a:rPr>
              <a:t>là .php. </a:t>
            </a:r>
            <a:r>
              <a:rPr sz="2800" spc="-10" dirty="0">
                <a:latin typeface="Times New Roman"/>
                <a:cs typeface="Times New Roman"/>
              </a:rPr>
              <a:t>Nếu </a:t>
            </a:r>
            <a:r>
              <a:rPr sz="2800" spc="-5" dirty="0">
                <a:latin typeface="Times New Roman"/>
                <a:cs typeface="Times New Roman"/>
              </a:rPr>
              <a:t>phần  </a:t>
            </a:r>
            <a:r>
              <a:rPr sz="2800" spc="-15" dirty="0">
                <a:latin typeface="Times New Roman"/>
                <a:cs typeface="Times New Roman"/>
              </a:rPr>
              <a:t>mở </a:t>
            </a:r>
            <a:r>
              <a:rPr sz="2800" dirty="0">
                <a:latin typeface="Times New Roman"/>
                <a:cs typeface="Times New Roman"/>
              </a:rPr>
              <a:t>rộng </a:t>
            </a:r>
            <a:r>
              <a:rPr sz="2800" spc="-5" dirty="0">
                <a:latin typeface="Times New Roman"/>
                <a:cs typeface="Times New Roman"/>
              </a:rPr>
              <a:t>là .html thì </a:t>
            </a:r>
            <a:r>
              <a:rPr sz="2800" dirty="0">
                <a:latin typeface="Times New Roman"/>
                <a:cs typeface="Times New Roman"/>
              </a:rPr>
              <a:t>đoạn </a:t>
            </a:r>
            <a:r>
              <a:rPr sz="2800" spc="-15" dirty="0">
                <a:latin typeface="Times New Roman"/>
                <a:cs typeface="Times New Roman"/>
              </a:rPr>
              <a:t>mã </a:t>
            </a:r>
            <a:r>
              <a:rPr sz="2800" dirty="0">
                <a:latin typeface="Times New Roman"/>
                <a:cs typeface="Times New Roman"/>
              </a:rPr>
              <a:t>php </a:t>
            </a:r>
            <a:r>
              <a:rPr sz="2800" spc="-5" dirty="0">
                <a:latin typeface="Times New Roman"/>
                <a:cs typeface="Times New Roman"/>
              </a:rPr>
              <a:t>sẽ </a:t>
            </a:r>
            <a:r>
              <a:rPr sz="2800" dirty="0">
                <a:latin typeface="Times New Roman"/>
                <a:cs typeface="Times New Roman"/>
              </a:rPr>
              <a:t>không </a:t>
            </a:r>
            <a:r>
              <a:rPr sz="2800" spc="-5" dirty="0">
                <a:latin typeface="Times New Roman"/>
                <a:cs typeface="Times New Roman"/>
              </a:rPr>
              <a:t>được thực  </a:t>
            </a:r>
            <a:r>
              <a:rPr sz="2800" dirty="0">
                <a:latin typeface="Times New Roman"/>
                <a:cs typeface="Times New Roman"/>
              </a:rPr>
              <a:t>thi</a:t>
            </a:r>
            <a:endParaRPr sz="2800">
              <a:latin typeface="Times New Roman"/>
              <a:cs typeface="Times New Roman"/>
            </a:endParaRPr>
          </a:p>
          <a:p>
            <a:pPr marL="824865" marR="5080" indent="-812800">
              <a:lnSpc>
                <a:spcPct val="100000"/>
              </a:lnSpc>
              <a:spcBef>
                <a:spcPts val="675"/>
              </a:spcBef>
              <a:buClr>
                <a:srgbClr val="00007C"/>
              </a:buClr>
              <a:buSzPct val="75000"/>
              <a:buFont typeface="Wingdings"/>
              <a:buChar char=""/>
              <a:tabLst>
                <a:tab pos="824865" algn="l"/>
                <a:tab pos="825500" algn="l"/>
              </a:tabLst>
            </a:pPr>
            <a:r>
              <a:rPr sz="2800" spc="-5" dirty="0">
                <a:latin typeface="Times New Roman"/>
                <a:cs typeface="Times New Roman"/>
              </a:rPr>
              <a:t>Có thể viết </a:t>
            </a: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spc="-5" dirty="0">
                <a:latin typeface="Times New Roman"/>
                <a:cs typeface="Times New Roman"/>
              </a:rPr>
              <a:t>câu </a:t>
            </a:r>
            <a:r>
              <a:rPr sz="2800" spc="-10" dirty="0">
                <a:latin typeface="Times New Roman"/>
                <a:cs typeface="Times New Roman"/>
              </a:rPr>
              <a:t>chú </a:t>
            </a:r>
            <a:r>
              <a:rPr sz="2800" spc="-5" dirty="0">
                <a:latin typeface="Times New Roman"/>
                <a:cs typeface="Times New Roman"/>
              </a:rPr>
              <a:t>thích cho đoạn </a:t>
            </a:r>
            <a:r>
              <a:rPr sz="2800" spc="-10" dirty="0">
                <a:latin typeface="Times New Roman"/>
                <a:cs typeface="Times New Roman"/>
              </a:rPr>
              <a:t>mã </a:t>
            </a:r>
            <a:r>
              <a:rPr sz="2800" spc="-5" dirty="0">
                <a:latin typeface="Times New Roman"/>
                <a:cs typeface="Times New Roman"/>
              </a:rPr>
              <a:t>php. Có hai  </a:t>
            </a:r>
            <a:r>
              <a:rPr sz="2800" spc="-10" dirty="0">
                <a:latin typeface="Times New Roman"/>
                <a:cs typeface="Times New Roman"/>
              </a:rPr>
              <a:t>cách </a:t>
            </a:r>
            <a:r>
              <a:rPr sz="2800" spc="-5" dirty="0">
                <a:latin typeface="Times New Roman"/>
                <a:cs typeface="Times New Roman"/>
              </a:rPr>
              <a:t>viết là: </a:t>
            </a:r>
            <a:r>
              <a:rPr sz="2800" i="1" spc="-5" dirty="0">
                <a:latin typeface="Times New Roman"/>
                <a:cs typeface="Times New Roman"/>
              </a:rPr>
              <a:t>/* </a:t>
            </a:r>
            <a:r>
              <a:rPr sz="2800" i="1" spc="-10" dirty="0">
                <a:latin typeface="Times New Roman"/>
                <a:cs typeface="Times New Roman"/>
              </a:rPr>
              <a:t>chú </a:t>
            </a:r>
            <a:r>
              <a:rPr sz="2800" i="1" spc="-5" dirty="0">
                <a:latin typeface="Times New Roman"/>
                <a:cs typeface="Times New Roman"/>
              </a:rPr>
              <a:t>thích */ </a:t>
            </a:r>
            <a:r>
              <a:rPr sz="2800" spc="-5" dirty="0">
                <a:latin typeface="Times New Roman"/>
                <a:cs typeface="Times New Roman"/>
              </a:rPr>
              <a:t>hoặc </a:t>
            </a:r>
            <a:r>
              <a:rPr sz="2800" i="1" spc="-5" dirty="0">
                <a:latin typeface="Times New Roman"/>
                <a:cs typeface="Times New Roman"/>
              </a:rPr>
              <a:t>// chú</a:t>
            </a:r>
            <a:r>
              <a:rPr sz="2800" i="1" spc="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thích</a:t>
            </a:r>
            <a:endParaRPr sz="2800">
              <a:latin typeface="Times New Roman"/>
              <a:cs typeface="Times New Roman"/>
            </a:endParaRPr>
          </a:p>
          <a:p>
            <a:pPr marL="824865" indent="-812800">
              <a:lnSpc>
                <a:spcPct val="100000"/>
              </a:lnSpc>
              <a:spcBef>
                <a:spcPts val="670"/>
              </a:spcBef>
              <a:buClr>
                <a:srgbClr val="00007C"/>
              </a:buClr>
              <a:buSzPct val="75000"/>
              <a:buFont typeface="Wingdings"/>
              <a:buChar char=""/>
              <a:tabLst>
                <a:tab pos="824865" algn="l"/>
                <a:tab pos="825500" algn="l"/>
              </a:tabLst>
            </a:pPr>
            <a:r>
              <a:rPr sz="2800" spc="-10" dirty="0">
                <a:latin typeface="Times New Roman"/>
                <a:cs typeface="Times New Roman"/>
              </a:rPr>
              <a:t>Đoạn mã </a:t>
            </a:r>
            <a:r>
              <a:rPr sz="2800" spc="-5" dirty="0">
                <a:latin typeface="Times New Roman"/>
                <a:cs typeface="Times New Roman"/>
              </a:rPr>
              <a:t>php cũng có thể đặt trong </a:t>
            </a:r>
            <a:r>
              <a:rPr sz="2800" spc="-10" dirty="0">
                <a:latin typeface="Times New Roman"/>
                <a:cs typeface="Times New Roman"/>
              </a:rPr>
              <a:t>cặp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thẻ:</a:t>
            </a:r>
            <a:endParaRPr sz="2800">
              <a:latin typeface="Times New Roman"/>
              <a:cs typeface="Times New Roman"/>
            </a:endParaRPr>
          </a:p>
          <a:p>
            <a:pPr marL="824865">
              <a:lnSpc>
                <a:spcPct val="100000"/>
              </a:lnSpc>
              <a:spcBef>
                <a:spcPts val="675"/>
              </a:spcBef>
              <a:tabLst>
                <a:tab pos="1472565" algn="l"/>
                <a:tab pos="3707129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&lt;?	</a:t>
            </a:r>
            <a:r>
              <a:rPr sz="2800" b="1" spc="-10" dirty="0">
                <a:latin typeface="Times New Roman"/>
                <a:cs typeface="Times New Roman"/>
              </a:rPr>
              <a:t>Đoạn</a:t>
            </a:r>
            <a:r>
              <a:rPr sz="2800" b="1" spc="1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mã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php	?&gt;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0012" y="152400"/>
            <a:ext cx="8963025" cy="717550"/>
          </a:xfrm>
          <a:custGeom>
            <a:avLst/>
            <a:gdLst/>
            <a:ahLst/>
            <a:cxnLst/>
            <a:rect l="l" t="t" r="r" b="b"/>
            <a:pathLst>
              <a:path w="8963025" h="717550">
                <a:moveTo>
                  <a:pt x="8963025" y="0"/>
                </a:moveTo>
                <a:lnTo>
                  <a:pt x="0" y="0"/>
                </a:lnTo>
                <a:lnTo>
                  <a:pt x="0" y="717550"/>
                </a:lnTo>
                <a:lnTo>
                  <a:pt x="8963025" y="717550"/>
                </a:lnTo>
                <a:lnTo>
                  <a:pt x="8963025" y="0"/>
                </a:lnTo>
                <a:close/>
              </a:path>
            </a:pathLst>
          </a:custGeom>
          <a:solidFill>
            <a:srgbClr val="0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8714" y="240868"/>
            <a:ext cx="25342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2.2. CÚ</a:t>
            </a:r>
            <a:r>
              <a:rPr spc="-90" dirty="0"/>
              <a:t> </a:t>
            </a:r>
            <a:r>
              <a:rPr dirty="0"/>
              <a:t>PHÁP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Lập trình</a:t>
            </a:r>
            <a:r>
              <a:rPr spc="-70" dirty="0"/>
              <a:t> </a:t>
            </a:r>
            <a:r>
              <a:rPr spc="-10" dirty="0"/>
              <a:t>Web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15/08/2019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142" y="1078737"/>
            <a:ext cx="7602220" cy="4836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40"/>
              </a:lnSpc>
              <a:spcBef>
                <a:spcPts val="95"/>
              </a:spcBef>
            </a:pPr>
            <a:r>
              <a:rPr sz="2800" spc="-5" dirty="0">
                <a:solidFill>
                  <a:srgbClr val="CC0000"/>
                </a:solidFill>
                <a:latin typeface="Times New Roman"/>
                <a:cs typeface="Times New Roman"/>
              </a:rPr>
              <a:t>Ví </a:t>
            </a:r>
            <a:r>
              <a:rPr sz="2800" dirty="0">
                <a:solidFill>
                  <a:srgbClr val="CC0000"/>
                </a:solidFill>
                <a:latin typeface="Times New Roman"/>
                <a:cs typeface="Times New Roman"/>
              </a:rPr>
              <a:t>dụ</a:t>
            </a:r>
            <a:r>
              <a:rPr sz="2800" dirty="0">
                <a:latin typeface="Times New Roman"/>
                <a:cs typeface="Times New Roman"/>
              </a:rPr>
              <a:t>: </a:t>
            </a:r>
            <a:r>
              <a:rPr sz="2800" spc="-5" dirty="0">
                <a:latin typeface="Times New Roman"/>
                <a:cs typeface="Times New Roman"/>
              </a:rPr>
              <a:t>Ta có trang vidu2.php như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sau:</a:t>
            </a:r>
            <a:endParaRPr sz="2800" dirty="0">
              <a:latin typeface="Times New Roman"/>
              <a:cs typeface="Times New Roman"/>
            </a:endParaRPr>
          </a:p>
          <a:p>
            <a:pPr marL="469900">
              <a:lnSpc>
                <a:spcPts val="2860"/>
              </a:lnSpc>
            </a:pPr>
            <a:r>
              <a:rPr sz="2400" spc="-5" dirty="0">
                <a:solidFill>
                  <a:srgbClr val="00007C"/>
                </a:solidFill>
                <a:latin typeface="Courier New"/>
                <a:cs typeface="Courier New"/>
              </a:rPr>
              <a:t>&lt;html&gt;</a:t>
            </a:r>
            <a:endParaRPr sz="2400" dirty="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2400" spc="-5" dirty="0">
                <a:solidFill>
                  <a:srgbClr val="00007C"/>
                </a:solidFill>
                <a:latin typeface="Courier New"/>
                <a:cs typeface="Courier New"/>
              </a:rPr>
              <a:t>&lt;head&gt;</a:t>
            </a:r>
            <a:endParaRPr sz="2400" dirty="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solidFill>
                  <a:srgbClr val="00007C"/>
                </a:solidFill>
                <a:latin typeface="Courier New"/>
                <a:cs typeface="Courier New"/>
              </a:rPr>
              <a:t>&lt;title&gt;Example&lt;/title&gt;</a:t>
            </a:r>
            <a:endParaRPr sz="2400" dirty="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2400" spc="-5" dirty="0">
                <a:solidFill>
                  <a:srgbClr val="00007C"/>
                </a:solidFill>
                <a:latin typeface="Courier New"/>
                <a:cs typeface="Courier New"/>
              </a:rPr>
              <a:t>&lt;/head&gt;</a:t>
            </a:r>
            <a:endParaRPr sz="2400" dirty="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2400" spc="-5" dirty="0">
                <a:solidFill>
                  <a:srgbClr val="00007C"/>
                </a:solidFill>
                <a:latin typeface="Courier New"/>
                <a:cs typeface="Courier New"/>
              </a:rPr>
              <a:t>&lt;h3&gt; </a:t>
            </a:r>
            <a:r>
              <a:rPr sz="2400" spc="-10" dirty="0">
                <a:solidFill>
                  <a:srgbClr val="00007C"/>
                </a:solidFill>
                <a:latin typeface="Courier New"/>
                <a:cs typeface="Courier New"/>
              </a:rPr>
              <a:t>Welcome</a:t>
            </a:r>
            <a:r>
              <a:rPr sz="2400" spc="-15" dirty="0">
                <a:solidFill>
                  <a:srgbClr val="00007C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00007C"/>
                </a:solidFill>
                <a:latin typeface="Courier New"/>
                <a:cs typeface="Courier New"/>
              </a:rPr>
              <a:t>to!&lt;/h3&gt;</a:t>
            </a:r>
            <a:endParaRPr sz="2400" dirty="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2400" spc="-5" dirty="0">
                <a:solidFill>
                  <a:srgbClr val="00007C"/>
                </a:solidFill>
                <a:latin typeface="Courier New"/>
                <a:cs typeface="Courier New"/>
              </a:rPr>
              <a:t>&lt;body&gt;</a:t>
            </a:r>
            <a:endParaRPr sz="2400" dirty="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2400" spc="-5" dirty="0">
                <a:solidFill>
                  <a:srgbClr val="00007C"/>
                </a:solidFill>
                <a:latin typeface="Courier New"/>
                <a:cs typeface="Courier New"/>
              </a:rPr>
              <a:t>&lt;?php</a:t>
            </a:r>
            <a:endParaRPr sz="2400" dirty="0">
              <a:latin typeface="Courier New"/>
              <a:cs typeface="Courier New"/>
            </a:endParaRPr>
          </a:p>
          <a:p>
            <a:pPr marL="420370" algn="ctr">
              <a:lnSpc>
                <a:spcPct val="100000"/>
              </a:lnSpc>
            </a:pPr>
            <a:r>
              <a:rPr sz="2400" spc="-5" dirty="0">
                <a:solidFill>
                  <a:srgbClr val="00007C"/>
                </a:solidFill>
                <a:latin typeface="Courier New"/>
                <a:cs typeface="Courier New"/>
              </a:rPr>
              <a:t>echo </a:t>
            </a:r>
            <a:r>
              <a:rPr sz="2400" spc="-10" dirty="0">
                <a:solidFill>
                  <a:srgbClr val="00007C"/>
                </a:solidFill>
                <a:latin typeface="Courier New"/>
                <a:cs typeface="Courier New"/>
              </a:rPr>
              <a:t>"&lt;p&gt;Php</a:t>
            </a:r>
            <a:r>
              <a:rPr sz="2400" spc="-15" dirty="0">
                <a:solidFill>
                  <a:srgbClr val="00007C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00007C"/>
                </a:solidFill>
                <a:latin typeface="Courier New"/>
                <a:cs typeface="Courier New"/>
              </a:rPr>
              <a:t>programing&lt;/p&gt;";?&gt;</a:t>
            </a:r>
            <a:endParaRPr sz="2400" dirty="0">
              <a:latin typeface="Courier New"/>
              <a:cs typeface="Courier New"/>
            </a:endParaRPr>
          </a:p>
          <a:p>
            <a:pPr marL="456565" algn="ctr">
              <a:lnSpc>
                <a:spcPct val="100000"/>
              </a:lnSpc>
            </a:pPr>
            <a:r>
              <a:rPr sz="2400" spc="-5" dirty="0">
                <a:solidFill>
                  <a:srgbClr val="00007C"/>
                </a:solidFill>
                <a:latin typeface="Courier New"/>
                <a:cs typeface="Courier New"/>
              </a:rPr>
              <a:t>&lt;?php </a:t>
            </a:r>
            <a:r>
              <a:rPr sz="2400" spc="-10" dirty="0">
                <a:solidFill>
                  <a:srgbClr val="00007C"/>
                </a:solidFill>
                <a:latin typeface="Courier New"/>
                <a:cs typeface="Courier New"/>
              </a:rPr>
              <a:t>print "&lt;p&gt;Mysql database&lt;/p&gt;";</a:t>
            </a:r>
            <a:r>
              <a:rPr sz="2400" spc="-15" dirty="0">
                <a:solidFill>
                  <a:srgbClr val="00007C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00007C"/>
                </a:solidFill>
                <a:latin typeface="Courier New"/>
                <a:cs typeface="Courier New"/>
              </a:rPr>
              <a:t>?&gt;</a:t>
            </a:r>
            <a:endParaRPr sz="2400" dirty="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2400" spc="-5" dirty="0">
                <a:solidFill>
                  <a:srgbClr val="00007C"/>
                </a:solidFill>
                <a:latin typeface="Courier New"/>
                <a:cs typeface="Courier New"/>
              </a:rPr>
              <a:t>&lt;p&gt;And </a:t>
            </a:r>
            <a:r>
              <a:rPr sz="2400" spc="-10" dirty="0">
                <a:solidFill>
                  <a:srgbClr val="00007C"/>
                </a:solidFill>
                <a:latin typeface="Courier New"/>
                <a:cs typeface="Courier New"/>
              </a:rPr>
              <a:t>web server</a:t>
            </a:r>
            <a:r>
              <a:rPr sz="2400" spc="-20" dirty="0">
                <a:solidFill>
                  <a:srgbClr val="00007C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00007C"/>
                </a:solidFill>
                <a:latin typeface="Courier New"/>
                <a:cs typeface="Courier New"/>
              </a:rPr>
              <a:t>design&lt;/p&gt;</a:t>
            </a:r>
            <a:endParaRPr sz="2400" dirty="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2400" spc="-5" dirty="0">
                <a:solidFill>
                  <a:srgbClr val="00007C"/>
                </a:solidFill>
                <a:latin typeface="Courier New"/>
                <a:cs typeface="Courier New"/>
              </a:rPr>
              <a:t>&lt;/body&gt;</a:t>
            </a:r>
            <a:endParaRPr sz="2400" dirty="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2400" spc="-5" dirty="0">
                <a:solidFill>
                  <a:srgbClr val="00007C"/>
                </a:solidFill>
                <a:latin typeface="Courier New"/>
                <a:cs typeface="Courier New"/>
              </a:rPr>
              <a:t>&lt;/html&gt;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0012" y="152400"/>
            <a:ext cx="8963025" cy="717550"/>
          </a:xfrm>
          <a:custGeom>
            <a:avLst/>
            <a:gdLst/>
            <a:ahLst/>
            <a:cxnLst/>
            <a:rect l="l" t="t" r="r" b="b"/>
            <a:pathLst>
              <a:path w="8963025" h="717550">
                <a:moveTo>
                  <a:pt x="8963025" y="0"/>
                </a:moveTo>
                <a:lnTo>
                  <a:pt x="0" y="0"/>
                </a:lnTo>
                <a:lnTo>
                  <a:pt x="0" y="717550"/>
                </a:lnTo>
                <a:lnTo>
                  <a:pt x="8963025" y="717550"/>
                </a:lnTo>
                <a:lnTo>
                  <a:pt x="8963025" y="0"/>
                </a:lnTo>
                <a:close/>
              </a:path>
            </a:pathLst>
          </a:custGeom>
          <a:solidFill>
            <a:srgbClr val="0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8714" y="240868"/>
            <a:ext cx="25342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2.2. CÚ</a:t>
            </a:r>
            <a:r>
              <a:rPr spc="-90" dirty="0"/>
              <a:t> </a:t>
            </a:r>
            <a:r>
              <a:rPr dirty="0"/>
              <a:t>PHÁP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Lập trình</a:t>
            </a:r>
            <a:r>
              <a:rPr spc="-70" dirty="0"/>
              <a:t> </a:t>
            </a:r>
            <a:r>
              <a:rPr spc="-10" dirty="0"/>
              <a:t>Web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15/08/2019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012" y="152400"/>
            <a:ext cx="8963025" cy="717550"/>
          </a:xfrm>
          <a:custGeom>
            <a:avLst/>
            <a:gdLst/>
            <a:ahLst/>
            <a:cxnLst/>
            <a:rect l="l" t="t" r="r" b="b"/>
            <a:pathLst>
              <a:path w="8963025" h="717550">
                <a:moveTo>
                  <a:pt x="8963025" y="0"/>
                </a:moveTo>
                <a:lnTo>
                  <a:pt x="0" y="0"/>
                </a:lnTo>
                <a:lnTo>
                  <a:pt x="0" y="717550"/>
                </a:lnTo>
                <a:lnTo>
                  <a:pt x="8963025" y="717550"/>
                </a:lnTo>
                <a:lnTo>
                  <a:pt x="8963025" y="0"/>
                </a:lnTo>
                <a:close/>
              </a:path>
            </a:pathLst>
          </a:custGeom>
          <a:solidFill>
            <a:srgbClr val="0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8714" y="240868"/>
            <a:ext cx="25342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2.2. CÚ</a:t>
            </a:r>
            <a:r>
              <a:rPr spc="-90" dirty="0"/>
              <a:t> </a:t>
            </a:r>
            <a:r>
              <a:rPr dirty="0"/>
              <a:t>PHÁP</a:t>
            </a:r>
          </a:p>
        </p:txBody>
      </p:sp>
      <p:sp>
        <p:nvSpPr>
          <p:cNvPr id="4" name="object 4"/>
          <p:cNvSpPr/>
          <p:nvPr/>
        </p:nvSpPr>
        <p:spPr>
          <a:xfrm>
            <a:off x="452437" y="1066736"/>
            <a:ext cx="8239125" cy="52245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Lập trình</a:t>
            </a:r>
            <a:r>
              <a:rPr spc="-70" dirty="0"/>
              <a:t> </a:t>
            </a:r>
            <a:r>
              <a:rPr spc="-10" dirty="0"/>
              <a:t>Web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15/08/2019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142" y="993152"/>
            <a:ext cx="8741410" cy="527177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824865" indent="-812800">
              <a:lnSpc>
                <a:spcPct val="100000"/>
              </a:lnSpc>
              <a:spcBef>
                <a:spcPts val="830"/>
              </a:spcBef>
              <a:buClr>
                <a:srgbClr val="00007C"/>
              </a:buClr>
              <a:buSzPct val="75000"/>
              <a:buFont typeface="Wingdings"/>
              <a:buChar char=""/>
              <a:tabLst>
                <a:tab pos="824865" algn="l"/>
                <a:tab pos="825500" algn="l"/>
              </a:tabLst>
            </a:pPr>
            <a:r>
              <a:rPr sz="3000" dirty="0">
                <a:latin typeface="Times New Roman"/>
                <a:cs typeface="Times New Roman"/>
              </a:rPr>
              <a:t>Php hỗ </a:t>
            </a:r>
            <a:r>
              <a:rPr sz="3000" spc="-5" dirty="0">
                <a:latin typeface="Times New Roman"/>
                <a:cs typeface="Times New Roman"/>
              </a:rPr>
              <a:t>trợ </a:t>
            </a:r>
            <a:r>
              <a:rPr sz="3000" dirty="0">
                <a:latin typeface="Times New Roman"/>
                <a:cs typeface="Times New Roman"/>
              </a:rPr>
              <a:t>5 kiểu dữ </a:t>
            </a:r>
            <a:r>
              <a:rPr sz="3000" spc="-5" dirty="0">
                <a:latin typeface="Times New Roman"/>
                <a:cs typeface="Times New Roman"/>
              </a:rPr>
              <a:t>liệu </a:t>
            </a:r>
            <a:r>
              <a:rPr sz="3000" dirty="0">
                <a:latin typeface="Times New Roman"/>
                <a:cs typeface="Times New Roman"/>
              </a:rPr>
              <a:t>như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sau:</a:t>
            </a:r>
            <a:endParaRPr sz="3000">
              <a:latin typeface="Times New Roman"/>
              <a:cs typeface="Times New Roman"/>
            </a:endParaRPr>
          </a:p>
          <a:p>
            <a:pPr marL="1181100" marR="6985" lvl="1" indent="-711835">
              <a:lnSpc>
                <a:spcPct val="100000"/>
              </a:lnSpc>
              <a:spcBef>
                <a:spcPts val="680"/>
              </a:spcBef>
              <a:buClr>
                <a:srgbClr val="9999CC"/>
              </a:buClr>
              <a:buSzPct val="80357"/>
              <a:buFont typeface="Wingdings"/>
              <a:buChar char=""/>
              <a:tabLst>
                <a:tab pos="1181100" algn="l"/>
                <a:tab pos="1181735" algn="l"/>
                <a:tab pos="2512060" algn="l"/>
                <a:tab pos="2987675" algn="l"/>
                <a:tab pos="3845560" algn="l"/>
                <a:tab pos="4502785" algn="l"/>
                <a:tab pos="5101590" algn="l"/>
                <a:tab pos="5582920" algn="l"/>
                <a:tab pos="6061710" algn="l"/>
                <a:tab pos="6798309" algn="l"/>
                <a:tab pos="7313295" algn="l"/>
                <a:tab pos="7991475" algn="l"/>
                <a:tab pos="8412480" algn="l"/>
              </a:tabLst>
            </a:pPr>
            <a:r>
              <a:rPr sz="2800" b="1" i="1" spc="-5" dirty="0">
                <a:solidFill>
                  <a:srgbClr val="00007C"/>
                </a:solidFill>
                <a:latin typeface="Times New Roman"/>
                <a:cs typeface="Times New Roman"/>
              </a:rPr>
              <a:t>I</a:t>
            </a:r>
            <a:r>
              <a:rPr sz="2800" b="1" i="1" dirty="0">
                <a:solidFill>
                  <a:srgbClr val="00007C"/>
                </a:solidFill>
                <a:latin typeface="Times New Roman"/>
                <a:cs typeface="Times New Roman"/>
              </a:rPr>
              <a:t>n</a:t>
            </a:r>
            <a:r>
              <a:rPr sz="2800" b="1" i="1" spc="-5" dirty="0">
                <a:solidFill>
                  <a:srgbClr val="00007C"/>
                </a:solidFill>
                <a:latin typeface="Times New Roman"/>
                <a:cs typeface="Times New Roman"/>
              </a:rPr>
              <a:t>tege</a:t>
            </a:r>
            <a:r>
              <a:rPr sz="2800" b="1" i="1" dirty="0">
                <a:solidFill>
                  <a:srgbClr val="00007C"/>
                </a:solidFill>
                <a:latin typeface="Times New Roman"/>
                <a:cs typeface="Times New Roman"/>
              </a:rPr>
              <a:t>r</a:t>
            </a:r>
            <a:r>
              <a:rPr sz="2800" i="1" spc="-5" dirty="0">
                <a:solidFill>
                  <a:srgbClr val="00007C"/>
                </a:solidFill>
                <a:latin typeface="Times New Roman"/>
                <a:cs typeface="Times New Roman"/>
              </a:rPr>
              <a:t>:</a:t>
            </a:r>
            <a:r>
              <a:rPr sz="2800" i="1" dirty="0">
                <a:solidFill>
                  <a:srgbClr val="00007C"/>
                </a:solidFill>
                <a:latin typeface="Times New Roman"/>
                <a:cs typeface="Times New Roman"/>
              </a:rPr>
              <a:t>	</a:t>
            </a:r>
            <a:r>
              <a:rPr sz="2800" i="1" spc="-15" dirty="0">
                <a:solidFill>
                  <a:srgbClr val="00007C"/>
                </a:solidFill>
                <a:latin typeface="Times New Roman"/>
                <a:cs typeface="Times New Roman"/>
              </a:rPr>
              <a:t>s</a:t>
            </a:r>
            <a:r>
              <a:rPr sz="2800" i="1" spc="-5" dirty="0">
                <a:solidFill>
                  <a:srgbClr val="00007C"/>
                </a:solidFill>
                <a:latin typeface="Times New Roman"/>
                <a:cs typeface="Times New Roman"/>
              </a:rPr>
              <a:t>ử</a:t>
            </a:r>
            <a:r>
              <a:rPr sz="2800" i="1" dirty="0">
                <a:solidFill>
                  <a:srgbClr val="00007C"/>
                </a:solidFill>
                <a:latin typeface="Times New Roman"/>
                <a:cs typeface="Times New Roman"/>
              </a:rPr>
              <a:t>	dụn</a:t>
            </a:r>
            <a:r>
              <a:rPr sz="2800" i="1" spc="-5" dirty="0">
                <a:solidFill>
                  <a:srgbClr val="00007C"/>
                </a:solidFill>
                <a:latin typeface="Times New Roman"/>
                <a:cs typeface="Times New Roman"/>
              </a:rPr>
              <a:t>g</a:t>
            </a:r>
            <a:r>
              <a:rPr sz="2800" i="1" dirty="0">
                <a:solidFill>
                  <a:srgbClr val="00007C"/>
                </a:solidFill>
                <a:latin typeface="Times New Roman"/>
                <a:cs typeface="Times New Roman"/>
              </a:rPr>
              <a:t>	</a:t>
            </a:r>
            <a:r>
              <a:rPr sz="2800" i="1" spc="-15" dirty="0">
                <a:solidFill>
                  <a:srgbClr val="00007C"/>
                </a:solidFill>
                <a:latin typeface="Times New Roman"/>
                <a:cs typeface="Times New Roman"/>
              </a:rPr>
              <a:t>ch</a:t>
            </a:r>
            <a:r>
              <a:rPr sz="2800" i="1" spc="-5" dirty="0">
                <a:solidFill>
                  <a:srgbClr val="00007C"/>
                </a:solidFill>
                <a:latin typeface="Times New Roman"/>
                <a:cs typeface="Times New Roman"/>
              </a:rPr>
              <a:t>o</a:t>
            </a:r>
            <a:r>
              <a:rPr sz="2800" i="1" dirty="0">
                <a:solidFill>
                  <a:srgbClr val="00007C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solidFill>
                  <a:srgbClr val="00007C"/>
                </a:solidFill>
                <a:latin typeface="Times New Roman"/>
                <a:cs typeface="Times New Roman"/>
              </a:rPr>
              <a:t>g</a:t>
            </a:r>
            <a:r>
              <a:rPr sz="2800" i="1" dirty="0">
                <a:solidFill>
                  <a:srgbClr val="00007C"/>
                </a:solidFill>
                <a:latin typeface="Times New Roman"/>
                <a:cs typeface="Times New Roman"/>
              </a:rPr>
              <a:t>i</a:t>
            </a:r>
            <a:r>
              <a:rPr sz="2800" i="1" spc="-5" dirty="0">
                <a:solidFill>
                  <a:srgbClr val="00007C"/>
                </a:solidFill>
                <a:latin typeface="Times New Roman"/>
                <a:cs typeface="Times New Roman"/>
              </a:rPr>
              <a:t>á</a:t>
            </a:r>
            <a:r>
              <a:rPr sz="2800" i="1" dirty="0">
                <a:solidFill>
                  <a:srgbClr val="00007C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solidFill>
                  <a:srgbClr val="00007C"/>
                </a:solidFill>
                <a:latin typeface="Times New Roman"/>
                <a:cs typeface="Times New Roman"/>
              </a:rPr>
              <a:t>trị</a:t>
            </a:r>
            <a:r>
              <a:rPr sz="2800" i="1" dirty="0">
                <a:solidFill>
                  <a:srgbClr val="00007C"/>
                </a:solidFill>
                <a:latin typeface="Times New Roman"/>
                <a:cs typeface="Times New Roman"/>
              </a:rPr>
              <a:t>	</a:t>
            </a:r>
            <a:r>
              <a:rPr sz="2800" i="1" spc="-25" dirty="0">
                <a:solidFill>
                  <a:srgbClr val="00007C"/>
                </a:solidFill>
                <a:latin typeface="Times New Roman"/>
                <a:cs typeface="Times New Roman"/>
              </a:rPr>
              <a:t>c</a:t>
            </a:r>
            <a:r>
              <a:rPr sz="2800" i="1" spc="-5" dirty="0">
                <a:solidFill>
                  <a:srgbClr val="00007C"/>
                </a:solidFill>
                <a:latin typeface="Times New Roman"/>
                <a:cs typeface="Times New Roman"/>
              </a:rPr>
              <a:t>ó</a:t>
            </a:r>
            <a:r>
              <a:rPr sz="2800" i="1" dirty="0">
                <a:solidFill>
                  <a:srgbClr val="00007C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solidFill>
                  <a:srgbClr val="00007C"/>
                </a:solidFill>
                <a:latin typeface="Times New Roman"/>
                <a:cs typeface="Times New Roman"/>
              </a:rPr>
              <a:t>kiểu</a:t>
            </a:r>
            <a:r>
              <a:rPr sz="2800" i="1" dirty="0">
                <a:solidFill>
                  <a:srgbClr val="00007C"/>
                </a:solidFill>
                <a:latin typeface="Times New Roman"/>
                <a:cs typeface="Times New Roman"/>
              </a:rPr>
              <a:t>	d</a:t>
            </a:r>
            <a:r>
              <a:rPr sz="2800" i="1" spc="-5" dirty="0">
                <a:solidFill>
                  <a:srgbClr val="00007C"/>
                </a:solidFill>
                <a:latin typeface="Times New Roman"/>
                <a:cs typeface="Times New Roman"/>
              </a:rPr>
              <a:t>ữ</a:t>
            </a:r>
            <a:r>
              <a:rPr sz="2800" i="1" dirty="0">
                <a:solidFill>
                  <a:srgbClr val="00007C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solidFill>
                  <a:srgbClr val="00007C"/>
                </a:solidFill>
                <a:latin typeface="Times New Roman"/>
                <a:cs typeface="Times New Roman"/>
              </a:rPr>
              <a:t>liệu</a:t>
            </a:r>
            <a:r>
              <a:rPr sz="2800" i="1" dirty="0">
                <a:solidFill>
                  <a:srgbClr val="00007C"/>
                </a:solidFill>
                <a:latin typeface="Times New Roman"/>
                <a:cs typeface="Times New Roman"/>
              </a:rPr>
              <a:t>	</a:t>
            </a:r>
            <a:r>
              <a:rPr sz="2800" i="1" spc="-15" dirty="0">
                <a:solidFill>
                  <a:srgbClr val="00007C"/>
                </a:solidFill>
                <a:latin typeface="Times New Roman"/>
                <a:cs typeface="Times New Roman"/>
              </a:rPr>
              <a:t>l</a:t>
            </a:r>
            <a:r>
              <a:rPr sz="2800" i="1" spc="-5" dirty="0">
                <a:solidFill>
                  <a:srgbClr val="00007C"/>
                </a:solidFill>
                <a:latin typeface="Times New Roman"/>
                <a:cs typeface="Times New Roman"/>
              </a:rPr>
              <a:t>à</a:t>
            </a:r>
            <a:r>
              <a:rPr sz="2800" i="1" dirty="0">
                <a:solidFill>
                  <a:srgbClr val="00007C"/>
                </a:solidFill>
                <a:latin typeface="Times New Roman"/>
                <a:cs typeface="Times New Roman"/>
              </a:rPr>
              <a:t>	</a:t>
            </a:r>
            <a:r>
              <a:rPr sz="2800" i="1" spc="-15" dirty="0">
                <a:solidFill>
                  <a:srgbClr val="00007C"/>
                </a:solidFill>
                <a:latin typeface="Times New Roman"/>
                <a:cs typeface="Times New Roman"/>
              </a:rPr>
              <a:t>số  </a:t>
            </a:r>
            <a:r>
              <a:rPr sz="2800" i="1" dirty="0">
                <a:solidFill>
                  <a:srgbClr val="00007C"/>
                </a:solidFill>
                <a:latin typeface="Times New Roman"/>
                <a:cs typeface="Times New Roman"/>
              </a:rPr>
              <a:t>nguyên</a:t>
            </a:r>
            <a:endParaRPr sz="2800">
              <a:latin typeface="Times New Roman"/>
              <a:cs typeface="Times New Roman"/>
            </a:endParaRPr>
          </a:p>
          <a:p>
            <a:pPr marL="1181100" marR="8255" lvl="1" indent="-711835">
              <a:lnSpc>
                <a:spcPct val="100000"/>
              </a:lnSpc>
              <a:spcBef>
                <a:spcPts val="675"/>
              </a:spcBef>
              <a:buClr>
                <a:srgbClr val="9999CC"/>
              </a:buClr>
              <a:buSzPct val="80357"/>
              <a:buFont typeface="Wingdings"/>
              <a:buChar char=""/>
              <a:tabLst>
                <a:tab pos="1181100" algn="l"/>
                <a:tab pos="1181735" algn="l"/>
                <a:tab pos="2512060" algn="l"/>
                <a:tab pos="2988945" algn="l"/>
                <a:tab pos="3846829" algn="l"/>
                <a:tab pos="4502785" algn="l"/>
                <a:tab pos="5101590" algn="l"/>
                <a:tab pos="5581650" algn="l"/>
                <a:tab pos="6060440" algn="l"/>
                <a:tab pos="6796405" algn="l"/>
                <a:tab pos="7311390" algn="l"/>
                <a:tab pos="7989570" algn="l"/>
                <a:tab pos="8410575" algn="l"/>
              </a:tabLst>
            </a:pPr>
            <a:r>
              <a:rPr sz="2800" b="1" i="1" spc="-5" dirty="0">
                <a:solidFill>
                  <a:srgbClr val="00007C"/>
                </a:solidFill>
                <a:latin typeface="Times New Roman"/>
                <a:cs typeface="Times New Roman"/>
              </a:rPr>
              <a:t>Do</a:t>
            </a:r>
            <a:r>
              <a:rPr sz="2800" b="1" i="1" dirty="0">
                <a:solidFill>
                  <a:srgbClr val="00007C"/>
                </a:solidFill>
                <a:latin typeface="Times New Roman"/>
                <a:cs typeface="Times New Roman"/>
              </a:rPr>
              <a:t>u</a:t>
            </a:r>
            <a:r>
              <a:rPr sz="2800" b="1" i="1" spc="-5" dirty="0">
                <a:solidFill>
                  <a:srgbClr val="00007C"/>
                </a:solidFill>
                <a:latin typeface="Times New Roman"/>
                <a:cs typeface="Times New Roman"/>
              </a:rPr>
              <a:t>b</a:t>
            </a:r>
            <a:r>
              <a:rPr sz="2800" b="1" i="1" dirty="0">
                <a:solidFill>
                  <a:srgbClr val="00007C"/>
                </a:solidFill>
                <a:latin typeface="Times New Roman"/>
                <a:cs typeface="Times New Roman"/>
              </a:rPr>
              <a:t>l</a:t>
            </a:r>
            <a:r>
              <a:rPr sz="2800" b="1" i="1" spc="-5" dirty="0">
                <a:solidFill>
                  <a:srgbClr val="00007C"/>
                </a:solidFill>
                <a:latin typeface="Times New Roman"/>
                <a:cs typeface="Times New Roman"/>
              </a:rPr>
              <a:t>e</a:t>
            </a:r>
            <a:r>
              <a:rPr sz="2800" i="1" spc="-5" dirty="0">
                <a:solidFill>
                  <a:srgbClr val="00007C"/>
                </a:solidFill>
                <a:latin typeface="Times New Roman"/>
                <a:cs typeface="Times New Roman"/>
              </a:rPr>
              <a:t>:</a:t>
            </a:r>
            <a:r>
              <a:rPr sz="2800" i="1" dirty="0">
                <a:solidFill>
                  <a:srgbClr val="00007C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solidFill>
                  <a:srgbClr val="00007C"/>
                </a:solidFill>
                <a:latin typeface="Times New Roman"/>
                <a:cs typeface="Times New Roman"/>
              </a:rPr>
              <a:t>sử</a:t>
            </a:r>
            <a:r>
              <a:rPr sz="2800" i="1" dirty="0">
                <a:solidFill>
                  <a:srgbClr val="00007C"/>
                </a:solidFill>
                <a:latin typeface="Times New Roman"/>
                <a:cs typeface="Times New Roman"/>
              </a:rPr>
              <a:t>	dụn</a:t>
            </a:r>
            <a:r>
              <a:rPr sz="2800" i="1" spc="-5" dirty="0">
                <a:solidFill>
                  <a:srgbClr val="00007C"/>
                </a:solidFill>
                <a:latin typeface="Times New Roman"/>
                <a:cs typeface="Times New Roman"/>
              </a:rPr>
              <a:t>g</a:t>
            </a:r>
            <a:r>
              <a:rPr sz="2800" i="1" dirty="0">
                <a:solidFill>
                  <a:srgbClr val="00007C"/>
                </a:solidFill>
                <a:latin typeface="Times New Roman"/>
                <a:cs typeface="Times New Roman"/>
              </a:rPr>
              <a:t>	</a:t>
            </a:r>
            <a:r>
              <a:rPr sz="2800" i="1" spc="-25" dirty="0">
                <a:solidFill>
                  <a:srgbClr val="00007C"/>
                </a:solidFill>
                <a:latin typeface="Times New Roman"/>
                <a:cs typeface="Times New Roman"/>
              </a:rPr>
              <a:t>c</a:t>
            </a:r>
            <a:r>
              <a:rPr sz="2800" i="1" spc="-5" dirty="0">
                <a:solidFill>
                  <a:srgbClr val="00007C"/>
                </a:solidFill>
                <a:latin typeface="Times New Roman"/>
                <a:cs typeface="Times New Roman"/>
              </a:rPr>
              <a:t>ho</a:t>
            </a:r>
            <a:r>
              <a:rPr sz="2800" i="1" dirty="0">
                <a:solidFill>
                  <a:srgbClr val="00007C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solidFill>
                  <a:srgbClr val="00007C"/>
                </a:solidFill>
                <a:latin typeface="Times New Roman"/>
                <a:cs typeface="Times New Roman"/>
              </a:rPr>
              <a:t>g</a:t>
            </a:r>
            <a:r>
              <a:rPr sz="2800" i="1" dirty="0">
                <a:solidFill>
                  <a:srgbClr val="00007C"/>
                </a:solidFill>
                <a:latin typeface="Times New Roman"/>
                <a:cs typeface="Times New Roman"/>
              </a:rPr>
              <a:t>i</a:t>
            </a:r>
            <a:r>
              <a:rPr sz="2800" i="1" spc="-5" dirty="0">
                <a:solidFill>
                  <a:srgbClr val="00007C"/>
                </a:solidFill>
                <a:latin typeface="Times New Roman"/>
                <a:cs typeface="Times New Roman"/>
              </a:rPr>
              <a:t>á</a:t>
            </a:r>
            <a:r>
              <a:rPr sz="2800" i="1" dirty="0">
                <a:solidFill>
                  <a:srgbClr val="00007C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solidFill>
                  <a:srgbClr val="00007C"/>
                </a:solidFill>
                <a:latin typeface="Times New Roman"/>
                <a:cs typeface="Times New Roman"/>
              </a:rPr>
              <a:t>trị</a:t>
            </a:r>
            <a:r>
              <a:rPr sz="2800" i="1" dirty="0">
                <a:solidFill>
                  <a:srgbClr val="00007C"/>
                </a:solidFill>
                <a:latin typeface="Times New Roman"/>
                <a:cs typeface="Times New Roman"/>
              </a:rPr>
              <a:t>	</a:t>
            </a:r>
            <a:r>
              <a:rPr sz="2800" i="1" spc="-25" dirty="0">
                <a:solidFill>
                  <a:srgbClr val="00007C"/>
                </a:solidFill>
                <a:latin typeface="Times New Roman"/>
                <a:cs typeface="Times New Roman"/>
              </a:rPr>
              <a:t>c</a:t>
            </a:r>
            <a:r>
              <a:rPr sz="2800" i="1" spc="-5" dirty="0">
                <a:solidFill>
                  <a:srgbClr val="00007C"/>
                </a:solidFill>
                <a:latin typeface="Times New Roman"/>
                <a:cs typeface="Times New Roman"/>
              </a:rPr>
              <a:t>ó</a:t>
            </a:r>
            <a:r>
              <a:rPr sz="2800" i="1" dirty="0">
                <a:solidFill>
                  <a:srgbClr val="00007C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solidFill>
                  <a:srgbClr val="00007C"/>
                </a:solidFill>
                <a:latin typeface="Times New Roman"/>
                <a:cs typeface="Times New Roman"/>
              </a:rPr>
              <a:t>kiểu</a:t>
            </a:r>
            <a:r>
              <a:rPr sz="2800" i="1" dirty="0">
                <a:solidFill>
                  <a:srgbClr val="00007C"/>
                </a:solidFill>
                <a:latin typeface="Times New Roman"/>
                <a:cs typeface="Times New Roman"/>
              </a:rPr>
              <a:t>	d</a:t>
            </a:r>
            <a:r>
              <a:rPr sz="2800" i="1" spc="-5" dirty="0">
                <a:solidFill>
                  <a:srgbClr val="00007C"/>
                </a:solidFill>
                <a:latin typeface="Times New Roman"/>
                <a:cs typeface="Times New Roman"/>
              </a:rPr>
              <a:t>ữ</a:t>
            </a:r>
            <a:r>
              <a:rPr sz="2800" i="1" dirty="0">
                <a:solidFill>
                  <a:srgbClr val="00007C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solidFill>
                  <a:srgbClr val="00007C"/>
                </a:solidFill>
                <a:latin typeface="Times New Roman"/>
                <a:cs typeface="Times New Roman"/>
              </a:rPr>
              <a:t>liệu</a:t>
            </a:r>
            <a:r>
              <a:rPr sz="2800" i="1" dirty="0">
                <a:solidFill>
                  <a:srgbClr val="00007C"/>
                </a:solidFill>
                <a:latin typeface="Times New Roman"/>
                <a:cs typeface="Times New Roman"/>
              </a:rPr>
              <a:t>	</a:t>
            </a:r>
            <a:r>
              <a:rPr sz="2800" i="1" spc="-15" dirty="0">
                <a:solidFill>
                  <a:srgbClr val="00007C"/>
                </a:solidFill>
                <a:latin typeface="Times New Roman"/>
                <a:cs typeface="Times New Roman"/>
              </a:rPr>
              <a:t>l</a:t>
            </a:r>
            <a:r>
              <a:rPr sz="2800" i="1" spc="-5" dirty="0">
                <a:solidFill>
                  <a:srgbClr val="00007C"/>
                </a:solidFill>
                <a:latin typeface="Times New Roman"/>
                <a:cs typeface="Times New Roman"/>
              </a:rPr>
              <a:t>à</a:t>
            </a:r>
            <a:r>
              <a:rPr sz="2800" i="1" dirty="0">
                <a:solidFill>
                  <a:srgbClr val="00007C"/>
                </a:solidFill>
                <a:latin typeface="Times New Roman"/>
                <a:cs typeface="Times New Roman"/>
              </a:rPr>
              <a:t>	</a:t>
            </a:r>
            <a:r>
              <a:rPr sz="2800" i="1" spc="-15" dirty="0">
                <a:solidFill>
                  <a:srgbClr val="00007C"/>
                </a:solidFill>
                <a:latin typeface="Times New Roman"/>
                <a:cs typeface="Times New Roman"/>
              </a:rPr>
              <a:t>số  </a:t>
            </a:r>
            <a:r>
              <a:rPr sz="2800" i="1" spc="-5" dirty="0">
                <a:solidFill>
                  <a:srgbClr val="00007C"/>
                </a:solidFill>
                <a:latin typeface="Times New Roman"/>
                <a:cs typeface="Times New Roman"/>
              </a:rPr>
              <a:t>thực</a:t>
            </a:r>
            <a:endParaRPr sz="2800">
              <a:latin typeface="Times New Roman"/>
              <a:cs typeface="Times New Roman"/>
            </a:endParaRPr>
          </a:p>
          <a:p>
            <a:pPr marL="1181100" marR="6985" lvl="1" indent="-711835">
              <a:lnSpc>
                <a:spcPct val="100000"/>
              </a:lnSpc>
              <a:spcBef>
                <a:spcPts val="675"/>
              </a:spcBef>
              <a:buClr>
                <a:srgbClr val="9999CC"/>
              </a:buClr>
              <a:buSzPct val="80357"/>
              <a:buFont typeface="Wingdings"/>
              <a:buChar char=""/>
              <a:tabLst>
                <a:tab pos="1181100" algn="l"/>
                <a:tab pos="1181735" algn="l"/>
                <a:tab pos="2353310" algn="l"/>
                <a:tab pos="2827655" algn="l"/>
                <a:tab pos="3682365" algn="l"/>
                <a:tab pos="4338320" algn="l"/>
                <a:tab pos="4973320" algn="l"/>
                <a:tab pos="5570855" algn="l"/>
                <a:tab pos="6049645" algn="l"/>
                <a:tab pos="6526530" algn="l"/>
                <a:tab pos="7261225" algn="l"/>
                <a:tab pos="7776209" algn="l"/>
                <a:tab pos="8451850" algn="l"/>
              </a:tabLst>
            </a:pPr>
            <a:r>
              <a:rPr sz="2800" b="1" i="1" spc="-5" dirty="0">
                <a:solidFill>
                  <a:srgbClr val="00007C"/>
                </a:solidFill>
                <a:latin typeface="Times New Roman"/>
                <a:cs typeface="Times New Roman"/>
              </a:rPr>
              <a:t>St</a:t>
            </a:r>
            <a:r>
              <a:rPr sz="2800" b="1" i="1" dirty="0">
                <a:solidFill>
                  <a:srgbClr val="00007C"/>
                </a:solidFill>
                <a:latin typeface="Times New Roman"/>
                <a:cs typeface="Times New Roman"/>
              </a:rPr>
              <a:t>r</a:t>
            </a:r>
            <a:r>
              <a:rPr sz="2800" b="1" i="1" spc="-5" dirty="0">
                <a:solidFill>
                  <a:srgbClr val="00007C"/>
                </a:solidFill>
                <a:latin typeface="Times New Roman"/>
                <a:cs typeface="Times New Roman"/>
              </a:rPr>
              <a:t>in</a:t>
            </a:r>
            <a:r>
              <a:rPr sz="2800" b="1" i="1" spc="15" dirty="0">
                <a:solidFill>
                  <a:srgbClr val="00007C"/>
                </a:solidFill>
                <a:latin typeface="Times New Roman"/>
                <a:cs typeface="Times New Roman"/>
              </a:rPr>
              <a:t>g</a:t>
            </a:r>
            <a:r>
              <a:rPr sz="2800" i="1" spc="-5" dirty="0">
                <a:solidFill>
                  <a:srgbClr val="00007C"/>
                </a:solidFill>
                <a:latin typeface="Times New Roman"/>
                <a:cs typeface="Times New Roman"/>
              </a:rPr>
              <a:t>:</a:t>
            </a:r>
            <a:r>
              <a:rPr sz="2800" i="1" dirty="0">
                <a:solidFill>
                  <a:srgbClr val="00007C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solidFill>
                  <a:srgbClr val="00007C"/>
                </a:solidFill>
                <a:latin typeface="Times New Roman"/>
                <a:cs typeface="Times New Roman"/>
              </a:rPr>
              <a:t>sử</a:t>
            </a:r>
            <a:r>
              <a:rPr sz="2800" i="1" dirty="0">
                <a:solidFill>
                  <a:srgbClr val="00007C"/>
                </a:solidFill>
                <a:latin typeface="Times New Roman"/>
                <a:cs typeface="Times New Roman"/>
              </a:rPr>
              <a:t>	dụn</a:t>
            </a:r>
            <a:r>
              <a:rPr sz="2800" i="1" spc="-5" dirty="0">
                <a:solidFill>
                  <a:srgbClr val="00007C"/>
                </a:solidFill>
                <a:latin typeface="Times New Roman"/>
                <a:cs typeface="Times New Roman"/>
              </a:rPr>
              <a:t>g</a:t>
            </a:r>
            <a:r>
              <a:rPr sz="2800" i="1" dirty="0">
                <a:solidFill>
                  <a:srgbClr val="00007C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solidFill>
                  <a:srgbClr val="00007C"/>
                </a:solidFill>
                <a:latin typeface="Times New Roman"/>
                <a:cs typeface="Times New Roman"/>
              </a:rPr>
              <a:t>cho</a:t>
            </a:r>
            <a:r>
              <a:rPr sz="2800" i="1" dirty="0">
                <a:solidFill>
                  <a:srgbClr val="00007C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solidFill>
                  <a:srgbClr val="00007C"/>
                </a:solidFill>
                <a:latin typeface="Times New Roman"/>
                <a:cs typeface="Times New Roman"/>
              </a:rPr>
              <a:t>các</a:t>
            </a:r>
            <a:r>
              <a:rPr sz="2800" i="1" dirty="0">
                <a:solidFill>
                  <a:srgbClr val="00007C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solidFill>
                  <a:srgbClr val="00007C"/>
                </a:solidFill>
                <a:latin typeface="Times New Roman"/>
                <a:cs typeface="Times New Roman"/>
              </a:rPr>
              <a:t>g</a:t>
            </a:r>
            <a:r>
              <a:rPr sz="2800" i="1" dirty="0">
                <a:solidFill>
                  <a:srgbClr val="00007C"/>
                </a:solidFill>
                <a:latin typeface="Times New Roman"/>
                <a:cs typeface="Times New Roman"/>
              </a:rPr>
              <a:t>i</a:t>
            </a:r>
            <a:r>
              <a:rPr sz="2800" i="1" spc="-5" dirty="0">
                <a:solidFill>
                  <a:srgbClr val="00007C"/>
                </a:solidFill>
                <a:latin typeface="Times New Roman"/>
                <a:cs typeface="Times New Roman"/>
              </a:rPr>
              <a:t>á</a:t>
            </a:r>
            <a:r>
              <a:rPr sz="2800" i="1" dirty="0">
                <a:solidFill>
                  <a:srgbClr val="00007C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solidFill>
                  <a:srgbClr val="00007C"/>
                </a:solidFill>
                <a:latin typeface="Times New Roman"/>
                <a:cs typeface="Times New Roman"/>
              </a:rPr>
              <a:t>trị</a:t>
            </a:r>
            <a:r>
              <a:rPr sz="2800" i="1" dirty="0">
                <a:solidFill>
                  <a:srgbClr val="00007C"/>
                </a:solidFill>
                <a:latin typeface="Times New Roman"/>
                <a:cs typeface="Times New Roman"/>
              </a:rPr>
              <a:t>	</a:t>
            </a:r>
            <a:r>
              <a:rPr sz="2800" i="1" spc="-15" dirty="0">
                <a:solidFill>
                  <a:srgbClr val="00007C"/>
                </a:solidFill>
                <a:latin typeface="Times New Roman"/>
                <a:cs typeface="Times New Roman"/>
              </a:rPr>
              <a:t>c</a:t>
            </a:r>
            <a:r>
              <a:rPr sz="2800" i="1" spc="-5" dirty="0">
                <a:solidFill>
                  <a:srgbClr val="00007C"/>
                </a:solidFill>
                <a:latin typeface="Times New Roman"/>
                <a:cs typeface="Times New Roman"/>
              </a:rPr>
              <a:t>ó</a:t>
            </a:r>
            <a:r>
              <a:rPr sz="2800" i="1" dirty="0">
                <a:solidFill>
                  <a:srgbClr val="00007C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solidFill>
                  <a:srgbClr val="00007C"/>
                </a:solidFill>
                <a:latin typeface="Times New Roman"/>
                <a:cs typeface="Times New Roman"/>
              </a:rPr>
              <a:t>kiểu</a:t>
            </a:r>
            <a:r>
              <a:rPr sz="2800" i="1" dirty="0">
                <a:solidFill>
                  <a:srgbClr val="00007C"/>
                </a:solidFill>
                <a:latin typeface="Times New Roman"/>
                <a:cs typeface="Times New Roman"/>
              </a:rPr>
              <a:t>	d</a:t>
            </a:r>
            <a:r>
              <a:rPr sz="2800" i="1" spc="-5" dirty="0">
                <a:solidFill>
                  <a:srgbClr val="00007C"/>
                </a:solidFill>
                <a:latin typeface="Times New Roman"/>
                <a:cs typeface="Times New Roman"/>
              </a:rPr>
              <a:t>ữ</a:t>
            </a:r>
            <a:r>
              <a:rPr sz="2800" i="1" dirty="0">
                <a:solidFill>
                  <a:srgbClr val="00007C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solidFill>
                  <a:srgbClr val="00007C"/>
                </a:solidFill>
                <a:latin typeface="Times New Roman"/>
                <a:cs typeface="Times New Roman"/>
              </a:rPr>
              <a:t>li</a:t>
            </a:r>
            <a:r>
              <a:rPr sz="2800" i="1" spc="-20" dirty="0">
                <a:solidFill>
                  <a:srgbClr val="00007C"/>
                </a:solidFill>
                <a:latin typeface="Times New Roman"/>
                <a:cs typeface="Times New Roman"/>
              </a:rPr>
              <a:t>ệ</a:t>
            </a:r>
            <a:r>
              <a:rPr sz="2800" i="1" spc="-5" dirty="0">
                <a:solidFill>
                  <a:srgbClr val="00007C"/>
                </a:solidFill>
                <a:latin typeface="Times New Roman"/>
                <a:cs typeface="Times New Roman"/>
              </a:rPr>
              <a:t>u</a:t>
            </a:r>
            <a:r>
              <a:rPr sz="2800" i="1" dirty="0">
                <a:solidFill>
                  <a:srgbClr val="00007C"/>
                </a:solidFill>
                <a:latin typeface="Times New Roman"/>
                <a:cs typeface="Times New Roman"/>
              </a:rPr>
              <a:t>	</a:t>
            </a:r>
            <a:r>
              <a:rPr sz="2800" i="1" spc="-15" dirty="0">
                <a:solidFill>
                  <a:srgbClr val="00007C"/>
                </a:solidFill>
                <a:latin typeface="Times New Roman"/>
                <a:cs typeface="Times New Roman"/>
              </a:rPr>
              <a:t>là  </a:t>
            </a:r>
            <a:r>
              <a:rPr sz="2800" i="1" spc="-5" dirty="0">
                <a:solidFill>
                  <a:srgbClr val="00007C"/>
                </a:solidFill>
                <a:latin typeface="Times New Roman"/>
                <a:cs typeface="Times New Roman"/>
              </a:rPr>
              <a:t>chuỗi </a:t>
            </a:r>
            <a:r>
              <a:rPr sz="2800" i="1" spc="-10" dirty="0">
                <a:solidFill>
                  <a:srgbClr val="00007C"/>
                </a:solidFill>
                <a:latin typeface="Times New Roman"/>
                <a:cs typeface="Times New Roman"/>
              </a:rPr>
              <a:t>và ký</a:t>
            </a:r>
            <a:r>
              <a:rPr sz="2800" i="1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007C"/>
                </a:solidFill>
                <a:latin typeface="Times New Roman"/>
                <a:cs typeface="Times New Roman"/>
              </a:rPr>
              <a:t>tự</a:t>
            </a:r>
            <a:endParaRPr sz="2800">
              <a:latin typeface="Times New Roman"/>
              <a:cs typeface="Times New Roman"/>
            </a:endParaRPr>
          </a:p>
          <a:p>
            <a:pPr marL="1181100" marR="5715" lvl="1" indent="-711835">
              <a:lnSpc>
                <a:spcPct val="100000"/>
              </a:lnSpc>
              <a:spcBef>
                <a:spcPts val="675"/>
              </a:spcBef>
              <a:buClr>
                <a:srgbClr val="9999CC"/>
              </a:buClr>
              <a:buSzPct val="80357"/>
              <a:buFont typeface="Wingdings"/>
              <a:buChar char=""/>
              <a:tabLst>
                <a:tab pos="1181100" algn="l"/>
                <a:tab pos="1181735" algn="l"/>
                <a:tab pos="2297430" algn="l"/>
                <a:tab pos="2777490" algn="l"/>
                <a:tab pos="3638550" algn="l"/>
                <a:tab pos="4298315" algn="l"/>
                <a:tab pos="4938395" algn="l"/>
                <a:tab pos="5542280" algn="l"/>
                <a:tab pos="6026785" algn="l"/>
                <a:tab pos="6510020" algn="l"/>
                <a:tab pos="7249159" algn="l"/>
                <a:tab pos="7768590" algn="l"/>
                <a:tab pos="8450580" algn="l"/>
              </a:tabLst>
            </a:pPr>
            <a:r>
              <a:rPr sz="2800" b="1" i="1" spc="-5" dirty="0">
                <a:solidFill>
                  <a:srgbClr val="00007C"/>
                </a:solidFill>
                <a:latin typeface="Times New Roman"/>
                <a:cs typeface="Times New Roman"/>
              </a:rPr>
              <a:t>Arr</a:t>
            </a:r>
            <a:r>
              <a:rPr sz="2800" b="1" i="1" dirty="0">
                <a:solidFill>
                  <a:srgbClr val="00007C"/>
                </a:solidFill>
                <a:latin typeface="Times New Roman"/>
                <a:cs typeface="Times New Roman"/>
              </a:rPr>
              <a:t>a</a:t>
            </a:r>
            <a:r>
              <a:rPr sz="2800" b="1" i="1" spc="-5" dirty="0">
                <a:solidFill>
                  <a:srgbClr val="00007C"/>
                </a:solidFill>
                <a:latin typeface="Times New Roman"/>
                <a:cs typeface="Times New Roman"/>
              </a:rPr>
              <a:t>y</a:t>
            </a:r>
            <a:r>
              <a:rPr sz="2800" i="1" spc="-5" dirty="0">
                <a:solidFill>
                  <a:srgbClr val="00007C"/>
                </a:solidFill>
                <a:latin typeface="Times New Roman"/>
                <a:cs typeface="Times New Roman"/>
              </a:rPr>
              <a:t>:</a:t>
            </a:r>
            <a:r>
              <a:rPr sz="2800" i="1" dirty="0">
                <a:solidFill>
                  <a:srgbClr val="00007C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solidFill>
                  <a:srgbClr val="00007C"/>
                </a:solidFill>
                <a:latin typeface="Times New Roman"/>
                <a:cs typeface="Times New Roman"/>
              </a:rPr>
              <a:t>sử</a:t>
            </a:r>
            <a:r>
              <a:rPr sz="2800" i="1" dirty="0">
                <a:solidFill>
                  <a:srgbClr val="00007C"/>
                </a:solidFill>
                <a:latin typeface="Times New Roman"/>
                <a:cs typeface="Times New Roman"/>
              </a:rPr>
              <a:t>	dụn</a:t>
            </a:r>
            <a:r>
              <a:rPr sz="2800" i="1" spc="-5" dirty="0">
                <a:solidFill>
                  <a:srgbClr val="00007C"/>
                </a:solidFill>
                <a:latin typeface="Times New Roman"/>
                <a:cs typeface="Times New Roman"/>
              </a:rPr>
              <a:t>g</a:t>
            </a:r>
            <a:r>
              <a:rPr sz="2800" i="1" dirty="0">
                <a:solidFill>
                  <a:srgbClr val="00007C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solidFill>
                  <a:srgbClr val="00007C"/>
                </a:solidFill>
                <a:latin typeface="Times New Roman"/>
                <a:cs typeface="Times New Roman"/>
              </a:rPr>
              <a:t>cho</a:t>
            </a:r>
            <a:r>
              <a:rPr sz="2800" i="1" dirty="0">
                <a:solidFill>
                  <a:srgbClr val="00007C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solidFill>
                  <a:srgbClr val="00007C"/>
                </a:solidFill>
                <a:latin typeface="Times New Roman"/>
                <a:cs typeface="Times New Roman"/>
              </a:rPr>
              <a:t>các</a:t>
            </a:r>
            <a:r>
              <a:rPr sz="2800" i="1" dirty="0">
                <a:solidFill>
                  <a:srgbClr val="00007C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solidFill>
                  <a:srgbClr val="00007C"/>
                </a:solidFill>
                <a:latin typeface="Times New Roman"/>
                <a:cs typeface="Times New Roman"/>
              </a:rPr>
              <a:t>g</a:t>
            </a:r>
            <a:r>
              <a:rPr sz="2800" i="1" dirty="0">
                <a:solidFill>
                  <a:srgbClr val="00007C"/>
                </a:solidFill>
                <a:latin typeface="Times New Roman"/>
                <a:cs typeface="Times New Roman"/>
              </a:rPr>
              <a:t>i</a:t>
            </a:r>
            <a:r>
              <a:rPr sz="2800" i="1" spc="-5" dirty="0">
                <a:solidFill>
                  <a:srgbClr val="00007C"/>
                </a:solidFill>
                <a:latin typeface="Times New Roman"/>
                <a:cs typeface="Times New Roman"/>
              </a:rPr>
              <a:t>á</a:t>
            </a:r>
            <a:r>
              <a:rPr sz="2800" i="1" dirty="0">
                <a:solidFill>
                  <a:srgbClr val="00007C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solidFill>
                  <a:srgbClr val="00007C"/>
                </a:solidFill>
                <a:latin typeface="Times New Roman"/>
                <a:cs typeface="Times New Roman"/>
              </a:rPr>
              <a:t>trị</a:t>
            </a:r>
            <a:r>
              <a:rPr sz="2800" i="1" dirty="0">
                <a:solidFill>
                  <a:srgbClr val="00007C"/>
                </a:solidFill>
                <a:latin typeface="Times New Roman"/>
                <a:cs typeface="Times New Roman"/>
              </a:rPr>
              <a:t>	</a:t>
            </a:r>
            <a:r>
              <a:rPr sz="2800" i="1" spc="-15" dirty="0">
                <a:solidFill>
                  <a:srgbClr val="00007C"/>
                </a:solidFill>
                <a:latin typeface="Times New Roman"/>
                <a:cs typeface="Times New Roman"/>
              </a:rPr>
              <a:t>c</a:t>
            </a:r>
            <a:r>
              <a:rPr sz="2800" i="1" spc="-5" dirty="0">
                <a:solidFill>
                  <a:srgbClr val="00007C"/>
                </a:solidFill>
                <a:latin typeface="Times New Roman"/>
                <a:cs typeface="Times New Roman"/>
              </a:rPr>
              <a:t>ó</a:t>
            </a:r>
            <a:r>
              <a:rPr sz="2800" i="1" dirty="0">
                <a:solidFill>
                  <a:srgbClr val="00007C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solidFill>
                  <a:srgbClr val="00007C"/>
                </a:solidFill>
                <a:latin typeface="Times New Roman"/>
                <a:cs typeface="Times New Roman"/>
              </a:rPr>
              <a:t>kiểu</a:t>
            </a:r>
            <a:r>
              <a:rPr sz="2800" i="1" dirty="0">
                <a:solidFill>
                  <a:srgbClr val="00007C"/>
                </a:solidFill>
                <a:latin typeface="Times New Roman"/>
                <a:cs typeface="Times New Roman"/>
              </a:rPr>
              <a:t>	d</a:t>
            </a:r>
            <a:r>
              <a:rPr sz="2800" i="1" spc="-5" dirty="0">
                <a:solidFill>
                  <a:srgbClr val="00007C"/>
                </a:solidFill>
                <a:latin typeface="Times New Roman"/>
                <a:cs typeface="Times New Roman"/>
              </a:rPr>
              <a:t>ữ</a:t>
            </a:r>
            <a:r>
              <a:rPr sz="2800" i="1" dirty="0">
                <a:solidFill>
                  <a:srgbClr val="00007C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solidFill>
                  <a:srgbClr val="00007C"/>
                </a:solidFill>
                <a:latin typeface="Times New Roman"/>
                <a:cs typeface="Times New Roman"/>
              </a:rPr>
              <a:t>liệu</a:t>
            </a:r>
            <a:r>
              <a:rPr sz="2800" i="1" dirty="0">
                <a:solidFill>
                  <a:srgbClr val="00007C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solidFill>
                  <a:srgbClr val="00007C"/>
                </a:solidFill>
                <a:latin typeface="Times New Roman"/>
                <a:cs typeface="Times New Roman"/>
              </a:rPr>
              <a:t>là  mảng</a:t>
            </a:r>
            <a:endParaRPr sz="2800">
              <a:latin typeface="Times New Roman"/>
              <a:cs typeface="Times New Roman"/>
            </a:endParaRPr>
          </a:p>
          <a:p>
            <a:pPr marL="1181100" marR="5080" lvl="1" indent="-711835">
              <a:lnSpc>
                <a:spcPct val="100000"/>
              </a:lnSpc>
              <a:spcBef>
                <a:spcPts val="675"/>
              </a:spcBef>
              <a:buClr>
                <a:srgbClr val="9999CC"/>
              </a:buClr>
              <a:buSzPct val="80357"/>
              <a:buFont typeface="Wingdings"/>
              <a:buChar char=""/>
              <a:tabLst>
                <a:tab pos="1181100" algn="l"/>
                <a:tab pos="1181735" algn="l"/>
              </a:tabLst>
            </a:pPr>
            <a:r>
              <a:rPr sz="2800" b="1" i="1" spc="-5" dirty="0">
                <a:solidFill>
                  <a:srgbClr val="00007C"/>
                </a:solidFill>
                <a:latin typeface="Times New Roman"/>
                <a:cs typeface="Times New Roman"/>
              </a:rPr>
              <a:t>Object</a:t>
            </a:r>
            <a:r>
              <a:rPr sz="2800" i="1" spc="-5" dirty="0">
                <a:solidFill>
                  <a:srgbClr val="00007C"/>
                </a:solidFill>
                <a:latin typeface="Times New Roman"/>
                <a:cs typeface="Times New Roman"/>
              </a:rPr>
              <a:t>: sử dụng </a:t>
            </a:r>
            <a:r>
              <a:rPr sz="2800" i="1" spc="-10" dirty="0">
                <a:solidFill>
                  <a:srgbClr val="00007C"/>
                </a:solidFill>
                <a:latin typeface="Times New Roman"/>
                <a:cs typeface="Times New Roman"/>
              </a:rPr>
              <a:t>cho </a:t>
            </a:r>
            <a:r>
              <a:rPr sz="2800" i="1" spc="-5" dirty="0">
                <a:solidFill>
                  <a:srgbClr val="00007C"/>
                </a:solidFill>
                <a:latin typeface="Times New Roman"/>
                <a:cs typeface="Times New Roman"/>
              </a:rPr>
              <a:t>các giá </a:t>
            </a:r>
            <a:r>
              <a:rPr sz="2800" i="1" spc="-10" dirty="0">
                <a:solidFill>
                  <a:srgbClr val="00007C"/>
                </a:solidFill>
                <a:latin typeface="Times New Roman"/>
                <a:cs typeface="Times New Roman"/>
              </a:rPr>
              <a:t>trị có </a:t>
            </a:r>
            <a:r>
              <a:rPr sz="2800" i="1" spc="-5" dirty="0">
                <a:solidFill>
                  <a:srgbClr val="00007C"/>
                </a:solidFill>
                <a:latin typeface="Times New Roman"/>
                <a:cs typeface="Times New Roman"/>
              </a:rPr>
              <a:t>kiểu dữ liệu là đối  tượng của</a:t>
            </a:r>
            <a:r>
              <a:rPr sz="2800" i="1" spc="5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007C"/>
                </a:solidFill>
                <a:latin typeface="Times New Roman"/>
                <a:cs typeface="Times New Roman"/>
              </a:rPr>
              <a:t>lớp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0012" y="152400"/>
            <a:ext cx="8963025" cy="717550"/>
          </a:xfrm>
          <a:custGeom>
            <a:avLst/>
            <a:gdLst/>
            <a:ahLst/>
            <a:cxnLst/>
            <a:rect l="l" t="t" r="r" b="b"/>
            <a:pathLst>
              <a:path w="8963025" h="717550">
                <a:moveTo>
                  <a:pt x="8963025" y="0"/>
                </a:moveTo>
                <a:lnTo>
                  <a:pt x="0" y="0"/>
                </a:lnTo>
                <a:lnTo>
                  <a:pt x="0" y="717550"/>
                </a:lnTo>
                <a:lnTo>
                  <a:pt x="8963025" y="717550"/>
                </a:lnTo>
                <a:lnTo>
                  <a:pt x="8963025" y="0"/>
                </a:lnTo>
                <a:close/>
              </a:path>
            </a:pathLst>
          </a:custGeom>
          <a:solidFill>
            <a:srgbClr val="0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8714" y="240868"/>
            <a:ext cx="45751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2.3. CÁC KIỂU DỮ</a:t>
            </a:r>
            <a:r>
              <a:rPr spc="-100" dirty="0"/>
              <a:t> </a:t>
            </a:r>
            <a:r>
              <a:rPr dirty="0"/>
              <a:t>LIỆU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Lập trình</a:t>
            </a:r>
            <a:r>
              <a:rPr spc="-70" dirty="0"/>
              <a:t> </a:t>
            </a:r>
            <a:r>
              <a:rPr spc="-10" dirty="0"/>
              <a:t>Web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15/08/2019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012" y="152400"/>
            <a:ext cx="8963025" cy="717550"/>
          </a:xfrm>
          <a:custGeom>
            <a:avLst/>
            <a:gdLst/>
            <a:ahLst/>
            <a:cxnLst/>
            <a:rect l="l" t="t" r="r" b="b"/>
            <a:pathLst>
              <a:path w="8963025" h="717550">
                <a:moveTo>
                  <a:pt x="8963025" y="0"/>
                </a:moveTo>
                <a:lnTo>
                  <a:pt x="0" y="0"/>
                </a:lnTo>
                <a:lnTo>
                  <a:pt x="0" y="717550"/>
                </a:lnTo>
                <a:lnTo>
                  <a:pt x="8963025" y="717550"/>
                </a:lnTo>
                <a:lnTo>
                  <a:pt x="8963025" y="0"/>
                </a:lnTo>
                <a:close/>
              </a:path>
            </a:pathLst>
          </a:custGeom>
          <a:solidFill>
            <a:srgbClr val="0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8714" y="240868"/>
            <a:ext cx="62503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2.4. BIẾN VÀ HẰNG TRONG</a:t>
            </a:r>
            <a:r>
              <a:rPr spc="-90" dirty="0"/>
              <a:t> </a:t>
            </a:r>
            <a:r>
              <a:rPr dirty="0"/>
              <a:t>PHP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Lập trình</a:t>
            </a:r>
            <a:r>
              <a:rPr spc="-70" dirty="0"/>
              <a:t> </a:t>
            </a:r>
            <a:r>
              <a:rPr spc="-10" dirty="0"/>
              <a:t>Web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15/08/2019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6142" y="1306728"/>
            <a:ext cx="1666875" cy="10496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824865" indent="-812800">
              <a:lnSpc>
                <a:spcPct val="100000"/>
              </a:lnSpc>
              <a:spcBef>
                <a:spcPts val="770"/>
              </a:spcBef>
              <a:buClr>
                <a:srgbClr val="00007C"/>
              </a:buClr>
              <a:buSzPct val="75000"/>
              <a:buFont typeface="Wingdings"/>
              <a:buChar char=""/>
              <a:tabLst>
                <a:tab pos="824865" algn="l"/>
                <a:tab pos="82550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Biến</a:t>
            </a:r>
            <a:endParaRPr sz="2800">
              <a:latin typeface="Times New Roman"/>
              <a:cs typeface="Times New Roman"/>
            </a:endParaRPr>
          </a:p>
          <a:p>
            <a:pPr marL="824865" indent="-812800">
              <a:lnSpc>
                <a:spcPct val="100000"/>
              </a:lnSpc>
              <a:spcBef>
                <a:spcPts val="675"/>
              </a:spcBef>
              <a:buClr>
                <a:srgbClr val="00007C"/>
              </a:buClr>
              <a:buSzPct val="75000"/>
              <a:buFont typeface="Wingdings"/>
              <a:buChar char=""/>
              <a:tabLst>
                <a:tab pos="824865" algn="l"/>
                <a:tab pos="82550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Hằng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012" y="152400"/>
            <a:ext cx="8963025" cy="717550"/>
          </a:xfrm>
          <a:custGeom>
            <a:avLst/>
            <a:gdLst/>
            <a:ahLst/>
            <a:cxnLst/>
            <a:rect l="l" t="t" r="r" b="b"/>
            <a:pathLst>
              <a:path w="8963025" h="717550">
                <a:moveTo>
                  <a:pt x="8963025" y="0"/>
                </a:moveTo>
                <a:lnTo>
                  <a:pt x="0" y="0"/>
                </a:lnTo>
                <a:lnTo>
                  <a:pt x="0" y="717550"/>
                </a:lnTo>
                <a:lnTo>
                  <a:pt x="8963025" y="717550"/>
                </a:lnTo>
                <a:lnTo>
                  <a:pt x="8963025" y="0"/>
                </a:lnTo>
                <a:close/>
              </a:path>
            </a:pathLst>
          </a:custGeom>
          <a:solidFill>
            <a:srgbClr val="0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8714" y="240868"/>
            <a:ext cx="8178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Biến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Lập trình</a:t>
            </a:r>
            <a:r>
              <a:rPr spc="-70" dirty="0"/>
              <a:t> </a:t>
            </a:r>
            <a:r>
              <a:rPr spc="-10" dirty="0"/>
              <a:t>Web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15/08/2019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4142" y="1078128"/>
            <a:ext cx="8571865" cy="429323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824865" indent="-812800">
              <a:lnSpc>
                <a:spcPct val="100000"/>
              </a:lnSpc>
              <a:spcBef>
                <a:spcPts val="770"/>
              </a:spcBef>
              <a:buClr>
                <a:srgbClr val="00007C"/>
              </a:buClr>
              <a:buSzPct val="75000"/>
              <a:buFont typeface="Wingdings"/>
              <a:buChar char=""/>
              <a:tabLst>
                <a:tab pos="824865" algn="l"/>
                <a:tab pos="825500" algn="l"/>
              </a:tabLst>
            </a:pPr>
            <a:r>
              <a:rPr sz="2800" spc="-5" dirty="0">
                <a:latin typeface="Times New Roman"/>
                <a:cs typeface="Times New Roman"/>
              </a:rPr>
              <a:t>Biến </a:t>
            </a:r>
            <a:r>
              <a:rPr sz="2800" dirty="0">
                <a:latin typeface="Times New Roman"/>
                <a:cs typeface="Times New Roman"/>
              </a:rPr>
              <a:t>dùng </a:t>
            </a:r>
            <a:r>
              <a:rPr sz="2800" spc="-5" dirty="0">
                <a:latin typeface="Times New Roman"/>
                <a:cs typeface="Times New Roman"/>
              </a:rPr>
              <a:t>để lưu </a:t>
            </a:r>
            <a:r>
              <a:rPr sz="2800" dirty="0">
                <a:latin typeface="Times New Roman"/>
                <a:cs typeface="Times New Roman"/>
              </a:rPr>
              <a:t>giá </a:t>
            </a:r>
            <a:r>
              <a:rPr sz="2800" spc="-5" dirty="0">
                <a:latin typeface="Times New Roman"/>
                <a:cs typeface="Times New Roman"/>
              </a:rPr>
              <a:t>trị như: xâu, số, ký tự,</a:t>
            </a:r>
            <a:r>
              <a:rPr sz="2800" spc="-10" dirty="0">
                <a:latin typeface="Times New Roman"/>
                <a:cs typeface="Times New Roman"/>
              </a:rPr>
              <a:t> mảng,…</a:t>
            </a:r>
            <a:endParaRPr sz="2800">
              <a:latin typeface="Times New Roman"/>
              <a:cs typeface="Times New Roman"/>
            </a:endParaRPr>
          </a:p>
          <a:p>
            <a:pPr marL="824865" indent="-812800">
              <a:lnSpc>
                <a:spcPct val="100000"/>
              </a:lnSpc>
              <a:spcBef>
                <a:spcPts val="675"/>
              </a:spcBef>
              <a:buClr>
                <a:srgbClr val="00007C"/>
              </a:buClr>
              <a:buSzPct val="75000"/>
              <a:buFont typeface="Wingdings"/>
              <a:buChar char=""/>
              <a:tabLst>
                <a:tab pos="824865" algn="l"/>
                <a:tab pos="825500" algn="l"/>
              </a:tabLst>
            </a:pPr>
            <a:r>
              <a:rPr sz="2800" spc="-10" dirty="0">
                <a:latin typeface="Times New Roman"/>
                <a:cs typeface="Times New Roman"/>
              </a:rPr>
              <a:t>Tất </a:t>
            </a:r>
            <a:r>
              <a:rPr sz="2800" spc="-5" dirty="0">
                <a:latin typeface="Times New Roman"/>
                <a:cs typeface="Times New Roman"/>
              </a:rPr>
              <a:t>cả </a:t>
            </a: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spc="-5" dirty="0">
                <a:latin typeface="Times New Roman"/>
                <a:cs typeface="Times New Roman"/>
              </a:rPr>
              <a:t>biến </a:t>
            </a:r>
            <a:r>
              <a:rPr sz="2800" dirty="0">
                <a:latin typeface="Times New Roman"/>
                <a:cs typeface="Times New Roman"/>
              </a:rPr>
              <a:t>trong </a:t>
            </a:r>
            <a:r>
              <a:rPr sz="2800" spc="-5" dirty="0">
                <a:latin typeface="Times New Roman"/>
                <a:cs typeface="Times New Roman"/>
              </a:rPr>
              <a:t>php đều bắt đầu bằng </a:t>
            </a:r>
            <a:r>
              <a:rPr sz="2800" dirty="0">
                <a:latin typeface="Times New Roman"/>
                <a:cs typeface="Times New Roman"/>
              </a:rPr>
              <a:t>ký </a:t>
            </a:r>
            <a:r>
              <a:rPr sz="2800" spc="-5" dirty="0">
                <a:latin typeface="Times New Roman"/>
                <a:cs typeface="Times New Roman"/>
              </a:rPr>
              <a:t>hiệu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$</a:t>
            </a:r>
            <a:endParaRPr sz="2800">
              <a:latin typeface="Times New Roman"/>
              <a:cs typeface="Times New Roman"/>
            </a:endParaRPr>
          </a:p>
          <a:p>
            <a:pPr marL="824865" marR="258445" indent="-812800">
              <a:lnSpc>
                <a:spcPct val="100000"/>
              </a:lnSpc>
              <a:spcBef>
                <a:spcPts val="675"/>
              </a:spcBef>
              <a:buClr>
                <a:srgbClr val="00007C"/>
              </a:buClr>
              <a:buSzPct val="75000"/>
              <a:buFont typeface="Wingdings"/>
              <a:buChar char=""/>
              <a:tabLst>
                <a:tab pos="824865" algn="l"/>
                <a:tab pos="825500" algn="l"/>
                <a:tab pos="3961129" algn="l"/>
              </a:tabLst>
            </a:pPr>
            <a:r>
              <a:rPr sz="2800" spc="-5" dirty="0">
                <a:latin typeface="Times New Roman"/>
                <a:cs typeface="Times New Roman"/>
              </a:rPr>
              <a:t>Biến được khai báo tự động </a:t>
            </a:r>
            <a:r>
              <a:rPr sz="2800" dirty="0">
                <a:latin typeface="Times New Roman"/>
                <a:cs typeface="Times New Roman"/>
              </a:rPr>
              <a:t>khi </a:t>
            </a:r>
            <a:r>
              <a:rPr sz="2800" spc="-5" dirty="0">
                <a:latin typeface="Times New Roman"/>
                <a:cs typeface="Times New Roman"/>
              </a:rPr>
              <a:t>sử </a:t>
            </a:r>
            <a:r>
              <a:rPr sz="2800" dirty="0">
                <a:latin typeface="Times New Roman"/>
                <a:cs typeface="Times New Roman"/>
              </a:rPr>
              <a:t>dụng (gán </a:t>
            </a:r>
            <a:r>
              <a:rPr sz="2800" spc="-5" dirty="0">
                <a:latin typeface="Times New Roman"/>
                <a:cs typeface="Times New Roman"/>
              </a:rPr>
              <a:t>giá trị)  cho </a:t>
            </a:r>
            <a:r>
              <a:rPr sz="2800" dirty="0">
                <a:latin typeface="Times New Roman"/>
                <a:cs typeface="Times New Roman"/>
              </a:rPr>
              <a:t>nó </a:t>
            </a:r>
            <a:r>
              <a:rPr sz="2800" spc="-5" dirty="0">
                <a:latin typeface="Times New Roman"/>
                <a:cs typeface="Times New Roman"/>
              </a:rPr>
              <a:t>theo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cú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pháp:	</a:t>
            </a:r>
            <a:r>
              <a:rPr sz="2800" b="1" spc="-5" dirty="0">
                <a:latin typeface="Times New Roman"/>
                <a:cs typeface="Times New Roman"/>
              </a:rPr>
              <a:t>$Tên_biến =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Giá_trị;</a:t>
            </a:r>
            <a:endParaRPr sz="2800">
              <a:latin typeface="Times New Roman"/>
              <a:cs typeface="Times New Roman"/>
            </a:endParaRPr>
          </a:p>
          <a:p>
            <a:pPr marL="824865" marR="139065" indent="-812800">
              <a:lnSpc>
                <a:spcPct val="100000"/>
              </a:lnSpc>
              <a:spcBef>
                <a:spcPts val="670"/>
              </a:spcBef>
              <a:buClr>
                <a:srgbClr val="00007C"/>
              </a:buClr>
              <a:buSzPct val="75000"/>
              <a:buFont typeface="Wingdings"/>
              <a:buChar char=""/>
              <a:tabLst>
                <a:tab pos="824865" algn="l"/>
                <a:tab pos="825500" algn="l"/>
              </a:tabLst>
            </a:pPr>
            <a:r>
              <a:rPr sz="2800" spc="-5" dirty="0">
                <a:latin typeface="Times New Roman"/>
                <a:cs typeface="Times New Roman"/>
              </a:rPr>
              <a:t>Php là ngôn ngữ không định kiểu, nghĩa là không </a:t>
            </a:r>
            <a:r>
              <a:rPr sz="2800" spc="-10" dirty="0">
                <a:latin typeface="Times New Roman"/>
                <a:cs typeface="Times New Roman"/>
              </a:rPr>
              <a:t>cần  </a:t>
            </a:r>
            <a:r>
              <a:rPr sz="2800" dirty="0">
                <a:latin typeface="Times New Roman"/>
                <a:cs typeface="Times New Roman"/>
              </a:rPr>
              <a:t>khai </a:t>
            </a:r>
            <a:r>
              <a:rPr sz="2800" spc="-5" dirty="0">
                <a:latin typeface="Times New Roman"/>
                <a:cs typeface="Times New Roman"/>
              </a:rPr>
              <a:t>báo kiểu cho biến. Php sẽ chuyển kiểu của biến  </a:t>
            </a:r>
            <a:r>
              <a:rPr sz="2800" spc="-10" dirty="0">
                <a:latin typeface="Times New Roman"/>
                <a:cs typeface="Times New Roman"/>
              </a:rPr>
              <a:t>một cách </a:t>
            </a:r>
            <a:r>
              <a:rPr sz="2800" spc="-5" dirty="0">
                <a:latin typeface="Times New Roman"/>
                <a:cs typeface="Times New Roman"/>
              </a:rPr>
              <a:t>tự động </a:t>
            </a:r>
            <a:r>
              <a:rPr sz="2800" dirty="0">
                <a:latin typeface="Times New Roman"/>
                <a:cs typeface="Times New Roman"/>
              </a:rPr>
              <a:t>tùy thuộc </a:t>
            </a:r>
            <a:r>
              <a:rPr sz="2800" spc="-5" dirty="0">
                <a:latin typeface="Times New Roman"/>
                <a:cs typeface="Times New Roman"/>
              </a:rPr>
              <a:t>vào </a:t>
            </a:r>
            <a:r>
              <a:rPr sz="2800" dirty="0">
                <a:latin typeface="Times New Roman"/>
                <a:cs typeface="Times New Roman"/>
              </a:rPr>
              <a:t>giá </a:t>
            </a:r>
            <a:r>
              <a:rPr sz="2800" spc="-5" dirty="0">
                <a:latin typeface="Times New Roman"/>
                <a:cs typeface="Times New Roman"/>
              </a:rPr>
              <a:t>trị của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nó</a:t>
            </a:r>
            <a:endParaRPr sz="2800">
              <a:latin typeface="Times New Roman"/>
              <a:cs typeface="Times New Roman"/>
            </a:endParaRPr>
          </a:p>
          <a:p>
            <a:pPr marL="824865" marR="5080" indent="-812800">
              <a:lnSpc>
                <a:spcPct val="100000"/>
              </a:lnSpc>
              <a:spcBef>
                <a:spcPts val="675"/>
              </a:spcBef>
              <a:buClr>
                <a:srgbClr val="00007C"/>
              </a:buClr>
              <a:buSzPct val="75000"/>
              <a:buFont typeface="Wingdings"/>
              <a:buChar char=""/>
              <a:tabLst>
                <a:tab pos="824865" algn="l"/>
                <a:tab pos="825500" algn="l"/>
              </a:tabLst>
            </a:pPr>
            <a:r>
              <a:rPr sz="2800" spc="-5" dirty="0">
                <a:latin typeface="Times New Roman"/>
                <a:cs typeface="Times New Roman"/>
              </a:rPr>
              <a:t>Lưu </a:t>
            </a:r>
            <a:r>
              <a:rPr sz="2800" dirty="0">
                <a:latin typeface="Times New Roman"/>
                <a:cs typeface="Times New Roman"/>
              </a:rPr>
              <a:t>ý: </a:t>
            </a:r>
            <a:r>
              <a:rPr sz="2800" spc="-10" dirty="0">
                <a:latin typeface="Times New Roman"/>
                <a:cs typeface="Times New Roman"/>
              </a:rPr>
              <a:t>Quy </a:t>
            </a:r>
            <a:r>
              <a:rPr sz="2800" spc="-5" dirty="0">
                <a:latin typeface="Times New Roman"/>
                <a:cs typeface="Times New Roman"/>
              </a:rPr>
              <a:t>tắc đặt tên biến trong php </a:t>
            </a:r>
            <a:r>
              <a:rPr sz="2800" dirty="0">
                <a:latin typeface="Times New Roman"/>
                <a:cs typeface="Times New Roman"/>
              </a:rPr>
              <a:t>giống </a:t>
            </a:r>
            <a:r>
              <a:rPr sz="2800" spc="-5" dirty="0">
                <a:latin typeface="Times New Roman"/>
                <a:cs typeface="Times New Roman"/>
              </a:rPr>
              <a:t>như </a:t>
            </a:r>
            <a:r>
              <a:rPr sz="2800" dirty="0">
                <a:latin typeface="Times New Roman"/>
                <a:cs typeface="Times New Roman"/>
              </a:rPr>
              <a:t>trong  </a:t>
            </a:r>
            <a:r>
              <a:rPr sz="2800" spc="-5" dirty="0">
                <a:latin typeface="Times New Roman"/>
                <a:cs typeface="Times New Roman"/>
              </a:rPr>
              <a:t>C, C++,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…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012" y="152400"/>
            <a:ext cx="8963025" cy="717550"/>
          </a:xfrm>
          <a:custGeom>
            <a:avLst/>
            <a:gdLst/>
            <a:ahLst/>
            <a:cxnLst/>
            <a:rect l="l" t="t" r="r" b="b"/>
            <a:pathLst>
              <a:path w="8963025" h="717550">
                <a:moveTo>
                  <a:pt x="8963025" y="0"/>
                </a:moveTo>
                <a:lnTo>
                  <a:pt x="0" y="0"/>
                </a:lnTo>
                <a:lnTo>
                  <a:pt x="0" y="717550"/>
                </a:lnTo>
                <a:lnTo>
                  <a:pt x="8963025" y="717550"/>
                </a:lnTo>
                <a:lnTo>
                  <a:pt x="8963025" y="0"/>
                </a:lnTo>
                <a:close/>
              </a:path>
            </a:pathLst>
          </a:custGeom>
          <a:solidFill>
            <a:srgbClr val="0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8714" y="240868"/>
            <a:ext cx="8178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Biến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Lập trình</a:t>
            </a:r>
            <a:r>
              <a:rPr spc="-70" dirty="0"/>
              <a:t> </a:t>
            </a:r>
            <a:r>
              <a:rPr spc="-10" dirty="0"/>
              <a:t>Web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15/08/2019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4142" y="1095843"/>
            <a:ext cx="8696960" cy="5685018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2800" spc="-5" dirty="0">
                <a:solidFill>
                  <a:srgbClr val="CC0000"/>
                </a:solidFill>
                <a:latin typeface="Times New Roman"/>
                <a:cs typeface="Times New Roman"/>
              </a:rPr>
              <a:t>Ví </a:t>
            </a:r>
            <a:r>
              <a:rPr sz="2800" dirty="0">
                <a:solidFill>
                  <a:srgbClr val="CC0000"/>
                </a:solidFill>
                <a:latin typeface="Times New Roman"/>
                <a:cs typeface="Times New Roman"/>
              </a:rPr>
              <a:t>dụ</a:t>
            </a:r>
            <a:r>
              <a:rPr sz="2800" dirty="0">
                <a:latin typeface="Times New Roman"/>
                <a:cs typeface="Times New Roman"/>
              </a:rPr>
              <a:t>: </a:t>
            </a:r>
            <a:r>
              <a:rPr sz="2800" spc="-5" dirty="0">
                <a:latin typeface="Times New Roman"/>
                <a:cs typeface="Times New Roman"/>
              </a:rPr>
              <a:t>Ta có trang vidu3.php như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sau:</a:t>
            </a:r>
            <a:endParaRPr sz="28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75"/>
              </a:spcBef>
            </a:pPr>
            <a:r>
              <a:rPr sz="2400" spc="-5" dirty="0">
                <a:solidFill>
                  <a:srgbClr val="00007C"/>
                </a:solidFill>
                <a:latin typeface="Courier New"/>
                <a:cs typeface="Courier New"/>
              </a:rPr>
              <a:t>&lt;html&gt;</a:t>
            </a:r>
            <a:endParaRPr sz="2400" dirty="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85"/>
              </a:spcBef>
            </a:pPr>
            <a:r>
              <a:rPr sz="2400" spc="-5" dirty="0">
                <a:solidFill>
                  <a:srgbClr val="00007C"/>
                </a:solidFill>
                <a:latin typeface="Courier New"/>
                <a:cs typeface="Courier New"/>
              </a:rPr>
              <a:t>&lt;head&gt;</a:t>
            </a:r>
            <a:endParaRPr sz="2400" dirty="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sz="2400" spc="-10" dirty="0">
                <a:solidFill>
                  <a:srgbClr val="00007C"/>
                </a:solidFill>
                <a:latin typeface="Courier New"/>
                <a:cs typeface="Courier New"/>
              </a:rPr>
              <a:t>&lt;title&gt;Example</a:t>
            </a:r>
            <a:r>
              <a:rPr sz="2400" spc="-20" dirty="0">
                <a:solidFill>
                  <a:srgbClr val="00007C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00007C"/>
                </a:solidFill>
                <a:latin typeface="Courier New"/>
                <a:cs typeface="Courier New"/>
              </a:rPr>
              <a:t>3&lt;/title&gt;</a:t>
            </a:r>
            <a:endParaRPr sz="2400" dirty="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sz="2400" spc="-5" dirty="0">
                <a:solidFill>
                  <a:srgbClr val="00007C"/>
                </a:solidFill>
                <a:latin typeface="Courier New"/>
                <a:cs typeface="Courier New"/>
              </a:rPr>
              <a:t>&lt;/head</a:t>
            </a:r>
            <a:r>
              <a:rPr sz="2400" spc="-5" dirty="0" smtClean="0">
                <a:solidFill>
                  <a:srgbClr val="00007C"/>
                </a:solidFill>
                <a:latin typeface="Courier New"/>
                <a:cs typeface="Courier New"/>
              </a:rPr>
              <a:t>&gt;</a:t>
            </a:r>
            <a:endParaRPr lang="vi-VN" sz="2400" spc="-5" dirty="0" smtClean="0">
              <a:solidFill>
                <a:srgbClr val="00007C"/>
              </a:solidFill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lang="vi-VN" sz="2400" spc="-5" dirty="0" smtClean="0">
                <a:solidFill>
                  <a:srgbClr val="00007C"/>
                </a:solidFill>
                <a:latin typeface="Courier New"/>
                <a:cs typeface="Courier New"/>
              </a:rPr>
              <a:t>&lt;body&gt;</a:t>
            </a:r>
            <a:endParaRPr sz="2400" dirty="0">
              <a:latin typeface="Courier New"/>
              <a:cs typeface="Courier New"/>
            </a:endParaRPr>
          </a:p>
          <a:p>
            <a:pPr marL="469900">
              <a:lnSpc>
                <a:spcPts val="2735"/>
              </a:lnSpc>
              <a:spcBef>
                <a:spcPts val="290"/>
              </a:spcBef>
            </a:pPr>
            <a:r>
              <a:rPr sz="2400" spc="-5" dirty="0">
                <a:solidFill>
                  <a:srgbClr val="00007C"/>
                </a:solidFill>
                <a:latin typeface="Courier New"/>
                <a:cs typeface="Courier New"/>
              </a:rPr>
              <a:t>&lt;?</a:t>
            </a:r>
            <a:r>
              <a:rPr sz="2400" spc="-5" dirty="0" err="1">
                <a:solidFill>
                  <a:srgbClr val="00007C"/>
                </a:solidFill>
                <a:latin typeface="Courier New"/>
                <a:cs typeface="Courier New"/>
              </a:rPr>
              <a:t>php</a:t>
            </a:r>
            <a:r>
              <a:rPr sz="2400" spc="-5" dirty="0">
                <a:solidFill>
                  <a:srgbClr val="00007C"/>
                </a:solidFill>
                <a:latin typeface="Courier New"/>
                <a:cs typeface="Courier New"/>
              </a:rPr>
              <a:t> </a:t>
            </a:r>
            <a:endParaRPr lang="vi-VN" sz="2400" spc="-5" dirty="0" smtClean="0">
              <a:solidFill>
                <a:srgbClr val="00007C"/>
              </a:solidFill>
              <a:latin typeface="Courier New"/>
              <a:cs typeface="Courier New"/>
            </a:endParaRPr>
          </a:p>
          <a:p>
            <a:pPr marL="469900">
              <a:lnSpc>
                <a:spcPts val="2735"/>
              </a:lnSpc>
              <a:spcBef>
                <a:spcPts val="290"/>
              </a:spcBef>
            </a:pPr>
            <a:r>
              <a:rPr lang="vi-VN" sz="2400" spc="-5" dirty="0">
                <a:solidFill>
                  <a:srgbClr val="00007C"/>
                </a:solidFill>
                <a:latin typeface="Courier New"/>
                <a:cs typeface="Courier New"/>
              </a:rPr>
              <a:t>	 </a:t>
            </a:r>
            <a:r>
              <a:rPr sz="2400" spc="-10" dirty="0" smtClean="0">
                <a:solidFill>
                  <a:srgbClr val="00007C"/>
                </a:solidFill>
                <a:latin typeface="Courier New"/>
                <a:cs typeface="Courier New"/>
              </a:rPr>
              <a:t>$</a:t>
            </a:r>
            <a:r>
              <a:rPr sz="2400" spc="-10" dirty="0">
                <a:solidFill>
                  <a:srgbClr val="00007C"/>
                </a:solidFill>
                <a:latin typeface="Courier New"/>
                <a:cs typeface="Courier New"/>
              </a:rPr>
              <a:t>a </a:t>
            </a:r>
            <a:r>
              <a:rPr sz="2400" dirty="0">
                <a:solidFill>
                  <a:srgbClr val="00007C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00007C"/>
                </a:solidFill>
                <a:latin typeface="Courier New"/>
                <a:cs typeface="Courier New"/>
              </a:rPr>
              <a:t>"php </a:t>
            </a:r>
            <a:r>
              <a:rPr sz="2400" spc="-10" dirty="0">
                <a:solidFill>
                  <a:srgbClr val="00007C"/>
                </a:solidFill>
                <a:latin typeface="Courier New"/>
                <a:cs typeface="Courier New"/>
              </a:rPr>
              <a:t>programing example"; </a:t>
            </a:r>
            <a:endParaRPr lang="vi-VN" sz="2400" spc="-10" dirty="0" smtClean="0">
              <a:solidFill>
                <a:srgbClr val="00007C"/>
              </a:solidFill>
              <a:latin typeface="Courier New"/>
              <a:cs typeface="Courier New"/>
            </a:endParaRPr>
          </a:p>
          <a:p>
            <a:pPr marL="469900">
              <a:lnSpc>
                <a:spcPts val="2735"/>
              </a:lnSpc>
              <a:spcBef>
                <a:spcPts val="290"/>
              </a:spcBef>
            </a:pPr>
            <a:r>
              <a:rPr lang="vi-VN" sz="2400" spc="-10" dirty="0" smtClean="0">
                <a:solidFill>
                  <a:srgbClr val="00007C"/>
                </a:solidFill>
                <a:latin typeface="Courier New"/>
                <a:cs typeface="Courier New"/>
              </a:rPr>
              <a:t>    </a:t>
            </a:r>
            <a:r>
              <a:rPr sz="2400" spc="-10" dirty="0" smtClean="0">
                <a:solidFill>
                  <a:srgbClr val="00007C"/>
                </a:solidFill>
                <a:latin typeface="Courier New"/>
                <a:cs typeface="Courier New"/>
              </a:rPr>
              <a:t>echo</a:t>
            </a:r>
            <a:r>
              <a:rPr sz="2400" spc="-40" dirty="0" smtClean="0">
                <a:solidFill>
                  <a:srgbClr val="00007C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00007C"/>
                </a:solidFill>
                <a:latin typeface="Courier New"/>
                <a:cs typeface="Courier New"/>
              </a:rPr>
              <a:t>"$</a:t>
            </a:r>
            <a:r>
              <a:rPr sz="2400" spc="-5" dirty="0" smtClean="0">
                <a:solidFill>
                  <a:srgbClr val="00007C"/>
                </a:solidFill>
                <a:latin typeface="Courier New"/>
                <a:cs typeface="Courier New"/>
              </a:rPr>
              <a:t>a</a:t>
            </a:r>
            <a:r>
              <a:rPr lang="vi-VN" sz="2400" spc="-5" dirty="0" smtClean="0">
                <a:solidFill>
                  <a:srgbClr val="00007C"/>
                </a:solidFill>
                <a:latin typeface="Courier New"/>
                <a:cs typeface="Courier New"/>
              </a:rPr>
              <a:t> </a:t>
            </a:r>
            <a:r>
              <a:rPr sz="2400" spc="-5" dirty="0" smtClean="0">
                <a:solidFill>
                  <a:srgbClr val="00007C"/>
                </a:solidFill>
                <a:latin typeface="Courier New"/>
                <a:cs typeface="Courier New"/>
              </a:rPr>
              <a:t>&lt;</a:t>
            </a:r>
            <a:r>
              <a:rPr sz="2400" spc="-5" dirty="0">
                <a:solidFill>
                  <a:srgbClr val="00007C"/>
                </a:solidFill>
                <a:latin typeface="Courier New"/>
                <a:cs typeface="Courier New"/>
              </a:rPr>
              <a:t>br&gt;";</a:t>
            </a:r>
            <a:endParaRPr sz="2400" dirty="0">
              <a:latin typeface="Courier New"/>
              <a:cs typeface="Courier New"/>
            </a:endParaRPr>
          </a:p>
          <a:p>
            <a:pPr marL="1181100" marR="2280920">
              <a:lnSpc>
                <a:spcPct val="110000"/>
              </a:lnSpc>
              <a:tabLst>
                <a:tab pos="2755900" algn="l"/>
              </a:tabLst>
            </a:pPr>
            <a:r>
              <a:rPr sz="2400" spc="-5" dirty="0">
                <a:solidFill>
                  <a:srgbClr val="00007C"/>
                </a:solidFill>
                <a:latin typeface="Courier New"/>
                <a:cs typeface="Courier New"/>
              </a:rPr>
              <a:t>$a </a:t>
            </a:r>
            <a:r>
              <a:rPr sz="2400" dirty="0">
                <a:solidFill>
                  <a:srgbClr val="00007C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00007C"/>
                </a:solidFill>
                <a:latin typeface="Courier New"/>
                <a:cs typeface="Courier New"/>
              </a:rPr>
              <a:t>5;	$b </a:t>
            </a:r>
            <a:r>
              <a:rPr sz="2400" dirty="0">
                <a:solidFill>
                  <a:srgbClr val="00007C"/>
                </a:solidFill>
                <a:latin typeface="Courier New"/>
                <a:cs typeface="Courier New"/>
              </a:rPr>
              <a:t>= </a:t>
            </a:r>
            <a:r>
              <a:rPr sz="2400" spc="-10" dirty="0">
                <a:solidFill>
                  <a:srgbClr val="00007C"/>
                </a:solidFill>
                <a:latin typeface="Courier New"/>
                <a:cs typeface="Courier New"/>
              </a:rPr>
              <a:t>10; </a:t>
            </a:r>
            <a:r>
              <a:rPr sz="2400" spc="-5" dirty="0">
                <a:solidFill>
                  <a:srgbClr val="00007C"/>
                </a:solidFill>
                <a:latin typeface="Courier New"/>
                <a:cs typeface="Courier New"/>
              </a:rPr>
              <a:t>$c </a:t>
            </a:r>
            <a:r>
              <a:rPr sz="2400" dirty="0">
                <a:solidFill>
                  <a:srgbClr val="00007C"/>
                </a:solidFill>
                <a:latin typeface="Courier New"/>
                <a:cs typeface="Courier New"/>
              </a:rPr>
              <a:t>=</a:t>
            </a:r>
            <a:r>
              <a:rPr sz="2400" spc="-85" dirty="0">
                <a:solidFill>
                  <a:srgbClr val="00007C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00007C"/>
                </a:solidFill>
                <a:latin typeface="Courier New"/>
                <a:cs typeface="Courier New"/>
              </a:rPr>
              <a:t>$a*$b;  </a:t>
            </a:r>
            <a:r>
              <a:rPr sz="2400" spc="-5" dirty="0">
                <a:solidFill>
                  <a:srgbClr val="00007C"/>
                </a:solidFill>
                <a:latin typeface="Courier New"/>
                <a:cs typeface="Courier New"/>
              </a:rPr>
              <a:t>echo </a:t>
            </a:r>
            <a:r>
              <a:rPr sz="2400" spc="-10" dirty="0">
                <a:solidFill>
                  <a:srgbClr val="00007C"/>
                </a:solidFill>
                <a:latin typeface="Courier New"/>
                <a:cs typeface="Courier New"/>
              </a:rPr>
              <a:t>"Tich </a:t>
            </a:r>
            <a:r>
              <a:rPr sz="2400" spc="-5" dirty="0">
                <a:solidFill>
                  <a:srgbClr val="00007C"/>
                </a:solidFill>
                <a:latin typeface="Courier New"/>
                <a:cs typeface="Courier New"/>
              </a:rPr>
              <a:t>a*b </a:t>
            </a:r>
            <a:r>
              <a:rPr sz="2400" dirty="0">
                <a:solidFill>
                  <a:srgbClr val="00007C"/>
                </a:solidFill>
                <a:latin typeface="Courier New"/>
                <a:cs typeface="Courier New"/>
              </a:rPr>
              <a:t>=</a:t>
            </a:r>
            <a:r>
              <a:rPr sz="2400" spc="-50" dirty="0">
                <a:solidFill>
                  <a:srgbClr val="00007C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00007C"/>
                </a:solidFill>
                <a:latin typeface="Courier New"/>
                <a:cs typeface="Courier New"/>
              </a:rPr>
              <a:t>$c";</a:t>
            </a:r>
            <a:endParaRPr sz="2400" dirty="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sz="2400" spc="-5" dirty="0">
                <a:solidFill>
                  <a:srgbClr val="00007C"/>
                </a:solidFill>
                <a:latin typeface="Courier New"/>
                <a:cs typeface="Courier New"/>
              </a:rPr>
              <a:t>?&gt;</a:t>
            </a:r>
            <a:endParaRPr sz="2400" dirty="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sz="2400" spc="-5" dirty="0">
                <a:solidFill>
                  <a:srgbClr val="00007C"/>
                </a:solidFill>
                <a:latin typeface="Courier New"/>
                <a:cs typeface="Courier New"/>
              </a:rPr>
              <a:t>&lt;/body</a:t>
            </a:r>
            <a:r>
              <a:rPr sz="2400" spc="-5" dirty="0" smtClean="0">
                <a:solidFill>
                  <a:srgbClr val="00007C"/>
                </a:solidFill>
                <a:latin typeface="Courier New"/>
                <a:cs typeface="Courier New"/>
              </a:rPr>
              <a:t>&gt;</a:t>
            </a:r>
            <a:r>
              <a:rPr lang="vi-VN" sz="2400" spc="-5" dirty="0" smtClean="0">
                <a:solidFill>
                  <a:srgbClr val="00007C"/>
                </a:solidFill>
                <a:latin typeface="Courier New"/>
                <a:cs typeface="Courier New"/>
              </a:rPr>
              <a:t>&lt;/html&gt;</a:t>
            </a:r>
            <a:endParaRPr sz="2400" dirty="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85"/>
              </a:spcBef>
            </a:pPr>
            <a:r>
              <a:rPr sz="2400" spc="-5" dirty="0">
                <a:solidFill>
                  <a:srgbClr val="00007C"/>
                </a:solidFill>
                <a:latin typeface="Courier New"/>
                <a:cs typeface="Courier New"/>
              </a:rPr>
              <a:t>&lt;/html&gt;</a:t>
            </a:r>
            <a:endParaRPr sz="24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6434" y="1078128"/>
            <a:ext cx="6089015" cy="361061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634365" lvl="1" indent="-62230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63500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GIỚI THIỆU </a:t>
            </a:r>
            <a:r>
              <a:rPr sz="2800" b="1" spc="-10" dirty="0">
                <a:latin typeface="Times New Roman"/>
                <a:cs typeface="Times New Roman"/>
              </a:rPr>
              <a:t>VỀ</a:t>
            </a:r>
            <a:r>
              <a:rPr sz="2800" b="1" spc="1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PHP</a:t>
            </a:r>
            <a:endParaRPr sz="2800">
              <a:latin typeface="Times New Roman"/>
              <a:cs typeface="Times New Roman"/>
            </a:endParaRPr>
          </a:p>
          <a:p>
            <a:pPr marL="634365" lvl="1" indent="-62230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635000" algn="l"/>
              </a:tabLst>
            </a:pPr>
            <a:r>
              <a:rPr sz="2800" b="1" spc="-10" dirty="0">
                <a:latin typeface="Times New Roman"/>
                <a:cs typeface="Times New Roman"/>
              </a:rPr>
              <a:t>CÚ</a:t>
            </a:r>
            <a:r>
              <a:rPr sz="2800" b="1" spc="1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PHÁP</a:t>
            </a:r>
            <a:endParaRPr sz="2800">
              <a:latin typeface="Times New Roman"/>
              <a:cs typeface="Times New Roman"/>
            </a:endParaRPr>
          </a:p>
          <a:p>
            <a:pPr marL="634365" lvl="1" indent="-62230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63500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CÁC KIỂU DỮ</a:t>
            </a:r>
            <a:r>
              <a:rPr sz="2800" b="1" spc="3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LIỆU</a:t>
            </a:r>
            <a:endParaRPr sz="2800">
              <a:latin typeface="Times New Roman"/>
              <a:cs typeface="Times New Roman"/>
            </a:endParaRPr>
          </a:p>
          <a:p>
            <a:pPr marL="634365" lvl="1" indent="-622300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63500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BIẾN </a:t>
            </a:r>
            <a:r>
              <a:rPr sz="2800" b="1" spc="-10" dirty="0">
                <a:latin typeface="Times New Roman"/>
                <a:cs typeface="Times New Roman"/>
              </a:rPr>
              <a:t>VÀ</a:t>
            </a:r>
            <a:r>
              <a:rPr sz="2800" b="1" spc="1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HẰNG</a:t>
            </a:r>
            <a:endParaRPr sz="2800">
              <a:latin typeface="Times New Roman"/>
              <a:cs typeface="Times New Roman"/>
            </a:endParaRPr>
          </a:p>
          <a:p>
            <a:pPr marL="634365" lvl="1" indent="-622300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635000" algn="l"/>
              </a:tabLst>
            </a:pPr>
            <a:r>
              <a:rPr sz="2800" b="1" spc="-10" dirty="0">
                <a:latin typeface="Times New Roman"/>
                <a:cs typeface="Times New Roman"/>
              </a:rPr>
              <a:t>PHÉP GÁN VÀ CÁC PHÉP</a:t>
            </a:r>
            <a:r>
              <a:rPr sz="2800" b="1" spc="10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TOÁN</a:t>
            </a:r>
            <a:endParaRPr sz="2800">
              <a:latin typeface="Times New Roman"/>
              <a:cs typeface="Times New Roman"/>
            </a:endParaRPr>
          </a:p>
          <a:p>
            <a:pPr marL="634365" lvl="1" indent="-62230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635000" algn="l"/>
              </a:tabLst>
            </a:pPr>
            <a:r>
              <a:rPr sz="2800" b="1" spc="-10" dirty="0">
                <a:latin typeface="Times New Roman"/>
                <a:cs typeface="Times New Roman"/>
              </a:rPr>
              <a:t>TRUY </a:t>
            </a:r>
            <a:r>
              <a:rPr sz="2800" b="1" spc="-5" dirty="0">
                <a:latin typeface="Times New Roman"/>
                <a:cs typeface="Times New Roman"/>
              </a:rPr>
              <a:t>CẬP </a:t>
            </a:r>
            <a:r>
              <a:rPr sz="2800" b="1" spc="-10" dirty="0">
                <a:latin typeface="Times New Roman"/>
                <a:cs typeface="Times New Roman"/>
              </a:rPr>
              <a:t>ĐẾN</a:t>
            </a:r>
            <a:r>
              <a:rPr sz="2800" b="1" spc="7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FORM</a:t>
            </a:r>
            <a:endParaRPr sz="2800">
              <a:latin typeface="Times New Roman"/>
              <a:cs typeface="Times New Roman"/>
            </a:endParaRPr>
          </a:p>
          <a:p>
            <a:pPr marL="634365" lvl="1" indent="-62230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635000" algn="l"/>
              </a:tabLst>
            </a:pPr>
            <a:r>
              <a:rPr sz="2800" b="1" spc="-10" dirty="0">
                <a:latin typeface="Times New Roman"/>
                <a:cs typeface="Times New Roman"/>
              </a:rPr>
              <a:t>CÁC CẤU TRÚC ĐIỀU</a:t>
            </a:r>
            <a:r>
              <a:rPr sz="2800" b="1" spc="9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KHIỂN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0012" y="152400"/>
            <a:ext cx="8963025" cy="717550"/>
          </a:xfrm>
          <a:custGeom>
            <a:avLst/>
            <a:gdLst/>
            <a:ahLst/>
            <a:cxnLst/>
            <a:rect l="l" t="t" r="r" b="b"/>
            <a:pathLst>
              <a:path w="8963025" h="717550">
                <a:moveTo>
                  <a:pt x="8963025" y="0"/>
                </a:moveTo>
                <a:lnTo>
                  <a:pt x="0" y="0"/>
                </a:lnTo>
                <a:lnTo>
                  <a:pt x="0" y="717550"/>
                </a:lnTo>
                <a:lnTo>
                  <a:pt x="8963025" y="717550"/>
                </a:lnTo>
                <a:lnTo>
                  <a:pt x="8963025" y="0"/>
                </a:lnTo>
                <a:close/>
              </a:path>
            </a:pathLst>
          </a:custGeom>
          <a:solidFill>
            <a:srgbClr val="0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1400" marR="5080" indent="-3554729">
              <a:lnSpc>
                <a:spcPct val="100000"/>
              </a:lnSpc>
              <a:spcBef>
                <a:spcPts val="100"/>
              </a:spcBef>
            </a:pPr>
            <a:r>
              <a:rPr dirty="0"/>
              <a:t>CHƯƠNG 2: TỔNG QUAN VỀ NGÔN</a:t>
            </a:r>
            <a:r>
              <a:rPr spc="-130" dirty="0"/>
              <a:t> </a:t>
            </a:r>
            <a:r>
              <a:rPr spc="-5" dirty="0"/>
              <a:t>NGỮ  </a:t>
            </a:r>
            <a:r>
              <a:rPr dirty="0"/>
              <a:t>PHP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Lập trình</a:t>
            </a:r>
            <a:r>
              <a:rPr spc="-70" dirty="0"/>
              <a:t> </a:t>
            </a:r>
            <a:r>
              <a:rPr spc="-10" dirty="0"/>
              <a:t>Web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15/08/2019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012" y="152400"/>
            <a:ext cx="8963025" cy="717550"/>
          </a:xfrm>
          <a:custGeom>
            <a:avLst/>
            <a:gdLst/>
            <a:ahLst/>
            <a:cxnLst/>
            <a:rect l="l" t="t" r="r" b="b"/>
            <a:pathLst>
              <a:path w="8963025" h="717550">
                <a:moveTo>
                  <a:pt x="8963025" y="0"/>
                </a:moveTo>
                <a:lnTo>
                  <a:pt x="0" y="0"/>
                </a:lnTo>
                <a:lnTo>
                  <a:pt x="0" y="717550"/>
                </a:lnTo>
                <a:lnTo>
                  <a:pt x="8963025" y="717550"/>
                </a:lnTo>
                <a:lnTo>
                  <a:pt x="8963025" y="0"/>
                </a:lnTo>
                <a:close/>
              </a:path>
            </a:pathLst>
          </a:custGeom>
          <a:solidFill>
            <a:srgbClr val="0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8714" y="240868"/>
            <a:ext cx="8178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Biến</a:t>
            </a:r>
          </a:p>
        </p:txBody>
      </p:sp>
      <p:sp>
        <p:nvSpPr>
          <p:cNvPr id="4" name="object 4"/>
          <p:cNvSpPr/>
          <p:nvPr/>
        </p:nvSpPr>
        <p:spPr>
          <a:xfrm>
            <a:off x="452437" y="1054100"/>
            <a:ext cx="8239125" cy="5257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Lập trình</a:t>
            </a:r>
            <a:r>
              <a:rPr spc="-70" dirty="0"/>
              <a:t> </a:t>
            </a:r>
            <a:r>
              <a:rPr spc="-10" dirty="0"/>
              <a:t>Web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15/08/2019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012" y="152400"/>
            <a:ext cx="8963025" cy="717550"/>
          </a:xfrm>
          <a:custGeom>
            <a:avLst/>
            <a:gdLst/>
            <a:ahLst/>
            <a:cxnLst/>
            <a:rect l="l" t="t" r="r" b="b"/>
            <a:pathLst>
              <a:path w="8963025" h="717550">
                <a:moveTo>
                  <a:pt x="8963025" y="0"/>
                </a:moveTo>
                <a:lnTo>
                  <a:pt x="0" y="0"/>
                </a:lnTo>
                <a:lnTo>
                  <a:pt x="0" y="717550"/>
                </a:lnTo>
                <a:lnTo>
                  <a:pt x="8963025" y="717550"/>
                </a:lnTo>
                <a:lnTo>
                  <a:pt x="8963025" y="0"/>
                </a:lnTo>
                <a:close/>
              </a:path>
            </a:pathLst>
          </a:custGeom>
          <a:solidFill>
            <a:srgbClr val="0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8714" y="240868"/>
            <a:ext cx="8178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Biến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Lập trình</a:t>
            </a:r>
            <a:r>
              <a:rPr spc="-70" dirty="0"/>
              <a:t> </a:t>
            </a:r>
            <a:r>
              <a:rPr spc="-10" dirty="0"/>
              <a:t>Web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15/08/2019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4142" y="1000173"/>
            <a:ext cx="8775700" cy="507809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824865" indent="-812800">
              <a:lnSpc>
                <a:spcPct val="100000"/>
              </a:lnSpc>
              <a:spcBef>
                <a:spcPts val="785"/>
              </a:spcBef>
              <a:buClr>
                <a:srgbClr val="00007C"/>
              </a:buClr>
              <a:buSzPct val="75000"/>
              <a:buFont typeface="Wingdings"/>
              <a:buChar char=""/>
              <a:tabLst>
                <a:tab pos="824865" algn="l"/>
                <a:tab pos="825500" algn="l"/>
              </a:tabLst>
            </a:pPr>
            <a:r>
              <a:rPr sz="2800" spc="-5" dirty="0">
                <a:latin typeface="Times New Roman"/>
                <a:cs typeface="Times New Roman"/>
              </a:rPr>
              <a:t>Phạm vi của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biến:</a:t>
            </a:r>
            <a:endParaRPr sz="2800" dirty="0">
              <a:latin typeface="Times New Roman"/>
              <a:cs typeface="Times New Roman"/>
            </a:endParaRPr>
          </a:p>
          <a:p>
            <a:pPr marL="1181100" marR="5080" lvl="1" indent="-711835">
              <a:lnSpc>
                <a:spcPct val="100000"/>
              </a:lnSpc>
              <a:spcBef>
                <a:spcPts val="590"/>
              </a:spcBef>
              <a:buClr>
                <a:srgbClr val="9999CC"/>
              </a:buClr>
              <a:buSzPct val="79166"/>
              <a:buFont typeface="Wingdings"/>
              <a:buChar char=""/>
              <a:tabLst>
                <a:tab pos="1181100" algn="l"/>
                <a:tab pos="1181735" algn="l"/>
              </a:tabLst>
            </a:pPr>
            <a:r>
              <a:rPr sz="2400" spc="-5" dirty="0">
                <a:solidFill>
                  <a:srgbClr val="00007C"/>
                </a:solidFill>
                <a:latin typeface="Times New Roman"/>
                <a:cs typeface="Times New Roman"/>
              </a:rPr>
              <a:t>Nếu </a:t>
            </a:r>
            <a:r>
              <a:rPr sz="2400" dirty="0">
                <a:solidFill>
                  <a:srgbClr val="00007C"/>
                </a:solidFill>
                <a:latin typeface="Times New Roman"/>
                <a:cs typeface="Times New Roman"/>
              </a:rPr>
              <a:t>biến được khai báo trong </a:t>
            </a:r>
            <a:r>
              <a:rPr sz="2400" spc="-5" dirty="0">
                <a:solidFill>
                  <a:srgbClr val="00007C"/>
                </a:solidFill>
                <a:latin typeface="Times New Roman"/>
                <a:cs typeface="Times New Roman"/>
              </a:rPr>
              <a:t>Script </a:t>
            </a:r>
            <a:r>
              <a:rPr sz="2400" dirty="0">
                <a:solidFill>
                  <a:srgbClr val="00007C"/>
                </a:solidFill>
                <a:latin typeface="Times New Roman"/>
                <a:cs typeface="Times New Roman"/>
              </a:rPr>
              <a:t>thì có phạm vi trong</a:t>
            </a:r>
            <a:r>
              <a:rPr sz="2400" spc="-160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7C"/>
                </a:solidFill>
                <a:latin typeface="Times New Roman"/>
                <a:cs typeface="Times New Roman"/>
              </a:rPr>
              <a:t>toàn  Script</a:t>
            </a:r>
            <a:endParaRPr sz="2400" dirty="0">
              <a:latin typeface="Times New Roman"/>
              <a:cs typeface="Times New Roman"/>
            </a:endParaRPr>
          </a:p>
          <a:p>
            <a:pPr marL="1181100" marR="267335" lvl="1" indent="-711835">
              <a:lnSpc>
                <a:spcPct val="100000"/>
              </a:lnSpc>
              <a:spcBef>
                <a:spcPts val="580"/>
              </a:spcBef>
              <a:buClr>
                <a:srgbClr val="9999CC"/>
              </a:buClr>
              <a:buSzPct val="79166"/>
              <a:buFont typeface="Wingdings"/>
              <a:buChar char=""/>
              <a:tabLst>
                <a:tab pos="1181100" algn="l"/>
                <a:tab pos="1181735" algn="l"/>
              </a:tabLst>
            </a:pPr>
            <a:r>
              <a:rPr sz="2400" spc="-5" dirty="0">
                <a:solidFill>
                  <a:srgbClr val="00007C"/>
                </a:solidFill>
                <a:latin typeface="Times New Roman"/>
                <a:cs typeface="Times New Roman"/>
              </a:rPr>
              <a:t>Nếu </a:t>
            </a:r>
            <a:r>
              <a:rPr sz="2400" dirty="0">
                <a:solidFill>
                  <a:srgbClr val="00007C"/>
                </a:solidFill>
                <a:latin typeface="Times New Roman"/>
                <a:cs typeface="Times New Roman"/>
              </a:rPr>
              <a:t>biến được khai báo trong </a:t>
            </a:r>
            <a:r>
              <a:rPr sz="2400" spc="-10" dirty="0">
                <a:solidFill>
                  <a:srgbClr val="00007C"/>
                </a:solidFill>
                <a:latin typeface="Times New Roman"/>
                <a:cs typeface="Times New Roman"/>
              </a:rPr>
              <a:t>một </a:t>
            </a:r>
            <a:r>
              <a:rPr sz="2400" dirty="0">
                <a:solidFill>
                  <a:srgbClr val="00007C"/>
                </a:solidFill>
                <a:latin typeface="Times New Roman"/>
                <a:cs typeface="Times New Roman"/>
              </a:rPr>
              <a:t>hàm nào đó thì chỉ có</a:t>
            </a:r>
            <a:r>
              <a:rPr sz="2400" spc="-135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7C"/>
                </a:solidFill>
                <a:latin typeface="Times New Roman"/>
                <a:cs typeface="Times New Roman"/>
              </a:rPr>
              <a:t>tác  dụng trong hàm</a:t>
            </a:r>
            <a:r>
              <a:rPr sz="2400" spc="-30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7C"/>
                </a:solidFill>
                <a:latin typeface="Times New Roman"/>
                <a:cs typeface="Times New Roman"/>
              </a:rPr>
              <a:t>đó</a:t>
            </a:r>
            <a:endParaRPr sz="2400" dirty="0">
              <a:latin typeface="Times New Roman"/>
              <a:cs typeface="Times New Roman"/>
            </a:endParaRPr>
          </a:p>
          <a:p>
            <a:pPr marL="824865" indent="-812800">
              <a:lnSpc>
                <a:spcPct val="100000"/>
              </a:lnSpc>
              <a:spcBef>
                <a:spcPts val="655"/>
              </a:spcBef>
              <a:buClr>
                <a:srgbClr val="00007C"/>
              </a:buClr>
              <a:buSzPct val="75000"/>
              <a:buFont typeface="Wingdings"/>
              <a:buChar char=""/>
              <a:tabLst>
                <a:tab pos="824865" algn="l"/>
                <a:tab pos="825500" algn="l"/>
              </a:tabLst>
            </a:pPr>
            <a:r>
              <a:rPr sz="2800" spc="-10" dirty="0">
                <a:latin typeface="Times New Roman"/>
                <a:cs typeface="Times New Roman"/>
              </a:rPr>
              <a:t>Kiểm </a:t>
            </a:r>
            <a:r>
              <a:rPr sz="2800" spc="-5" dirty="0">
                <a:latin typeface="Times New Roman"/>
                <a:cs typeface="Times New Roman"/>
              </a:rPr>
              <a:t>tra/ loại bỏ biến:</a:t>
            </a:r>
            <a:endParaRPr sz="2800" dirty="0">
              <a:latin typeface="Times New Roman"/>
              <a:cs typeface="Times New Roman"/>
            </a:endParaRPr>
          </a:p>
          <a:p>
            <a:pPr marL="1181100" lvl="1" indent="-711835">
              <a:lnSpc>
                <a:spcPct val="100000"/>
              </a:lnSpc>
              <a:spcBef>
                <a:spcPts val="595"/>
              </a:spcBef>
              <a:buClr>
                <a:srgbClr val="9999CC"/>
              </a:buClr>
              <a:buSzPct val="79166"/>
              <a:buFont typeface="Wingdings"/>
              <a:buChar char=""/>
              <a:tabLst>
                <a:tab pos="1181100" algn="l"/>
                <a:tab pos="1181735" algn="l"/>
              </a:tabLst>
            </a:pPr>
            <a:r>
              <a:rPr sz="2400" spc="-5" dirty="0">
                <a:solidFill>
                  <a:srgbClr val="00007C"/>
                </a:solidFill>
                <a:latin typeface="Times New Roman"/>
                <a:cs typeface="Times New Roman"/>
              </a:rPr>
              <a:t>Sử </a:t>
            </a:r>
            <a:r>
              <a:rPr sz="2400" dirty="0">
                <a:solidFill>
                  <a:srgbClr val="00007C"/>
                </a:solidFill>
                <a:latin typeface="Times New Roman"/>
                <a:cs typeface="Times New Roman"/>
              </a:rPr>
              <a:t>dụng hàm </a:t>
            </a:r>
            <a:r>
              <a:rPr sz="2400" b="1" dirty="0">
                <a:solidFill>
                  <a:srgbClr val="00007C"/>
                </a:solidFill>
                <a:latin typeface="Times New Roman"/>
                <a:cs typeface="Times New Roman"/>
              </a:rPr>
              <a:t>isset(Tên_biến) </a:t>
            </a:r>
            <a:r>
              <a:rPr sz="2400" dirty="0">
                <a:solidFill>
                  <a:srgbClr val="00007C"/>
                </a:solidFill>
                <a:latin typeface="Times New Roman"/>
                <a:cs typeface="Times New Roman"/>
              </a:rPr>
              <a:t>để kiểm tra biến đó có tồn</a:t>
            </a:r>
            <a:r>
              <a:rPr sz="2400" spc="-145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7C"/>
                </a:solidFill>
                <a:latin typeface="Times New Roman"/>
                <a:cs typeface="Times New Roman"/>
              </a:rPr>
              <a:t>tại</a:t>
            </a:r>
            <a:endParaRPr sz="2400" dirty="0">
              <a:latin typeface="Times New Roman"/>
              <a:cs typeface="Times New Roman"/>
            </a:endParaRPr>
          </a:p>
          <a:p>
            <a:pPr marL="1181100">
              <a:lnSpc>
                <a:spcPct val="100000"/>
              </a:lnSpc>
            </a:pPr>
            <a:r>
              <a:rPr sz="2400" dirty="0">
                <a:solidFill>
                  <a:srgbClr val="00007C"/>
                </a:solidFill>
                <a:latin typeface="Times New Roman"/>
                <a:cs typeface="Times New Roman"/>
              </a:rPr>
              <a:t>hay không? </a:t>
            </a:r>
            <a:r>
              <a:rPr sz="2400" spc="-5" dirty="0">
                <a:solidFill>
                  <a:srgbClr val="00007C"/>
                </a:solidFill>
                <a:latin typeface="Times New Roman"/>
                <a:cs typeface="Times New Roman"/>
              </a:rPr>
              <a:t>Kết </a:t>
            </a:r>
            <a:r>
              <a:rPr sz="2400" dirty="0">
                <a:solidFill>
                  <a:srgbClr val="00007C"/>
                </a:solidFill>
                <a:latin typeface="Times New Roman"/>
                <a:cs typeface="Times New Roman"/>
              </a:rPr>
              <a:t>quả trả về kiểu</a:t>
            </a:r>
            <a:r>
              <a:rPr sz="2400" spc="-60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7C"/>
                </a:solidFill>
                <a:latin typeface="Times New Roman"/>
                <a:cs typeface="Times New Roman"/>
              </a:rPr>
              <a:t>boolean</a:t>
            </a:r>
            <a:endParaRPr sz="2400" dirty="0">
              <a:latin typeface="Times New Roman"/>
              <a:cs typeface="Times New Roman"/>
            </a:endParaRPr>
          </a:p>
          <a:p>
            <a:pPr marL="1181100" marR="68580" lvl="1" indent="-711835">
              <a:lnSpc>
                <a:spcPct val="100000"/>
              </a:lnSpc>
              <a:spcBef>
                <a:spcPts val="575"/>
              </a:spcBef>
              <a:buClr>
                <a:srgbClr val="9999CC"/>
              </a:buClr>
              <a:buSzPct val="79166"/>
              <a:buFont typeface="Wingdings"/>
              <a:buChar char=""/>
              <a:tabLst>
                <a:tab pos="1181100" algn="l"/>
                <a:tab pos="1181735" algn="l"/>
              </a:tabLst>
            </a:pPr>
            <a:r>
              <a:rPr sz="2400" spc="-5" dirty="0">
                <a:solidFill>
                  <a:srgbClr val="00007C"/>
                </a:solidFill>
                <a:latin typeface="Times New Roman"/>
                <a:cs typeface="Times New Roman"/>
              </a:rPr>
              <a:t>Sử </a:t>
            </a:r>
            <a:r>
              <a:rPr sz="2400" dirty="0">
                <a:solidFill>
                  <a:srgbClr val="00007C"/>
                </a:solidFill>
                <a:latin typeface="Times New Roman"/>
                <a:cs typeface="Times New Roman"/>
              </a:rPr>
              <a:t>dụng hàm </a:t>
            </a:r>
            <a:r>
              <a:rPr sz="2400" b="1" spc="-5" dirty="0">
                <a:solidFill>
                  <a:srgbClr val="00007C"/>
                </a:solidFill>
                <a:latin typeface="Times New Roman"/>
                <a:cs typeface="Times New Roman"/>
              </a:rPr>
              <a:t>unset(Tên_biến) </a:t>
            </a:r>
            <a:r>
              <a:rPr sz="2400" dirty="0">
                <a:solidFill>
                  <a:srgbClr val="00007C"/>
                </a:solidFill>
                <a:latin typeface="Times New Roman"/>
                <a:cs typeface="Times New Roman"/>
              </a:rPr>
              <a:t>để loại bỏ biến đang tồn tại</a:t>
            </a:r>
            <a:r>
              <a:rPr sz="2400" spc="-105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7C"/>
                </a:solidFill>
                <a:latin typeface="Times New Roman"/>
                <a:cs typeface="Times New Roman"/>
              </a:rPr>
              <a:t>ra  khỏi trạng thái thực</a:t>
            </a:r>
            <a:r>
              <a:rPr sz="2400" spc="-40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7C"/>
                </a:solidFill>
                <a:latin typeface="Times New Roman"/>
                <a:cs typeface="Times New Roman"/>
              </a:rPr>
              <a:t>thi</a:t>
            </a:r>
            <a:endParaRPr sz="2400" dirty="0">
              <a:latin typeface="Times New Roman"/>
              <a:cs typeface="Times New Roman"/>
            </a:endParaRPr>
          </a:p>
          <a:p>
            <a:pPr marL="1181100" lvl="1" indent="-711835">
              <a:lnSpc>
                <a:spcPct val="100000"/>
              </a:lnSpc>
              <a:spcBef>
                <a:spcPts val="580"/>
              </a:spcBef>
              <a:buClr>
                <a:srgbClr val="9999CC"/>
              </a:buClr>
              <a:buSzPct val="79166"/>
              <a:buFont typeface="Wingdings"/>
              <a:buChar char=""/>
              <a:tabLst>
                <a:tab pos="1181100" algn="l"/>
                <a:tab pos="1181735" algn="l"/>
              </a:tabLst>
            </a:pPr>
            <a:r>
              <a:rPr sz="2400" spc="-5" dirty="0">
                <a:solidFill>
                  <a:srgbClr val="00007C"/>
                </a:solidFill>
                <a:latin typeface="Times New Roman"/>
                <a:cs typeface="Times New Roman"/>
              </a:rPr>
              <a:t>Sử </a:t>
            </a:r>
            <a:r>
              <a:rPr sz="2400" dirty="0">
                <a:solidFill>
                  <a:srgbClr val="00007C"/>
                </a:solidFill>
                <a:latin typeface="Times New Roman"/>
                <a:cs typeface="Times New Roman"/>
              </a:rPr>
              <a:t>dụng hàm </a:t>
            </a:r>
            <a:r>
              <a:rPr sz="2400" b="1" dirty="0">
                <a:solidFill>
                  <a:srgbClr val="00007C"/>
                </a:solidFill>
                <a:latin typeface="Times New Roman"/>
                <a:cs typeface="Times New Roman"/>
              </a:rPr>
              <a:t>empty(Tên_biến) </a:t>
            </a:r>
            <a:r>
              <a:rPr sz="2400" dirty="0">
                <a:solidFill>
                  <a:srgbClr val="00007C"/>
                </a:solidFill>
                <a:latin typeface="Times New Roman"/>
                <a:cs typeface="Times New Roman"/>
              </a:rPr>
              <a:t>để kiểm tra biến tồn tại</a:t>
            </a:r>
            <a:r>
              <a:rPr sz="2400" spc="-155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7C"/>
                </a:solidFill>
                <a:latin typeface="Times New Roman"/>
                <a:cs typeface="Times New Roman"/>
              </a:rPr>
              <a:t>và</a:t>
            </a:r>
            <a:endParaRPr sz="2400" dirty="0">
              <a:latin typeface="Times New Roman"/>
              <a:cs typeface="Times New Roman"/>
            </a:endParaRPr>
          </a:p>
          <a:p>
            <a:pPr marL="1181100">
              <a:lnSpc>
                <a:spcPct val="100000"/>
              </a:lnSpc>
            </a:pPr>
            <a:r>
              <a:rPr sz="2400" dirty="0">
                <a:solidFill>
                  <a:srgbClr val="00007C"/>
                </a:solidFill>
                <a:latin typeface="Times New Roman"/>
                <a:cs typeface="Times New Roman"/>
              </a:rPr>
              <a:t>không</a:t>
            </a:r>
            <a:r>
              <a:rPr sz="2400" spc="-5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7C"/>
                </a:solidFill>
                <a:latin typeface="Times New Roman"/>
                <a:cs typeface="Times New Roman"/>
              </a:rPr>
              <a:t>rỗng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012" y="152400"/>
            <a:ext cx="8963025" cy="717550"/>
          </a:xfrm>
          <a:custGeom>
            <a:avLst/>
            <a:gdLst/>
            <a:ahLst/>
            <a:cxnLst/>
            <a:rect l="l" t="t" r="r" b="b"/>
            <a:pathLst>
              <a:path w="8963025" h="717550">
                <a:moveTo>
                  <a:pt x="8963025" y="0"/>
                </a:moveTo>
                <a:lnTo>
                  <a:pt x="0" y="0"/>
                </a:lnTo>
                <a:lnTo>
                  <a:pt x="0" y="717550"/>
                </a:lnTo>
                <a:lnTo>
                  <a:pt x="8963025" y="717550"/>
                </a:lnTo>
                <a:lnTo>
                  <a:pt x="8963025" y="0"/>
                </a:lnTo>
                <a:close/>
              </a:path>
            </a:pathLst>
          </a:custGeom>
          <a:solidFill>
            <a:srgbClr val="0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8714" y="240868"/>
            <a:ext cx="8178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Biến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Lập trình</a:t>
            </a:r>
            <a:r>
              <a:rPr spc="-70" dirty="0"/>
              <a:t> </a:t>
            </a:r>
            <a:r>
              <a:rPr spc="-10" dirty="0"/>
              <a:t>Web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15/08/2019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4142" y="1096893"/>
            <a:ext cx="6301740" cy="413639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Ví </a:t>
            </a:r>
            <a:r>
              <a:rPr sz="3200" dirty="0">
                <a:solidFill>
                  <a:srgbClr val="CC0000"/>
                </a:solidFill>
                <a:latin typeface="Times New Roman"/>
                <a:cs typeface="Times New Roman"/>
              </a:rPr>
              <a:t>dụ</a:t>
            </a:r>
            <a:r>
              <a:rPr sz="3200" dirty="0">
                <a:latin typeface="Times New Roman"/>
                <a:cs typeface="Times New Roman"/>
              </a:rPr>
              <a:t>: </a:t>
            </a:r>
            <a:r>
              <a:rPr sz="3200" spc="-5" dirty="0">
                <a:latin typeface="Times New Roman"/>
                <a:cs typeface="Times New Roman"/>
              </a:rPr>
              <a:t>Xét </a:t>
            </a:r>
            <a:r>
              <a:rPr sz="3200" dirty="0">
                <a:latin typeface="Times New Roman"/>
                <a:cs typeface="Times New Roman"/>
              </a:rPr>
              <a:t>đoạn mã </a:t>
            </a:r>
            <a:r>
              <a:rPr sz="3200" spc="-5" dirty="0">
                <a:latin typeface="Times New Roman"/>
                <a:cs typeface="Times New Roman"/>
              </a:rPr>
              <a:t>sau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đây:</a:t>
            </a:r>
          </a:p>
          <a:p>
            <a:pPr marL="469900">
              <a:lnSpc>
                <a:spcPct val="100000"/>
              </a:lnSpc>
              <a:spcBef>
                <a:spcPts val="450"/>
              </a:spcBef>
            </a:pPr>
            <a:r>
              <a:rPr sz="2800" spc="-10" dirty="0">
                <a:solidFill>
                  <a:srgbClr val="00007C"/>
                </a:solidFill>
                <a:latin typeface="Courier New"/>
                <a:cs typeface="Courier New"/>
              </a:rPr>
              <a:t>&lt;?php</a:t>
            </a:r>
            <a:endParaRPr sz="2800" dirty="0">
              <a:latin typeface="Courier New"/>
              <a:cs typeface="Courier New"/>
            </a:endParaRPr>
          </a:p>
          <a:p>
            <a:pPr marL="11811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solidFill>
                  <a:srgbClr val="00007C"/>
                </a:solidFill>
                <a:latin typeface="Courier New"/>
                <a:cs typeface="Courier New"/>
              </a:rPr>
              <a:t>$a =</a:t>
            </a:r>
            <a:r>
              <a:rPr sz="2800" spc="-35" dirty="0">
                <a:solidFill>
                  <a:srgbClr val="00007C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00007C"/>
                </a:solidFill>
                <a:latin typeface="Courier New"/>
                <a:cs typeface="Courier New"/>
              </a:rPr>
              <a:t>10;</a:t>
            </a:r>
            <a:endParaRPr sz="2800" dirty="0">
              <a:latin typeface="Courier New"/>
              <a:cs typeface="Courier New"/>
            </a:endParaRPr>
          </a:p>
          <a:p>
            <a:pPr marL="1181100" marR="5080">
              <a:lnSpc>
                <a:spcPct val="120000"/>
              </a:lnSpc>
              <a:tabLst>
                <a:tab pos="2458085" algn="l"/>
              </a:tabLst>
            </a:pPr>
            <a:r>
              <a:rPr sz="2800" spc="-10" dirty="0">
                <a:solidFill>
                  <a:srgbClr val="00007C"/>
                </a:solidFill>
                <a:latin typeface="Courier New"/>
                <a:cs typeface="Courier New"/>
              </a:rPr>
              <a:t>ech</a:t>
            </a:r>
            <a:r>
              <a:rPr sz="2800" spc="-5" dirty="0">
                <a:solidFill>
                  <a:srgbClr val="00007C"/>
                </a:solidFill>
                <a:latin typeface="Courier New"/>
                <a:cs typeface="Courier New"/>
              </a:rPr>
              <a:t>o</a:t>
            </a:r>
            <a:r>
              <a:rPr sz="2800" dirty="0">
                <a:solidFill>
                  <a:srgbClr val="00007C"/>
                </a:solidFill>
                <a:latin typeface="Courier New"/>
                <a:cs typeface="Courier New"/>
              </a:rPr>
              <a:t>	</a:t>
            </a:r>
            <a:r>
              <a:rPr sz="2800" spc="-10" dirty="0">
                <a:solidFill>
                  <a:srgbClr val="00007C"/>
                </a:solidFill>
                <a:latin typeface="Courier New"/>
                <a:cs typeface="Courier New"/>
              </a:rPr>
              <a:t>emp</a:t>
            </a:r>
            <a:r>
              <a:rPr sz="2800" spc="-20" dirty="0">
                <a:solidFill>
                  <a:srgbClr val="00007C"/>
                </a:solidFill>
                <a:latin typeface="Courier New"/>
                <a:cs typeface="Courier New"/>
              </a:rPr>
              <a:t>t</a:t>
            </a:r>
            <a:r>
              <a:rPr sz="2800" spc="-10" dirty="0">
                <a:solidFill>
                  <a:srgbClr val="00007C"/>
                </a:solidFill>
                <a:latin typeface="Courier New"/>
                <a:cs typeface="Courier New"/>
              </a:rPr>
              <a:t>y($</a:t>
            </a:r>
            <a:r>
              <a:rPr sz="2800" spc="-20" dirty="0">
                <a:solidFill>
                  <a:srgbClr val="00007C"/>
                </a:solidFill>
                <a:latin typeface="Courier New"/>
                <a:cs typeface="Courier New"/>
              </a:rPr>
              <a:t>a</a:t>
            </a:r>
            <a:r>
              <a:rPr sz="2800" spc="-10" dirty="0">
                <a:solidFill>
                  <a:srgbClr val="00007C"/>
                </a:solidFill>
                <a:latin typeface="Courier New"/>
                <a:cs typeface="Courier New"/>
              </a:rPr>
              <a:t>)."&lt;</a:t>
            </a:r>
            <a:r>
              <a:rPr sz="2800" spc="-20" dirty="0">
                <a:solidFill>
                  <a:srgbClr val="00007C"/>
                </a:solidFill>
                <a:latin typeface="Courier New"/>
                <a:cs typeface="Courier New"/>
              </a:rPr>
              <a:t>/</a:t>
            </a:r>
            <a:r>
              <a:rPr sz="2800" spc="-10" dirty="0">
                <a:solidFill>
                  <a:srgbClr val="00007C"/>
                </a:solidFill>
                <a:latin typeface="Courier New"/>
                <a:cs typeface="Courier New"/>
              </a:rPr>
              <a:t>br&gt;";  echo isset($a)."&lt;/br&gt;";  unset($a);</a:t>
            </a:r>
            <a:endParaRPr sz="2800" dirty="0">
              <a:latin typeface="Courier New"/>
              <a:cs typeface="Courier New"/>
            </a:endParaRPr>
          </a:p>
          <a:p>
            <a:pPr marL="1181100">
              <a:lnSpc>
                <a:spcPct val="100000"/>
              </a:lnSpc>
              <a:spcBef>
                <a:spcPts val="670"/>
              </a:spcBef>
            </a:pPr>
            <a:r>
              <a:rPr sz="2800" spc="-10" dirty="0">
                <a:solidFill>
                  <a:srgbClr val="00007C"/>
                </a:solidFill>
                <a:latin typeface="Courier New"/>
                <a:cs typeface="Courier New"/>
              </a:rPr>
              <a:t>echo</a:t>
            </a:r>
            <a:r>
              <a:rPr sz="2800" spc="-50" dirty="0">
                <a:solidFill>
                  <a:srgbClr val="00007C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00007C"/>
                </a:solidFill>
                <a:latin typeface="Courier New"/>
                <a:cs typeface="Courier New"/>
              </a:rPr>
              <a:t>isset($a)."&lt;/br&gt;";</a:t>
            </a:r>
            <a:endParaRPr sz="2800" dirty="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solidFill>
                  <a:srgbClr val="00007C"/>
                </a:solidFill>
                <a:latin typeface="Courier New"/>
                <a:cs typeface="Courier New"/>
              </a:rPr>
              <a:t>?&gt;</a:t>
            </a:r>
            <a:endParaRPr sz="28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012" y="152400"/>
            <a:ext cx="8963025" cy="717550"/>
          </a:xfrm>
          <a:custGeom>
            <a:avLst/>
            <a:gdLst/>
            <a:ahLst/>
            <a:cxnLst/>
            <a:rect l="l" t="t" r="r" b="b"/>
            <a:pathLst>
              <a:path w="8963025" h="717550">
                <a:moveTo>
                  <a:pt x="8963025" y="0"/>
                </a:moveTo>
                <a:lnTo>
                  <a:pt x="0" y="0"/>
                </a:lnTo>
                <a:lnTo>
                  <a:pt x="0" y="717550"/>
                </a:lnTo>
                <a:lnTo>
                  <a:pt x="8963025" y="717550"/>
                </a:lnTo>
                <a:lnTo>
                  <a:pt x="8963025" y="0"/>
                </a:lnTo>
                <a:close/>
              </a:path>
            </a:pathLst>
          </a:custGeom>
          <a:solidFill>
            <a:srgbClr val="0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8714" y="240868"/>
            <a:ext cx="8178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Biến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Lập trình</a:t>
            </a:r>
            <a:r>
              <a:rPr spc="-70" dirty="0"/>
              <a:t> </a:t>
            </a:r>
            <a:r>
              <a:rPr spc="-10" dirty="0"/>
              <a:t>Web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15/08/2019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4142" y="1086357"/>
            <a:ext cx="8667115" cy="4587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24865" marR="5080" indent="-812800">
              <a:lnSpc>
                <a:spcPct val="100000"/>
              </a:lnSpc>
              <a:spcBef>
                <a:spcPts val="105"/>
              </a:spcBef>
              <a:buClr>
                <a:srgbClr val="00007C"/>
              </a:buClr>
              <a:buSzPct val="75000"/>
              <a:buFont typeface="Wingdings"/>
              <a:buChar char=""/>
              <a:tabLst>
                <a:tab pos="824865" algn="l"/>
                <a:tab pos="825500" algn="l"/>
              </a:tabLst>
            </a:pPr>
            <a:r>
              <a:rPr sz="3200" dirty="0">
                <a:latin typeface="Times New Roman"/>
                <a:cs typeface="Times New Roman"/>
              </a:rPr>
              <a:t>Ngoài </a:t>
            </a:r>
            <a:r>
              <a:rPr sz="3200" spc="-5" dirty="0">
                <a:latin typeface="Times New Roman"/>
                <a:cs typeface="Times New Roman"/>
              </a:rPr>
              <a:t>ra, </a:t>
            </a:r>
            <a:r>
              <a:rPr sz="3200" dirty="0">
                <a:latin typeface="Times New Roman"/>
                <a:cs typeface="Times New Roman"/>
              </a:rPr>
              <a:t>để kiểm tra kiểu dữ liệu của biến ta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có  thể </a:t>
            </a:r>
            <a:r>
              <a:rPr sz="3200" spc="-5" dirty="0">
                <a:latin typeface="Times New Roman"/>
                <a:cs typeface="Times New Roman"/>
              </a:rPr>
              <a:t>sử </a:t>
            </a:r>
            <a:r>
              <a:rPr sz="3200" dirty="0">
                <a:latin typeface="Times New Roman"/>
                <a:cs typeface="Times New Roman"/>
              </a:rPr>
              <a:t>dụng các hàm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sau:</a:t>
            </a:r>
            <a:endParaRPr sz="3200">
              <a:latin typeface="Times New Roman"/>
              <a:cs typeface="Times New Roman"/>
            </a:endParaRPr>
          </a:p>
          <a:p>
            <a:pPr marL="1181100" lvl="1" indent="-711835">
              <a:lnSpc>
                <a:spcPct val="100000"/>
              </a:lnSpc>
              <a:spcBef>
                <a:spcPts val="675"/>
              </a:spcBef>
              <a:buClr>
                <a:srgbClr val="9999CC"/>
              </a:buClr>
              <a:buSzPct val="80357"/>
              <a:buFont typeface="Wingdings"/>
              <a:buChar char=""/>
              <a:tabLst>
                <a:tab pos="1181100" algn="l"/>
                <a:tab pos="1181735" algn="l"/>
              </a:tabLst>
            </a:pPr>
            <a:r>
              <a:rPr sz="2800" spc="-5" dirty="0">
                <a:solidFill>
                  <a:srgbClr val="00007C"/>
                </a:solidFill>
                <a:latin typeface="Times New Roman"/>
                <a:cs typeface="Times New Roman"/>
              </a:rPr>
              <a:t>is_array()</a:t>
            </a:r>
            <a:endParaRPr sz="2800">
              <a:latin typeface="Times New Roman"/>
              <a:cs typeface="Times New Roman"/>
            </a:endParaRPr>
          </a:p>
          <a:p>
            <a:pPr marL="1181100" lvl="1" indent="-711835">
              <a:lnSpc>
                <a:spcPct val="100000"/>
              </a:lnSpc>
              <a:spcBef>
                <a:spcPts val="675"/>
              </a:spcBef>
              <a:buClr>
                <a:srgbClr val="9999CC"/>
              </a:buClr>
              <a:buSzPct val="80357"/>
              <a:buFont typeface="Wingdings"/>
              <a:buChar char=""/>
              <a:tabLst>
                <a:tab pos="1181100" algn="l"/>
                <a:tab pos="1181735" algn="l"/>
              </a:tabLst>
            </a:pPr>
            <a:r>
              <a:rPr sz="2800" dirty="0">
                <a:solidFill>
                  <a:srgbClr val="00007C"/>
                </a:solidFill>
                <a:latin typeface="Times New Roman"/>
                <a:cs typeface="Times New Roman"/>
              </a:rPr>
              <a:t>is_double()</a:t>
            </a:r>
            <a:endParaRPr sz="2800">
              <a:latin typeface="Times New Roman"/>
              <a:cs typeface="Times New Roman"/>
            </a:endParaRPr>
          </a:p>
          <a:p>
            <a:pPr marL="1181100" lvl="1" indent="-711835">
              <a:lnSpc>
                <a:spcPct val="100000"/>
              </a:lnSpc>
              <a:spcBef>
                <a:spcPts val="670"/>
              </a:spcBef>
              <a:buClr>
                <a:srgbClr val="9999CC"/>
              </a:buClr>
              <a:buSzPct val="80357"/>
              <a:buFont typeface="Wingdings"/>
              <a:buChar char=""/>
              <a:tabLst>
                <a:tab pos="1181100" algn="l"/>
                <a:tab pos="1181735" algn="l"/>
              </a:tabLst>
            </a:pPr>
            <a:r>
              <a:rPr sz="2800" dirty="0">
                <a:solidFill>
                  <a:srgbClr val="00007C"/>
                </a:solidFill>
                <a:latin typeface="Times New Roman"/>
                <a:cs typeface="Times New Roman"/>
              </a:rPr>
              <a:t>is_float()</a:t>
            </a:r>
            <a:endParaRPr sz="2800">
              <a:latin typeface="Times New Roman"/>
              <a:cs typeface="Times New Roman"/>
            </a:endParaRPr>
          </a:p>
          <a:p>
            <a:pPr marL="1181100" lvl="1" indent="-711835">
              <a:lnSpc>
                <a:spcPct val="100000"/>
              </a:lnSpc>
              <a:spcBef>
                <a:spcPts val="675"/>
              </a:spcBef>
              <a:buClr>
                <a:srgbClr val="9999CC"/>
              </a:buClr>
              <a:buSzPct val="80357"/>
              <a:buFont typeface="Wingdings"/>
              <a:buChar char=""/>
              <a:tabLst>
                <a:tab pos="1181100" algn="l"/>
                <a:tab pos="1181735" algn="l"/>
              </a:tabLst>
            </a:pPr>
            <a:r>
              <a:rPr sz="2800" dirty="0">
                <a:solidFill>
                  <a:srgbClr val="00007C"/>
                </a:solidFill>
                <a:latin typeface="Times New Roman"/>
                <a:cs typeface="Times New Roman"/>
              </a:rPr>
              <a:t>is_long()</a:t>
            </a:r>
            <a:endParaRPr sz="2800">
              <a:latin typeface="Times New Roman"/>
              <a:cs typeface="Times New Roman"/>
            </a:endParaRPr>
          </a:p>
          <a:p>
            <a:pPr marL="1181100" lvl="1" indent="-711835">
              <a:lnSpc>
                <a:spcPct val="100000"/>
              </a:lnSpc>
              <a:spcBef>
                <a:spcPts val="670"/>
              </a:spcBef>
              <a:buClr>
                <a:srgbClr val="9999CC"/>
              </a:buClr>
              <a:buSzPct val="80357"/>
              <a:buFont typeface="Wingdings"/>
              <a:buChar char=""/>
              <a:tabLst>
                <a:tab pos="1181100" algn="l"/>
                <a:tab pos="1181735" algn="l"/>
              </a:tabLst>
            </a:pPr>
            <a:r>
              <a:rPr sz="2800" dirty="0">
                <a:solidFill>
                  <a:srgbClr val="00007C"/>
                </a:solidFill>
                <a:latin typeface="Times New Roman"/>
                <a:cs typeface="Times New Roman"/>
              </a:rPr>
              <a:t>is_int()</a:t>
            </a:r>
            <a:endParaRPr sz="2800">
              <a:latin typeface="Times New Roman"/>
              <a:cs typeface="Times New Roman"/>
            </a:endParaRPr>
          </a:p>
          <a:p>
            <a:pPr marL="1181100" lvl="1" indent="-711835">
              <a:lnSpc>
                <a:spcPct val="100000"/>
              </a:lnSpc>
              <a:spcBef>
                <a:spcPts val="675"/>
              </a:spcBef>
              <a:buClr>
                <a:srgbClr val="9999CC"/>
              </a:buClr>
              <a:buSzPct val="80357"/>
              <a:buFont typeface="Wingdings"/>
              <a:buChar char=""/>
              <a:tabLst>
                <a:tab pos="1181100" algn="l"/>
                <a:tab pos="1181735" algn="l"/>
              </a:tabLst>
            </a:pPr>
            <a:r>
              <a:rPr sz="2800" dirty="0">
                <a:solidFill>
                  <a:srgbClr val="00007C"/>
                </a:solidFill>
                <a:latin typeface="Times New Roman"/>
                <a:cs typeface="Times New Roman"/>
              </a:rPr>
              <a:t>is_string()</a:t>
            </a:r>
            <a:endParaRPr sz="2800">
              <a:latin typeface="Times New Roman"/>
              <a:cs typeface="Times New Roman"/>
            </a:endParaRPr>
          </a:p>
          <a:p>
            <a:pPr marL="1181100" lvl="1" indent="-711835">
              <a:lnSpc>
                <a:spcPct val="100000"/>
              </a:lnSpc>
              <a:spcBef>
                <a:spcPts val="675"/>
              </a:spcBef>
              <a:buClr>
                <a:srgbClr val="9999CC"/>
              </a:buClr>
              <a:buSzPct val="80357"/>
              <a:buFont typeface="Wingdings"/>
              <a:buChar char=""/>
              <a:tabLst>
                <a:tab pos="1181100" algn="l"/>
                <a:tab pos="1181735" algn="l"/>
              </a:tabLst>
            </a:pPr>
            <a:r>
              <a:rPr sz="2800" spc="-5" dirty="0">
                <a:solidFill>
                  <a:srgbClr val="00007C"/>
                </a:solidFill>
                <a:latin typeface="Times New Roman"/>
                <a:cs typeface="Times New Roman"/>
              </a:rPr>
              <a:t>is_object()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012" y="152400"/>
            <a:ext cx="8963025" cy="717550"/>
          </a:xfrm>
          <a:custGeom>
            <a:avLst/>
            <a:gdLst/>
            <a:ahLst/>
            <a:cxnLst/>
            <a:rect l="l" t="t" r="r" b="b"/>
            <a:pathLst>
              <a:path w="8963025" h="717550">
                <a:moveTo>
                  <a:pt x="8963025" y="0"/>
                </a:moveTo>
                <a:lnTo>
                  <a:pt x="0" y="0"/>
                </a:lnTo>
                <a:lnTo>
                  <a:pt x="0" y="717550"/>
                </a:lnTo>
                <a:lnTo>
                  <a:pt x="8963025" y="717550"/>
                </a:lnTo>
                <a:lnTo>
                  <a:pt x="8963025" y="0"/>
                </a:lnTo>
                <a:close/>
              </a:path>
            </a:pathLst>
          </a:custGeom>
          <a:solidFill>
            <a:srgbClr val="0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8714" y="240868"/>
            <a:ext cx="976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Hằng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Lập trình</a:t>
            </a:r>
            <a:r>
              <a:rPr spc="-70" dirty="0"/>
              <a:t> </a:t>
            </a:r>
            <a:r>
              <a:rPr spc="-10" dirty="0"/>
              <a:t>Web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15/08/2019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4142" y="1164081"/>
            <a:ext cx="8067040" cy="4464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24865" marR="5080" indent="-812800">
              <a:lnSpc>
                <a:spcPct val="100000"/>
              </a:lnSpc>
              <a:spcBef>
                <a:spcPts val="95"/>
              </a:spcBef>
              <a:buClr>
                <a:srgbClr val="00007C"/>
              </a:buClr>
              <a:buSzPct val="75000"/>
              <a:buFont typeface="Wingdings"/>
              <a:buChar char=""/>
              <a:tabLst>
                <a:tab pos="824865" algn="l"/>
                <a:tab pos="825500" algn="l"/>
              </a:tabLst>
            </a:pPr>
            <a:r>
              <a:rPr sz="2800" spc="-10" dirty="0">
                <a:latin typeface="Times New Roman"/>
                <a:cs typeface="Times New Roman"/>
              </a:rPr>
              <a:t>Hằng </a:t>
            </a:r>
            <a:r>
              <a:rPr sz="2800" dirty="0">
                <a:latin typeface="Times New Roman"/>
                <a:cs typeface="Times New Roman"/>
              </a:rPr>
              <a:t>trong </a:t>
            </a:r>
            <a:r>
              <a:rPr sz="2800" spc="-5" dirty="0">
                <a:latin typeface="Times New Roman"/>
                <a:cs typeface="Times New Roman"/>
              </a:rPr>
              <a:t>php được khai báo </a:t>
            </a:r>
            <a:r>
              <a:rPr sz="2800" dirty="0">
                <a:latin typeface="Times New Roman"/>
                <a:cs typeface="Times New Roman"/>
              </a:rPr>
              <a:t>giống </a:t>
            </a:r>
            <a:r>
              <a:rPr sz="2800" spc="-5" dirty="0">
                <a:latin typeface="Times New Roman"/>
                <a:cs typeface="Times New Roman"/>
              </a:rPr>
              <a:t>như </a:t>
            </a: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dirty="0">
                <a:latin typeface="Times New Roman"/>
                <a:cs typeface="Times New Roman"/>
              </a:rPr>
              <a:t>ngôn  </a:t>
            </a:r>
            <a:r>
              <a:rPr sz="2800" spc="-5" dirty="0">
                <a:latin typeface="Times New Roman"/>
                <a:cs typeface="Times New Roman"/>
              </a:rPr>
              <a:t>ngữ </a:t>
            </a:r>
            <a:r>
              <a:rPr sz="2800" spc="-10" dirty="0">
                <a:latin typeface="Times New Roman"/>
                <a:cs typeface="Times New Roman"/>
              </a:rPr>
              <a:t>C, </a:t>
            </a:r>
            <a:r>
              <a:rPr sz="2800" spc="-5" dirty="0">
                <a:latin typeface="Times New Roman"/>
                <a:cs typeface="Times New Roman"/>
              </a:rPr>
              <a:t>C++</a:t>
            </a:r>
            <a:endParaRPr sz="2800">
              <a:latin typeface="Times New Roman"/>
              <a:cs typeface="Times New Roman"/>
            </a:endParaRPr>
          </a:p>
          <a:p>
            <a:pPr marL="824865" indent="-812800">
              <a:lnSpc>
                <a:spcPct val="100000"/>
              </a:lnSpc>
              <a:spcBef>
                <a:spcPts val="675"/>
              </a:spcBef>
              <a:buClr>
                <a:srgbClr val="00007C"/>
              </a:buClr>
              <a:buSzPct val="75000"/>
              <a:buFont typeface="Wingdings"/>
              <a:buChar char=""/>
              <a:tabLst>
                <a:tab pos="824865" algn="l"/>
                <a:tab pos="825500" algn="l"/>
              </a:tabLst>
            </a:pPr>
            <a:r>
              <a:rPr sz="2800" spc="-10" dirty="0">
                <a:latin typeface="Times New Roman"/>
                <a:cs typeface="Times New Roman"/>
              </a:rPr>
              <a:t>Tên </a:t>
            </a:r>
            <a:r>
              <a:rPr sz="2800" spc="-5" dirty="0">
                <a:latin typeface="Times New Roman"/>
                <a:cs typeface="Times New Roman"/>
              </a:rPr>
              <a:t>hằng thường được viết bằng chữ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hoa</a:t>
            </a:r>
            <a:endParaRPr sz="2800">
              <a:latin typeface="Times New Roman"/>
              <a:cs typeface="Times New Roman"/>
            </a:endParaRPr>
          </a:p>
          <a:p>
            <a:pPr marL="824865" indent="-812800">
              <a:lnSpc>
                <a:spcPct val="100000"/>
              </a:lnSpc>
              <a:spcBef>
                <a:spcPts val="670"/>
              </a:spcBef>
              <a:buClr>
                <a:srgbClr val="00007C"/>
              </a:buClr>
              <a:buSzPct val="75000"/>
              <a:buFont typeface="Wingdings"/>
              <a:buChar char=""/>
              <a:tabLst>
                <a:tab pos="824865" algn="l"/>
                <a:tab pos="825500" algn="l"/>
              </a:tabLst>
            </a:pPr>
            <a:r>
              <a:rPr sz="2800" spc="-5" dirty="0">
                <a:latin typeface="Times New Roman"/>
                <a:cs typeface="Times New Roman"/>
              </a:rPr>
              <a:t>Cú pháp khai báo hằng như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sau:</a:t>
            </a:r>
            <a:endParaRPr sz="2800">
              <a:latin typeface="Times New Roman"/>
              <a:cs typeface="Times New Roman"/>
            </a:endParaRPr>
          </a:p>
          <a:p>
            <a:pPr marL="1840864">
              <a:lnSpc>
                <a:spcPct val="100000"/>
              </a:lnSpc>
              <a:spcBef>
                <a:spcPts val="675"/>
              </a:spcBef>
            </a:pPr>
            <a:r>
              <a:rPr sz="2800" b="1" spc="-5" dirty="0">
                <a:latin typeface="Times New Roman"/>
                <a:cs typeface="Times New Roman"/>
              </a:rPr>
              <a:t>define (“Tên_hằng”, giá_trị);</a:t>
            </a:r>
            <a:endParaRPr sz="2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675"/>
              </a:spcBef>
              <a:tabLst>
                <a:tab pos="1863725" algn="l"/>
              </a:tabLst>
            </a:pPr>
            <a:r>
              <a:rPr sz="2800" dirty="0">
                <a:latin typeface="Times New Roman"/>
                <a:cs typeface="Times New Roman"/>
              </a:rPr>
              <a:t>hoặc	</a:t>
            </a:r>
            <a:r>
              <a:rPr sz="2800" b="1" spc="-5" dirty="0">
                <a:latin typeface="Times New Roman"/>
                <a:cs typeface="Times New Roman"/>
              </a:rPr>
              <a:t>define (Tên_hằng, </a:t>
            </a:r>
            <a:r>
              <a:rPr sz="2800" b="1" dirty="0">
                <a:latin typeface="Times New Roman"/>
                <a:cs typeface="Times New Roman"/>
              </a:rPr>
              <a:t>giá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trị);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solidFill>
                  <a:srgbClr val="CC0000"/>
                </a:solidFill>
                <a:latin typeface="Times New Roman"/>
                <a:cs typeface="Times New Roman"/>
              </a:rPr>
              <a:t>Ví </a:t>
            </a:r>
            <a:r>
              <a:rPr sz="2800" dirty="0">
                <a:solidFill>
                  <a:srgbClr val="CC0000"/>
                </a:solidFill>
                <a:latin typeface="Times New Roman"/>
                <a:cs typeface="Times New Roman"/>
              </a:rPr>
              <a:t>dụ</a:t>
            </a:r>
            <a:r>
              <a:rPr sz="2800" dirty="0">
                <a:latin typeface="Times New Roman"/>
                <a:cs typeface="Times New Roman"/>
              </a:rPr>
              <a:t>: </a:t>
            </a:r>
            <a:r>
              <a:rPr sz="2800" spc="-5" dirty="0">
                <a:latin typeface="Times New Roman"/>
                <a:cs typeface="Times New Roman"/>
              </a:rPr>
              <a:t>Ta có khái báo hằng </a:t>
            </a:r>
            <a:r>
              <a:rPr sz="2800" spc="-10" dirty="0">
                <a:latin typeface="Times New Roman"/>
                <a:cs typeface="Times New Roman"/>
              </a:rPr>
              <a:t>MAX </a:t>
            </a:r>
            <a:r>
              <a:rPr sz="2800" spc="-5" dirty="0">
                <a:latin typeface="Times New Roman"/>
                <a:cs typeface="Times New Roman"/>
              </a:rPr>
              <a:t>= 100 như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sau:</a:t>
            </a:r>
            <a:endParaRPr sz="2800">
              <a:latin typeface="Times New Roman"/>
              <a:cs typeface="Times New Roman"/>
            </a:endParaRPr>
          </a:p>
          <a:p>
            <a:pPr marL="824865">
              <a:lnSpc>
                <a:spcPct val="100000"/>
              </a:lnSpc>
              <a:spcBef>
                <a:spcPts val="670"/>
              </a:spcBef>
            </a:pPr>
            <a:r>
              <a:rPr sz="2800" b="1" spc="-5" dirty="0">
                <a:latin typeface="Times New Roman"/>
                <a:cs typeface="Times New Roman"/>
              </a:rPr>
              <a:t>define (“MAX”,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100);</a:t>
            </a:r>
            <a:endParaRPr sz="2800">
              <a:latin typeface="Times New Roman"/>
              <a:cs typeface="Times New Roman"/>
            </a:endParaRPr>
          </a:p>
          <a:p>
            <a:pPr marL="824865">
              <a:lnSpc>
                <a:spcPct val="100000"/>
              </a:lnSpc>
              <a:spcBef>
                <a:spcPts val="675"/>
              </a:spcBef>
            </a:pPr>
            <a:r>
              <a:rPr sz="2800" b="1" spc="-5" dirty="0">
                <a:latin typeface="Times New Roman"/>
                <a:cs typeface="Times New Roman"/>
              </a:rPr>
              <a:t>define (MAX,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100);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8714" y="240868"/>
            <a:ext cx="5667375" cy="49479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21665" lvl="1" indent="-609600">
              <a:lnSpc>
                <a:spcPct val="100000"/>
              </a:lnSpc>
              <a:spcBef>
                <a:spcPts val="105"/>
              </a:spcBef>
              <a:buAutoNum type="arabicPeriod" startAt="5"/>
              <a:tabLst>
                <a:tab pos="622300" algn="l"/>
              </a:tabLst>
            </a:pP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CÁC PHÉP</a:t>
            </a:r>
            <a:r>
              <a:rPr sz="32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TOÁN</a:t>
            </a:r>
            <a:endParaRPr sz="3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Times New Roman"/>
              <a:buAutoNum type="arabicPeriod" startAt="5"/>
            </a:pPr>
            <a:endParaRPr sz="2950">
              <a:latin typeface="Times New Roman"/>
              <a:cs typeface="Times New Roman"/>
            </a:endParaRPr>
          </a:p>
          <a:p>
            <a:pPr marL="1176655" lvl="2" indent="-712470">
              <a:lnSpc>
                <a:spcPct val="100000"/>
              </a:lnSpc>
              <a:spcBef>
                <a:spcPts val="5"/>
              </a:spcBef>
              <a:buClr>
                <a:srgbClr val="9999CC"/>
              </a:buClr>
              <a:buSzPct val="79687"/>
              <a:buFont typeface="Wingdings"/>
              <a:buChar char=""/>
              <a:tabLst>
                <a:tab pos="1176655" algn="l"/>
                <a:tab pos="1177290" algn="l"/>
              </a:tabLst>
            </a:pPr>
            <a:r>
              <a:rPr sz="3200" dirty="0">
                <a:solidFill>
                  <a:srgbClr val="00007C"/>
                </a:solidFill>
                <a:latin typeface="Times New Roman"/>
                <a:cs typeface="Times New Roman"/>
              </a:rPr>
              <a:t>Phép</a:t>
            </a:r>
            <a:r>
              <a:rPr sz="3200" spc="-20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7C"/>
                </a:solidFill>
                <a:latin typeface="Times New Roman"/>
                <a:cs typeface="Times New Roman"/>
              </a:rPr>
              <a:t>gán</a:t>
            </a:r>
            <a:endParaRPr sz="3200">
              <a:latin typeface="Times New Roman"/>
              <a:cs typeface="Times New Roman"/>
            </a:endParaRPr>
          </a:p>
          <a:p>
            <a:pPr marL="1176655" lvl="2" indent="-712470">
              <a:lnSpc>
                <a:spcPct val="100000"/>
              </a:lnSpc>
              <a:spcBef>
                <a:spcPts val="765"/>
              </a:spcBef>
              <a:buClr>
                <a:srgbClr val="9999CC"/>
              </a:buClr>
              <a:buSzPct val="79687"/>
              <a:buFont typeface="Wingdings"/>
              <a:buChar char=""/>
              <a:tabLst>
                <a:tab pos="1176655" algn="l"/>
                <a:tab pos="1177290" algn="l"/>
              </a:tabLst>
            </a:pPr>
            <a:r>
              <a:rPr sz="3200" dirty="0">
                <a:solidFill>
                  <a:srgbClr val="00007C"/>
                </a:solidFill>
                <a:latin typeface="Times New Roman"/>
                <a:cs typeface="Times New Roman"/>
              </a:rPr>
              <a:t>Các phép toán </a:t>
            </a:r>
            <a:r>
              <a:rPr sz="3200" spc="-5" dirty="0">
                <a:solidFill>
                  <a:srgbClr val="00007C"/>
                </a:solidFill>
                <a:latin typeface="Times New Roman"/>
                <a:cs typeface="Times New Roman"/>
              </a:rPr>
              <a:t>số</a:t>
            </a:r>
            <a:r>
              <a:rPr sz="3200" spc="-35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7C"/>
                </a:solidFill>
                <a:latin typeface="Times New Roman"/>
                <a:cs typeface="Times New Roman"/>
              </a:rPr>
              <a:t>học</a:t>
            </a:r>
            <a:endParaRPr sz="3200">
              <a:latin typeface="Times New Roman"/>
              <a:cs typeface="Times New Roman"/>
            </a:endParaRPr>
          </a:p>
          <a:p>
            <a:pPr marL="1176655" lvl="2" indent="-712470">
              <a:lnSpc>
                <a:spcPct val="100000"/>
              </a:lnSpc>
              <a:spcBef>
                <a:spcPts val="770"/>
              </a:spcBef>
              <a:buClr>
                <a:srgbClr val="9999CC"/>
              </a:buClr>
              <a:buSzPct val="79687"/>
              <a:buFont typeface="Wingdings"/>
              <a:buChar char=""/>
              <a:tabLst>
                <a:tab pos="1176655" algn="l"/>
                <a:tab pos="1177290" algn="l"/>
              </a:tabLst>
            </a:pPr>
            <a:r>
              <a:rPr sz="3200" dirty="0">
                <a:solidFill>
                  <a:srgbClr val="00007C"/>
                </a:solidFill>
                <a:latin typeface="Times New Roman"/>
                <a:cs typeface="Times New Roman"/>
              </a:rPr>
              <a:t>Các phép toán quan</a:t>
            </a:r>
            <a:r>
              <a:rPr sz="3200" spc="-75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7C"/>
                </a:solidFill>
                <a:latin typeface="Times New Roman"/>
                <a:cs typeface="Times New Roman"/>
              </a:rPr>
              <a:t>hệ</a:t>
            </a:r>
            <a:endParaRPr sz="3200">
              <a:latin typeface="Times New Roman"/>
              <a:cs typeface="Times New Roman"/>
            </a:endParaRPr>
          </a:p>
          <a:p>
            <a:pPr marL="1176655" lvl="2" indent="-712470">
              <a:lnSpc>
                <a:spcPct val="100000"/>
              </a:lnSpc>
              <a:spcBef>
                <a:spcPts val="770"/>
              </a:spcBef>
              <a:buClr>
                <a:srgbClr val="9999CC"/>
              </a:buClr>
              <a:buSzPct val="79687"/>
              <a:buFont typeface="Wingdings"/>
              <a:buChar char=""/>
              <a:tabLst>
                <a:tab pos="1176655" algn="l"/>
                <a:tab pos="1177290" algn="l"/>
              </a:tabLst>
            </a:pPr>
            <a:r>
              <a:rPr sz="3200" dirty="0">
                <a:solidFill>
                  <a:srgbClr val="00007C"/>
                </a:solidFill>
                <a:latin typeface="Times New Roman"/>
                <a:cs typeface="Times New Roman"/>
              </a:rPr>
              <a:t>Các phép toán</a:t>
            </a:r>
            <a:r>
              <a:rPr sz="3200" spc="-30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7C"/>
                </a:solidFill>
                <a:latin typeface="Times New Roman"/>
                <a:cs typeface="Times New Roman"/>
              </a:rPr>
              <a:t>logic</a:t>
            </a:r>
            <a:endParaRPr sz="3200">
              <a:latin typeface="Times New Roman"/>
              <a:cs typeface="Times New Roman"/>
            </a:endParaRPr>
          </a:p>
          <a:p>
            <a:pPr marL="1176655" lvl="2" indent="-712470">
              <a:lnSpc>
                <a:spcPct val="100000"/>
              </a:lnSpc>
              <a:spcBef>
                <a:spcPts val="770"/>
              </a:spcBef>
              <a:buClr>
                <a:srgbClr val="9999CC"/>
              </a:buClr>
              <a:buSzPct val="79687"/>
              <a:buFont typeface="Wingdings"/>
              <a:buChar char=""/>
              <a:tabLst>
                <a:tab pos="1176655" algn="l"/>
                <a:tab pos="1177290" algn="l"/>
              </a:tabLst>
            </a:pPr>
            <a:r>
              <a:rPr sz="3200" spc="-5" dirty="0">
                <a:solidFill>
                  <a:srgbClr val="00007C"/>
                </a:solidFill>
                <a:latin typeface="Times New Roman"/>
                <a:cs typeface="Times New Roman"/>
              </a:rPr>
              <a:t>Phép </a:t>
            </a:r>
            <a:r>
              <a:rPr sz="3200" dirty="0">
                <a:solidFill>
                  <a:srgbClr val="00007C"/>
                </a:solidFill>
                <a:latin typeface="Times New Roman"/>
                <a:cs typeface="Times New Roman"/>
              </a:rPr>
              <a:t>toán trên</a:t>
            </a:r>
            <a:r>
              <a:rPr sz="3200" spc="-50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7C"/>
                </a:solidFill>
                <a:latin typeface="Times New Roman"/>
                <a:cs typeface="Times New Roman"/>
              </a:rPr>
              <a:t>chuỗi</a:t>
            </a:r>
            <a:endParaRPr sz="3200">
              <a:latin typeface="Times New Roman"/>
              <a:cs typeface="Times New Roman"/>
            </a:endParaRPr>
          </a:p>
          <a:p>
            <a:pPr marL="1176655" lvl="2" indent="-712470">
              <a:lnSpc>
                <a:spcPct val="100000"/>
              </a:lnSpc>
              <a:spcBef>
                <a:spcPts val="770"/>
              </a:spcBef>
              <a:buClr>
                <a:srgbClr val="9999CC"/>
              </a:buClr>
              <a:buSzPct val="79687"/>
              <a:buFont typeface="Wingdings"/>
              <a:buChar char=""/>
              <a:tabLst>
                <a:tab pos="1176655" algn="l"/>
                <a:tab pos="1177290" algn="l"/>
              </a:tabLst>
            </a:pPr>
            <a:r>
              <a:rPr sz="3200" dirty="0">
                <a:solidFill>
                  <a:srgbClr val="00007C"/>
                </a:solidFill>
                <a:latin typeface="Times New Roman"/>
                <a:cs typeface="Times New Roman"/>
              </a:rPr>
              <a:t>Các phép toán tự tăng</a:t>
            </a:r>
            <a:r>
              <a:rPr sz="3200" spc="-90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7C"/>
                </a:solidFill>
                <a:latin typeface="Times New Roman"/>
                <a:cs typeface="Times New Roman"/>
              </a:rPr>
              <a:t>giảm</a:t>
            </a:r>
            <a:endParaRPr sz="3200">
              <a:latin typeface="Times New Roman"/>
              <a:cs typeface="Times New Roman"/>
            </a:endParaRPr>
          </a:p>
          <a:p>
            <a:pPr marL="1176655" lvl="2" indent="-712470">
              <a:lnSpc>
                <a:spcPct val="100000"/>
              </a:lnSpc>
              <a:spcBef>
                <a:spcPts val="765"/>
              </a:spcBef>
              <a:buClr>
                <a:srgbClr val="9999CC"/>
              </a:buClr>
              <a:buSzPct val="79687"/>
              <a:buFont typeface="Wingdings"/>
              <a:buChar char=""/>
              <a:tabLst>
                <a:tab pos="1176655" algn="l"/>
                <a:tab pos="1177290" algn="l"/>
              </a:tabLst>
            </a:pPr>
            <a:r>
              <a:rPr sz="3200" dirty="0">
                <a:solidFill>
                  <a:srgbClr val="00007C"/>
                </a:solidFill>
                <a:latin typeface="Times New Roman"/>
                <a:cs typeface="Times New Roman"/>
              </a:rPr>
              <a:t>Biểu thức điều</a:t>
            </a:r>
            <a:r>
              <a:rPr sz="3200" spc="-40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7C"/>
                </a:solidFill>
                <a:latin typeface="Times New Roman"/>
                <a:cs typeface="Times New Roman"/>
              </a:rPr>
              <a:t>kiện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Lập trình</a:t>
            </a:r>
            <a:r>
              <a:rPr spc="-70" dirty="0"/>
              <a:t> </a:t>
            </a:r>
            <a:r>
              <a:rPr spc="-10" dirty="0"/>
              <a:t>Web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15/08/2019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012" y="44450"/>
            <a:ext cx="8963025" cy="717550"/>
          </a:xfrm>
          <a:custGeom>
            <a:avLst/>
            <a:gdLst/>
            <a:ahLst/>
            <a:cxnLst/>
            <a:rect l="l" t="t" r="r" b="b"/>
            <a:pathLst>
              <a:path w="8963025" h="717550">
                <a:moveTo>
                  <a:pt x="8963025" y="0"/>
                </a:moveTo>
                <a:lnTo>
                  <a:pt x="0" y="0"/>
                </a:lnTo>
                <a:lnTo>
                  <a:pt x="0" y="717550"/>
                </a:lnTo>
                <a:lnTo>
                  <a:pt x="8963025" y="717550"/>
                </a:lnTo>
                <a:lnTo>
                  <a:pt x="8963025" y="0"/>
                </a:lnTo>
                <a:close/>
              </a:path>
            </a:pathLst>
          </a:custGeom>
          <a:solidFill>
            <a:srgbClr val="0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8714" y="132969"/>
            <a:ext cx="16414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Phép</a:t>
            </a:r>
            <a:r>
              <a:rPr spc="-90" dirty="0"/>
              <a:t> </a:t>
            </a:r>
            <a:r>
              <a:rPr dirty="0"/>
              <a:t>gán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Lập trình</a:t>
            </a:r>
            <a:r>
              <a:rPr spc="-70" dirty="0"/>
              <a:t> </a:t>
            </a:r>
            <a:r>
              <a:rPr spc="-10" dirty="0"/>
              <a:t>Web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15/08/2019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4142" y="1087881"/>
            <a:ext cx="8190230" cy="2414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24865" marR="5080" indent="-812800">
              <a:lnSpc>
                <a:spcPct val="100000"/>
              </a:lnSpc>
              <a:spcBef>
                <a:spcPts val="95"/>
              </a:spcBef>
              <a:buClr>
                <a:srgbClr val="00007C"/>
              </a:buClr>
              <a:buSzPct val="75000"/>
              <a:buFont typeface="Wingdings"/>
              <a:buChar char=""/>
              <a:tabLst>
                <a:tab pos="824865" algn="l"/>
                <a:tab pos="825500" algn="l"/>
              </a:tabLst>
            </a:pPr>
            <a:r>
              <a:rPr sz="2800" spc="-5" dirty="0">
                <a:latin typeface="Times New Roman"/>
                <a:cs typeface="Times New Roman"/>
              </a:rPr>
              <a:t>Phép gán là phép toán cơ bản của </a:t>
            </a:r>
            <a:r>
              <a:rPr sz="2800" spc="-15" dirty="0">
                <a:latin typeface="Times New Roman"/>
                <a:cs typeface="Times New Roman"/>
              </a:rPr>
              <a:t>mọi </a:t>
            </a:r>
            <a:r>
              <a:rPr sz="2800" spc="-5" dirty="0">
                <a:latin typeface="Times New Roman"/>
                <a:cs typeface="Times New Roman"/>
              </a:rPr>
              <a:t>ngôn ngữ lập  </a:t>
            </a:r>
            <a:r>
              <a:rPr sz="2800" dirty="0">
                <a:latin typeface="Times New Roman"/>
                <a:cs typeface="Times New Roman"/>
              </a:rPr>
              <a:t>trình.</a:t>
            </a:r>
            <a:endParaRPr sz="2800">
              <a:latin typeface="Times New Roman"/>
              <a:cs typeface="Times New Roman"/>
            </a:endParaRPr>
          </a:p>
          <a:p>
            <a:pPr marL="824865" indent="-812800">
              <a:lnSpc>
                <a:spcPct val="100000"/>
              </a:lnSpc>
              <a:spcBef>
                <a:spcPts val="675"/>
              </a:spcBef>
              <a:buClr>
                <a:srgbClr val="00007C"/>
              </a:buClr>
              <a:buSzPct val="75000"/>
              <a:buFont typeface="Wingdings"/>
              <a:buChar char=""/>
              <a:tabLst>
                <a:tab pos="824865" algn="l"/>
                <a:tab pos="825500" algn="l"/>
              </a:tabLst>
            </a:pPr>
            <a:r>
              <a:rPr sz="2800" spc="-5" dirty="0">
                <a:latin typeface="Times New Roman"/>
                <a:cs typeface="Times New Roman"/>
              </a:rPr>
              <a:t>Phép gán đơn: cú pháp: $Tên_biến </a:t>
            </a:r>
            <a:r>
              <a:rPr sz="28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=</a:t>
            </a:r>
            <a:r>
              <a:rPr sz="28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Giá_trị;</a:t>
            </a:r>
            <a:endParaRPr sz="2800">
              <a:latin typeface="Times New Roman"/>
              <a:cs typeface="Times New Roman"/>
            </a:endParaRPr>
          </a:p>
          <a:p>
            <a:pPr marL="824865" indent="-812800">
              <a:lnSpc>
                <a:spcPct val="100000"/>
              </a:lnSpc>
              <a:spcBef>
                <a:spcPts val="670"/>
              </a:spcBef>
              <a:buClr>
                <a:srgbClr val="00007C"/>
              </a:buClr>
              <a:buSzPct val="75000"/>
              <a:buFont typeface="Wingdings"/>
              <a:buChar char=""/>
              <a:tabLst>
                <a:tab pos="824865" algn="l"/>
                <a:tab pos="825500" algn="l"/>
              </a:tabLst>
            </a:pPr>
            <a:r>
              <a:rPr sz="2800" spc="-5" dirty="0">
                <a:latin typeface="Times New Roman"/>
                <a:cs typeface="Times New Roman"/>
              </a:rPr>
              <a:t>Phép gán </a:t>
            </a:r>
            <a:r>
              <a:rPr sz="2800" spc="-15" dirty="0">
                <a:latin typeface="Times New Roman"/>
                <a:cs typeface="Times New Roman"/>
              </a:rPr>
              <a:t>mở </a:t>
            </a:r>
            <a:r>
              <a:rPr sz="2800" dirty="0">
                <a:latin typeface="Times New Roman"/>
                <a:cs typeface="Times New Roman"/>
              </a:rPr>
              <a:t>rộng: </a:t>
            </a:r>
            <a:r>
              <a:rPr sz="2800" spc="-5" dirty="0">
                <a:latin typeface="Times New Roman"/>
                <a:cs typeface="Times New Roman"/>
              </a:rPr>
              <a:t>$Tên_biến </a:t>
            </a:r>
            <a:r>
              <a:rPr sz="2800" b="1" dirty="0">
                <a:solidFill>
                  <a:srgbClr val="CC0000"/>
                </a:solidFill>
                <a:latin typeface="Times New Roman"/>
                <a:cs typeface="Times New Roman"/>
              </a:rPr>
              <a:t>pt=</a:t>
            </a:r>
            <a:r>
              <a:rPr sz="2800" b="1" spc="2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Giá_trị;</a:t>
            </a:r>
            <a:endParaRPr sz="2800">
              <a:latin typeface="Times New Roman"/>
              <a:cs typeface="Times New Roman"/>
            </a:endParaRPr>
          </a:p>
          <a:p>
            <a:pPr marL="824865" indent="-812800">
              <a:lnSpc>
                <a:spcPct val="100000"/>
              </a:lnSpc>
              <a:spcBef>
                <a:spcPts val="675"/>
              </a:spcBef>
              <a:buClr>
                <a:srgbClr val="00007C"/>
              </a:buClr>
              <a:buSzPct val="75000"/>
              <a:buFont typeface="Wingdings"/>
              <a:buChar char=""/>
              <a:tabLst>
                <a:tab pos="824865" algn="l"/>
                <a:tab pos="825500" algn="l"/>
              </a:tabLst>
            </a:pPr>
            <a:r>
              <a:rPr sz="2800" spc="-5" dirty="0">
                <a:latin typeface="Times New Roman"/>
                <a:cs typeface="Times New Roman"/>
              </a:rPr>
              <a:t>Trong </a:t>
            </a:r>
            <a:r>
              <a:rPr sz="2800" dirty="0">
                <a:latin typeface="Times New Roman"/>
                <a:cs typeface="Times New Roman"/>
              </a:rPr>
              <a:t>đó: </a:t>
            </a:r>
            <a:r>
              <a:rPr sz="2800" b="1" dirty="0">
                <a:solidFill>
                  <a:srgbClr val="CC0000"/>
                </a:solidFill>
                <a:latin typeface="Times New Roman"/>
                <a:cs typeface="Times New Roman"/>
              </a:rPr>
              <a:t>pt </a:t>
            </a:r>
            <a:r>
              <a:rPr sz="2800" spc="-5" dirty="0">
                <a:latin typeface="Times New Roman"/>
                <a:cs typeface="Times New Roman"/>
              </a:rPr>
              <a:t>có thể là: </a:t>
            </a:r>
            <a:r>
              <a:rPr sz="2800" b="1" spc="-5" dirty="0">
                <a:latin typeface="Times New Roman"/>
                <a:cs typeface="Times New Roman"/>
              </a:rPr>
              <a:t>+, -, *, </a:t>
            </a:r>
            <a:r>
              <a:rPr sz="2800" b="1" dirty="0">
                <a:latin typeface="Times New Roman"/>
                <a:cs typeface="Times New Roman"/>
              </a:rPr>
              <a:t>/,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%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012" y="44450"/>
            <a:ext cx="8963025" cy="717550"/>
          </a:xfrm>
          <a:custGeom>
            <a:avLst/>
            <a:gdLst/>
            <a:ahLst/>
            <a:cxnLst/>
            <a:rect l="l" t="t" r="r" b="b"/>
            <a:pathLst>
              <a:path w="8963025" h="717550">
                <a:moveTo>
                  <a:pt x="8963025" y="0"/>
                </a:moveTo>
                <a:lnTo>
                  <a:pt x="0" y="0"/>
                </a:lnTo>
                <a:lnTo>
                  <a:pt x="0" y="717550"/>
                </a:lnTo>
                <a:lnTo>
                  <a:pt x="8963025" y="717550"/>
                </a:lnTo>
                <a:lnTo>
                  <a:pt x="8963025" y="0"/>
                </a:lnTo>
                <a:close/>
              </a:path>
            </a:pathLst>
          </a:custGeom>
          <a:solidFill>
            <a:srgbClr val="0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8714" y="132969"/>
            <a:ext cx="37052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Các phép </a:t>
            </a:r>
            <a:r>
              <a:rPr dirty="0"/>
              <a:t>toán </a:t>
            </a:r>
            <a:r>
              <a:rPr spc="-5" dirty="0"/>
              <a:t>số</a:t>
            </a:r>
            <a:r>
              <a:rPr spc="-90" dirty="0"/>
              <a:t> </a:t>
            </a:r>
            <a:r>
              <a:rPr spc="-5" dirty="0"/>
              <a:t>học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Lập trình</a:t>
            </a:r>
            <a:r>
              <a:rPr spc="-70" dirty="0"/>
              <a:t> </a:t>
            </a:r>
            <a:r>
              <a:rPr spc="-10" dirty="0"/>
              <a:t>Web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15/08/2019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4142" y="1154328"/>
            <a:ext cx="6366510" cy="10496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824865" indent="-812800">
              <a:lnSpc>
                <a:spcPct val="100000"/>
              </a:lnSpc>
              <a:spcBef>
                <a:spcPts val="770"/>
              </a:spcBef>
              <a:buClr>
                <a:srgbClr val="00007C"/>
              </a:buClr>
              <a:buSzPct val="75000"/>
              <a:buFont typeface="Wingdings"/>
              <a:buChar char=""/>
              <a:tabLst>
                <a:tab pos="824865" algn="l"/>
                <a:tab pos="825500" algn="l"/>
              </a:tabLst>
            </a:pPr>
            <a:r>
              <a:rPr sz="2800" spc="-5" dirty="0">
                <a:latin typeface="Times New Roman"/>
                <a:cs typeface="Times New Roman"/>
              </a:rPr>
              <a:t>Phép toán số học </a:t>
            </a:r>
            <a:r>
              <a:rPr sz="2800" spc="-10" dirty="0">
                <a:latin typeface="Times New Roman"/>
                <a:cs typeface="Times New Roman"/>
              </a:rPr>
              <a:t>một </a:t>
            </a:r>
            <a:r>
              <a:rPr sz="2800" dirty="0">
                <a:latin typeface="Times New Roman"/>
                <a:cs typeface="Times New Roman"/>
              </a:rPr>
              <a:t>ngôi: </a:t>
            </a:r>
            <a:r>
              <a:rPr sz="2800" spc="-5" dirty="0">
                <a:latin typeface="Times New Roman"/>
                <a:cs typeface="Times New Roman"/>
              </a:rPr>
              <a:t>- (đảo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dấu)</a:t>
            </a:r>
            <a:endParaRPr sz="2800">
              <a:latin typeface="Times New Roman"/>
              <a:cs typeface="Times New Roman"/>
            </a:endParaRPr>
          </a:p>
          <a:p>
            <a:pPr marL="824865" indent="-812800">
              <a:lnSpc>
                <a:spcPct val="100000"/>
              </a:lnSpc>
              <a:spcBef>
                <a:spcPts val="675"/>
              </a:spcBef>
              <a:buClr>
                <a:srgbClr val="00007C"/>
              </a:buClr>
              <a:buSzPct val="75000"/>
              <a:buFont typeface="Wingdings"/>
              <a:buChar char=""/>
              <a:tabLst>
                <a:tab pos="824865" algn="l"/>
                <a:tab pos="825500" algn="l"/>
              </a:tabLst>
            </a:pPr>
            <a:r>
              <a:rPr sz="2800" spc="-5" dirty="0">
                <a:latin typeface="Times New Roman"/>
                <a:cs typeface="Times New Roman"/>
              </a:rPr>
              <a:t>Phép toán số học hai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ngôi:</a:t>
            </a:r>
            <a:endParaRPr sz="28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93850" y="2568575"/>
          <a:ext cx="5172075" cy="3368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9375"/>
                <a:gridCol w="2184400"/>
                <a:gridCol w="1638300"/>
              </a:tblGrid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spc="-55" dirty="0">
                          <a:latin typeface="Times New Roman"/>
                          <a:cs typeface="Times New Roman"/>
                        </a:rPr>
                        <a:t>Toán</a:t>
                      </a:r>
                      <a:r>
                        <a:rPr sz="2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tử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Tên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Ví</a:t>
                      </a:r>
                      <a:r>
                        <a:rPr sz="2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dụ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+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Cộng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$a +</a:t>
                      </a:r>
                      <a:r>
                        <a:rPr sz="2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$b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-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spc="-40" dirty="0">
                          <a:latin typeface="Times New Roman"/>
                          <a:cs typeface="Times New Roman"/>
                        </a:rPr>
                        <a:t>Trừ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$a -</a:t>
                      </a: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$b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*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Nhân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$a *</a:t>
                      </a:r>
                      <a:r>
                        <a:rPr sz="2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$b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/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Chia</a:t>
                      </a:r>
                      <a:r>
                        <a:rPr sz="2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nguyên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$a /</a:t>
                      </a:r>
                      <a:r>
                        <a:rPr sz="2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$b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%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Chia lấy</a:t>
                      </a:r>
                      <a:r>
                        <a:rPr sz="2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dư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$a %</a:t>
                      </a:r>
                      <a:r>
                        <a:rPr sz="2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$b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012" y="44450"/>
            <a:ext cx="8963025" cy="717550"/>
          </a:xfrm>
          <a:custGeom>
            <a:avLst/>
            <a:gdLst/>
            <a:ahLst/>
            <a:cxnLst/>
            <a:rect l="l" t="t" r="r" b="b"/>
            <a:pathLst>
              <a:path w="8963025" h="717550">
                <a:moveTo>
                  <a:pt x="8963025" y="0"/>
                </a:moveTo>
                <a:lnTo>
                  <a:pt x="0" y="0"/>
                </a:lnTo>
                <a:lnTo>
                  <a:pt x="0" y="717550"/>
                </a:lnTo>
                <a:lnTo>
                  <a:pt x="8963025" y="717550"/>
                </a:lnTo>
                <a:lnTo>
                  <a:pt x="8963025" y="0"/>
                </a:lnTo>
                <a:close/>
              </a:path>
            </a:pathLst>
          </a:custGeom>
          <a:solidFill>
            <a:srgbClr val="0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8714" y="132969"/>
            <a:ext cx="40189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Các phép </a:t>
            </a:r>
            <a:r>
              <a:rPr dirty="0"/>
              <a:t>toán </a:t>
            </a:r>
            <a:r>
              <a:rPr spc="-5" dirty="0"/>
              <a:t>quan</a:t>
            </a:r>
            <a:r>
              <a:rPr spc="-90" dirty="0"/>
              <a:t> </a:t>
            </a:r>
            <a:r>
              <a:rPr spc="-10" dirty="0"/>
              <a:t>hệ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Lập trình</a:t>
            </a:r>
            <a:r>
              <a:rPr spc="-70" dirty="0"/>
              <a:t> </a:t>
            </a:r>
            <a:r>
              <a:rPr spc="-10" dirty="0"/>
              <a:t>Web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15/08/2019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4142" y="1087881"/>
            <a:ext cx="85858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24865" indent="-812800">
              <a:lnSpc>
                <a:spcPct val="100000"/>
              </a:lnSpc>
              <a:spcBef>
                <a:spcPts val="95"/>
              </a:spcBef>
              <a:buClr>
                <a:srgbClr val="00007C"/>
              </a:buClr>
              <a:buSzPct val="75000"/>
              <a:buFont typeface="Wingdings"/>
              <a:buChar char=""/>
              <a:tabLst>
                <a:tab pos="824865" algn="l"/>
                <a:tab pos="825500" algn="l"/>
              </a:tabLst>
            </a:pP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spc="-5" dirty="0">
                <a:latin typeface="Times New Roman"/>
                <a:cs typeface="Times New Roman"/>
              </a:rPr>
              <a:t>phép toán quan hệ trả về </a:t>
            </a:r>
            <a:r>
              <a:rPr sz="2800" dirty="0">
                <a:latin typeface="Times New Roman"/>
                <a:cs typeface="Times New Roman"/>
              </a:rPr>
              <a:t>kết </a:t>
            </a:r>
            <a:r>
              <a:rPr sz="2800" spc="-5" dirty="0">
                <a:latin typeface="Times New Roman"/>
                <a:cs typeface="Times New Roman"/>
              </a:rPr>
              <a:t>quả là true hoặc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false</a:t>
            </a:r>
            <a:endParaRPr sz="28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60450" y="1590675"/>
          <a:ext cx="6858000" cy="45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6200"/>
                <a:gridCol w="3683000"/>
                <a:gridCol w="1828800"/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spc="-45" dirty="0">
                          <a:latin typeface="Times New Roman"/>
                          <a:cs typeface="Times New Roman"/>
                        </a:rPr>
                        <a:t>Toán</a:t>
                      </a:r>
                      <a:r>
                        <a:rPr sz="2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tử</a:t>
                      </a: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Tên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Ví</a:t>
                      </a:r>
                      <a:r>
                        <a:rPr sz="2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dụ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&lt;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Bé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thua</a:t>
                      </a: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3 &lt;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5</a:t>
                      </a: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&lt;=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Bé thua hoặc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bằng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&lt;=</a:t>
                      </a:r>
                      <a:r>
                        <a:rPr sz="2400" spc="-1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b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&gt;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Lớn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hơn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$a &gt;</a:t>
                      </a: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$b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&gt;=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Lớn hơn hoặc</a:t>
                      </a:r>
                      <a:r>
                        <a:rPr sz="2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bằng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$a&gt;=</a:t>
                      </a: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$b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==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Bằng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123 =</a:t>
                      </a:r>
                      <a:r>
                        <a:rPr sz="2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“123”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===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Bằng và cùng kiểu dữ</a:t>
                      </a:r>
                      <a:r>
                        <a:rPr sz="24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liệu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123 =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“123”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!=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Khác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123 !=</a:t>
                      </a:r>
                      <a:r>
                        <a:rPr sz="24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“123”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!==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Khác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kiểu dữ</a:t>
                      </a:r>
                      <a:r>
                        <a:rPr sz="2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liệu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123!==“123”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&lt;&gt;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Khác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123&lt;&gt;</a:t>
                      </a:r>
                      <a:r>
                        <a:rPr sz="2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“123”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012" y="44450"/>
            <a:ext cx="8963025" cy="717550"/>
          </a:xfrm>
          <a:custGeom>
            <a:avLst/>
            <a:gdLst/>
            <a:ahLst/>
            <a:cxnLst/>
            <a:rect l="l" t="t" r="r" b="b"/>
            <a:pathLst>
              <a:path w="8963025" h="717550">
                <a:moveTo>
                  <a:pt x="8963025" y="0"/>
                </a:moveTo>
                <a:lnTo>
                  <a:pt x="0" y="0"/>
                </a:lnTo>
                <a:lnTo>
                  <a:pt x="0" y="717550"/>
                </a:lnTo>
                <a:lnTo>
                  <a:pt x="8963025" y="717550"/>
                </a:lnTo>
                <a:lnTo>
                  <a:pt x="8963025" y="0"/>
                </a:lnTo>
                <a:close/>
              </a:path>
            </a:pathLst>
          </a:custGeom>
          <a:solidFill>
            <a:srgbClr val="0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8714" y="132969"/>
            <a:ext cx="34442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Các </a:t>
            </a:r>
            <a:r>
              <a:rPr spc="-5" dirty="0"/>
              <a:t>phép </a:t>
            </a:r>
            <a:r>
              <a:rPr dirty="0"/>
              <a:t>toán</a:t>
            </a:r>
            <a:r>
              <a:rPr spc="-100" dirty="0"/>
              <a:t> </a:t>
            </a:r>
            <a:r>
              <a:rPr dirty="0"/>
              <a:t>logic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Lập trình</a:t>
            </a:r>
            <a:r>
              <a:rPr spc="-70" dirty="0"/>
              <a:t> </a:t>
            </a:r>
            <a:r>
              <a:rPr spc="-10" dirty="0"/>
              <a:t>Web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15/08/2019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4142" y="1087881"/>
            <a:ext cx="844486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24865" marR="5080" indent="-812800">
              <a:lnSpc>
                <a:spcPct val="100000"/>
              </a:lnSpc>
              <a:spcBef>
                <a:spcPts val="95"/>
              </a:spcBef>
              <a:buClr>
                <a:srgbClr val="00007C"/>
              </a:buClr>
              <a:buSzPct val="75000"/>
              <a:buFont typeface="Wingdings"/>
              <a:buChar char=""/>
              <a:tabLst>
                <a:tab pos="824865" algn="l"/>
                <a:tab pos="825500" algn="l"/>
              </a:tabLst>
            </a:pPr>
            <a:r>
              <a:rPr sz="2800" spc="-5" dirty="0">
                <a:latin typeface="Times New Roman"/>
                <a:cs typeface="Times New Roman"/>
              </a:rPr>
              <a:t>Giống như </a:t>
            </a: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spc="-5" dirty="0">
                <a:latin typeface="Times New Roman"/>
                <a:cs typeface="Times New Roman"/>
              </a:rPr>
              <a:t>phép toán quan hệ </a:t>
            </a: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spc="-5" dirty="0">
                <a:latin typeface="Times New Roman"/>
                <a:cs typeface="Times New Roman"/>
              </a:rPr>
              <a:t>phép toán logic  trả về kết quả là true hoặc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false</a:t>
            </a:r>
            <a:endParaRPr sz="28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98650" y="2508250"/>
          <a:ext cx="6010908" cy="2514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2750"/>
                <a:gridCol w="2548254"/>
                <a:gridCol w="1779904"/>
              </a:tblGrid>
              <a:tr h="685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spc="-55" dirty="0">
                          <a:latin typeface="Times New Roman"/>
                          <a:cs typeface="Times New Roman"/>
                        </a:rPr>
                        <a:t>Toán</a:t>
                      </a:r>
                      <a:r>
                        <a:rPr sz="2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tử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Tên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Ví</a:t>
                      </a: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dụ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&amp;&amp;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(và)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$a &amp;&amp;</a:t>
                      </a:r>
                      <a:r>
                        <a:rPr sz="2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$b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spc="-15" dirty="0">
                          <a:latin typeface="Times New Roman"/>
                          <a:cs typeface="Times New Roman"/>
                        </a:rPr>
                        <a:t>||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Or (hoặc)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$a or</a:t>
                      </a:r>
                      <a:r>
                        <a:rPr sz="2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$b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!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Not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(phủ</a:t>
                      </a:r>
                      <a:r>
                        <a:rPr sz="2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định)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!$b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142" y="1078128"/>
            <a:ext cx="7649845" cy="207454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824865" indent="-812800">
              <a:lnSpc>
                <a:spcPct val="100000"/>
              </a:lnSpc>
              <a:spcBef>
                <a:spcPts val="770"/>
              </a:spcBef>
              <a:buClr>
                <a:srgbClr val="00007C"/>
              </a:buClr>
              <a:buSzPct val="75000"/>
              <a:buFont typeface="Wingdings"/>
              <a:buChar char=""/>
              <a:tabLst>
                <a:tab pos="824865" algn="l"/>
                <a:tab pos="82550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Php là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gì?</a:t>
            </a:r>
            <a:endParaRPr sz="2800">
              <a:latin typeface="Times New Roman"/>
              <a:cs typeface="Times New Roman"/>
            </a:endParaRPr>
          </a:p>
          <a:p>
            <a:pPr marL="824865" indent="-812800">
              <a:lnSpc>
                <a:spcPct val="100000"/>
              </a:lnSpc>
              <a:spcBef>
                <a:spcPts val="675"/>
              </a:spcBef>
              <a:buClr>
                <a:srgbClr val="00007C"/>
              </a:buClr>
              <a:buSzPct val="75000"/>
              <a:buFont typeface="Wingdings"/>
              <a:buChar char=""/>
              <a:tabLst>
                <a:tab pos="824865" algn="l"/>
                <a:tab pos="825500" algn="l"/>
              </a:tabLst>
            </a:pPr>
            <a:r>
              <a:rPr sz="2800" b="1" spc="-10" dirty="0">
                <a:latin typeface="Times New Roman"/>
                <a:cs typeface="Times New Roman"/>
              </a:rPr>
              <a:t>Đặc điểm </a:t>
            </a:r>
            <a:r>
              <a:rPr sz="2800" b="1" spc="-5" dirty="0">
                <a:latin typeface="Times New Roman"/>
                <a:cs typeface="Times New Roman"/>
              </a:rPr>
              <a:t>của file</a:t>
            </a:r>
            <a:r>
              <a:rPr sz="2800" b="1" spc="2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php</a:t>
            </a:r>
            <a:endParaRPr sz="2800">
              <a:latin typeface="Times New Roman"/>
              <a:cs typeface="Times New Roman"/>
            </a:endParaRPr>
          </a:p>
          <a:p>
            <a:pPr marL="824865" indent="-812800">
              <a:lnSpc>
                <a:spcPct val="100000"/>
              </a:lnSpc>
              <a:spcBef>
                <a:spcPts val="675"/>
              </a:spcBef>
              <a:buClr>
                <a:srgbClr val="00007C"/>
              </a:buClr>
              <a:buSzPct val="75000"/>
              <a:buFont typeface="Wingdings"/>
              <a:buChar char=""/>
              <a:tabLst>
                <a:tab pos="824865" algn="l"/>
                <a:tab pos="82550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Download, cài đặt và cấu </a:t>
            </a:r>
            <a:r>
              <a:rPr sz="2800" b="1" dirty="0">
                <a:latin typeface="Times New Roman"/>
                <a:cs typeface="Times New Roman"/>
              </a:rPr>
              <a:t>hình </a:t>
            </a:r>
            <a:r>
              <a:rPr sz="2800" b="1" spc="-5" dirty="0">
                <a:latin typeface="Times New Roman"/>
                <a:cs typeface="Times New Roman"/>
              </a:rPr>
              <a:t>ứng dụng</a:t>
            </a:r>
            <a:r>
              <a:rPr sz="2800" b="1" spc="6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php</a:t>
            </a:r>
            <a:endParaRPr sz="2800">
              <a:latin typeface="Times New Roman"/>
              <a:cs typeface="Times New Roman"/>
            </a:endParaRPr>
          </a:p>
          <a:p>
            <a:pPr marL="824865" indent="-812800">
              <a:lnSpc>
                <a:spcPct val="100000"/>
              </a:lnSpc>
              <a:spcBef>
                <a:spcPts val="670"/>
              </a:spcBef>
              <a:buClr>
                <a:srgbClr val="00007C"/>
              </a:buClr>
              <a:buSzPct val="75000"/>
              <a:buFont typeface="Wingdings"/>
              <a:buChar char=""/>
              <a:tabLst>
                <a:tab pos="824865" algn="l"/>
                <a:tab pos="82550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Quá trình thông </a:t>
            </a:r>
            <a:r>
              <a:rPr sz="2800" b="1" spc="-10" dirty="0">
                <a:latin typeface="Times New Roman"/>
                <a:cs typeface="Times New Roman"/>
              </a:rPr>
              <a:t>dịch </a:t>
            </a:r>
            <a:r>
              <a:rPr sz="2800" b="1" spc="-5" dirty="0">
                <a:latin typeface="Times New Roman"/>
                <a:cs typeface="Times New Roman"/>
              </a:rPr>
              <a:t>trang</a:t>
            </a:r>
            <a:r>
              <a:rPr sz="2800" b="1" spc="7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php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0012" y="152400"/>
            <a:ext cx="8963025" cy="717550"/>
          </a:xfrm>
          <a:custGeom>
            <a:avLst/>
            <a:gdLst/>
            <a:ahLst/>
            <a:cxnLst/>
            <a:rect l="l" t="t" r="r" b="b"/>
            <a:pathLst>
              <a:path w="8963025" h="717550">
                <a:moveTo>
                  <a:pt x="8963025" y="0"/>
                </a:moveTo>
                <a:lnTo>
                  <a:pt x="0" y="0"/>
                </a:lnTo>
                <a:lnTo>
                  <a:pt x="0" y="717550"/>
                </a:lnTo>
                <a:lnTo>
                  <a:pt x="8963025" y="717550"/>
                </a:lnTo>
                <a:lnTo>
                  <a:pt x="8963025" y="0"/>
                </a:lnTo>
                <a:close/>
              </a:path>
            </a:pathLst>
          </a:custGeom>
          <a:solidFill>
            <a:srgbClr val="0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8714" y="240868"/>
            <a:ext cx="46824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2.1. GIỚI THIỆU VỀ</a:t>
            </a:r>
            <a:r>
              <a:rPr spc="-85" dirty="0"/>
              <a:t> </a:t>
            </a:r>
            <a:r>
              <a:rPr dirty="0"/>
              <a:t>PHP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Lập trình</a:t>
            </a:r>
            <a:r>
              <a:rPr spc="-70" dirty="0"/>
              <a:t> </a:t>
            </a:r>
            <a:r>
              <a:rPr spc="-10" dirty="0"/>
              <a:t>Web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15/08/2019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012" y="44450"/>
            <a:ext cx="8963025" cy="717550"/>
          </a:xfrm>
          <a:custGeom>
            <a:avLst/>
            <a:gdLst/>
            <a:ahLst/>
            <a:cxnLst/>
            <a:rect l="l" t="t" r="r" b="b"/>
            <a:pathLst>
              <a:path w="8963025" h="717550">
                <a:moveTo>
                  <a:pt x="8963025" y="0"/>
                </a:moveTo>
                <a:lnTo>
                  <a:pt x="0" y="0"/>
                </a:lnTo>
                <a:lnTo>
                  <a:pt x="0" y="717550"/>
                </a:lnTo>
                <a:lnTo>
                  <a:pt x="8963025" y="717550"/>
                </a:lnTo>
                <a:lnTo>
                  <a:pt x="8963025" y="0"/>
                </a:lnTo>
                <a:close/>
              </a:path>
            </a:pathLst>
          </a:custGeom>
          <a:solidFill>
            <a:srgbClr val="0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8714" y="132969"/>
            <a:ext cx="48399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Các phép </a:t>
            </a:r>
            <a:r>
              <a:rPr dirty="0"/>
              <a:t>toán </a:t>
            </a:r>
            <a:r>
              <a:rPr spc="-5" dirty="0"/>
              <a:t>tự tăng</a:t>
            </a:r>
            <a:r>
              <a:rPr spc="-90" dirty="0"/>
              <a:t> </a:t>
            </a:r>
            <a:r>
              <a:rPr dirty="0"/>
              <a:t>giảm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Lập trình</a:t>
            </a:r>
            <a:r>
              <a:rPr spc="-70" dirty="0"/>
              <a:t> </a:t>
            </a:r>
            <a:r>
              <a:rPr spc="-10" dirty="0"/>
              <a:t>Web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15/08/2019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4142" y="1087881"/>
            <a:ext cx="8401685" cy="3208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24865" marR="5080" indent="-812800" algn="just">
              <a:lnSpc>
                <a:spcPct val="100000"/>
              </a:lnSpc>
              <a:spcBef>
                <a:spcPts val="95"/>
              </a:spcBef>
              <a:buClr>
                <a:srgbClr val="00007C"/>
              </a:buClr>
              <a:buSzPct val="75000"/>
              <a:buFont typeface="Wingdings"/>
              <a:buChar char=""/>
              <a:tabLst>
                <a:tab pos="825500" algn="l"/>
              </a:tabLst>
            </a:pPr>
            <a:r>
              <a:rPr sz="2800" spc="-5" dirty="0">
                <a:latin typeface="Times New Roman"/>
                <a:cs typeface="Times New Roman"/>
              </a:rPr>
              <a:t>Để tăng </a:t>
            </a:r>
            <a:r>
              <a:rPr sz="2800" dirty="0">
                <a:latin typeface="Times New Roman"/>
                <a:cs typeface="Times New Roman"/>
              </a:rPr>
              <a:t>(hoặc </a:t>
            </a:r>
            <a:r>
              <a:rPr sz="2800" spc="-5" dirty="0">
                <a:latin typeface="Times New Roman"/>
                <a:cs typeface="Times New Roman"/>
              </a:rPr>
              <a:t>giảm) </a:t>
            </a:r>
            <a:r>
              <a:rPr sz="2800" dirty="0">
                <a:latin typeface="Times New Roman"/>
                <a:cs typeface="Times New Roman"/>
              </a:rPr>
              <a:t>giá </a:t>
            </a:r>
            <a:r>
              <a:rPr sz="2800" spc="-5" dirty="0">
                <a:latin typeface="Times New Roman"/>
                <a:cs typeface="Times New Roman"/>
              </a:rPr>
              <a:t>trị </a:t>
            </a:r>
            <a:r>
              <a:rPr sz="2800" spc="-10" dirty="0">
                <a:latin typeface="Times New Roman"/>
                <a:cs typeface="Times New Roman"/>
              </a:rPr>
              <a:t>của một </a:t>
            </a:r>
            <a:r>
              <a:rPr sz="2800" spc="-5" dirty="0">
                <a:latin typeface="Times New Roman"/>
                <a:cs typeface="Times New Roman"/>
              </a:rPr>
              <a:t>biến lên </a:t>
            </a:r>
            <a:r>
              <a:rPr sz="2800" dirty="0">
                <a:latin typeface="Times New Roman"/>
                <a:cs typeface="Times New Roman"/>
              </a:rPr>
              <a:t>(xuống)  </a:t>
            </a:r>
            <a:r>
              <a:rPr sz="2800" spc="-10" dirty="0">
                <a:latin typeface="Times New Roman"/>
                <a:cs typeface="Times New Roman"/>
              </a:rPr>
              <a:t>một </a:t>
            </a:r>
            <a:r>
              <a:rPr sz="2800" spc="-5" dirty="0">
                <a:latin typeface="Times New Roman"/>
                <a:cs typeface="Times New Roman"/>
              </a:rPr>
              <a:t>đơn vị </a:t>
            </a:r>
            <a:r>
              <a:rPr sz="2800" spc="-10" dirty="0">
                <a:latin typeface="Times New Roman"/>
                <a:cs typeface="Times New Roman"/>
              </a:rPr>
              <a:t>có </a:t>
            </a:r>
            <a:r>
              <a:rPr sz="2800" dirty="0">
                <a:latin typeface="Times New Roman"/>
                <a:cs typeface="Times New Roman"/>
              </a:rPr>
              <a:t>thể </a:t>
            </a:r>
            <a:r>
              <a:rPr sz="2800" spc="-5" dirty="0">
                <a:latin typeface="Times New Roman"/>
                <a:cs typeface="Times New Roman"/>
              </a:rPr>
              <a:t>sử dụng phép toán tự tăng ++ và tự  giảm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–</a:t>
            </a:r>
            <a:endParaRPr sz="2800">
              <a:latin typeface="Times New Roman"/>
              <a:cs typeface="Times New Roman"/>
            </a:endParaRPr>
          </a:p>
          <a:p>
            <a:pPr marL="824865" indent="-812800" algn="just">
              <a:lnSpc>
                <a:spcPct val="100000"/>
              </a:lnSpc>
              <a:spcBef>
                <a:spcPts val="675"/>
              </a:spcBef>
              <a:buClr>
                <a:srgbClr val="00007C"/>
              </a:buClr>
              <a:buSzPct val="75000"/>
              <a:buFont typeface="Wingdings"/>
              <a:buChar char=""/>
              <a:tabLst>
                <a:tab pos="825500" algn="l"/>
              </a:tabLst>
            </a:pPr>
            <a:r>
              <a:rPr sz="2800" spc="-5" dirty="0">
                <a:latin typeface="Times New Roman"/>
                <a:cs typeface="Times New Roman"/>
              </a:rPr>
              <a:t>Có hai </a:t>
            </a:r>
            <a:r>
              <a:rPr sz="2800" spc="-10" dirty="0">
                <a:latin typeface="Times New Roman"/>
                <a:cs typeface="Times New Roman"/>
              </a:rPr>
              <a:t>cách </a:t>
            </a:r>
            <a:r>
              <a:rPr sz="2800" spc="-5" dirty="0">
                <a:latin typeface="Times New Roman"/>
                <a:cs typeface="Times New Roman"/>
              </a:rPr>
              <a:t>viết phép toán tự tăng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giảm:</a:t>
            </a:r>
            <a:endParaRPr sz="2800">
              <a:latin typeface="Times New Roman"/>
              <a:cs typeface="Times New Roman"/>
            </a:endParaRPr>
          </a:p>
          <a:p>
            <a:pPr marL="469900" algn="just">
              <a:lnSpc>
                <a:spcPct val="100000"/>
              </a:lnSpc>
              <a:spcBef>
                <a:spcPts val="590"/>
              </a:spcBef>
            </a:pPr>
            <a:r>
              <a:rPr sz="1900" spc="15" dirty="0">
                <a:solidFill>
                  <a:srgbClr val="9999CC"/>
                </a:solidFill>
                <a:latin typeface="Wingdings"/>
                <a:cs typeface="Wingdings"/>
              </a:rPr>
              <a:t></a:t>
            </a:r>
            <a:r>
              <a:rPr sz="1900" spc="15" dirty="0">
                <a:solidFill>
                  <a:srgbClr val="9999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7C"/>
                </a:solidFill>
                <a:latin typeface="Times New Roman"/>
                <a:cs typeface="Times New Roman"/>
              </a:rPr>
              <a:t>++&amp;Tên_biến (hoặc</a:t>
            </a:r>
            <a:r>
              <a:rPr sz="2400" spc="-100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7C"/>
                </a:solidFill>
                <a:latin typeface="Times New Roman"/>
                <a:cs typeface="Times New Roman"/>
              </a:rPr>
              <a:t>--$Tên_biến)</a:t>
            </a:r>
            <a:endParaRPr sz="2400">
              <a:latin typeface="Times New Roman"/>
              <a:cs typeface="Times New Roman"/>
            </a:endParaRPr>
          </a:p>
          <a:p>
            <a:pPr marL="1181100" lvl="1" indent="-711835" algn="just">
              <a:lnSpc>
                <a:spcPct val="100000"/>
              </a:lnSpc>
              <a:spcBef>
                <a:spcPts val="580"/>
              </a:spcBef>
              <a:buClr>
                <a:srgbClr val="9999CC"/>
              </a:buClr>
              <a:buSzPct val="79166"/>
              <a:buFont typeface="Wingdings"/>
              <a:buChar char=""/>
              <a:tabLst>
                <a:tab pos="1181735" algn="l"/>
              </a:tabLst>
            </a:pPr>
            <a:r>
              <a:rPr sz="2400" dirty="0">
                <a:solidFill>
                  <a:srgbClr val="00007C"/>
                </a:solidFill>
                <a:latin typeface="Times New Roman"/>
                <a:cs typeface="Times New Roman"/>
              </a:rPr>
              <a:t>&amp;Tên_biến++ (hoặc</a:t>
            </a:r>
            <a:r>
              <a:rPr sz="2400" spc="-60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7C"/>
                </a:solidFill>
                <a:latin typeface="Times New Roman"/>
                <a:cs typeface="Times New Roman"/>
              </a:rPr>
              <a:t>$Tên_biến--)</a:t>
            </a:r>
            <a:endParaRPr sz="2400">
              <a:latin typeface="Times New Roman"/>
              <a:cs typeface="Times New Roman"/>
            </a:endParaRPr>
          </a:p>
          <a:p>
            <a:pPr marL="824865" indent="-812800" algn="just">
              <a:lnSpc>
                <a:spcPct val="100000"/>
              </a:lnSpc>
              <a:spcBef>
                <a:spcPts val="655"/>
              </a:spcBef>
              <a:buClr>
                <a:srgbClr val="00007C"/>
              </a:buClr>
              <a:buSzPct val="75000"/>
              <a:buFont typeface="Wingdings"/>
              <a:buChar char=""/>
              <a:tabLst>
                <a:tab pos="825500" algn="l"/>
              </a:tabLst>
            </a:pPr>
            <a:r>
              <a:rPr sz="2800" spc="-10" dirty="0">
                <a:latin typeface="Times New Roman"/>
                <a:cs typeface="Times New Roman"/>
              </a:rPr>
              <a:t>Lưu </a:t>
            </a:r>
            <a:r>
              <a:rPr sz="2800" spc="-5" dirty="0">
                <a:latin typeface="Times New Roman"/>
                <a:cs typeface="Times New Roman"/>
              </a:rPr>
              <a:t>ý: </a:t>
            </a:r>
            <a:r>
              <a:rPr sz="2800" spc="-10" dirty="0">
                <a:latin typeface="Times New Roman"/>
                <a:cs typeface="Times New Roman"/>
              </a:rPr>
              <a:t>cần </a:t>
            </a:r>
            <a:r>
              <a:rPr sz="2800" dirty="0">
                <a:latin typeface="Times New Roman"/>
                <a:cs typeface="Times New Roman"/>
              </a:rPr>
              <a:t>phân </a:t>
            </a:r>
            <a:r>
              <a:rPr sz="2800" spc="-5" dirty="0">
                <a:latin typeface="Times New Roman"/>
                <a:cs typeface="Times New Roman"/>
              </a:rPr>
              <a:t>biệt hai </a:t>
            </a:r>
            <a:r>
              <a:rPr sz="2800" spc="-10" dirty="0">
                <a:latin typeface="Times New Roman"/>
                <a:cs typeface="Times New Roman"/>
              </a:rPr>
              <a:t>cách </a:t>
            </a:r>
            <a:r>
              <a:rPr sz="2800" spc="-5" dirty="0">
                <a:latin typeface="Times New Roman"/>
                <a:cs typeface="Times New Roman"/>
              </a:rPr>
              <a:t>viết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trên.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012" y="44450"/>
            <a:ext cx="8963025" cy="717550"/>
          </a:xfrm>
          <a:custGeom>
            <a:avLst/>
            <a:gdLst/>
            <a:ahLst/>
            <a:cxnLst/>
            <a:rect l="l" t="t" r="r" b="b"/>
            <a:pathLst>
              <a:path w="8963025" h="717550">
                <a:moveTo>
                  <a:pt x="8963025" y="0"/>
                </a:moveTo>
                <a:lnTo>
                  <a:pt x="0" y="0"/>
                </a:lnTo>
                <a:lnTo>
                  <a:pt x="0" y="717550"/>
                </a:lnTo>
                <a:lnTo>
                  <a:pt x="8963025" y="717550"/>
                </a:lnTo>
                <a:lnTo>
                  <a:pt x="8963025" y="0"/>
                </a:lnTo>
                <a:close/>
              </a:path>
            </a:pathLst>
          </a:custGeom>
          <a:solidFill>
            <a:srgbClr val="0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8714" y="132969"/>
            <a:ext cx="331025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Phép toán về</a:t>
            </a:r>
            <a:r>
              <a:rPr spc="-125" dirty="0"/>
              <a:t> </a:t>
            </a:r>
            <a:r>
              <a:rPr dirty="0"/>
              <a:t>chuỗi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Lập trình</a:t>
            </a:r>
            <a:r>
              <a:rPr spc="-70" dirty="0"/>
              <a:t> </a:t>
            </a:r>
            <a:r>
              <a:rPr spc="-10" dirty="0"/>
              <a:t>Web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15/08/2019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4142" y="1165605"/>
            <a:ext cx="229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7C"/>
                </a:solidFill>
                <a:latin typeface="Wingdings"/>
                <a:cs typeface="Wingdings"/>
              </a:rPr>
              <a:t>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4142" y="1089405"/>
            <a:ext cx="8422640" cy="4713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4865" marR="50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Phép cộng chuỗi: </a:t>
            </a:r>
            <a:r>
              <a:rPr sz="2400" spc="-5" dirty="0">
                <a:latin typeface="Times New Roman"/>
                <a:cs typeface="Times New Roman"/>
              </a:rPr>
              <a:t>Để </a:t>
            </a:r>
            <a:r>
              <a:rPr sz="2400" dirty="0">
                <a:latin typeface="Times New Roman"/>
                <a:cs typeface="Times New Roman"/>
              </a:rPr>
              <a:t>cộng (ghép) hai chuỗi lại với nhau ta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sử  </a:t>
            </a:r>
            <a:r>
              <a:rPr sz="2400" dirty="0">
                <a:latin typeface="Times New Roman"/>
                <a:cs typeface="Times New Roman"/>
              </a:rPr>
              <a:t>dụng dấu chấm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(.)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solidFill>
                  <a:srgbClr val="CC0000"/>
                </a:solidFill>
                <a:latin typeface="Times New Roman"/>
                <a:cs typeface="Times New Roman"/>
              </a:rPr>
              <a:t>Ví 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dụ</a:t>
            </a:r>
            <a:r>
              <a:rPr sz="2400" dirty="0">
                <a:latin typeface="Times New Roman"/>
                <a:cs typeface="Times New Roman"/>
              </a:rPr>
              <a:t>: xét đoạn </a:t>
            </a:r>
            <a:r>
              <a:rPr sz="2400" spc="-10" dirty="0">
                <a:latin typeface="Times New Roman"/>
                <a:cs typeface="Times New Roman"/>
              </a:rPr>
              <a:t>mã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sau:</a:t>
            </a:r>
            <a:endParaRPr sz="2400">
              <a:latin typeface="Times New Roman"/>
              <a:cs typeface="Times New Roman"/>
            </a:endParaRPr>
          </a:p>
          <a:p>
            <a:pPr marL="1181100">
              <a:lnSpc>
                <a:spcPct val="100000"/>
              </a:lnSpc>
              <a:spcBef>
                <a:spcPts val="365"/>
              </a:spcBef>
            </a:pPr>
            <a:r>
              <a:rPr sz="2000" spc="-5" dirty="0">
                <a:solidFill>
                  <a:srgbClr val="00007C"/>
                </a:solidFill>
                <a:latin typeface="Courier New"/>
                <a:cs typeface="Courier New"/>
              </a:rPr>
              <a:t>&lt;html&gt;</a:t>
            </a:r>
            <a:endParaRPr sz="2000">
              <a:latin typeface="Courier New"/>
              <a:cs typeface="Courier New"/>
            </a:endParaRPr>
          </a:p>
          <a:p>
            <a:pPr marL="1181100">
              <a:lnSpc>
                <a:spcPct val="100000"/>
              </a:lnSpc>
              <a:spcBef>
                <a:spcPts val="445"/>
              </a:spcBef>
            </a:pPr>
            <a:r>
              <a:rPr sz="2000" spc="-5" dirty="0">
                <a:solidFill>
                  <a:srgbClr val="00007C"/>
                </a:solidFill>
                <a:latin typeface="Courier New"/>
                <a:cs typeface="Courier New"/>
              </a:rPr>
              <a:t>&lt;head&gt;</a:t>
            </a:r>
            <a:endParaRPr sz="2000">
              <a:latin typeface="Courier New"/>
              <a:cs typeface="Courier New"/>
            </a:endParaRPr>
          </a:p>
          <a:p>
            <a:pPr marL="11811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00007C"/>
                </a:solidFill>
                <a:latin typeface="Courier New"/>
                <a:cs typeface="Courier New"/>
              </a:rPr>
              <a:t>&lt;title&gt;Example</a:t>
            </a:r>
            <a:r>
              <a:rPr sz="2000" spc="-10" dirty="0">
                <a:solidFill>
                  <a:srgbClr val="00007C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Courier New"/>
                <a:cs typeface="Courier New"/>
              </a:rPr>
              <a:t>4&lt;/title&gt;</a:t>
            </a:r>
            <a:endParaRPr sz="2000">
              <a:latin typeface="Courier New"/>
              <a:cs typeface="Courier New"/>
            </a:endParaRPr>
          </a:p>
          <a:p>
            <a:pPr marL="11811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00007C"/>
                </a:solidFill>
                <a:latin typeface="Courier New"/>
                <a:cs typeface="Courier New"/>
              </a:rPr>
              <a:t>&lt;/head&gt;</a:t>
            </a:r>
            <a:endParaRPr sz="2000">
              <a:latin typeface="Courier New"/>
              <a:cs typeface="Courier New"/>
            </a:endParaRPr>
          </a:p>
          <a:p>
            <a:pPr marL="1181100">
              <a:lnSpc>
                <a:spcPct val="100000"/>
              </a:lnSpc>
              <a:spcBef>
                <a:spcPts val="484"/>
              </a:spcBef>
            </a:pPr>
            <a:r>
              <a:rPr sz="2000" dirty="0">
                <a:solidFill>
                  <a:srgbClr val="00007C"/>
                </a:solidFill>
                <a:latin typeface="Courier New"/>
                <a:cs typeface="Courier New"/>
              </a:rPr>
              <a:t>&lt;h4&gt; </a:t>
            </a:r>
            <a:r>
              <a:rPr sz="2000" spc="-5" dirty="0">
                <a:solidFill>
                  <a:srgbClr val="00007C"/>
                </a:solidFill>
                <a:latin typeface="Courier New"/>
                <a:cs typeface="Courier New"/>
              </a:rPr>
              <a:t>Let's </a:t>
            </a:r>
            <a:r>
              <a:rPr sz="2000" dirty="0">
                <a:solidFill>
                  <a:srgbClr val="00007C"/>
                </a:solidFill>
                <a:latin typeface="Courier New"/>
                <a:cs typeface="Courier New"/>
              </a:rPr>
              <a:t>see how two </a:t>
            </a:r>
            <a:r>
              <a:rPr sz="2000" spc="-5" dirty="0">
                <a:solidFill>
                  <a:srgbClr val="00007C"/>
                </a:solidFill>
                <a:latin typeface="Courier New"/>
                <a:cs typeface="Courier New"/>
              </a:rPr>
              <a:t>strings </a:t>
            </a:r>
            <a:r>
              <a:rPr sz="2000" dirty="0">
                <a:solidFill>
                  <a:srgbClr val="00007C"/>
                </a:solidFill>
                <a:latin typeface="Courier New"/>
                <a:cs typeface="Courier New"/>
              </a:rPr>
              <a:t>are</a:t>
            </a:r>
            <a:r>
              <a:rPr sz="2000" spc="-20" dirty="0">
                <a:solidFill>
                  <a:srgbClr val="00007C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Courier New"/>
                <a:cs typeface="Courier New"/>
              </a:rPr>
              <a:t>concatenated</a:t>
            </a:r>
            <a:endParaRPr sz="2000">
              <a:latin typeface="Courier New"/>
              <a:cs typeface="Courier New"/>
            </a:endParaRPr>
          </a:p>
          <a:p>
            <a:pPr marL="1181100">
              <a:lnSpc>
                <a:spcPct val="100000"/>
              </a:lnSpc>
            </a:pPr>
            <a:r>
              <a:rPr sz="2000" spc="-5" dirty="0">
                <a:solidFill>
                  <a:srgbClr val="00007C"/>
                </a:solidFill>
                <a:latin typeface="Courier New"/>
                <a:cs typeface="Courier New"/>
              </a:rPr>
              <a:t>&lt;/h4&gt;</a:t>
            </a:r>
            <a:endParaRPr sz="2000">
              <a:latin typeface="Courier New"/>
              <a:cs typeface="Courier New"/>
            </a:endParaRPr>
          </a:p>
          <a:p>
            <a:pPr marL="1181100" marR="680085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00007C"/>
                </a:solidFill>
                <a:latin typeface="Courier New"/>
                <a:cs typeface="Courier New"/>
              </a:rPr>
              <a:t>&lt;?php $st1 </a:t>
            </a:r>
            <a:r>
              <a:rPr sz="2000" dirty="0">
                <a:solidFill>
                  <a:srgbClr val="00007C"/>
                </a:solidFill>
                <a:latin typeface="Courier New"/>
                <a:cs typeface="Courier New"/>
              </a:rPr>
              <a:t>= </a:t>
            </a:r>
            <a:r>
              <a:rPr sz="2000" spc="-5" dirty="0">
                <a:solidFill>
                  <a:srgbClr val="00007C"/>
                </a:solidFill>
                <a:latin typeface="Courier New"/>
                <a:cs typeface="Courier New"/>
              </a:rPr>
              <a:t>"Welcome you to "; $st2 </a:t>
            </a:r>
            <a:r>
              <a:rPr sz="2000" dirty="0">
                <a:solidFill>
                  <a:srgbClr val="00007C"/>
                </a:solidFill>
                <a:latin typeface="Courier New"/>
                <a:cs typeface="Courier New"/>
              </a:rPr>
              <a:t>= </a:t>
            </a:r>
            <a:r>
              <a:rPr sz="2000" spc="-5" dirty="0">
                <a:solidFill>
                  <a:srgbClr val="00007C"/>
                </a:solidFill>
                <a:latin typeface="Courier New"/>
                <a:cs typeface="Courier New"/>
              </a:rPr>
              <a:t>"Web  programing";</a:t>
            </a:r>
            <a:endParaRPr sz="2000">
              <a:latin typeface="Courier New"/>
              <a:cs typeface="Courier New"/>
            </a:endParaRPr>
          </a:p>
          <a:p>
            <a:pPr marL="1840864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00007C"/>
                </a:solidFill>
                <a:latin typeface="Courier New"/>
                <a:cs typeface="Courier New"/>
              </a:rPr>
              <a:t>echo $st1.$st2;</a:t>
            </a:r>
            <a:r>
              <a:rPr sz="2000" spc="-10" dirty="0">
                <a:solidFill>
                  <a:srgbClr val="00007C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Courier New"/>
                <a:cs typeface="Courier New"/>
              </a:rPr>
              <a:t>?&gt;</a:t>
            </a:r>
            <a:endParaRPr sz="2000">
              <a:latin typeface="Courier New"/>
              <a:cs typeface="Courier New"/>
            </a:endParaRPr>
          </a:p>
          <a:p>
            <a:pPr marL="11811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00007C"/>
                </a:solidFill>
                <a:latin typeface="Courier New"/>
                <a:cs typeface="Courier New"/>
              </a:rPr>
              <a:t>&lt;/body&gt;</a:t>
            </a:r>
            <a:r>
              <a:rPr sz="2000" spc="-10" dirty="0">
                <a:solidFill>
                  <a:srgbClr val="00007C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Courier New"/>
                <a:cs typeface="Courier New"/>
              </a:rPr>
              <a:t>&lt;/html&gt;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012" y="44450"/>
            <a:ext cx="8963025" cy="717550"/>
          </a:xfrm>
          <a:custGeom>
            <a:avLst/>
            <a:gdLst/>
            <a:ahLst/>
            <a:cxnLst/>
            <a:rect l="l" t="t" r="r" b="b"/>
            <a:pathLst>
              <a:path w="8963025" h="717550">
                <a:moveTo>
                  <a:pt x="8963025" y="0"/>
                </a:moveTo>
                <a:lnTo>
                  <a:pt x="0" y="0"/>
                </a:lnTo>
                <a:lnTo>
                  <a:pt x="0" y="717550"/>
                </a:lnTo>
                <a:lnTo>
                  <a:pt x="8963025" y="717550"/>
                </a:lnTo>
                <a:lnTo>
                  <a:pt x="8963025" y="0"/>
                </a:lnTo>
                <a:close/>
              </a:path>
            </a:pathLst>
          </a:custGeom>
          <a:solidFill>
            <a:srgbClr val="0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8714" y="132969"/>
            <a:ext cx="331025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Phép toán về</a:t>
            </a:r>
            <a:r>
              <a:rPr spc="-125" dirty="0"/>
              <a:t> </a:t>
            </a:r>
            <a:r>
              <a:rPr dirty="0"/>
              <a:t>chuỗi</a:t>
            </a:r>
          </a:p>
        </p:txBody>
      </p:sp>
      <p:sp>
        <p:nvSpPr>
          <p:cNvPr id="4" name="object 4"/>
          <p:cNvSpPr/>
          <p:nvPr/>
        </p:nvSpPr>
        <p:spPr>
          <a:xfrm>
            <a:off x="452437" y="1074800"/>
            <a:ext cx="8239125" cy="5224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Lập trình</a:t>
            </a:r>
            <a:r>
              <a:rPr spc="-70" dirty="0"/>
              <a:t> </a:t>
            </a:r>
            <a:r>
              <a:rPr spc="-10" dirty="0"/>
              <a:t>Web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15/08/2019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012" y="44450"/>
            <a:ext cx="8963025" cy="717550"/>
          </a:xfrm>
          <a:custGeom>
            <a:avLst/>
            <a:gdLst/>
            <a:ahLst/>
            <a:cxnLst/>
            <a:rect l="l" t="t" r="r" b="b"/>
            <a:pathLst>
              <a:path w="8963025" h="717550">
                <a:moveTo>
                  <a:pt x="8963025" y="0"/>
                </a:moveTo>
                <a:lnTo>
                  <a:pt x="0" y="0"/>
                </a:lnTo>
                <a:lnTo>
                  <a:pt x="0" y="717550"/>
                </a:lnTo>
                <a:lnTo>
                  <a:pt x="8963025" y="717550"/>
                </a:lnTo>
                <a:lnTo>
                  <a:pt x="8963025" y="0"/>
                </a:lnTo>
                <a:close/>
              </a:path>
            </a:pathLst>
          </a:custGeom>
          <a:solidFill>
            <a:srgbClr val="0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8714" y="132969"/>
            <a:ext cx="33972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Biểu </a:t>
            </a:r>
            <a:r>
              <a:rPr spc="-5" dirty="0"/>
              <a:t>thức điều</a:t>
            </a:r>
            <a:r>
              <a:rPr spc="-90" dirty="0"/>
              <a:t> </a:t>
            </a:r>
            <a:r>
              <a:rPr spc="-5" dirty="0"/>
              <a:t>kiện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Lập trình</a:t>
            </a:r>
            <a:r>
              <a:rPr spc="-70" dirty="0"/>
              <a:t> </a:t>
            </a:r>
            <a:r>
              <a:rPr spc="-10" dirty="0"/>
              <a:t>Web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15/08/2019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4142" y="1001928"/>
            <a:ext cx="7923530" cy="358203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824865" indent="-812800">
              <a:lnSpc>
                <a:spcPct val="100000"/>
              </a:lnSpc>
              <a:spcBef>
                <a:spcPts val="770"/>
              </a:spcBef>
              <a:buClr>
                <a:srgbClr val="00007C"/>
              </a:buClr>
              <a:buSzPct val="75000"/>
              <a:buFont typeface="Wingdings"/>
              <a:buChar char=""/>
              <a:tabLst>
                <a:tab pos="824865" algn="l"/>
                <a:tab pos="825500" algn="l"/>
              </a:tabLst>
            </a:pPr>
            <a:r>
              <a:rPr sz="2800" spc="-5" dirty="0">
                <a:latin typeface="Times New Roman"/>
                <a:cs typeface="Times New Roman"/>
              </a:rPr>
              <a:t>Cú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pháp:</a:t>
            </a:r>
            <a:endParaRPr sz="2800">
              <a:latin typeface="Times New Roman"/>
              <a:cs typeface="Times New Roman"/>
            </a:endParaRPr>
          </a:p>
          <a:p>
            <a:pPr marL="824865">
              <a:lnSpc>
                <a:spcPct val="100000"/>
              </a:lnSpc>
              <a:spcBef>
                <a:spcPts val="675"/>
              </a:spcBef>
            </a:pPr>
            <a:r>
              <a:rPr sz="2800" b="1" spc="-5" dirty="0">
                <a:latin typeface="Times New Roman"/>
                <a:cs typeface="Times New Roman"/>
              </a:rPr>
              <a:t>Biến = Giá trị 1&gt; Giá </a:t>
            </a:r>
            <a:r>
              <a:rPr sz="2800" b="1" dirty="0">
                <a:latin typeface="Times New Roman"/>
                <a:cs typeface="Times New Roman"/>
              </a:rPr>
              <a:t>trị </a:t>
            </a:r>
            <a:r>
              <a:rPr sz="2800" b="1" spc="-5" dirty="0">
                <a:latin typeface="Times New Roman"/>
                <a:cs typeface="Times New Roman"/>
              </a:rPr>
              <a:t>2? Giá trị 1: Giá trị</a:t>
            </a:r>
            <a:r>
              <a:rPr sz="2800" b="1" spc="3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2;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solidFill>
                  <a:srgbClr val="CC0000"/>
                </a:solidFill>
                <a:latin typeface="Times New Roman"/>
                <a:cs typeface="Times New Roman"/>
              </a:rPr>
              <a:t>Ví</a:t>
            </a:r>
            <a:r>
              <a:rPr sz="2800" spc="-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CC0000"/>
                </a:solidFill>
                <a:latin typeface="Times New Roman"/>
                <a:cs typeface="Times New Roman"/>
              </a:rPr>
              <a:t>dụ:</a:t>
            </a:r>
            <a:endParaRPr sz="2800">
              <a:latin typeface="Times New Roman"/>
              <a:cs typeface="Times New Roman"/>
            </a:endParaRPr>
          </a:p>
          <a:p>
            <a:pPr marL="824865">
              <a:lnSpc>
                <a:spcPct val="100000"/>
              </a:lnSpc>
              <a:spcBef>
                <a:spcPts val="500"/>
              </a:spcBef>
            </a:pPr>
            <a:r>
              <a:rPr sz="2800" spc="-10" dirty="0">
                <a:latin typeface="Courier New"/>
                <a:cs typeface="Courier New"/>
              </a:rPr>
              <a:t>&lt;?php</a:t>
            </a:r>
            <a:endParaRPr sz="2800">
              <a:latin typeface="Courier New"/>
              <a:cs typeface="Courier New"/>
            </a:endParaRPr>
          </a:p>
          <a:p>
            <a:pPr marL="1840864" marR="1394460">
              <a:lnSpc>
                <a:spcPts val="4029"/>
              </a:lnSpc>
              <a:spcBef>
                <a:spcPts val="190"/>
              </a:spcBef>
              <a:tabLst>
                <a:tab pos="3117850" algn="l"/>
              </a:tabLst>
            </a:pPr>
            <a:r>
              <a:rPr sz="2800" spc="-5" dirty="0">
                <a:latin typeface="Courier New"/>
                <a:cs typeface="Courier New"/>
              </a:rPr>
              <a:t>$a = </a:t>
            </a:r>
            <a:r>
              <a:rPr sz="2800" spc="-10" dirty="0">
                <a:latin typeface="Courier New"/>
                <a:cs typeface="Courier New"/>
              </a:rPr>
              <a:t>‘a’; </a:t>
            </a:r>
            <a:r>
              <a:rPr sz="2800" spc="-5" dirty="0">
                <a:latin typeface="Courier New"/>
                <a:cs typeface="Courier New"/>
              </a:rPr>
              <a:t>$b = </a:t>
            </a:r>
            <a:r>
              <a:rPr sz="2800" spc="-10" dirty="0">
                <a:latin typeface="Courier New"/>
                <a:cs typeface="Courier New"/>
              </a:rPr>
              <a:t>‘b’;  echo	$a </a:t>
            </a:r>
            <a:r>
              <a:rPr sz="2800" spc="-5" dirty="0">
                <a:latin typeface="Courier New"/>
                <a:cs typeface="Courier New"/>
              </a:rPr>
              <a:t>&gt; </a:t>
            </a:r>
            <a:r>
              <a:rPr sz="2800" spc="-10" dirty="0">
                <a:latin typeface="Courier New"/>
                <a:cs typeface="Courier New"/>
              </a:rPr>
              <a:t>$b? $a:</a:t>
            </a:r>
            <a:r>
              <a:rPr sz="2800" spc="-9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$b;</a:t>
            </a:r>
            <a:endParaRPr sz="2800">
              <a:latin typeface="Courier New"/>
              <a:cs typeface="Courier New"/>
            </a:endParaRPr>
          </a:p>
          <a:p>
            <a:pPr marL="824865">
              <a:lnSpc>
                <a:spcPct val="100000"/>
              </a:lnSpc>
              <a:spcBef>
                <a:spcPts val="430"/>
              </a:spcBef>
            </a:pPr>
            <a:r>
              <a:rPr sz="2800" spc="-5" dirty="0">
                <a:latin typeface="Courier New"/>
                <a:cs typeface="Courier New"/>
              </a:rPr>
              <a:t>?&gt;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142" y="1087881"/>
            <a:ext cx="8738870" cy="3695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24865" marR="5080" indent="-812800">
              <a:lnSpc>
                <a:spcPct val="100000"/>
              </a:lnSpc>
              <a:spcBef>
                <a:spcPts val="95"/>
              </a:spcBef>
              <a:buClr>
                <a:srgbClr val="00007C"/>
              </a:buClr>
              <a:buSzPct val="75000"/>
              <a:buFont typeface="Wingdings"/>
              <a:buChar char=""/>
              <a:tabLst>
                <a:tab pos="824865" algn="l"/>
                <a:tab pos="825500" algn="l"/>
              </a:tabLst>
            </a:pPr>
            <a:r>
              <a:rPr sz="2800" dirty="0">
                <a:latin typeface="Times New Roman"/>
                <a:cs typeface="Times New Roman"/>
              </a:rPr>
              <a:t>Form </a:t>
            </a:r>
            <a:r>
              <a:rPr sz="2800" spc="-5" dirty="0">
                <a:latin typeface="Times New Roman"/>
                <a:cs typeface="Times New Roman"/>
              </a:rPr>
              <a:t>cùng với </a:t>
            </a: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spc="-5" dirty="0">
                <a:latin typeface="Times New Roman"/>
                <a:cs typeface="Times New Roman"/>
              </a:rPr>
              <a:t>thuộc tính </a:t>
            </a:r>
            <a:r>
              <a:rPr sz="2800" spc="-10" dirty="0">
                <a:latin typeface="Times New Roman"/>
                <a:cs typeface="Times New Roman"/>
              </a:rPr>
              <a:t>của </a:t>
            </a:r>
            <a:r>
              <a:rPr sz="2800" dirty="0">
                <a:latin typeface="Times New Roman"/>
                <a:cs typeface="Times New Roman"/>
              </a:rPr>
              <a:t>nó </a:t>
            </a:r>
            <a:r>
              <a:rPr sz="2800" spc="-5" dirty="0">
                <a:latin typeface="Times New Roman"/>
                <a:cs typeface="Times New Roman"/>
              </a:rPr>
              <a:t>là </a:t>
            </a:r>
            <a:r>
              <a:rPr sz="2800" spc="-10" dirty="0">
                <a:latin typeface="Times New Roman"/>
                <a:cs typeface="Times New Roman"/>
              </a:rPr>
              <a:t>nơi </a:t>
            </a:r>
            <a:r>
              <a:rPr sz="2800" dirty="0">
                <a:latin typeface="Times New Roman"/>
                <a:cs typeface="Times New Roman"/>
              </a:rPr>
              <a:t>để </a:t>
            </a:r>
            <a:r>
              <a:rPr sz="2800" spc="-10" dirty="0">
                <a:latin typeface="Times New Roman"/>
                <a:cs typeface="Times New Roman"/>
              </a:rPr>
              <a:t>người </a:t>
            </a:r>
            <a:r>
              <a:rPr sz="2800" spc="-5" dirty="0">
                <a:latin typeface="Times New Roman"/>
                <a:cs typeface="Times New Roman"/>
              </a:rPr>
              <a:t>sử  </a:t>
            </a:r>
            <a:r>
              <a:rPr sz="2800" dirty="0">
                <a:latin typeface="Times New Roman"/>
                <a:cs typeface="Times New Roman"/>
              </a:rPr>
              <a:t>dụng </a:t>
            </a:r>
            <a:r>
              <a:rPr sz="2800" spc="-5" dirty="0">
                <a:latin typeface="Times New Roman"/>
                <a:cs typeface="Times New Roman"/>
              </a:rPr>
              <a:t>nhập </a:t>
            </a:r>
            <a:r>
              <a:rPr sz="2800" dirty="0">
                <a:latin typeface="Times New Roman"/>
                <a:cs typeface="Times New Roman"/>
              </a:rPr>
              <a:t>dữ </a:t>
            </a:r>
            <a:r>
              <a:rPr sz="2800" spc="-5" dirty="0">
                <a:latin typeface="Times New Roman"/>
                <a:cs typeface="Times New Roman"/>
              </a:rPr>
              <a:t>liệu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vào</a:t>
            </a:r>
            <a:endParaRPr sz="2800">
              <a:latin typeface="Times New Roman"/>
              <a:cs typeface="Times New Roman"/>
            </a:endParaRPr>
          </a:p>
          <a:p>
            <a:pPr marL="824865" marR="5715" indent="-812800">
              <a:lnSpc>
                <a:spcPct val="100000"/>
              </a:lnSpc>
              <a:spcBef>
                <a:spcPts val="675"/>
              </a:spcBef>
              <a:buClr>
                <a:srgbClr val="00007C"/>
              </a:buClr>
              <a:buSzPct val="75000"/>
              <a:buFont typeface="Wingdings"/>
              <a:buChar char=""/>
              <a:tabLst>
                <a:tab pos="824865" algn="l"/>
                <a:tab pos="825500" algn="l"/>
              </a:tabLst>
            </a:pPr>
            <a:r>
              <a:rPr sz="2800" spc="-5" dirty="0">
                <a:latin typeface="Times New Roman"/>
                <a:cs typeface="Times New Roman"/>
              </a:rPr>
              <a:t>Để làm việc với </a:t>
            </a: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dirty="0">
                <a:latin typeface="Times New Roman"/>
                <a:cs typeface="Times New Roman"/>
              </a:rPr>
              <a:t>dữ </a:t>
            </a:r>
            <a:r>
              <a:rPr sz="2800" spc="-5" dirty="0">
                <a:latin typeface="Times New Roman"/>
                <a:cs typeface="Times New Roman"/>
              </a:rPr>
              <a:t>liệu </a:t>
            </a:r>
            <a:r>
              <a:rPr sz="2800" spc="-10" dirty="0">
                <a:latin typeface="Times New Roman"/>
                <a:cs typeface="Times New Roman"/>
              </a:rPr>
              <a:t>đó </a:t>
            </a:r>
            <a:r>
              <a:rPr sz="2800" dirty="0">
                <a:latin typeface="Times New Roman"/>
                <a:cs typeface="Times New Roman"/>
              </a:rPr>
              <a:t>đòi </a:t>
            </a:r>
            <a:r>
              <a:rPr sz="2800" spc="-5" dirty="0">
                <a:latin typeface="Times New Roman"/>
                <a:cs typeface="Times New Roman"/>
              </a:rPr>
              <a:t>hỏi </a:t>
            </a:r>
            <a:r>
              <a:rPr sz="2800" spc="-10" dirty="0">
                <a:latin typeface="Times New Roman"/>
                <a:cs typeface="Times New Roman"/>
              </a:rPr>
              <a:t>phải </a:t>
            </a:r>
            <a:r>
              <a:rPr sz="2800" spc="-5" dirty="0">
                <a:latin typeface="Times New Roman"/>
                <a:cs typeface="Times New Roman"/>
              </a:rPr>
              <a:t>kết nối </a:t>
            </a:r>
            <a:r>
              <a:rPr sz="2800" dirty="0">
                <a:latin typeface="Times New Roman"/>
                <a:cs typeface="Times New Roman"/>
              </a:rPr>
              <a:t>đến  </a:t>
            </a:r>
            <a:r>
              <a:rPr sz="2800" spc="-5" dirty="0">
                <a:latin typeface="Times New Roman"/>
                <a:cs typeface="Times New Roman"/>
              </a:rPr>
              <a:t>form</a:t>
            </a:r>
            <a:endParaRPr sz="2800">
              <a:latin typeface="Times New Roman"/>
              <a:cs typeface="Times New Roman"/>
            </a:endParaRPr>
          </a:p>
          <a:p>
            <a:pPr marL="824865" marR="6350" indent="-812800">
              <a:lnSpc>
                <a:spcPct val="100000"/>
              </a:lnSpc>
              <a:spcBef>
                <a:spcPts val="670"/>
              </a:spcBef>
              <a:buClr>
                <a:srgbClr val="00007C"/>
              </a:buClr>
              <a:buSzPct val="75000"/>
              <a:buFont typeface="Wingdings"/>
              <a:buChar char=""/>
              <a:tabLst>
                <a:tab pos="824865" algn="l"/>
                <a:tab pos="825500" algn="l"/>
              </a:tabLst>
            </a:pPr>
            <a:r>
              <a:rPr sz="2800" spc="-5" dirty="0">
                <a:latin typeface="Times New Roman"/>
                <a:cs typeface="Times New Roman"/>
              </a:rPr>
              <a:t>Khi làm </a:t>
            </a:r>
            <a:r>
              <a:rPr sz="2800" dirty="0">
                <a:latin typeface="Times New Roman"/>
                <a:cs typeface="Times New Roman"/>
              </a:rPr>
              <a:t>việc </a:t>
            </a:r>
            <a:r>
              <a:rPr sz="2800" spc="-5" dirty="0">
                <a:latin typeface="Times New Roman"/>
                <a:cs typeface="Times New Roman"/>
              </a:rPr>
              <a:t>với form </a:t>
            </a:r>
            <a:r>
              <a:rPr sz="2800" dirty="0">
                <a:latin typeface="Times New Roman"/>
                <a:cs typeface="Times New Roman"/>
              </a:rPr>
              <a:t>thì </a:t>
            </a: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spc="-5" dirty="0">
                <a:latin typeface="Times New Roman"/>
                <a:cs typeface="Times New Roman"/>
              </a:rPr>
              <a:t>phần tử form trên </a:t>
            </a:r>
            <a:r>
              <a:rPr sz="2800" dirty="0">
                <a:latin typeface="Times New Roman"/>
                <a:cs typeface="Times New Roman"/>
              </a:rPr>
              <a:t>trang  </a:t>
            </a:r>
            <a:r>
              <a:rPr sz="2800" spc="-5" dirty="0">
                <a:latin typeface="Times New Roman"/>
                <a:cs typeface="Times New Roman"/>
              </a:rPr>
              <a:t>html sẽ tự </a:t>
            </a:r>
            <a:r>
              <a:rPr sz="2800" dirty="0">
                <a:latin typeface="Times New Roman"/>
                <a:cs typeface="Times New Roman"/>
              </a:rPr>
              <a:t>động </a:t>
            </a:r>
            <a:r>
              <a:rPr sz="2800" spc="-5" dirty="0">
                <a:latin typeface="Times New Roman"/>
                <a:cs typeface="Times New Roman"/>
              </a:rPr>
              <a:t>trở thành biến </a:t>
            </a:r>
            <a:r>
              <a:rPr sz="2800" dirty="0">
                <a:latin typeface="Times New Roman"/>
                <a:cs typeface="Times New Roman"/>
              </a:rPr>
              <a:t>trong </a:t>
            </a:r>
            <a:r>
              <a:rPr sz="2800" spc="-5" dirty="0">
                <a:latin typeface="Times New Roman"/>
                <a:cs typeface="Times New Roman"/>
              </a:rPr>
              <a:t>đoạn </a:t>
            </a:r>
            <a:r>
              <a:rPr sz="2800" spc="-15" dirty="0">
                <a:latin typeface="Times New Roman"/>
                <a:cs typeface="Times New Roman"/>
              </a:rPr>
              <a:t>mã</a:t>
            </a:r>
            <a:r>
              <a:rPr sz="2800" dirty="0">
                <a:latin typeface="Times New Roman"/>
                <a:cs typeface="Times New Roman"/>
              </a:rPr>
              <a:t> php</a:t>
            </a:r>
            <a:endParaRPr sz="2800">
              <a:latin typeface="Times New Roman"/>
              <a:cs typeface="Times New Roman"/>
            </a:endParaRPr>
          </a:p>
          <a:p>
            <a:pPr marL="824865" indent="-812800">
              <a:lnSpc>
                <a:spcPct val="100000"/>
              </a:lnSpc>
              <a:spcBef>
                <a:spcPts val="675"/>
              </a:spcBef>
              <a:buClr>
                <a:srgbClr val="00007C"/>
              </a:buClr>
              <a:buSzPct val="75000"/>
              <a:buFont typeface="Wingdings"/>
              <a:buChar char=""/>
              <a:tabLst>
                <a:tab pos="824865" algn="l"/>
                <a:tab pos="825500" algn="l"/>
              </a:tabLst>
            </a:pPr>
            <a:r>
              <a:rPr sz="2800" spc="-5" dirty="0">
                <a:latin typeface="Times New Roman"/>
                <a:cs typeface="Times New Roman"/>
              </a:rPr>
              <a:t>Để</a:t>
            </a:r>
            <a:r>
              <a:rPr sz="2800" spc="1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lấy</a:t>
            </a:r>
            <a:r>
              <a:rPr sz="2800" spc="2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giá</a:t>
            </a:r>
            <a:r>
              <a:rPr sz="2800" spc="2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trị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từ</a:t>
            </a:r>
            <a:r>
              <a:rPr sz="2800" spc="19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các</a:t>
            </a:r>
            <a:r>
              <a:rPr sz="2800" spc="19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phần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tử</a:t>
            </a:r>
            <a:r>
              <a:rPr sz="2800" spc="19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form</a:t>
            </a:r>
            <a:r>
              <a:rPr sz="2800" spc="1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ta</a:t>
            </a:r>
            <a:r>
              <a:rPr sz="2800" spc="19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sử</a:t>
            </a:r>
            <a:r>
              <a:rPr sz="2800" spc="1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dụng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các</a:t>
            </a:r>
            <a:r>
              <a:rPr sz="2800" spc="19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hàm</a:t>
            </a:r>
            <a:endParaRPr sz="2800">
              <a:latin typeface="Times New Roman"/>
              <a:cs typeface="Times New Roman"/>
            </a:endParaRPr>
          </a:p>
          <a:p>
            <a:pPr marL="824865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$_GET hoặc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$_POST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0012" y="152400"/>
            <a:ext cx="8963025" cy="717550"/>
          </a:xfrm>
          <a:custGeom>
            <a:avLst/>
            <a:gdLst/>
            <a:ahLst/>
            <a:cxnLst/>
            <a:rect l="l" t="t" r="r" b="b"/>
            <a:pathLst>
              <a:path w="8963025" h="717550">
                <a:moveTo>
                  <a:pt x="8963025" y="0"/>
                </a:moveTo>
                <a:lnTo>
                  <a:pt x="0" y="0"/>
                </a:lnTo>
                <a:lnTo>
                  <a:pt x="0" y="717550"/>
                </a:lnTo>
                <a:lnTo>
                  <a:pt x="8963025" y="717550"/>
                </a:lnTo>
                <a:lnTo>
                  <a:pt x="8963025" y="0"/>
                </a:lnTo>
                <a:close/>
              </a:path>
            </a:pathLst>
          </a:custGeom>
          <a:solidFill>
            <a:srgbClr val="0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8714" y="240868"/>
            <a:ext cx="51314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2.6. TRUY CẬP ĐẾN</a:t>
            </a:r>
            <a:r>
              <a:rPr spc="-105" dirty="0"/>
              <a:t> </a:t>
            </a:r>
            <a:r>
              <a:rPr dirty="0"/>
              <a:t>FORM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Lập trình</a:t>
            </a:r>
            <a:r>
              <a:rPr spc="-70" dirty="0"/>
              <a:t> </a:t>
            </a:r>
            <a:r>
              <a:rPr spc="-10" dirty="0"/>
              <a:t>Web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15/08/2019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142" y="1087881"/>
            <a:ext cx="8740775" cy="3780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24865" marR="8890" indent="-812800">
              <a:lnSpc>
                <a:spcPct val="100000"/>
              </a:lnSpc>
              <a:spcBef>
                <a:spcPts val="95"/>
              </a:spcBef>
              <a:buClr>
                <a:srgbClr val="00007C"/>
              </a:buClr>
              <a:buSzPct val="75000"/>
              <a:buFont typeface="Wingdings"/>
              <a:buChar char=""/>
              <a:tabLst>
                <a:tab pos="824865" algn="l"/>
                <a:tab pos="825500" algn="l"/>
              </a:tabLst>
            </a:pPr>
            <a:r>
              <a:rPr sz="2800" spc="-5" dirty="0">
                <a:latin typeface="Times New Roman"/>
                <a:cs typeface="Times New Roman"/>
              </a:rPr>
              <a:t>Là </a:t>
            </a:r>
            <a:r>
              <a:rPr sz="2800" dirty="0">
                <a:latin typeface="Times New Roman"/>
                <a:cs typeface="Times New Roman"/>
              </a:rPr>
              <a:t>hàm xây </a:t>
            </a:r>
            <a:r>
              <a:rPr sz="2800" spc="-5" dirty="0">
                <a:latin typeface="Times New Roman"/>
                <a:cs typeface="Times New Roman"/>
              </a:rPr>
              <a:t>dựng </a:t>
            </a:r>
            <a:r>
              <a:rPr sz="2800" spc="-10" dirty="0">
                <a:latin typeface="Times New Roman"/>
                <a:cs typeface="Times New Roman"/>
              </a:rPr>
              <a:t>sẵn </a:t>
            </a:r>
            <a:r>
              <a:rPr sz="2800" dirty="0">
                <a:latin typeface="Times New Roman"/>
                <a:cs typeface="Times New Roman"/>
              </a:rPr>
              <a:t>dùng để </a:t>
            </a:r>
            <a:r>
              <a:rPr sz="2800" spc="-5" dirty="0">
                <a:latin typeface="Times New Roman"/>
                <a:cs typeface="Times New Roman"/>
              </a:rPr>
              <a:t>lấy </a:t>
            </a: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dirty="0">
                <a:latin typeface="Times New Roman"/>
                <a:cs typeface="Times New Roman"/>
              </a:rPr>
              <a:t>giá </a:t>
            </a:r>
            <a:r>
              <a:rPr sz="2800" spc="-5" dirty="0">
                <a:latin typeface="Times New Roman"/>
                <a:cs typeface="Times New Roman"/>
              </a:rPr>
              <a:t>trị từ </a:t>
            </a:r>
            <a:r>
              <a:rPr sz="2800" dirty="0">
                <a:latin typeface="Times New Roman"/>
                <a:cs typeface="Times New Roman"/>
              </a:rPr>
              <a:t>form </a:t>
            </a:r>
            <a:r>
              <a:rPr sz="2800" spc="-15" dirty="0">
                <a:latin typeface="Times New Roman"/>
                <a:cs typeface="Times New Roman"/>
              </a:rPr>
              <a:t>có  </a:t>
            </a:r>
            <a:r>
              <a:rPr sz="2800" spc="-5" dirty="0">
                <a:latin typeface="Times New Roman"/>
                <a:cs typeface="Times New Roman"/>
              </a:rPr>
              <a:t>sử </a:t>
            </a:r>
            <a:r>
              <a:rPr sz="2800" dirty="0">
                <a:latin typeface="Times New Roman"/>
                <a:cs typeface="Times New Roman"/>
              </a:rPr>
              <a:t>dụng </a:t>
            </a:r>
            <a:r>
              <a:rPr sz="2800" spc="-5" dirty="0">
                <a:latin typeface="Times New Roman"/>
                <a:cs typeface="Times New Roman"/>
              </a:rPr>
              <a:t>method =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GET</a:t>
            </a:r>
            <a:endParaRPr sz="2800">
              <a:latin typeface="Times New Roman"/>
              <a:cs typeface="Times New Roman"/>
            </a:endParaRPr>
          </a:p>
          <a:p>
            <a:pPr marL="824865" marR="7620" indent="-812800">
              <a:lnSpc>
                <a:spcPct val="100000"/>
              </a:lnSpc>
              <a:spcBef>
                <a:spcPts val="675"/>
              </a:spcBef>
              <a:buClr>
                <a:srgbClr val="00007C"/>
              </a:buClr>
              <a:buSzPct val="75000"/>
              <a:buFont typeface="Wingdings"/>
              <a:buChar char=""/>
              <a:tabLst>
                <a:tab pos="824865" algn="l"/>
                <a:tab pos="8255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Thông tin </a:t>
            </a:r>
            <a:r>
              <a:rPr sz="2800" dirty="0">
                <a:latin typeface="Times New Roman"/>
                <a:cs typeface="Times New Roman"/>
              </a:rPr>
              <a:t>khi </a:t>
            </a:r>
            <a:r>
              <a:rPr sz="2800" spc="-5" dirty="0">
                <a:latin typeface="Times New Roman"/>
                <a:cs typeface="Times New Roman"/>
              </a:rPr>
              <a:t>truyền </a:t>
            </a:r>
            <a:r>
              <a:rPr sz="2800" dirty="0">
                <a:latin typeface="Times New Roman"/>
                <a:cs typeface="Times New Roman"/>
              </a:rPr>
              <a:t>đi </a:t>
            </a:r>
            <a:r>
              <a:rPr sz="2800" spc="-5" dirty="0">
                <a:latin typeface="Times New Roman"/>
                <a:cs typeface="Times New Roman"/>
              </a:rPr>
              <a:t>với phương thức GET sẽ được  hiển </a:t>
            </a:r>
            <a:r>
              <a:rPr sz="2800" dirty="0">
                <a:latin typeface="Times New Roman"/>
                <a:cs typeface="Times New Roman"/>
              </a:rPr>
              <a:t>thị </a:t>
            </a:r>
            <a:r>
              <a:rPr sz="2800" spc="-5" dirty="0">
                <a:latin typeface="Times New Roman"/>
                <a:cs typeface="Times New Roman"/>
              </a:rPr>
              <a:t>trên Browser’s address bar</a:t>
            </a:r>
            <a:endParaRPr sz="2800">
              <a:latin typeface="Times New Roman"/>
              <a:cs typeface="Times New Roman"/>
            </a:endParaRPr>
          </a:p>
          <a:p>
            <a:pPr marL="824865" marR="5080" indent="-812800">
              <a:lnSpc>
                <a:spcPct val="100000"/>
              </a:lnSpc>
              <a:spcBef>
                <a:spcPts val="670"/>
              </a:spcBef>
              <a:buClr>
                <a:srgbClr val="00007C"/>
              </a:buClr>
              <a:buSzPct val="75000"/>
              <a:buFont typeface="Wingdings"/>
              <a:buChar char=""/>
              <a:tabLst>
                <a:tab pos="824865" algn="l"/>
                <a:tab pos="825500" algn="l"/>
              </a:tabLst>
            </a:pPr>
            <a:r>
              <a:rPr sz="2800" spc="-10" dirty="0">
                <a:latin typeface="Times New Roman"/>
                <a:cs typeface="Times New Roman"/>
              </a:rPr>
              <a:t>Mọi </a:t>
            </a:r>
            <a:r>
              <a:rPr sz="2800" spc="-5" dirty="0">
                <a:latin typeface="Times New Roman"/>
                <a:cs typeface="Times New Roman"/>
              </a:rPr>
              <a:t>người </a:t>
            </a:r>
            <a:r>
              <a:rPr sz="2800" spc="-10" dirty="0">
                <a:latin typeface="Times New Roman"/>
                <a:cs typeface="Times New Roman"/>
              </a:rPr>
              <a:t>có </a:t>
            </a:r>
            <a:r>
              <a:rPr sz="2800" dirty="0">
                <a:latin typeface="Times New Roman"/>
                <a:cs typeface="Times New Roman"/>
              </a:rPr>
              <a:t>thể </a:t>
            </a:r>
            <a:r>
              <a:rPr sz="2800" spc="-5" dirty="0">
                <a:latin typeface="Times New Roman"/>
                <a:cs typeface="Times New Roman"/>
              </a:rPr>
              <a:t>nhìn thấy thông tin </a:t>
            </a:r>
            <a:r>
              <a:rPr sz="2800" dirty="0">
                <a:latin typeface="Times New Roman"/>
                <a:cs typeface="Times New Roman"/>
              </a:rPr>
              <a:t>và </a:t>
            </a:r>
            <a:r>
              <a:rPr sz="2800" spc="-10" dirty="0">
                <a:latin typeface="Times New Roman"/>
                <a:cs typeface="Times New Roman"/>
              </a:rPr>
              <a:t>số </a:t>
            </a:r>
            <a:r>
              <a:rPr sz="2800" dirty="0">
                <a:latin typeface="Times New Roman"/>
                <a:cs typeface="Times New Roman"/>
              </a:rPr>
              <a:t>ký </a:t>
            </a:r>
            <a:r>
              <a:rPr sz="2800" spc="-5" dirty="0">
                <a:latin typeface="Times New Roman"/>
                <a:cs typeface="Times New Roman"/>
              </a:rPr>
              <a:t>tự tối </a:t>
            </a:r>
            <a:r>
              <a:rPr sz="2800" dirty="0">
                <a:latin typeface="Times New Roman"/>
                <a:cs typeface="Times New Roman"/>
              </a:rPr>
              <a:t>đa  </a:t>
            </a:r>
            <a:r>
              <a:rPr sz="2800" spc="-5" dirty="0">
                <a:latin typeface="Times New Roman"/>
                <a:cs typeface="Times New Roman"/>
              </a:rPr>
              <a:t>là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100</a:t>
            </a:r>
            <a:endParaRPr sz="2800">
              <a:latin typeface="Times New Roman"/>
              <a:cs typeface="Times New Roman"/>
            </a:endParaRPr>
          </a:p>
          <a:p>
            <a:pPr marL="824865" indent="-812800">
              <a:lnSpc>
                <a:spcPct val="100000"/>
              </a:lnSpc>
              <a:spcBef>
                <a:spcPts val="675"/>
              </a:spcBef>
              <a:buClr>
                <a:srgbClr val="00007C"/>
              </a:buClr>
              <a:buSzPct val="75000"/>
              <a:buFont typeface="Wingdings"/>
              <a:buChar char=""/>
              <a:tabLst>
                <a:tab pos="824865" algn="l"/>
                <a:tab pos="825500" algn="l"/>
              </a:tabLst>
            </a:pPr>
            <a:r>
              <a:rPr sz="2800" spc="-5" dirty="0">
                <a:latin typeface="Times New Roman"/>
                <a:cs typeface="Times New Roman"/>
              </a:rPr>
              <a:t>Cú pháp lấy </a:t>
            </a:r>
            <a:r>
              <a:rPr sz="2800" dirty="0">
                <a:latin typeface="Times New Roman"/>
                <a:cs typeface="Times New Roman"/>
              </a:rPr>
              <a:t>giá </a:t>
            </a:r>
            <a:r>
              <a:rPr sz="2800" spc="-5" dirty="0">
                <a:latin typeface="Times New Roman"/>
                <a:cs typeface="Times New Roman"/>
              </a:rPr>
              <a:t>trị từ </a:t>
            </a: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spc="-5" dirty="0">
                <a:latin typeface="Times New Roman"/>
                <a:cs typeface="Times New Roman"/>
              </a:rPr>
              <a:t>phần tử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form</a:t>
            </a:r>
            <a:endParaRPr sz="2800">
              <a:latin typeface="Times New Roman"/>
              <a:cs typeface="Times New Roman"/>
            </a:endParaRPr>
          </a:p>
          <a:p>
            <a:pPr marL="1840864">
              <a:lnSpc>
                <a:spcPct val="100000"/>
              </a:lnSpc>
              <a:spcBef>
                <a:spcPts val="675"/>
              </a:spcBef>
            </a:pPr>
            <a:r>
              <a:rPr sz="2800" b="1" spc="-5" dirty="0">
                <a:latin typeface="Times New Roman"/>
                <a:cs typeface="Times New Roman"/>
              </a:rPr>
              <a:t>$_GET[“Tên </a:t>
            </a:r>
            <a:r>
              <a:rPr sz="2800" b="1" dirty="0">
                <a:latin typeface="Times New Roman"/>
                <a:cs typeface="Times New Roman"/>
              </a:rPr>
              <a:t>phần </a:t>
            </a:r>
            <a:r>
              <a:rPr sz="2800" b="1" spc="-5" dirty="0">
                <a:latin typeface="Times New Roman"/>
                <a:cs typeface="Times New Roman"/>
              </a:rPr>
              <a:t>tử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form”]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0012" y="152400"/>
            <a:ext cx="8963025" cy="717550"/>
          </a:xfrm>
          <a:custGeom>
            <a:avLst/>
            <a:gdLst/>
            <a:ahLst/>
            <a:cxnLst/>
            <a:rect l="l" t="t" r="r" b="b"/>
            <a:pathLst>
              <a:path w="8963025" h="717550">
                <a:moveTo>
                  <a:pt x="8963025" y="0"/>
                </a:moveTo>
                <a:lnTo>
                  <a:pt x="0" y="0"/>
                </a:lnTo>
                <a:lnTo>
                  <a:pt x="0" y="717550"/>
                </a:lnTo>
                <a:lnTo>
                  <a:pt x="8963025" y="717550"/>
                </a:lnTo>
                <a:lnTo>
                  <a:pt x="8963025" y="0"/>
                </a:lnTo>
                <a:close/>
              </a:path>
            </a:pathLst>
          </a:custGeom>
          <a:solidFill>
            <a:srgbClr val="0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8714" y="240868"/>
            <a:ext cx="22523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Hàm</a:t>
            </a:r>
            <a:r>
              <a:rPr spc="-105" dirty="0"/>
              <a:t> </a:t>
            </a:r>
            <a:r>
              <a:rPr spc="5" dirty="0"/>
              <a:t>$_GET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Lập trình</a:t>
            </a:r>
            <a:r>
              <a:rPr spc="-70" dirty="0"/>
              <a:t> </a:t>
            </a:r>
            <a:r>
              <a:rPr spc="-10" dirty="0"/>
              <a:t>Web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15/08/2019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12292" y="1486910"/>
          <a:ext cx="7195181" cy="71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6150"/>
                <a:gridCol w="2015489"/>
                <a:gridCol w="1188085"/>
                <a:gridCol w="364489"/>
                <a:gridCol w="1096010"/>
                <a:gridCol w="1278254"/>
                <a:gridCol w="306704"/>
              </a:tblGrid>
              <a:tr h="355520">
                <a:tc>
                  <a:txBody>
                    <a:bodyPr/>
                    <a:lstStyle/>
                    <a:p>
                      <a:pPr marL="31750">
                        <a:lnSpc>
                          <a:spcPts val="2480"/>
                        </a:lnSpc>
                      </a:pPr>
                      <a:r>
                        <a:rPr sz="2400" spc="-5" dirty="0">
                          <a:solidFill>
                            <a:srgbClr val="00007C"/>
                          </a:solidFill>
                          <a:latin typeface="Courier New"/>
                          <a:cs typeface="Courier New"/>
                        </a:rPr>
                        <a:t>&lt;h2&gt;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0"/>
                        </a:lnSpc>
                      </a:pPr>
                      <a:r>
                        <a:rPr sz="2400" spc="-10" dirty="0">
                          <a:solidFill>
                            <a:srgbClr val="00007C"/>
                          </a:solidFill>
                          <a:latin typeface="Courier New"/>
                          <a:cs typeface="Courier New"/>
                        </a:rPr>
                        <a:t>Login</a:t>
                      </a:r>
                      <a:r>
                        <a:rPr sz="2400" spc="-75" dirty="0">
                          <a:solidFill>
                            <a:srgbClr val="00007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10" dirty="0">
                          <a:solidFill>
                            <a:srgbClr val="00007C"/>
                          </a:solidFill>
                          <a:latin typeface="Courier New"/>
                          <a:cs typeface="Courier New"/>
                        </a:rPr>
                        <a:t>user: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ts val="2480"/>
                        </a:lnSpc>
                      </a:pPr>
                      <a:r>
                        <a:rPr sz="2400" spc="-5" dirty="0">
                          <a:solidFill>
                            <a:srgbClr val="00007C"/>
                          </a:solidFill>
                          <a:latin typeface="Courier New"/>
                          <a:cs typeface="Courier New"/>
                        </a:rPr>
                        <a:t>&lt;/h2&gt;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55520">
                <a:tc>
                  <a:txBody>
                    <a:bodyPr/>
                    <a:lstStyle/>
                    <a:p>
                      <a:pPr marL="31750">
                        <a:lnSpc>
                          <a:spcPts val="2560"/>
                        </a:lnSpc>
                      </a:pPr>
                      <a:r>
                        <a:rPr sz="2400" spc="-5" dirty="0">
                          <a:solidFill>
                            <a:srgbClr val="00007C"/>
                          </a:solidFill>
                          <a:latin typeface="Courier New"/>
                          <a:cs typeface="Courier New"/>
                        </a:rPr>
                        <a:t>&lt;form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marR="3175" algn="ctr">
                        <a:lnSpc>
                          <a:spcPts val="2560"/>
                        </a:lnSpc>
                      </a:pPr>
                      <a:r>
                        <a:rPr sz="2400" spc="-10" dirty="0">
                          <a:solidFill>
                            <a:srgbClr val="00007C"/>
                          </a:solidFill>
                          <a:latin typeface="Courier New"/>
                          <a:cs typeface="Courier New"/>
                        </a:rPr>
                        <a:t>name="f1“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ts val="2560"/>
                        </a:lnSpc>
                      </a:pPr>
                      <a:r>
                        <a:rPr sz="2400" spc="-5" dirty="0">
                          <a:solidFill>
                            <a:srgbClr val="00007C"/>
                          </a:solidFill>
                          <a:latin typeface="Courier New"/>
                          <a:cs typeface="Courier New"/>
                        </a:rPr>
                        <a:t>method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2560"/>
                        </a:lnSpc>
                      </a:pPr>
                      <a:r>
                        <a:rPr sz="2400" dirty="0">
                          <a:solidFill>
                            <a:srgbClr val="00007C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2560"/>
                        </a:lnSpc>
                      </a:pPr>
                      <a:r>
                        <a:rPr sz="2400" spc="-5" dirty="0">
                          <a:solidFill>
                            <a:srgbClr val="00007C"/>
                          </a:solidFill>
                          <a:latin typeface="Courier New"/>
                          <a:cs typeface="Courier New"/>
                        </a:rPr>
                        <a:t>“get”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2560"/>
                        </a:lnSpc>
                      </a:pPr>
                      <a:r>
                        <a:rPr sz="2400" spc="-10" dirty="0">
                          <a:solidFill>
                            <a:srgbClr val="00007C"/>
                          </a:solidFill>
                          <a:latin typeface="Courier New"/>
                          <a:cs typeface="Courier New"/>
                        </a:rPr>
                        <a:t>action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560"/>
                        </a:lnSpc>
                      </a:pPr>
                      <a:r>
                        <a:rPr sz="2400" dirty="0">
                          <a:solidFill>
                            <a:srgbClr val="00007C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74142" y="1002537"/>
            <a:ext cx="8677275" cy="5055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CC0000"/>
                </a:solidFill>
                <a:latin typeface="Times New Roman"/>
                <a:cs typeface="Times New Roman"/>
              </a:rPr>
              <a:t>Ví </a:t>
            </a:r>
            <a:r>
              <a:rPr sz="2800" dirty="0">
                <a:solidFill>
                  <a:srgbClr val="CC0000"/>
                </a:solidFill>
                <a:latin typeface="Times New Roman"/>
                <a:cs typeface="Times New Roman"/>
              </a:rPr>
              <a:t>dụ: </a:t>
            </a:r>
            <a:r>
              <a:rPr sz="2800" spc="-5" dirty="0">
                <a:latin typeface="Times New Roman"/>
                <a:cs typeface="Times New Roman"/>
              </a:rPr>
              <a:t>Ta </a:t>
            </a:r>
            <a:r>
              <a:rPr sz="2800" spc="-10" dirty="0">
                <a:latin typeface="Times New Roman"/>
                <a:cs typeface="Times New Roman"/>
              </a:rPr>
              <a:t>có </a:t>
            </a:r>
            <a:r>
              <a:rPr sz="2800" spc="-5" dirty="0">
                <a:latin typeface="Times New Roman"/>
                <a:cs typeface="Times New Roman"/>
              </a:rPr>
              <a:t>trang login.html </a:t>
            </a:r>
            <a:r>
              <a:rPr sz="2800" dirty="0">
                <a:latin typeface="Times New Roman"/>
                <a:cs typeface="Times New Roman"/>
              </a:rPr>
              <a:t>như </a:t>
            </a:r>
            <a:r>
              <a:rPr sz="2800" spc="-5" dirty="0">
                <a:latin typeface="Times New Roman"/>
                <a:cs typeface="Times New Roman"/>
              </a:rPr>
              <a:t>sau: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450">
              <a:latin typeface="Times New Roman"/>
              <a:cs typeface="Times New Roman"/>
            </a:endParaRPr>
          </a:p>
          <a:p>
            <a:pPr marL="1181100">
              <a:lnSpc>
                <a:spcPct val="100000"/>
              </a:lnSpc>
            </a:pPr>
            <a:r>
              <a:rPr sz="2400" spc="-10" dirty="0">
                <a:solidFill>
                  <a:srgbClr val="00007C"/>
                </a:solidFill>
                <a:latin typeface="Courier New"/>
                <a:cs typeface="Courier New"/>
              </a:rPr>
              <a:t>“display.php”&gt;</a:t>
            </a:r>
            <a:endParaRPr sz="2400">
              <a:latin typeface="Courier New"/>
              <a:cs typeface="Courier New"/>
            </a:endParaRPr>
          </a:p>
          <a:p>
            <a:pPr marL="1181100" marR="186055" indent="-711835">
              <a:lnSpc>
                <a:spcPct val="80000"/>
              </a:lnSpc>
              <a:spcBef>
                <a:spcPts val="575"/>
              </a:spcBef>
            </a:pPr>
            <a:r>
              <a:rPr sz="2400" spc="-5" dirty="0">
                <a:solidFill>
                  <a:srgbClr val="00007C"/>
                </a:solidFill>
                <a:latin typeface="Courier New"/>
                <a:cs typeface="Courier New"/>
              </a:rPr>
              <a:t>&lt;p&gt;User name: </a:t>
            </a:r>
            <a:r>
              <a:rPr sz="2400" spc="-10" dirty="0">
                <a:solidFill>
                  <a:srgbClr val="00007C"/>
                </a:solidFill>
                <a:latin typeface="Courier New"/>
                <a:cs typeface="Courier New"/>
              </a:rPr>
              <a:t>&lt;input type="text"  name="username" size="35" maxlength="30"  value=""&gt;&lt;/p&gt;</a:t>
            </a:r>
            <a:endParaRPr sz="2400">
              <a:latin typeface="Courier New"/>
              <a:cs typeface="Courier New"/>
            </a:endParaRPr>
          </a:p>
          <a:p>
            <a:pPr marL="1181100" marR="368935" indent="-711835">
              <a:lnSpc>
                <a:spcPts val="2310"/>
              </a:lnSpc>
              <a:spcBef>
                <a:spcPts val="555"/>
              </a:spcBef>
            </a:pPr>
            <a:r>
              <a:rPr sz="2400" spc="-10" dirty="0">
                <a:solidFill>
                  <a:srgbClr val="00007C"/>
                </a:solidFill>
                <a:latin typeface="Courier New"/>
                <a:cs typeface="Courier New"/>
              </a:rPr>
              <a:t>&lt;p&gt;Password: &lt;input type="password"  name="password" size="35"</a:t>
            </a:r>
            <a:r>
              <a:rPr sz="2400" spc="45" dirty="0">
                <a:solidFill>
                  <a:srgbClr val="00007C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00007C"/>
                </a:solidFill>
                <a:latin typeface="Courier New"/>
                <a:cs typeface="Courier New"/>
              </a:rPr>
              <a:t>value=""&gt;&lt;/p&gt;</a:t>
            </a:r>
            <a:endParaRPr sz="2400">
              <a:latin typeface="Courier New"/>
              <a:cs typeface="Courier New"/>
            </a:endParaRPr>
          </a:p>
          <a:p>
            <a:pPr marL="1181100" marR="5080" indent="-711835">
              <a:lnSpc>
                <a:spcPct val="80000"/>
              </a:lnSpc>
              <a:spcBef>
                <a:spcPts val="590"/>
              </a:spcBef>
            </a:pPr>
            <a:r>
              <a:rPr sz="2400" spc="-10" dirty="0">
                <a:solidFill>
                  <a:srgbClr val="00007C"/>
                </a:solidFill>
                <a:latin typeface="Courier New"/>
                <a:cs typeface="Courier New"/>
              </a:rPr>
              <a:t>&lt;p&gt;&lt;input type="submit" name="submit"  value="Ok" style="width: </a:t>
            </a:r>
            <a:r>
              <a:rPr sz="2400" spc="-5" dirty="0">
                <a:solidFill>
                  <a:srgbClr val="00007C"/>
                </a:solidFill>
                <a:latin typeface="Courier New"/>
                <a:cs typeface="Courier New"/>
              </a:rPr>
              <a:t>50; </a:t>
            </a:r>
            <a:r>
              <a:rPr sz="2400" spc="-10" dirty="0">
                <a:solidFill>
                  <a:srgbClr val="00007C"/>
                </a:solidFill>
                <a:latin typeface="Courier New"/>
                <a:cs typeface="Courier New"/>
              </a:rPr>
              <a:t>height:</a:t>
            </a:r>
            <a:r>
              <a:rPr sz="2400" spc="-5" dirty="0">
                <a:solidFill>
                  <a:srgbClr val="00007C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00007C"/>
                </a:solidFill>
                <a:latin typeface="Courier New"/>
                <a:cs typeface="Courier New"/>
              </a:rPr>
              <a:t>25"&gt;</a:t>
            </a:r>
            <a:endParaRPr sz="2400">
              <a:latin typeface="Courier New"/>
              <a:cs typeface="Courier New"/>
            </a:endParaRPr>
          </a:p>
          <a:p>
            <a:pPr marL="1181100" marR="1828164" indent="-711835">
              <a:lnSpc>
                <a:spcPct val="80000"/>
              </a:lnSpc>
              <a:spcBef>
                <a:spcPts val="575"/>
              </a:spcBef>
            </a:pPr>
            <a:r>
              <a:rPr sz="2400" spc="-5" dirty="0">
                <a:solidFill>
                  <a:srgbClr val="00007C"/>
                </a:solidFill>
                <a:latin typeface="Courier New"/>
                <a:cs typeface="Courier New"/>
              </a:rPr>
              <a:t>&lt;input </a:t>
            </a:r>
            <a:r>
              <a:rPr sz="2400" spc="-10" dirty="0">
                <a:solidFill>
                  <a:srgbClr val="00007C"/>
                </a:solidFill>
                <a:latin typeface="Courier New"/>
                <a:cs typeface="Courier New"/>
              </a:rPr>
              <a:t>type="reset" name="reset"  </a:t>
            </a:r>
            <a:r>
              <a:rPr sz="2400" spc="-5" dirty="0">
                <a:solidFill>
                  <a:srgbClr val="00007C"/>
                </a:solidFill>
                <a:latin typeface="Courier New"/>
                <a:cs typeface="Courier New"/>
              </a:rPr>
              <a:t>value="Cancel" </a:t>
            </a:r>
            <a:r>
              <a:rPr sz="2400" spc="-10" dirty="0">
                <a:solidFill>
                  <a:srgbClr val="00007C"/>
                </a:solidFill>
                <a:latin typeface="Courier New"/>
                <a:cs typeface="Courier New"/>
              </a:rPr>
              <a:t>style="width:50;  height:25"&gt;&lt;/p&gt;</a:t>
            </a:r>
            <a:endParaRPr sz="2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2400" spc="-5" dirty="0">
                <a:solidFill>
                  <a:srgbClr val="00007C"/>
                </a:solidFill>
                <a:latin typeface="Courier New"/>
                <a:cs typeface="Courier New"/>
              </a:rPr>
              <a:t>&lt;/form&gt;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012" y="152400"/>
            <a:ext cx="8963025" cy="717550"/>
          </a:xfrm>
          <a:custGeom>
            <a:avLst/>
            <a:gdLst/>
            <a:ahLst/>
            <a:cxnLst/>
            <a:rect l="l" t="t" r="r" b="b"/>
            <a:pathLst>
              <a:path w="8963025" h="717550">
                <a:moveTo>
                  <a:pt x="8963025" y="0"/>
                </a:moveTo>
                <a:lnTo>
                  <a:pt x="0" y="0"/>
                </a:lnTo>
                <a:lnTo>
                  <a:pt x="0" y="717550"/>
                </a:lnTo>
                <a:lnTo>
                  <a:pt x="8963025" y="717550"/>
                </a:lnTo>
                <a:lnTo>
                  <a:pt x="8963025" y="0"/>
                </a:lnTo>
                <a:close/>
              </a:path>
            </a:pathLst>
          </a:custGeom>
          <a:solidFill>
            <a:srgbClr val="0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8714" y="240868"/>
            <a:ext cx="22523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Hàm</a:t>
            </a:r>
            <a:r>
              <a:rPr spc="-105" dirty="0"/>
              <a:t> </a:t>
            </a:r>
            <a:r>
              <a:rPr spc="5" dirty="0"/>
              <a:t>$_GET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Lập trình</a:t>
            </a:r>
            <a:r>
              <a:rPr spc="-70" dirty="0"/>
              <a:t> </a:t>
            </a:r>
            <a:r>
              <a:rPr spc="-10" dirty="0"/>
              <a:t>Web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15/08/2019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142" y="1033017"/>
            <a:ext cx="8514080" cy="507746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2400" dirty="0">
                <a:latin typeface="Times New Roman"/>
                <a:cs typeface="Times New Roman"/>
              </a:rPr>
              <a:t>Trang display.php như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sau: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55"/>
              </a:spcBef>
            </a:pPr>
            <a:r>
              <a:rPr sz="2400" spc="-5" dirty="0">
                <a:solidFill>
                  <a:srgbClr val="00007C"/>
                </a:solidFill>
                <a:latin typeface="Courier New"/>
                <a:cs typeface="Courier New"/>
              </a:rPr>
              <a:t>&lt;html&gt;</a:t>
            </a:r>
            <a:endParaRPr sz="2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sz="2400" spc="-5" dirty="0">
                <a:solidFill>
                  <a:srgbClr val="00007C"/>
                </a:solidFill>
                <a:latin typeface="Courier New"/>
                <a:cs typeface="Courier New"/>
              </a:rPr>
              <a:t>&lt;head&gt;</a:t>
            </a:r>
            <a:endParaRPr sz="2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sz="2400" spc="-5" dirty="0">
                <a:solidFill>
                  <a:srgbClr val="00007C"/>
                </a:solidFill>
                <a:latin typeface="Courier New"/>
                <a:cs typeface="Courier New"/>
              </a:rPr>
              <a:t>&lt;/head&gt;</a:t>
            </a:r>
            <a:endParaRPr sz="2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sz="2400" spc="-5" dirty="0">
                <a:solidFill>
                  <a:srgbClr val="00007C"/>
                </a:solidFill>
                <a:latin typeface="Courier New"/>
                <a:cs typeface="Courier New"/>
              </a:rPr>
              <a:t>&lt;body&gt;</a:t>
            </a:r>
            <a:endParaRPr sz="2400">
              <a:latin typeface="Courier New"/>
              <a:cs typeface="Courier New"/>
            </a:endParaRPr>
          </a:p>
          <a:p>
            <a:pPr marL="1181100" marR="5080" indent="-711835">
              <a:lnSpc>
                <a:spcPts val="2590"/>
              </a:lnSpc>
              <a:spcBef>
                <a:spcPts val="615"/>
              </a:spcBef>
            </a:pPr>
            <a:r>
              <a:rPr sz="2400" spc="-5" dirty="0">
                <a:solidFill>
                  <a:srgbClr val="00007C"/>
                </a:solidFill>
                <a:latin typeface="Courier New"/>
                <a:cs typeface="Courier New"/>
              </a:rPr>
              <a:t>&lt;h2&gt; </a:t>
            </a:r>
            <a:r>
              <a:rPr sz="2400" spc="-10" dirty="0">
                <a:solidFill>
                  <a:srgbClr val="00007C"/>
                </a:solidFill>
                <a:latin typeface="Courier New"/>
                <a:cs typeface="Courier New"/>
              </a:rPr>
              <a:t>Data </a:t>
            </a:r>
            <a:r>
              <a:rPr sz="2400" spc="-5" dirty="0">
                <a:solidFill>
                  <a:srgbClr val="00007C"/>
                </a:solidFill>
                <a:latin typeface="Courier New"/>
                <a:cs typeface="Courier New"/>
              </a:rPr>
              <a:t>on </a:t>
            </a:r>
            <a:r>
              <a:rPr sz="2400" spc="-10" dirty="0">
                <a:solidFill>
                  <a:srgbClr val="00007C"/>
                </a:solidFill>
                <a:latin typeface="Courier New"/>
                <a:cs typeface="Courier New"/>
              </a:rPr>
              <a:t>form </a:t>
            </a:r>
            <a:r>
              <a:rPr sz="2400" spc="-5" dirty="0">
                <a:solidFill>
                  <a:srgbClr val="00007C"/>
                </a:solidFill>
                <a:latin typeface="Courier New"/>
                <a:cs typeface="Courier New"/>
              </a:rPr>
              <a:t>will </a:t>
            </a:r>
            <a:r>
              <a:rPr sz="2400" spc="-10" dirty="0">
                <a:solidFill>
                  <a:srgbClr val="00007C"/>
                </a:solidFill>
                <a:latin typeface="Courier New"/>
                <a:cs typeface="Courier New"/>
              </a:rPr>
              <a:t>be display </a:t>
            </a:r>
            <a:r>
              <a:rPr sz="2400" spc="-5" dirty="0">
                <a:solidFill>
                  <a:srgbClr val="00007C"/>
                </a:solidFill>
                <a:latin typeface="Courier New"/>
                <a:cs typeface="Courier New"/>
              </a:rPr>
              <a:t>on </a:t>
            </a:r>
            <a:r>
              <a:rPr sz="2400" spc="-10" dirty="0">
                <a:solidFill>
                  <a:srgbClr val="00007C"/>
                </a:solidFill>
                <a:latin typeface="Courier New"/>
                <a:cs typeface="Courier New"/>
              </a:rPr>
              <a:t>browser  </a:t>
            </a:r>
            <a:r>
              <a:rPr sz="2400" spc="-5" dirty="0">
                <a:solidFill>
                  <a:srgbClr val="00007C"/>
                </a:solidFill>
                <a:latin typeface="Courier New"/>
                <a:cs typeface="Courier New"/>
              </a:rPr>
              <a:t>through</a:t>
            </a:r>
            <a:r>
              <a:rPr sz="2400" spc="-30" dirty="0">
                <a:solidFill>
                  <a:srgbClr val="00007C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00007C"/>
                </a:solidFill>
                <a:latin typeface="Courier New"/>
                <a:cs typeface="Courier New"/>
              </a:rPr>
              <a:t>php&lt;/h2&gt;</a:t>
            </a:r>
            <a:endParaRPr sz="2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54"/>
              </a:spcBef>
            </a:pPr>
            <a:r>
              <a:rPr sz="2400" spc="-5" dirty="0">
                <a:solidFill>
                  <a:srgbClr val="00007C"/>
                </a:solidFill>
                <a:latin typeface="Courier New"/>
                <a:cs typeface="Courier New"/>
              </a:rPr>
              <a:t>&lt;?php</a:t>
            </a:r>
            <a:endParaRPr sz="2400">
              <a:latin typeface="Courier New"/>
              <a:cs typeface="Courier New"/>
            </a:endParaRPr>
          </a:p>
          <a:p>
            <a:pPr marL="1181100" marR="2395220">
              <a:lnSpc>
                <a:spcPts val="2590"/>
              </a:lnSpc>
              <a:spcBef>
                <a:spcPts val="615"/>
              </a:spcBef>
            </a:pPr>
            <a:r>
              <a:rPr sz="2400" spc="-5" dirty="0">
                <a:solidFill>
                  <a:srgbClr val="00007C"/>
                </a:solidFill>
                <a:latin typeface="Courier New"/>
                <a:cs typeface="Courier New"/>
              </a:rPr>
              <a:t>echo </a:t>
            </a:r>
            <a:r>
              <a:rPr sz="2400" spc="-10" dirty="0">
                <a:solidFill>
                  <a:srgbClr val="00007C"/>
                </a:solidFill>
                <a:latin typeface="Courier New"/>
                <a:cs typeface="Courier New"/>
              </a:rPr>
              <a:t>"User name:  ".$_GET["username"]."&lt;br&gt;";</a:t>
            </a:r>
            <a:endParaRPr sz="2400">
              <a:latin typeface="Courier New"/>
              <a:cs typeface="Courier New"/>
            </a:endParaRPr>
          </a:p>
          <a:p>
            <a:pPr marL="1181100">
              <a:lnSpc>
                <a:spcPct val="100000"/>
              </a:lnSpc>
              <a:spcBef>
                <a:spcPts val="250"/>
              </a:spcBef>
            </a:pPr>
            <a:r>
              <a:rPr sz="2400" spc="-5" dirty="0">
                <a:solidFill>
                  <a:srgbClr val="00007C"/>
                </a:solidFill>
                <a:latin typeface="Courier New"/>
                <a:cs typeface="Courier New"/>
              </a:rPr>
              <a:t>echo </a:t>
            </a:r>
            <a:r>
              <a:rPr sz="2400" spc="-10" dirty="0">
                <a:solidFill>
                  <a:srgbClr val="00007C"/>
                </a:solidFill>
                <a:latin typeface="Courier New"/>
                <a:cs typeface="Courier New"/>
              </a:rPr>
              <a:t>"Password: ".$_GET["password"];</a:t>
            </a:r>
            <a:r>
              <a:rPr sz="2400" spc="-20" dirty="0">
                <a:solidFill>
                  <a:srgbClr val="00007C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00007C"/>
                </a:solidFill>
                <a:latin typeface="Courier New"/>
                <a:cs typeface="Courier New"/>
              </a:rPr>
              <a:t>?&gt;</a:t>
            </a:r>
            <a:endParaRPr sz="2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sz="2400" spc="-5" dirty="0">
                <a:solidFill>
                  <a:srgbClr val="00007C"/>
                </a:solidFill>
                <a:latin typeface="Courier New"/>
                <a:cs typeface="Courier New"/>
              </a:rPr>
              <a:t>&lt;/body&gt;</a:t>
            </a:r>
            <a:endParaRPr sz="2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sz="2400" spc="-5" dirty="0">
                <a:solidFill>
                  <a:srgbClr val="00007C"/>
                </a:solidFill>
                <a:latin typeface="Courier New"/>
                <a:cs typeface="Courier New"/>
              </a:rPr>
              <a:t>&lt;/html&gt;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0012" y="152400"/>
            <a:ext cx="8963025" cy="717550"/>
          </a:xfrm>
          <a:custGeom>
            <a:avLst/>
            <a:gdLst/>
            <a:ahLst/>
            <a:cxnLst/>
            <a:rect l="l" t="t" r="r" b="b"/>
            <a:pathLst>
              <a:path w="8963025" h="717550">
                <a:moveTo>
                  <a:pt x="8963025" y="0"/>
                </a:moveTo>
                <a:lnTo>
                  <a:pt x="0" y="0"/>
                </a:lnTo>
                <a:lnTo>
                  <a:pt x="0" y="717550"/>
                </a:lnTo>
                <a:lnTo>
                  <a:pt x="8963025" y="717550"/>
                </a:lnTo>
                <a:lnTo>
                  <a:pt x="8963025" y="0"/>
                </a:lnTo>
                <a:close/>
              </a:path>
            </a:pathLst>
          </a:custGeom>
          <a:solidFill>
            <a:srgbClr val="0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8714" y="240868"/>
            <a:ext cx="22523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Hàm</a:t>
            </a:r>
            <a:r>
              <a:rPr spc="-105" dirty="0"/>
              <a:t> </a:t>
            </a:r>
            <a:r>
              <a:rPr spc="5" dirty="0"/>
              <a:t>$_GET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Lập trình</a:t>
            </a:r>
            <a:r>
              <a:rPr spc="-70" dirty="0"/>
              <a:t> </a:t>
            </a:r>
            <a:r>
              <a:rPr spc="-10" dirty="0"/>
              <a:t>Web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15/08/2019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012" y="152400"/>
            <a:ext cx="8963025" cy="717550"/>
          </a:xfrm>
          <a:custGeom>
            <a:avLst/>
            <a:gdLst/>
            <a:ahLst/>
            <a:cxnLst/>
            <a:rect l="l" t="t" r="r" b="b"/>
            <a:pathLst>
              <a:path w="8963025" h="717550">
                <a:moveTo>
                  <a:pt x="8963025" y="0"/>
                </a:moveTo>
                <a:lnTo>
                  <a:pt x="0" y="0"/>
                </a:lnTo>
                <a:lnTo>
                  <a:pt x="0" y="717550"/>
                </a:lnTo>
                <a:lnTo>
                  <a:pt x="8963025" y="717550"/>
                </a:lnTo>
                <a:lnTo>
                  <a:pt x="8963025" y="0"/>
                </a:lnTo>
                <a:close/>
              </a:path>
            </a:pathLst>
          </a:custGeom>
          <a:solidFill>
            <a:srgbClr val="0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8714" y="240868"/>
            <a:ext cx="22523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Hàm</a:t>
            </a:r>
            <a:r>
              <a:rPr spc="-105" dirty="0"/>
              <a:t> </a:t>
            </a:r>
            <a:r>
              <a:rPr spc="5" dirty="0"/>
              <a:t>$_GET</a:t>
            </a:r>
          </a:p>
        </p:txBody>
      </p:sp>
      <p:sp>
        <p:nvSpPr>
          <p:cNvPr id="4" name="object 4"/>
          <p:cNvSpPr/>
          <p:nvPr/>
        </p:nvSpPr>
        <p:spPr>
          <a:xfrm>
            <a:off x="914400" y="1143000"/>
            <a:ext cx="7239000" cy="44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Lập trình</a:t>
            </a:r>
            <a:r>
              <a:rPr spc="-70" dirty="0"/>
              <a:t> </a:t>
            </a:r>
            <a:r>
              <a:rPr spc="-10" dirty="0"/>
              <a:t>Web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15/08/2019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012" y="152400"/>
            <a:ext cx="8963025" cy="717550"/>
          </a:xfrm>
          <a:custGeom>
            <a:avLst/>
            <a:gdLst/>
            <a:ahLst/>
            <a:cxnLst/>
            <a:rect l="l" t="t" r="r" b="b"/>
            <a:pathLst>
              <a:path w="8963025" h="717550">
                <a:moveTo>
                  <a:pt x="8963025" y="0"/>
                </a:moveTo>
                <a:lnTo>
                  <a:pt x="0" y="0"/>
                </a:lnTo>
                <a:lnTo>
                  <a:pt x="0" y="717550"/>
                </a:lnTo>
                <a:lnTo>
                  <a:pt x="8963025" y="717550"/>
                </a:lnTo>
                <a:lnTo>
                  <a:pt x="8963025" y="0"/>
                </a:lnTo>
                <a:close/>
              </a:path>
            </a:pathLst>
          </a:custGeom>
          <a:solidFill>
            <a:srgbClr val="0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8714" y="240868"/>
            <a:ext cx="22523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Hàm</a:t>
            </a:r>
            <a:r>
              <a:rPr spc="-105" dirty="0"/>
              <a:t> </a:t>
            </a:r>
            <a:r>
              <a:rPr spc="5" dirty="0"/>
              <a:t>$_GET</a:t>
            </a:r>
          </a:p>
        </p:txBody>
      </p:sp>
      <p:sp>
        <p:nvSpPr>
          <p:cNvPr id="4" name="object 4"/>
          <p:cNvSpPr/>
          <p:nvPr/>
        </p:nvSpPr>
        <p:spPr>
          <a:xfrm>
            <a:off x="609600" y="1143000"/>
            <a:ext cx="7696200" cy="44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Lập trình</a:t>
            </a:r>
            <a:r>
              <a:rPr spc="-70" dirty="0"/>
              <a:t> </a:t>
            </a:r>
            <a:r>
              <a:rPr spc="-10" dirty="0"/>
              <a:t>Web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15/08/2019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142" y="1154328"/>
            <a:ext cx="8509635" cy="45929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824865" indent="-812800" algn="just">
              <a:lnSpc>
                <a:spcPct val="100000"/>
              </a:lnSpc>
              <a:spcBef>
                <a:spcPts val="434"/>
              </a:spcBef>
              <a:buClr>
                <a:srgbClr val="00007C"/>
              </a:buClr>
              <a:buSzPct val="75000"/>
              <a:buFont typeface="Wingdings"/>
              <a:buChar char=""/>
              <a:tabLst>
                <a:tab pos="82550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PHP </a:t>
            </a:r>
            <a:r>
              <a:rPr sz="2800" spc="-5" dirty="0">
                <a:latin typeface="Times New Roman"/>
                <a:cs typeface="Times New Roman"/>
              </a:rPr>
              <a:t>được viết tắt của chữ </a:t>
            </a:r>
            <a:r>
              <a:rPr sz="2800" b="1" spc="-5" dirty="0">
                <a:latin typeface="Times New Roman"/>
                <a:cs typeface="Times New Roman"/>
              </a:rPr>
              <a:t>P</a:t>
            </a:r>
            <a:r>
              <a:rPr sz="2800" spc="-5" dirty="0">
                <a:latin typeface="Times New Roman"/>
                <a:cs typeface="Times New Roman"/>
              </a:rPr>
              <a:t>ersonal </a:t>
            </a:r>
            <a:r>
              <a:rPr sz="2800" b="1" spc="-10" dirty="0">
                <a:latin typeface="Times New Roman"/>
                <a:cs typeface="Times New Roman"/>
              </a:rPr>
              <a:t>H</a:t>
            </a:r>
            <a:r>
              <a:rPr sz="2800" spc="-10" dirty="0">
                <a:latin typeface="Times New Roman"/>
                <a:cs typeface="Times New Roman"/>
              </a:rPr>
              <a:t>ome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P</a:t>
            </a:r>
            <a:r>
              <a:rPr sz="2800" spc="-5" dirty="0">
                <a:latin typeface="Times New Roman"/>
                <a:cs typeface="Times New Roman"/>
              </a:rPr>
              <a:t>age</a:t>
            </a:r>
            <a:endParaRPr sz="2800">
              <a:latin typeface="Times New Roman"/>
              <a:cs typeface="Times New Roman"/>
            </a:endParaRPr>
          </a:p>
          <a:p>
            <a:pPr marL="824865" marR="6350" indent="-812800" algn="just">
              <a:lnSpc>
                <a:spcPct val="90000"/>
              </a:lnSpc>
              <a:spcBef>
                <a:spcPts val="670"/>
              </a:spcBef>
              <a:buClr>
                <a:srgbClr val="00007C"/>
              </a:buClr>
              <a:buSzPct val="75000"/>
              <a:buFont typeface="Wingdings"/>
              <a:buChar char=""/>
              <a:tabLst>
                <a:tab pos="825500" algn="l"/>
              </a:tabLst>
            </a:pPr>
            <a:r>
              <a:rPr sz="2800" spc="-5" dirty="0">
                <a:latin typeface="Times New Roman"/>
                <a:cs typeface="Times New Roman"/>
              </a:rPr>
              <a:t>Là </a:t>
            </a:r>
            <a:r>
              <a:rPr sz="2800" dirty="0">
                <a:latin typeface="Times New Roman"/>
                <a:cs typeface="Times New Roman"/>
              </a:rPr>
              <a:t>ngôn </a:t>
            </a:r>
            <a:r>
              <a:rPr sz="2800" spc="-5" dirty="0">
                <a:latin typeface="Times New Roman"/>
                <a:cs typeface="Times New Roman"/>
              </a:rPr>
              <a:t>ngữ kịch bản trình </a:t>
            </a:r>
            <a:r>
              <a:rPr sz="2800" spc="-10" dirty="0">
                <a:latin typeface="Times New Roman"/>
                <a:cs typeface="Times New Roman"/>
              </a:rPr>
              <a:t>chủ </a:t>
            </a:r>
            <a:r>
              <a:rPr sz="2800" spc="-5" dirty="0">
                <a:latin typeface="Times New Roman"/>
                <a:cs typeface="Times New Roman"/>
              </a:rPr>
              <a:t>(Server Script) </a:t>
            </a:r>
            <a:r>
              <a:rPr sz="2800" spc="-10" dirty="0">
                <a:latin typeface="Times New Roman"/>
                <a:cs typeface="Times New Roman"/>
              </a:rPr>
              <a:t>chạy  </a:t>
            </a:r>
            <a:r>
              <a:rPr sz="2800" spc="-5" dirty="0">
                <a:latin typeface="Times New Roman"/>
                <a:cs typeface="Times New Roman"/>
              </a:rPr>
              <a:t>trên phía </a:t>
            </a:r>
            <a:r>
              <a:rPr sz="2800" spc="-10" dirty="0">
                <a:latin typeface="Times New Roman"/>
                <a:cs typeface="Times New Roman"/>
              </a:rPr>
              <a:t>máy </a:t>
            </a:r>
            <a:r>
              <a:rPr sz="2800" spc="-5" dirty="0">
                <a:latin typeface="Times New Roman"/>
                <a:cs typeface="Times New Roman"/>
              </a:rPr>
              <a:t>chủ </a:t>
            </a:r>
            <a:r>
              <a:rPr sz="2800" dirty="0">
                <a:latin typeface="Times New Roman"/>
                <a:cs typeface="Times New Roman"/>
              </a:rPr>
              <a:t>(Server </a:t>
            </a:r>
            <a:r>
              <a:rPr sz="2800" spc="-5" dirty="0">
                <a:latin typeface="Times New Roman"/>
                <a:cs typeface="Times New Roman"/>
              </a:rPr>
              <a:t>side) </a:t>
            </a:r>
            <a:r>
              <a:rPr sz="2800" dirty="0">
                <a:latin typeface="Times New Roman"/>
                <a:cs typeface="Times New Roman"/>
              </a:rPr>
              <a:t>giống </a:t>
            </a:r>
            <a:r>
              <a:rPr sz="2800" spc="-5" dirty="0">
                <a:latin typeface="Times New Roman"/>
                <a:cs typeface="Times New Roman"/>
              </a:rPr>
              <a:t>như </a:t>
            </a: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spc="-5" dirty="0">
                <a:latin typeface="Times New Roman"/>
                <a:cs typeface="Times New Roman"/>
              </a:rPr>
              <a:t>server  script khác: asp, </a:t>
            </a:r>
            <a:r>
              <a:rPr sz="2800" dirty="0">
                <a:latin typeface="Times New Roman"/>
                <a:cs typeface="Times New Roman"/>
              </a:rPr>
              <a:t>jsp, </a:t>
            </a:r>
            <a:r>
              <a:rPr sz="2800" spc="-5" dirty="0">
                <a:latin typeface="Times New Roman"/>
                <a:cs typeface="Times New Roman"/>
              </a:rPr>
              <a:t>cold </a:t>
            </a:r>
            <a:r>
              <a:rPr sz="2800" dirty="0">
                <a:latin typeface="Times New Roman"/>
                <a:cs typeface="Times New Roman"/>
              </a:rPr>
              <a:t>fusion,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…</a:t>
            </a:r>
            <a:endParaRPr sz="2800">
              <a:latin typeface="Times New Roman"/>
              <a:cs typeface="Times New Roman"/>
            </a:endParaRPr>
          </a:p>
          <a:p>
            <a:pPr marL="824865" marR="5080" indent="-812800" algn="just">
              <a:lnSpc>
                <a:spcPct val="90000"/>
              </a:lnSpc>
              <a:spcBef>
                <a:spcPts val="675"/>
              </a:spcBef>
              <a:buClr>
                <a:srgbClr val="00007C"/>
              </a:buClr>
              <a:buSzPct val="75000"/>
              <a:buFont typeface="Wingdings"/>
              <a:buChar char=""/>
              <a:tabLst>
                <a:tab pos="825500" algn="l"/>
              </a:tabLst>
            </a:pPr>
            <a:r>
              <a:rPr sz="2800" spc="-5" dirty="0">
                <a:latin typeface="Times New Roman"/>
                <a:cs typeface="Times New Roman"/>
              </a:rPr>
              <a:t>Là kịch bản cho phép chúng ta xây dựng ứng dụng  web trên </a:t>
            </a:r>
            <a:r>
              <a:rPr sz="2800" spc="-10" dirty="0">
                <a:latin typeface="Times New Roman"/>
                <a:cs typeface="Times New Roman"/>
              </a:rPr>
              <a:t>mạng </a:t>
            </a:r>
            <a:r>
              <a:rPr sz="2800" spc="-5" dirty="0">
                <a:latin typeface="Times New Roman"/>
                <a:cs typeface="Times New Roman"/>
              </a:rPr>
              <a:t>internet hay intranet tương tác với  </a:t>
            </a:r>
            <a:r>
              <a:rPr sz="2800" spc="-10" dirty="0">
                <a:latin typeface="Times New Roman"/>
                <a:cs typeface="Times New Roman"/>
              </a:rPr>
              <a:t>mọi cơ </a:t>
            </a:r>
            <a:r>
              <a:rPr sz="2800" spc="-5" dirty="0">
                <a:latin typeface="Times New Roman"/>
                <a:cs typeface="Times New Roman"/>
              </a:rPr>
              <a:t>sở dữ liệu như: Informix, </a:t>
            </a:r>
            <a:r>
              <a:rPr sz="2800" dirty="0">
                <a:latin typeface="Times New Roman"/>
                <a:cs typeface="Times New Roman"/>
              </a:rPr>
              <a:t>MySQL,  </a:t>
            </a:r>
            <a:r>
              <a:rPr sz="2800" spc="-5" dirty="0">
                <a:latin typeface="Times New Roman"/>
                <a:cs typeface="Times New Roman"/>
              </a:rPr>
              <a:t>PostgreSQL, Oracle, Sybase, SQL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Server,…</a:t>
            </a:r>
            <a:endParaRPr sz="2800">
              <a:latin typeface="Times New Roman"/>
              <a:cs typeface="Times New Roman"/>
            </a:endParaRPr>
          </a:p>
          <a:p>
            <a:pPr marL="824865" marR="5080" indent="-812800" algn="just">
              <a:lnSpc>
                <a:spcPct val="90000"/>
              </a:lnSpc>
              <a:spcBef>
                <a:spcPts val="670"/>
              </a:spcBef>
              <a:buClr>
                <a:srgbClr val="00007C"/>
              </a:buClr>
              <a:buSzPct val="75000"/>
              <a:buFont typeface="Wingdings"/>
              <a:buChar char=""/>
              <a:tabLst>
                <a:tab pos="825500" algn="l"/>
              </a:tabLst>
            </a:pPr>
            <a:r>
              <a:rPr sz="2800" spc="-5" dirty="0">
                <a:latin typeface="Times New Roman"/>
                <a:cs typeface="Times New Roman"/>
              </a:rPr>
              <a:t>Là phần </a:t>
            </a:r>
            <a:r>
              <a:rPr sz="2800" spc="-10" dirty="0">
                <a:latin typeface="Times New Roman"/>
                <a:cs typeface="Times New Roman"/>
              </a:rPr>
              <a:t>mềm mở, </a:t>
            </a:r>
            <a:r>
              <a:rPr sz="2800" dirty="0">
                <a:latin typeface="Times New Roman"/>
                <a:cs typeface="Times New Roman"/>
              </a:rPr>
              <a:t>dùng </a:t>
            </a:r>
            <a:r>
              <a:rPr sz="2800" spc="-10" dirty="0">
                <a:latin typeface="Times New Roman"/>
                <a:cs typeface="Times New Roman"/>
              </a:rPr>
              <a:t>cho mục </a:t>
            </a:r>
            <a:r>
              <a:rPr sz="2800" spc="-5" dirty="0">
                <a:latin typeface="Times New Roman"/>
                <a:cs typeface="Times New Roman"/>
              </a:rPr>
              <a:t>đích tổng quát.  Thích hợp với Web </a:t>
            </a:r>
            <a:r>
              <a:rPr sz="2800" dirty="0">
                <a:latin typeface="Times New Roman"/>
                <a:cs typeface="Times New Roman"/>
              </a:rPr>
              <a:t>và </a:t>
            </a:r>
            <a:r>
              <a:rPr sz="2800" spc="-10" dirty="0">
                <a:latin typeface="Times New Roman"/>
                <a:cs typeface="Times New Roman"/>
              </a:rPr>
              <a:t>có </a:t>
            </a:r>
            <a:r>
              <a:rPr sz="2800" dirty="0">
                <a:latin typeface="Times New Roman"/>
                <a:cs typeface="Times New Roman"/>
              </a:rPr>
              <a:t>thể dễ </a:t>
            </a:r>
            <a:r>
              <a:rPr sz="2800" spc="-5" dirty="0">
                <a:latin typeface="Times New Roman"/>
                <a:cs typeface="Times New Roman"/>
              </a:rPr>
              <a:t>dàng </a:t>
            </a:r>
            <a:r>
              <a:rPr sz="2800" dirty="0">
                <a:latin typeface="Times New Roman"/>
                <a:cs typeface="Times New Roman"/>
              </a:rPr>
              <a:t>nhúng </a:t>
            </a:r>
            <a:r>
              <a:rPr sz="2800" spc="-10" dirty="0">
                <a:latin typeface="Times New Roman"/>
                <a:cs typeface="Times New Roman"/>
              </a:rPr>
              <a:t>vào  </a:t>
            </a:r>
            <a:r>
              <a:rPr sz="2800" spc="-5" dirty="0">
                <a:latin typeface="Times New Roman"/>
                <a:cs typeface="Times New Roman"/>
              </a:rPr>
              <a:t>trang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HTML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0012" y="152400"/>
            <a:ext cx="8963025" cy="717550"/>
          </a:xfrm>
          <a:custGeom>
            <a:avLst/>
            <a:gdLst/>
            <a:ahLst/>
            <a:cxnLst/>
            <a:rect l="l" t="t" r="r" b="b"/>
            <a:pathLst>
              <a:path w="8963025" h="717550">
                <a:moveTo>
                  <a:pt x="8963025" y="0"/>
                </a:moveTo>
                <a:lnTo>
                  <a:pt x="0" y="0"/>
                </a:lnTo>
                <a:lnTo>
                  <a:pt x="0" y="717550"/>
                </a:lnTo>
                <a:lnTo>
                  <a:pt x="8963025" y="717550"/>
                </a:lnTo>
                <a:lnTo>
                  <a:pt x="8963025" y="0"/>
                </a:lnTo>
                <a:close/>
              </a:path>
            </a:pathLst>
          </a:custGeom>
          <a:solidFill>
            <a:srgbClr val="0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8714" y="240868"/>
            <a:ext cx="176466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Php là</a:t>
            </a:r>
            <a:r>
              <a:rPr spc="-100" dirty="0"/>
              <a:t> </a:t>
            </a:r>
            <a:r>
              <a:rPr dirty="0"/>
              <a:t>gì?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Lập trình</a:t>
            </a:r>
            <a:r>
              <a:rPr spc="-70" dirty="0"/>
              <a:t> </a:t>
            </a:r>
            <a:r>
              <a:rPr spc="-10" dirty="0"/>
              <a:t>Web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15/08/2019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142" y="1087881"/>
            <a:ext cx="8740775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24865" marR="8890" indent="-812800">
              <a:lnSpc>
                <a:spcPct val="100000"/>
              </a:lnSpc>
              <a:spcBef>
                <a:spcPts val="95"/>
              </a:spcBef>
              <a:buClr>
                <a:srgbClr val="00007C"/>
              </a:buClr>
              <a:buSzPct val="75000"/>
              <a:buFont typeface="Wingdings"/>
              <a:buChar char=""/>
              <a:tabLst>
                <a:tab pos="824865" algn="l"/>
                <a:tab pos="825500" algn="l"/>
              </a:tabLst>
            </a:pPr>
            <a:r>
              <a:rPr sz="2800" spc="-5" dirty="0">
                <a:latin typeface="Times New Roman"/>
                <a:cs typeface="Times New Roman"/>
              </a:rPr>
              <a:t>Là </a:t>
            </a:r>
            <a:r>
              <a:rPr sz="2800" dirty="0">
                <a:latin typeface="Times New Roman"/>
                <a:cs typeface="Times New Roman"/>
              </a:rPr>
              <a:t>hàm xây </a:t>
            </a:r>
            <a:r>
              <a:rPr sz="2800" spc="-5" dirty="0">
                <a:latin typeface="Times New Roman"/>
                <a:cs typeface="Times New Roman"/>
              </a:rPr>
              <a:t>dựng </a:t>
            </a:r>
            <a:r>
              <a:rPr sz="2800" spc="-10" dirty="0">
                <a:latin typeface="Times New Roman"/>
                <a:cs typeface="Times New Roman"/>
              </a:rPr>
              <a:t>sẵn </a:t>
            </a:r>
            <a:r>
              <a:rPr sz="2800" dirty="0">
                <a:latin typeface="Times New Roman"/>
                <a:cs typeface="Times New Roman"/>
              </a:rPr>
              <a:t>dùng để </a:t>
            </a:r>
            <a:r>
              <a:rPr sz="2800" spc="-5" dirty="0">
                <a:latin typeface="Times New Roman"/>
                <a:cs typeface="Times New Roman"/>
              </a:rPr>
              <a:t>lấy </a:t>
            </a: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dirty="0">
                <a:latin typeface="Times New Roman"/>
                <a:cs typeface="Times New Roman"/>
              </a:rPr>
              <a:t>giá </a:t>
            </a:r>
            <a:r>
              <a:rPr sz="2800" spc="-5" dirty="0">
                <a:latin typeface="Times New Roman"/>
                <a:cs typeface="Times New Roman"/>
              </a:rPr>
              <a:t>trị từ </a:t>
            </a:r>
            <a:r>
              <a:rPr sz="2800" dirty="0">
                <a:latin typeface="Times New Roman"/>
                <a:cs typeface="Times New Roman"/>
              </a:rPr>
              <a:t>form </a:t>
            </a:r>
            <a:r>
              <a:rPr sz="2800" spc="-15" dirty="0">
                <a:latin typeface="Times New Roman"/>
                <a:cs typeface="Times New Roman"/>
              </a:rPr>
              <a:t>có  </a:t>
            </a:r>
            <a:r>
              <a:rPr sz="2800" spc="-5" dirty="0">
                <a:latin typeface="Times New Roman"/>
                <a:cs typeface="Times New Roman"/>
              </a:rPr>
              <a:t>sử </a:t>
            </a:r>
            <a:r>
              <a:rPr sz="2800" dirty="0">
                <a:latin typeface="Times New Roman"/>
                <a:cs typeface="Times New Roman"/>
              </a:rPr>
              <a:t>dụng </a:t>
            </a:r>
            <a:r>
              <a:rPr sz="2800" spc="-5" dirty="0">
                <a:latin typeface="Times New Roman"/>
                <a:cs typeface="Times New Roman"/>
              </a:rPr>
              <a:t>method =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POST</a:t>
            </a:r>
            <a:endParaRPr sz="2800">
              <a:latin typeface="Times New Roman"/>
              <a:cs typeface="Times New Roman"/>
            </a:endParaRPr>
          </a:p>
          <a:p>
            <a:pPr marL="824865" marR="5080" indent="-812800">
              <a:lnSpc>
                <a:spcPct val="100000"/>
              </a:lnSpc>
              <a:spcBef>
                <a:spcPts val="675"/>
              </a:spcBef>
              <a:buClr>
                <a:srgbClr val="00007C"/>
              </a:buClr>
              <a:buSzPct val="75000"/>
              <a:buFont typeface="Wingdings"/>
              <a:buChar char=""/>
              <a:tabLst>
                <a:tab pos="824865" algn="l"/>
                <a:tab pos="825500" algn="l"/>
                <a:tab pos="1932305" algn="l"/>
                <a:tab pos="2486025" algn="l"/>
                <a:tab pos="3120390" algn="l"/>
                <a:tab pos="4206875" algn="l"/>
                <a:tab pos="4662805" algn="l"/>
                <a:tab pos="5304155" algn="l"/>
                <a:tab pos="6575425" algn="l"/>
                <a:tab pos="7377430" algn="l"/>
                <a:tab pos="8427720" algn="l"/>
              </a:tabLst>
            </a:pPr>
            <a:r>
              <a:rPr sz="2800" spc="-5" dirty="0">
                <a:latin typeface="Times New Roman"/>
                <a:cs typeface="Times New Roman"/>
              </a:rPr>
              <a:t>Thô</a:t>
            </a:r>
            <a:r>
              <a:rPr sz="2800" spc="5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g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tin</a:t>
            </a:r>
            <a:r>
              <a:rPr sz="2800" dirty="0">
                <a:latin typeface="Times New Roman"/>
                <a:cs typeface="Times New Roman"/>
              </a:rPr>
              <a:t>	kh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tr</a:t>
            </a:r>
            <a:r>
              <a:rPr sz="2800" spc="5" dirty="0">
                <a:latin typeface="Times New Roman"/>
                <a:cs typeface="Times New Roman"/>
              </a:rPr>
              <a:t>u</a:t>
            </a:r>
            <a:r>
              <a:rPr sz="2800" spc="-5" dirty="0">
                <a:latin typeface="Times New Roman"/>
                <a:cs typeface="Times New Roman"/>
              </a:rPr>
              <a:t>y</a:t>
            </a:r>
            <a:r>
              <a:rPr sz="2800" spc="-20" dirty="0">
                <a:latin typeface="Times New Roman"/>
                <a:cs typeface="Times New Roman"/>
              </a:rPr>
              <a:t>ề</a:t>
            </a:r>
            <a:r>
              <a:rPr sz="2800" spc="-5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	đ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với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p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5" dirty="0">
                <a:latin typeface="Times New Roman"/>
                <a:cs typeface="Times New Roman"/>
              </a:rPr>
              <a:t>ương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5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h</a:t>
            </a:r>
            <a:r>
              <a:rPr sz="2800" spc="-15" dirty="0">
                <a:latin typeface="Times New Roman"/>
                <a:cs typeface="Times New Roman"/>
              </a:rPr>
              <a:t>ứ</a:t>
            </a:r>
            <a:r>
              <a:rPr sz="2800" spc="-5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5" dirty="0">
                <a:latin typeface="Times New Roman"/>
                <a:cs typeface="Times New Roman"/>
              </a:rPr>
              <a:t>P</a:t>
            </a:r>
            <a:r>
              <a:rPr sz="2800" spc="-5" dirty="0">
                <a:latin typeface="Times New Roman"/>
                <a:cs typeface="Times New Roman"/>
              </a:rPr>
              <a:t>OST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10" dirty="0">
                <a:latin typeface="Times New Roman"/>
                <a:cs typeface="Times New Roman"/>
              </a:rPr>
              <a:t>sẽ  </a:t>
            </a:r>
            <a:r>
              <a:rPr sz="2800" dirty="0">
                <a:latin typeface="Times New Roman"/>
                <a:cs typeface="Times New Roman"/>
              </a:rPr>
              <a:t>không </a:t>
            </a:r>
            <a:r>
              <a:rPr sz="2800" spc="-5" dirty="0">
                <a:latin typeface="Times New Roman"/>
                <a:cs typeface="Times New Roman"/>
              </a:rPr>
              <a:t>được hiển </a:t>
            </a:r>
            <a:r>
              <a:rPr sz="2800" dirty="0">
                <a:latin typeface="Times New Roman"/>
                <a:cs typeface="Times New Roman"/>
              </a:rPr>
              <a:t>thị </a:t>
            </a:r>
            <a:r>
              <a:rPr sz="2800" spc="-5" dirty="0">
                <a:latin typeface="Times New Roman"/>
                <a:cs typeface="Times New Roman"/>
              </a:rPr>
              <a:t>trên Browser’s address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bar</a:t>
            </a:r>
            <a:endParaRPr sz="2800">
              <a:latin typeface="Times New Roman"/>
              <a:cs typeface="Times New Roman"/>
            </a:endParaRPr>
          </a:p>
          <a:p>
            <a:pPr marL="824865" marR="6985" indent="-812800">
              <a:lnSpc>
                <a:spcPct val="100000"/>
              </a:lnSpc>
              <a:spcBef>
                <a:spcPts val="670"/>
              </a:spcBef>
              <a:buClr>
                <a:srgbClr val="00007C"/>
              </a:buClr>
              <a:buSzPct val="75000"/>
              <a:buFont typeface="Wingdings"/>
              <a:buChar char=""/>
              <a:tabLst>
                <a:tab pos="824865" algn="l"/>
                <a:tab pos="825500" algn="l"/>
                <a:tab pos="1960245" algn="l"/>
                <a:tab pos="2559050" algn="l"/>
                <a:tab pos="3359150" algn="l"/>
                <a:tab pos="4137025" algn="l"/>
                <a:tab pos="4773930" algn="l"/>
                <a:tab pos="5750560" algn="l"/>
                <a:tab pos="6292215" algn="l"/>
                <a:tab pos="7188200" algn="l"/>
                <a:tab pos="7689850" algn="l"/>
                <a:tab pos="8290559" algn="l"/>
              </a:tabLst>
            </a:pPr>
            <a:r>
              <a:rPr sz="2800" spc="-5" dirty="0">
                <a:latin typeface="Times New Roman"/>
                <a:cs typeface="Times New Roman"/>
              </a:rPr>
              <a:t>Kh</a:t>
            </a:r>
            <a:r>
              <a:rPr sz="2800" dirty="0">
                <a:latin typeface="Times New Roman"/>
                <a:cs typeface="Times New Roman"/>
              </a:rPr>
              <a:t>ô</a:t>
            </a:r>
            <a:r>
              <a:rPr sz="2800" spc="-5" dirty="0">
                <a:latin typeface="Times New Roman"/>
                <a:cs typeface="Times New Roman"/>
              </a:rPr>
              <a:t>ng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thể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5" dirty="0">
                <a:latin typeface="Times New Roman"/>
                <a:cs typeface="Times New Roman"/>
              </a:rPr>
              <a:t>ìn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5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hấy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5" dirty="0">
                <a:latin typeface="Times New Roman"/>
                <a:cs typeface="Times New Roman"/>
              </a:rPr>
              <a:t>cá</a:t>
            </a:r>
            <a:r>
              <a:rPr sz="2800" spc="-5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5" dirty="0">
                <a:latin typeface="Times New Roman"/>
                <a:cs typeface="Times New Roman"/>
              </a:rPr>
              <a:t>ông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tin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(</a:t>
            </a:r>
            <a:r>
              <a:rPr sz="2800" dirty="0">
                <a:latin typeface="Times New Roman"/>
                <a:cs typeface="Times New Roman"/>
              </a:rPr>
              <a:t>b</a:t>
            </a:r>
            <a:r>
              <a:rPr sz="2800" spc="-15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Times New Roman"/>
                <a:cs typeface="Times New Roman"/>
              </a:rPr>
              <a:t>ến</a:t>
            </a:r>
            <a:r>
              <a:rPr sz="2800" dirty="0">
                <a:latin typeface="Times New Roman"/>
                <a:cs typeface="Times New Roman"/>
              </a:rPr>
              <a:t>	v</a:t>
            </a:r>
            <a:r>
              <a:rPr sz="2800" spc="-5" dirty="0">
                <a:latin typeface="Times New Roman"/>
                <a:cs typeface="Times New Roman"/>
              </a:rPr>
              <a:t>à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g</a:t>
            </a: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Times New Roman"/>
                <a:cs typeface="Times New Roman"/>
              </a:rPr>
              <a:t>á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tr</a:t>
            </a:r>
            <a:r>
              <a:rPr sz="2800" dirty="0">
                <a:latin typeface="Times New Roman"/>
                <a:cs typeface="Times New Roman"/>
              </a:rPr>
              <a:t>ị</a:t>
            </a:r>
            <a:r>
              <a:rPr sz="2800" spc="-5" dirty="0">
                <a:latin typeface="Times New Roman"/>
                <a:cs typeface="Times New Roman"/>
              </a:rPr>
              <a:t>)  đang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truyền.</a:t>
            </a:r>
            <a:endParaRPr sz="2800">
              <a:latin typeface="Times New Roman"/>
              <a:cs typeface="Times New Roman"/>
            </a:endParaRPr>
          </a:p>
          <a:p>
            <a:pPr marL="824865" indent="-812800">
              <a:lnSpc>
                <a:spcPct val="100000"/>
              </a:lnSpc>
              <a:spcBef>
                <a:spcPts val="675"/>
              </a:spcBef>
              <a:buClr>
                <a:srgbClr val="00007C"/>
              </a:buClr>
              <a:buSzPct val="75000"/>
              <a:buFont typeface="Wingdings"/>
              <a:buChar char=""/>
              <a:tabLst>
                <a:tab pos="824865" algn="l"/>
                <a:tab pos="825500" algn="l"/>
              </a:tabLst>
            </a:pPr>
            <a:r>
              <a:rPr sz="2800" spc="-5" dirty="0">
                <a:latin typeface="Times New Roman"/>
                <a:cs typeface="Times New Roman"/>
              </a:rPr>
              <a:t>Cú pháp lấy </a:t>
            </a:r>
            <a:r>
              <a:rPr sz="2800" dirty="0">
                <a:latin typeface="Times New Roman"/>
                <a:cs typeface="Times New Roman"/>
              </a:rPr>
              <a:t>giá </a:t>
            </a:r>
            <a:r>
              <a:rPr sz="2800" spc="-5" dirty="0">
                <a:latin typeface="Times New Roman"/>
                <a:cs typeface="Times New Roman"/>
              </a:rPr>
              <a:t>trị từ </a:t>
            </a: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spc="-5" dirty="0">
                <a:latin typeface="Times New Roman"/>
                <a:cs typeface="Times New Roman"/>
              </a:rPr>
              <a:t>phần tử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form</a:t>
            </a:r>
            <a:endParaRPr sz="2800">
              <a:latin typeface="Times New Roman"/>
              <a:cs typeface="Times New Roman"/>
            </a:endParaRPr>
          </a:p>
          <a:p>
            <a:pPr marL="1840864">
              <a:lnSpc>
                <a:spcPct val="100000"/>
              </a:lnSpc>
              <a:spcBef>
                <a:spcPts val="675"/>
              </a:spcBef>
            </a:pPr>
            <a:r>
              <a:rPr sz="2800" b="1" spc="-5" dirty="0">
                <a:latin typeface="Times New Roman"/>
                <a:cs typeface="Times New Roman"/>
              </a:rPr>
              <a:t>$_POST[“Tên </a:t>
            </a:r>
            <a:r>
              <a:rPr sz="2800" b="1" dirty="0">
                <a:latin typeface="Times New Roman"/>
                <a:cs typeface="Times New Roman"/>
              </a:rPr>
              <a:t>phần </a:t>
            </a:r>
            <a:r>
              <a:rPr sz="2800" b="1" spc="-5" dirty="0">
                <a:latin typeface="Times New Roman"/>
                <a:cs typeface="Times New Roman"/>
              </a:rPr>
              <a:t>tử</a:t>
            </a:r>
            <a:r>
              <a:rPr sz="2800" b="1" spc="2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form”]</a:t>
            </a:r>
            <a:endParaRPr sz="2800">
              <a:latin typeface="Times New Roman"/>
              <a:cs typeface="Times New Roman"/>
            </a:endParaRPr>
          </a:p>
          <a:p>
            <a:pPr marL="824865" marR="5080" indent="-812800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solidFill>
                  <a:srgbClr val="CC0000"/>
                </a:solidFill>
                <a:latin typeface="Times New Roman"/>
                <a:cs typeface="Times New Roman"/>
              </a:rPr>
              <a:t>Ví </a:t>
            </a:r>
            <a:r>
              <a:rPr sz="2800" dirty="0">
                <a:solidFill>
                  <a:srgbClr val="CC0000"/>
                </a:solidFill>
                <a:latin typeface="Times New Roman"/>
                <a:cs typeface="Times New Roman"/>
              </a:rPr>
              <a:t>dụ: </a:t>
            </a:r>
            <a:r>
              <a:rPr sz="2800" spc="-5" dirty="0">
                <a:latin typeface="Times New Roman"/>
                <a:cs typeface="Times New Roman"/>
              </a:rPr>
              <a:t>Thiết </a:t>
            </a:r>
            <a:r>
              <a:rPr sz="2800" dirty="0">
                <a:latin typeface="Times New Roman"/>
                <a:cs typeface="Times New Roman"/>
              </a:rPr>
              <a:t>kế </a:t>
            </a:r>
            <a:r>
              <a:rPr sz="2800" spc="-5" dirty="0">
                <a:latin typeface="Times New Roman"/>
                <a:cs typeface="Times New Roman"/>
              </a:rPr>
              <a:t>form </a:t>
            </a:r>
            <a:r>
              <a:rPr sz="2800" dirty="0">
                <a:latin typeface="Times New Roman"/>
                <a:cs typeface="Times New Roman"/>
              </a:rPr>
              <a:t>và </a:t>
            </a:r>
            <a:r>
              <a:rPr sz="2800" spc="-5" dirty="0">
                <a:latin typeface="Times New Roman"/>
                <a:cs typeface="Times New Roman"/>
              </a:rPr>
              <a:t>trang </a:t>
            </a:r>
            <a:r>
              <a:rPr sz="2800" dirty="0">
                <a:latin typeface="Times New Roman"/>
                <a:cs typeface="Times New Roman"/>
              </a:rPr>
              <a:t>php để </a:t>
            </a:r>
            <a:r>
              <a:rPr sz="2800" spc="-5" dirty="0">
                <a:latin typeface="Times New Roman"/>
                <a:cs typeface="Times New Roman"/>
              </a:rPr>
              <a:t>giải quyết </a:t>
            </a:r>
            <a:r>
              <a:rPr sz="2800" spc="-10" dirty="0">
                <a:latin typeface="Times New Roman"/>
                <a:cs typeface="Times New Roman"/>
              </a:rPr>
              <a:t>bài </a:t>
            </a:r>
            <a:r>
              <a:rPr sz="2800" spc="-5" dirty="0">
                <a:latin typeface="Times New Roman"/>
                <a:cs typeface="Times New Roman"/>
              </a:rPr>
              <a:t>toán tìm  </a:t>
            </a:r>
            <a:r>
              <a:rPr sz="2800" dirty="0">
                <a:latin typeface="Times New Roman"/>
                <a:cs typeface="Times New Roman"/>
              </a:rPr>
              <a:t>nghiệm </a:t>
            </a:r>
            <a:r>
              <a:rPr sz="2800" spc="-5" dirty="0">
                <a:latin typeface="Times New Roman"/>
                <a:cs typeface="Times New Roman"/>
              </a:rPr>
              <a:t>của phương </a:t>
            </a:r>
            <a:r>
              <a:rPr sz="2800" dirty="0">
                <a:latin typeface="Times New Roman"/>
                <a:cs typeface="Times New Roman"/>
              </a:rPr>
              <a:t>trình </a:t>
            </a:r>
            <a:r>
              <a:rPr sz="2800" spc="-5" dirty="0">
                <a:latin typeface="Times New Roman"/>
                <a:cs typeface="Times New Roman"/>
              </a:rPr>
              <a:t>bậc </a:t>
            </a:r>
            <a:r>
              <a:rPr sz="2800" dirty="0">
                <a:latin typeface="Times New Roman"/>
                <a:cs typeface="Times New Roman"/>
              </a:rPr>
              <a:t>nhất, </a:t>
            </a:r>
            <a:r>
              <a:rPr sz="2800" spc="-5" dirty="0">
                <a:latin typeface="Times New Roman"/>
                <a:cs typeface="Times New Roman"/>
              </a:rPr>
              <a:t>bậc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hai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0012" y="152400"/>
            <a:ext cx="8963025" cy="717550"/>
          </a:xfrm>
          <a:custGeom>
            <a:avLst/>
            <a:gdLst/>
            <a:ahLst/>
            <a:cxnLst/>
            <a:rect l="l" t="t" r="r" b="b"/>
            <a:pathLst>
              <a:path w="8963025" h="717550">
                <a:moveTo>
                  <a:pt x="8963025" y="0"/>
                </a:moveTo>
                <a:lnTo>
                  <a:pt x="0" y="0"/>
                </a:lnTo>
                <a:lnTo>
                  <a:pt x="0" y="717550"/>
                </a:lnTo>
                <a:lnTo>
                  <a:pt x="8963025" y="717550"/>
                </a:lnTo>
                <a:lnTo>
                  <a:pt x="8963025" y="0"/>
                </a:lnTo>
                <a:close/>
              </a:path>
            </a:pathLst>
          </a:custGeom>
          <a:solidFill>
            <a:srgbClr val="0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8714" y="240868"/>
            <a:ext cx="24549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Hàm</a:t>
            </a:r>
            <a:r>
              <a:rPr spc="-85" dirty="0"/>
              <a:t> </a:t>
            </a:r>
            <a:r>
              <a:rPr dirty="0"/>
              <a:t>$_POST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Lập trình</a:t>
            </a:r>
            <a:r>
              <a:rPr spc="-70" dirty="0"/>
              <a:t> </a:t>
            </a:r>
            <a:r>
              <a:rPr spc="-10" dirty="0"/>
              <a:t>Web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15/08/2019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8714" y="240868"/>
            <a:ext cx="6332855" cy="2021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21665" lvl="1" indent="-609600">
              <a:lnSpc>
                <a:spcPct val="100000"/>
              </a:lnSpc>
              <a:spcBef>
                <a:spcPts val="105"/>
              </a:spcBef>
              <a:buAutoNum type="arabicPeriod" startAt="7"/>
              <a:tabLst>
                <a:tab pos="622300" algn="l"/>
              </a:tabLst>
            </a:pP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CÁC CẤU TRÚC 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ĐIỀU</a:t>
            </a:r>
            <a:r>
              <a:rPr sz="32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KHIỂN</a:t>
            </a:r>
            <a:endParaRPr sz="3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Times New Roman"/>
              <a:buAutoNum type="arabicPeriod" startAt="7"/>
            </a:pPr>
            <a:endParaRPr sz="2950">
              <a:latin typeface="Times New Roman"/>
              <a:cs typeface="Times New Roman"/>
            </a:endParaRPr>
          </a:p>
          <a:p>
            <a:pPr marL="1176655" lvl="2" indent="-712470">
              <a:lnSpc>
                <a:spcPct val="100000"/>
              </a:lnSpc>
              <a:spcBef>
                <a:spcPts val="5"/>
              </a:spcBef>
              <a:buClr>
                <a:srgbClr val="9999CC"/>
              </a:buClr>
              <a:buSzPct val="79687"/>
              <a:buFont typeface="Wingdings"/>
              <a:buChar char=""/>
              <a:tabLst>
                <a:tab pos="1176655" algn="l"/>
                <a:tab pos="1177290" algn="l"/>
              </a:tabLst>
            </a:pPr>
            <a:r>
              <a:rPr sz="3200" dirty="0">
                <a:solidFill>
                  <a:srgbClr val="00007C"/>
                </a:solidFill>
                <a:latin typeface="Times New Roman"/>
                <a:cs typeface="Times New Roman"/>
              </a:rPr>
              <a:t>Cấu </a:t>
            </a:r>
            <a:r>
              <a:rPr sz="3200" spc="-5" dirty="0">
                <a:solidFill>
                  <a:srgbClr val="00007C"/>
                </a:solidFill>
                <a:latin typeface="Times New Roman"/>
                <a:cs typeface="Times New Roman"/>
              </a:rPr>
              <a:t>trúc rẽ</a:t>
            </a:r>
            <a:r>
              <a:rPr sz="3200" spc="-15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7C"/>
                </a:solidFill>
                <a:latin typeface="Times New Roman"/>
                <a:cs typeface="Times New Roman"/>
              </a:rPr>
              <a:t>nhánh</a:t>
            </a:r>
            <a:endParaRPr sz="3200">
              <a:latin typeface="Times New Roman"/>
              <a:cs typeface="Times New Roman"/>
            </a:endParaRPr>
          </a:p>
          <a:p>
            <a:pPr marL="1176655" lvl="2" indent="-712470">
              <a:lnSpc>
                <a:spcPct val="100000"/>
              </a:lnSpc>
              <a:spcBef>
                <a:spcPts val="765"/>
              </a:spcBef>
              <a:buClr>
                <a:srgbClr val="9999CC"/>
              </a:buClr>
              <a:buSzPct val="79687"/>
              <a:buFont typeface="Wingdings"/>
              <a:buChar char=""/>
              <a:tabLst>
                <a:tab pos="1176655" algn="l"/>
                <a:tab pos="1177290" algn="l"/>
              </a:tabLst>
            </a:pPr>
            <a:r>
              <a:rPr sz="3200" dirty="0">
                <a:solidFill>
                  <a:srgbClr val="00007C"/>
                </a:solidFill>
                <a:latin typeface="Times New Roman"/>
                <a:cs typeface="Times New Roman"/>
              </a:rPr>
              <a:t>Cấu </a:t>
            </a:r>
            <a:r>
              <a:rPr sz="3200" spc="-5" dirty="0">
                <a:solidFill>
                  <a:srgbClr val="00007C"/>
                </a:solidFill>
                <a:latin typeface="Times New Roman"/>
                <a:cs typeface="Times New Roman"/>
              </a:rPr>
              <a:t>trúc</a:t>
            </a:r>
            <a:r>
              <a:rPr sz="3200" spc="-15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7C"/>
                </a:solidFill>
                <a:latin typeface="Times New Roman"/>
                <a:cs typeface="Times New Roman"/>
              </a:rPr>
              <a:t>lặp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Lập trình</a:t>
            </a:r>
            <a:r>
              <a:rPr spc="-70" dirty="0"/>
              <a:t> </a:t>
            </a:r>
            <a:r>
              <a:rPr spc="-10" dirty="0"/>
              <a:t>Web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15/08/2019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012" y="44450"/>
            <a:ext cx="8963025" cy="717550"/>
          </a:xfrm>
          <a:custGeom>
            <a:avLst/>
            <a:gdLst/>
            <a:ahLst/>
            <a:cxnLst/>
            <a:rect l="l" t="t" r="r" b="b"/>
            <a:pathLst>
              <a:path w="8963025" h="717550">
                <a:moveTo>
                  <a:pt x="8963025" y="0"/>
                </a:moveTo>
                <a:lnTo>
                  <a:pt x="0" y="0"/>
                </a:lnTo>
                <a:lnTo>
                  <a:pt x="0" y="717550"/>
                </a:lnTo>
                <a:lnTo>
                  <a:pt x="8963025" y="717550"/>
                </a:lnTo>
                <a:lnTo>
                  <a:pt x="8963025" y="0"/>
                </a:lnTo>
                <a:close/>
              </a:path>
            </a:pathLst>
          </a:custGeom>
          <a:solidFill>
            <a:srgbClr val="0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8714" y="132969"/>
            <a:ext cx="32429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Cấu trúc </a:t>
            </a:r>
            <a:r>
              <a:rPr dirty="0"/>
              <a:t>rẽ</a:t>
            </a:r>
            <a:r>
              <a:rPr spc="-55" dirty="0"/>
              <a:t> </a:t>
            </a:r>
            <a:r>
              <a:rPr spc="-10" dirty="0"/>
              <a:t>nhánh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Lập trình</a:t>
            </a:r>
            <a:r>
              <a:rPr spc="-70" dirty="0"/>
              <a:t> </a:t>
            </a:r>
            <a:r>
              <a:rPr spc="-10" dirty="0"/>
              <a:t>Web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15/08/2019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4142" y="1087881"/>
            <a:ext cx="25984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24865" indent="-812800">
              <a:lnSpc>
                <a:spcPct val="100000"/>
              </a:lnSpc>
              <a:spcBef>
                <a:spcPts val="95"/>
              </a:spcBef>
              <a:buClr>
                <a:srgbClr val="00007C"/>
              </a:buClr>
              <a:buSzPct val="75000"/>
              <a:buFont typeface="Wingdings"/>
              <a:buChar char=""/>
              <a:tabLst>
                <a:tab pos="824865" algn="l"/>
                <a:tab pos="825500" algn="l"/>
              </a:tabLst>
            </a:pPr>
            <a:r>
              <a:rPr sz="2800" b="1" spc="-10" dirty="0">
                <a:latin typeface="Times New Roman"/>
                <a:cs typeface="Times New Roman"/>
              </a:rPr>
              <a:t>Cấu </a:t>
            </a:r>
            <a:r>
              <a:rPr sz="2800" b="1" spc="-5" dirty="0">
                <a:latin typeface="Times New Roman"/>
                <a:cs typeface="Times New Roman"/>
              </a:rPr>
              <a:t>trúc</a:t>
            </a:r>
            <a:r>
              <a:rPr sz="2800" b="1" spc="-55" dirty="0">
                <a:latin typeface="Times New Roman"/>
                <a:cs typeface="Times New Roman"/>
              </a:rPr>
              <a:t> </a:t>
            </a:r>
            <a:r>
              <a:rPr sz="2800" b="1" spc="5" dirty="0">
                <a:latin typeface="Times New Roman"/>
                <a:cs typeface="Times New Roman"/>
              </a:rPr>
              <a:t>if</a:t>
            </a:r>
            <a:r>
              <a:rPr sz="2800" spc="5" dirty="0"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36298" y="1599946"/>
            <a:ext cx="19786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10" dirty="0">
                <a:latin typeface="Times New Roman"/>
                <a:cs typeface="Times New Roman"/>
              </a:rPr>
              <a:t>câu </a:t>
            </a:r>
            <a:r>
              <a:rPr sz="2800" i="1" spc="-5" dirty="0">
                <a:latin typeface="Times New Roman"/>
                <a:cs typeface="Times New Roman"/>
              </a:rPr>
              <a:t>lệnh</a:t>
            </a:r>
            <a:r>
              <a:rPr sz="2800" i="1" spc="-5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php;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4142" y="1513989"/>
            <a:ext cx="3220720" cy="153352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spc="-5" dirty="0">
                <a:latin typeface="Times New Roman"/>
                <a:cs typeface="Times New Roman"/>
              </a:rPr>
              <a:t>Cú pháp: </a:t>
            </a:r>
            <a:r>
              <a:rPr sz="2800" i="1" spc="-5" dirty="0">
                <a:latin typeface="Times New Roman"/>
                <a:cs typeface="Times New Roman"/>
              </a:rPr>
              <a:t>if (điều</a:t>
            </a:r>
            <a:r>
              <a:rPr sz="2800" i="1" spc="-4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kiện)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solidFill>
                  <a:srgbClr val="CC0000"/>
                </a:solidFill>
                <a:latin typeface="Times New Roman"/>
                <a:cs typeface="Times New Roman"/>
              </a:rPr>
              <a:t>Ví</a:t>
            </a:r>
            <a:r>
              <a:rPr sz="2800" spc="-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CC0000"/>
                </a:solidFill>
                <a:latin typeface="Times New Roman"/>
                <a:cs typeface="Times New Roman"/>
              </a:rPr>
              <a:t>dụ: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2800" spc="-10" dirty="0">
                <a:latin typeface="Courier New"/>
                <a:cs typeface="Courier New"/>
              </a:rPr>
              <a:t>&lt;?php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4142" y="3021733"/>
            <a:ext cx="7858125" cy="198882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824865">
              <a:lnSpc>
                <a:spcPct val="100000"/>
              </a:lnSpc>
              <a:spcBef>
                <a:spcPts val="770"/>
              </a:spcBef>
            </a:pPr>
            <a:r>
              <a:rPr sz="2800" spc="-5" dirty="0">
                <a:latin typeface="Courier New"/>
                <a:cs typeface="Courier New"/>
              </a:rPr>
              <a:t>$a = 7; $b =</a:t>
            </a:r>
            <a:r>
              <a:rPr sz="2800" spc="-5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3;</a:t>
            </a:r>
            <a:endParaRPr sz="2800">
              <a:latin typeface="Courier New"/>
              <a:cs typeface="Courier New"/>
            </a:endParaRPr>
          </a:p>
          <a:p>
            <a:pPr marL="824865" marR="508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Courier New"/>
                <a:cs typeface="Courier New"/>
              </a:rPr>
              <a:t>if </a:t>
            </a:r>
            <a:r>
              <a:rPr sz="2800" spc="-10" dirty="0">
                <a:latin typeface="Courier New"/>
                <a:cs typeface="Courier New"/>
              </a:rPr>
              <a:t>($a&gt;$b) echo "Gia </a:t>
            </a:r>
            <a:r>
              <a:rPr sz="2800" spc="-5" dirty="0">
                <a:latin typeface="Courier New"/>
                <a:cs typeface="Courier New"/>
              </a:rPr>
              <a:t>trị </a:t>
            </a:r>
            <a:r>
              <a:rPr sz="2800" spc="-10" dirty="0">
                <a:latin typeface="Courier New"/>
                <a:cs typeface="Courier New"/>
              </a:rPr>
              <a:t>lớn nhất  là: ".$a;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Courier New"/>
                <a:cs typeface="Courier New"/>
              </a:rPr>
              <a:t>?&gt;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012" y="44450"/>
            <a:ext cx="8963025" cy="717550"/>
          </a:xfrm>
          <a:custGeom>
            <a:avLst/>
            <a:gdLst/>
            <a:ahLst/>
            <a:cxnLst/>
            <a:rect l="l" t="t" r="r" b="b"/>
            <a:pathLst>
              <a:path w="8963025" h="717550">
                <a:moveTo>
                  <a:pt x="8963025" y="0"/>
                </a:moveTo>
                <a:lnTo>
                  <a:pt x="0" y="0"/>
                </a:lnTo>
                <a:lnTo>
                  <a:pt x="0" y="717550"/>
                </a:lnTo>
                <a:lnTo>
                  <a:pt x="8963025" y="717550"/>
                </a:lnTo>
                <a:lnTo>
                  <a:pt x="8963025" y="0"/>
                </a:lnTo>
                <a:close/>
              </a:path>
            </a:pathLst>
          </a:custGeom>
          <a:solidFill>
            <a:srgbClr val="0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8714" y="132969"/>
            <a:ext cx="32429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Cấu trúc </a:t>
            </a:r>
            <a:r>
              <a:rPr dirty="0"/>
              <a:t>rẽ</a:t>
            </a:r>
            <a:r>
              <a:rPr spc="-55" dirty="0"/>
              <a:t> </a:t>
            </a:r>
            <a:r>
              <a:rPr spc="-10" dirty="0"/>
              <a:t>nhánh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Lập trình</a:t>
            </a:r>
            <a:r>
              <a:rPr spc="-70" dirty="0"/>
              <a:t> </a:t>
            </a:r>
            <a:r>
              <a:rPr spc="-10" dirty="0"/>
              <a:t>Web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15/08/2019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4142" y="1001928"/>
            <a:ext cx="8662670" cy="503301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b="1" spc="-10" dirty="0">
                <a:latin typeface="Times New Roman"/>
                <a:cs typeface="Times New Roman"/>
              </a:rPr>
              <a:t>Cấu </a:t>
            </a:r>
            <a:r>
              <a:rPr sz="2800" b="1" spc="-5" dirty="0">
                <a:latin typeface="Times New Roman"/>
                <a:cs typeface="Times New Roman"/>
              </a:rPr>
              <a:t>trúc if …</a:t>
            </a:r>
            <a:r>
              <a:rPr sz="2800" b="1" spc="3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else</a:t>
            </a:r>
            <a:r>
              <a:rPr sz="2800" dirty="0"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3474720" algn="l"/>
              </a:tabLst>
            </a:pPr>
            <a:r>
              <a:rPr sz="2800" spc="-5" dirty="0">
                <a:latin typeface="Times New Roman"/>
                <a:cs typeface="Times New Roman"/>
              </a:rPr>
              <a:t>Cú pháp: </a:t>
            </a:r>
            <a:r>
              <a:rPr sz="2800" i="1" spc="-5" dirty="0">
                <a:latin typeface="Times New Roman"/>
                <a:cs typeface="Times New Roman"/>
              </a:rPr>
              <a:t>if</a:t>
            </a:r>
            <a:r>
              <a:rPr sz="2800" i="1" spc="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(điều</a:t>
            </a:r>
            <a:r>
              <a:rPr sz="2800" i="1" spc="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kiện)	công việc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1;</a:t>
            </a:r>
            <a:endParaRPr sz="2800">
              <a:latin typeface="Times New Roman"/>
              <a:cs typeface="Times New Roman"/>
            </a:endParaRPr>
          </a:p>
          <a:p>
            <a:pPr marL="1840864">
              <a:lnSpc>
                <a:spcPct val="100000"/>
              </a:lnSpc>
              <a:spcBef>
                <a:spcPts val="675"/>
              </a:spcBef>
              <a:tabLst>
                <a:tab pos="2719070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Else	công việc</a:t>
            </a:r>
            <a:r>
              <a:rPr sz="2800" i="1" spc="-2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2;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800" spc="-5" dirty="0">
                <a:solidFill>
                  <a:srgbClr val="CC0000"/>
                </a:solidFill>
                <a:latin typeface="Times New Roman"/>
                <a:cs typeface="Times New Roman"/>
              </a:rPr>
              <a:t>Ví </a:t>
            </a:r>
            <a:r>
              <a:rPr sz="2800" dirty="0">
                <a:solidFill>
                  <a:srgbClr val="CC0000"/>
                </a:solidFill>
                <a:latin typeface="Times New Roman"/>
                <a:cs typeface="Times New Roman"/>
              </a:rPr>
              <a:t>dụ:</a:t>
            </a:r>
            <a:r>
              <a:rPr sz="2800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&lt;?php</a:t>
            </a:r>
            <a:endParaRPr sz="2800">
              <a:latin typeface="Courier New"/>
              <a:cs typeface="Courier New"/>
            </a:endParaRPr>
          </a:p>
          <a:p>
            <a:pPr marL="824865" marR="4638040">
              <a:lnSpc>
                <a:spcPts val="4029"/>
              </a:lnSpc>
              <a:spcBef>
                <a:spcPts val="190"/>
              </a:spcBef>
            </a:pPr>
            <a:r>
              <a:rPr sz="2800" spc="-5" dirty="0">
                <a:latin typeface="Courier New"/>
                <a:cs typeface="Courier New"/>
              </a:rPr>
              <a:t>$a = 7; $b =</a:t>
            </a:r>
            <a:r>
              <a:rPr sz="2800" spc="-12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3;  </a:t>
            </a:r>
            <a:r>
              <a:rPr sz="2800" spc="-5" dirty="0">
                <a:latin typeface="Courier New"/>
                <a:cs typeface="Courier New"/>
              </a:rPr>
              <a:t>if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($a&gt;$b)</a:t>
            </a:r>
            <a:endParaRPr sz="2800">
              <a:latin typeface="Courier New"/>
              <a:cs typeface="Courier New"/>
            </a:endParaRPr>
          </a:p>
          <a:p>
            <a:pPr marL="1840864">
              <a:lnSpc>
                <a:spcPct val="100000"/>
              </a:lnSpc>
              <a:spcBef>
                <a:spcPts val="430"/>
              </a:spcBef>
            </a:pPr>
            <a:r>
              <a:rPr sz="2800" spc="-10" dirty="0">
                <a:latin typeface="Courier New"/>
                <a:cs typeface="Courier New"/>
              </a:rPr>
              <a:t>echo "Gia trị lớn nhất là:</a:t>
            </a:r>
            <a:r>
              <a:rPr sz="2800" spc="-5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".$a;</a:t>
            </a:r>
            <a:endParaRPr sz="2800">
              <a:latin typeface="Courier New"/>
              <a:cs typeface="Courier New"/>
            </a:endParaRPr>
          </a:p>
          <a:p>
            <a:pPr marL="824865">
              <a:lnSpc>
                <a:spcPct val="100000"/>
              </a:lnSpc>
              <a:spcBef>
                <a:spcPts val="670"/>
              </a:spcBef>
            </a:pPr>
            <a:r>
              <a:rPr sz="2800" spc="-10" dirty="0">
                <a:latin typeface="Courier New"/>
                <a:cs typeface="Courier New"/>
              </a:rPr>
              <a:t>else</a:t>
            </a:r>
            <a:endParaRPr sz="2800">
              <a:latin typeface="Courier New"/>
              <a:cs typeface="Courier New"/>
            </a:endParaRPr>
          </a:p>
          <a:p>
            <a:pPr marL="824865" marR="1281430" indent="1016000">
              <a:lnSpc>
                <a:spcPct val="100000"/>
              </a:lnSpc>
              <a:spcBef>
                <a:spcPts val="675"/>
              </a:spcBef>
            </a:pPr>
            <a:r>
              <a:rPr sz="2800" spc="-10" dirty="0">
                <a:latin typeface="Courier New"/>
                <a:cs typeface="Courier New"/>
              </a:rPr>
              <a:t>echo "Gia trị </a:t>
            </a:r>
            <a:r>
              <a:rPr sz="2800" spc="-5" dirty="0">
                <a:latin typeface="Courier New"/>
                <a:cs typeface="Courier New"/>
              </a:rPr>
              <a:t>lớn </a:t>
            </a:r>
            <a:r>
              <a:rPr sz="2800" spc="-10" dirty="0">
                <a:latin typeface="Courier New"/>
                <a:cs typeface="Courier New"/>
              </a:rPr>
              <a:t>nhất là:  ".$b;?&gt;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012" y="44450"/>
            <a:ext cx="8963025" cy="717550"/>
          </a:xfrm>
          <a:custGeom>
            <a:avLst/>
            <a:gdLst/>
            <a:ahLst/>
            <a:cxnLst/>
            <a:rect l="l" t="t" r="r" b="b"/>
            <a:pathLst>
              <a:path w="8963025" h="717550">
                <a:moveTo>
                  <a:pt x="8963025" y="0"/>
                </a:moveTo>
                <a:lnTo>
                  <a:pt x="0" y="0"/>
                </a:lnTo>
                <a:lnTo>
                  <a:pt x="0" y="717550"/>
                </a:lnTo>
                <a:lnTo>
                  <a:pt x="8963025" y="717550"/>
                </a:lnTo>
                <a:lnTo>
                  <a:pt x="8963025" y="0"/>
                </a:lnTo>
                <a:close/>
              </a:path>
            </a:pathLst>
          </a:custGeom>
          <a:solidFill>
            <a:srgbClr val="0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8714" y="132969"/>
            <a:ext cx="32429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Cấu trúc </a:t>
            </a:r>
            <a:r>
              <a:rPr dirty="0"/>
              <a:t>rẽ</a:t>
            </a:r>
            <a:r>
              <a:rPr spc="-55" dirty="0"/>
              <a:t> </a:t>
            </a:r>
            <a:r>
              <a:rPr spc="-10" dirty="0"/>
              <a:t>nhánh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Lập trình</a:t>
            </a:r>
            <a:r>
              <a:rPr spc="-70" dirty="0"/>
              <a:t> </a:t>
            </a:r>
            <a:r>
              <a:rPr spc="-10" dirty="0"/>
              <a:t>Web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15/08/2019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4142" y="1087881"/>
            <a:ext cx="97916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Lưu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ý: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4142" y="2627503"/>
            <a:ext cx="14795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00007C"/>
                </a:solidFill>
                <a:latin typeface="Wingdings"/>
                <a:cs typeface="Wingdings"/>
              </a:rPr>
              <a:t></a:t>
            </a:r>
            <a:endParaRPr sz="21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4142" y="1599946"/>
            <a:ext cx="8281670" cy="1818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24865" marR="13970" indent="-812800">
              <a:lnSpc>
                <a:spcPct val="100000"/>
              </a:lnSpc>
              <a:spcBef>
                <a:spcPts val="95"/>
              </a:spcBef>
              <a:buClr>
                <a:srgbClr val="00007C"/>
              </a:buClr>
              <a:buSzPct val="75000"/>
              <a:buFont typeface="Wingdings"/>
              <a:buChar char=""/>
              <a:tabLst>
                <a:tab pos="824865" algn="l"/>
                <a:tab pos="825500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Ta </a:t>
            </a:r>
            <a:r>
              <a:rPr sz="2800" i="1" spc="-10" dirty="0">
                <a:latin typeface="Times New Roman"/>
                <a:cs typeface="Times New Roman"/>
              </a:rPr>
              <a:t>có </a:t>
            </a:r>
            <a:r>
              <a:rPr sz="2800" i="1" dirty="0">
                <a:latin typeface="Times New Roman"/>
                <a:cs typeface="Times New Roman"/>
              </a:rPr>
              <a:t>thể </a:t>
            </a:r>
            <a:r>
              <a:rPr sz="2800" i="1" spc="-5" dirty="0">
                <a:latin typeface="Times New Roman"/>
                <a:cs typeface="Times New Roman"/>
              </a:rPr>
              <a:t>sử </a:t>
            </a:r>
            <a:r>
              <a:rPr sz="2800" i="1" dirty="0">
                <a:latin typeface="Times New Roman"/>
                <a:cs typeface="Times New Roman"/>
              </a:rPr>
              <a:t>dụng </a:t>
            </a:r>
            <a:r>
              <a:rPr sz="2800" i="1" spc="-5" dirty="0">
                <a:latin typeface="Times New Roman"/>
                <a:cs typeface="Times New Roman"/>
              </a:rPr>
              <a:t>cấu trúc if lồng nhau khi có nhiều  hơn 2 sự lựa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chọn</a:t>
            </a:r>
            <a:endParaRPr sz="2800">
              <a:latin typeface="Times New Roman"/>
              <a:cs typeface="Times New Roman"/>
            </a:endParaRPr>
          </a:p>
          <a:p>
            <a:pPr marL="824865" marR="5080">
              <a:lnSpc>
                <a:spcPct val="100000"/>
              </a:lnSpc>
              <a:spcBef>
                <a:spcPts val="675"/>
              </a:spcBef>
            </a:pPr>
            <a:r>
              <a:rPr sz="2800" i="1" spc="-10" dirty="0">
                <a:latin typeface="Times New Roman"/>
                <a:cs typeface="Times New Roman"/>
              </a:rPr>
              <a:t>Nếu </a:t>
            </a:r>
            <a:r>
              <a:rPr sz="2800" i="1" spc="-5" dirty="0">
                <a:latin typeface="Times New Roman"/>
                <a:cs typeface="Times New Roman"/>
              </a:rPr>
              <a:t>cần thực thi nhiều câu lệnh </a:t>
            </a:r>
            <a:r>
              <a:rPr sz="2800" i="1" dirty="0">
                <a:latin typeface="Times New Roman"/>
                <a:cs typeface="Times New Roman"/>
              </a:rPr>
              <a:t>thì </a:t>
            </a:r>
            <a:r>
              <a:rPr sz="2800" i="1" spc="-5" dirty="0">
                <a:latin typeface="Times New Roman"/>
                <a:cs typeface="Times New Roman"/>
              </a:rPr>
              <a:t>cần </a:t>
            </a:r>
            <a:r>
              <a:rPr sz="2800" i="1" dirty="0">
                <a:latin typeface="Times New Roman"/>
                <a:cs typeface="Times New Roman"/>
              </a:rPr>
              <a:t>đặt </a:t>
            </a:r>
            <a:r>
              <a:rPr sz="2800" i="1" spc="-5" dirty="0">
                <a:latin typeface="Times New Roman"/>
                <a:cs typeface="Times New Roman"/>
              </a:rPr>
              <a:t>nó </a:t>
            </a:r>
            <a:r>
              <a:rPr sz="2800" i="1" dirty="0">
                <a:latin typeface="Times New Roman"/>
                <a:cs typeface="Times New Roman"/>
              </a:rPr>
              <a:t>trong  </a:t>
            </a:r>
            <a:r>
              <a:rPr sz="2800" i="1" spc="-5" dirty="0">
                <a:latin typeface="Times New Roman"/>
                <a:cs typeface="Times New Roman"/>
              </a:rPr>
              <a:t>cặp dấu </a:t>
            </a:r>
            <a:r>
              <a:rPr sz="2800" i="1" dirty="0">
                <a:latin typeface="Times New Roman"/>
                <a:cs typeface="Times New Roman"/>
              </a:rPr>
              <a:t>ngoặc </a:t>
            </a:r>
            <a:r>
              <a:rPr sz="2800" i="1" spc="-10" dirty="0">
                <a:latin typeface="Times New Roman"/>
                <a:cs typeface="Times New Roman"/>
              </a:rPr>
              <a:t>móc </a:t>
            </a:r>
            <a:r>
              <a:rPr sz="2800" i="1" spc="-5" dirty="0">
                <a:latin typeface="Times New Roman"/>
                <a:cs typeface="Times New Roman"/>
              </a:rPr>
              <a:t>{</a:t>
            </a:r>
            <a:r>
              <a:rPr sz="2800" i="1" spc="-2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012" y="44450"/>
            <a:ext cx="8963025" cy="717550"/>
          </a:xfrm>
          <a:custGeom>
            <a:avLst/>
            <a:gdLst/>
            <a:ahLst/>
            <a:cxnLst/>
            <a:rect l="l" t="t" r="r" b="b"/>
            <a:pathLst>
              <a:path w="8963025" h="717550">
                <a:moveTo>
                  <a:pt x="8963025" y="0"/>
                </a:moveTo>
                <a:lnTo>
                  <a:pt x="0" y="0"/>
                </a:lnTo>
                <a:lnTo>
                  <a:pt x="0" y="717550"/>
                </a:lnTo>
                <a:lnTo>
                  <a:pt x="8963025" y="717550"/>
                </a:lnTo>
                <a:lnTo>
                  <a:pt x="8963025" y="0"/>
                </a:lnTo>
                <a:close/>
              </a:path>
            </a:pathLst>
          </a:custGeom>
          <a:solidFill>
            <a:srgbClr val="0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8714" y="132969"/>
            <a:ext cx="32429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Cấu trúc </a:t>
            </a:r>
            <a:r>
              <a:rPr dirty="0"/>
              <a:t>rẽ</a:t>
            </a:r>
            <a:r>
              <a:rPr spc="-55" dirty="0"/>
              <a:t> </a:t>
            </a:r>
            <a:r>
              <a:rPr spc="-10" dirty="0"/>
              <a:t>nhánh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Lập trình</a:t>
            </a:r>
            <a:r>
              <a:rPr spc="-70" dirty="0"/>
              <a:t> </a:t>
            </a:r>
            <a:r>
              <a:rPr spc="-10" dirty="0"/>
              <a:t>Web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15/08/2019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4142" y="1001928"/>
            <a:ext cx="8791575" cy="463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50240">
              <a:lnSpc>
                <a:spcPct val="120000"/>
              </a:lnSpc>
              <a:spcBef>
                <a:spcPts val="100"/>
              </a:spcBef>
              <a:buClr>
                <a:srgbClr val="00007C"/>
              </a:buClr>
              <a:buSzPct val="75000"/>
              <a:buFont typeface="Wingdings"/>
              <a:buChar char=""/>
              <a:tabLst>
                <a:tab pos="824865" algn="l"/>
                <a:tab pos="825500" algn="l"/>
              </a:tabLst>
            </a:pPr>
            <a:r>
              <a:rPr sz="2800" b="1" spc="-10" dirty="0">
                <a:latin typeface="Times New Roman"/>
                <a:cs typeface="Times New Roman"/>
              </a:rPr>
              <a:t>Cấu </a:t>
            </a:r>
            <a:r>
              <a:rPr sz="2800" b="1" spc="-5" dirty="0">
                <a:latin typeface="Times New Roman"/>
                <a:cs typeface="Times New Roman"/>
              </a:rPr>
              <a:t>trúc switch</a:t>
            </a:r>
            <a:r>
              <a:rPr sz="2800" spc="-5" dirty="0">
                <a:latin typeface="Times New Roman"/>
                <a:cs typeface="Times New Roman"/>
              </a:rPr>
              <a:t>: sử dụng </a:t>
            </a:r>
            <a:r>
              <a:rPr sz="2800" dirty="0">
                <a:latin typeface="Times New Roman"/>
                <a:cs typeface="Times New Roman"/>
              </a:rPr>
              <a:t>khi </a:t>
            </a:r>
            <a:r>
              <a:rPr sz="2800" spc="-5" dirty="0">
                <a:latin typeface="Times New Roman"/>
                <a:cs typeface="Times New Roman"/>
              </a:rPr>
              <a:t>có nhiều sự lựa chọn  Cú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pháp:</a:t>
            </a:r>
            <a:endParaRPr sz="2800">
              <a:latin typeface="Times New Roman"/>
              <a:cs typeface="Times New Roman"/>
            </a:endParaRPr>
          </a:p>
          <a:p>
            <a:pPr marL="824865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Times New Roman"/>
                <a:cs typeface="Times New Roman"/>
              </a:rPr>
              <a:t>switch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i="1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1003300" marR="245745" indent="-178435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{case </a:t>
            </a:r>
            <a:r>
              <a:rPr sz="2800" i="1" spc="-5" dirty="0">
                <a:latin typeface="Times New Roman"/>
                <a:cs typeface="Times New Roman"/>
              </a:rPr>
              <a:t>label 1: code to be executed if n=label 1; </a:t>
            </a:r>
            <a:r>
              <a:rPr sz="2800" spc="-5" dirty="0">
                <a:latin typeface="Times New Roman"/>
                <a:cs typeface="Times New Roman"/>
              </a:rPr>
              <a:t>break;  </a:t>
            </a:r>
            <a:r>
              <a:rPr sz="2800" spc="-10" dirty="0">
                <a:latin typeface="Times New Roman"/>
                <a:cs typeface="Times New Roman"/>
              </a:rPr>
              <a:t>case </a:t>
            </a:r>
            <a:r>
              <a:rPr sz="2800" i="1" spc="-5" dirty="0">
                <a:latin typeface="Times New Roman"/>
                <a:cs typeface="Times New Roman"/>
              </a:rPr>
              <a:t>label 2: code to </a:t>
            </a:r>
            <a:r>
              <a:rPr sz="2800" i="1" dirty="0">
                <a:latin typeface="Times New Roman"/>
                <a:cs typeface="Times New Roman"/>
              </a:rPr>
              <a:t>be </a:t>
            </a:r>
            <a:r>
              <a:rPr sz="2800" i="1" spc="-5" dirty="0">
                <a:latin typeface="Times New Roman"/>
                <a:cs typeface="Times New Roman"/>
              </a:rPr>
              <a:t>executed if n=label 2;</a:t>
            </a:r>
            <a:r>
              <a:rPr sz="2800" i="1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break;</a:t>
            </a:r>
            <a:endParaRPr sz="2800">
              <a:latin typeface="Times New Roman"/>
              <a:cs typeface="Times New Roman"/>
            </a:endParaRPr>
          </a:p>
          <a:p>
            <a:pPr marL="1003300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…</a:t>
            </a:r>
            <a:endParaRPr sz="2800">
              <a:latin typeface="Times New Roman"/>
              <a:cs typeface="Times New Roman"/>
            </a:endParaRPr>
          </a:p>
          <a:p>
            <a:pPr marL="824865" marR="5080" indent="177800">
              <a:lnSpc>
                <a:spcPct val="100000"/>
              </a:lnSpc>
              <a:spcBef>
                <a:spcPts val="675"/>
              </a:spcBef>
              <a:tabLst>
                <a:tab pos="2973705" algn="l"/>
              </a:tabLst>
            </a:pPr>
            <a:r>
              <a:rPr sz="2800" spc="-10" dirty="0">
                <a:latin typeface="Times New Roman"/>
                <a:cs typeface="Times New Roman"/>
              </a:rPr>
              <a:t>case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label n:	code to </a:t>
            </a:r>
            <a:r>
              <a:rPr sz="2800" i="1" dirty="0">
                <a:latin typeface="Times New Roman"/>
                <a:cs typeface="Times New Roman"/>
              </a:rPr>
              <a:t>be </a:t>
            </a:r>
            <a:r>
              <a:rPr sz="2800" i="1" spc="-5" dirty="0">
                <a:latin typeface="Times New Roman"/>
                <a:cs typeface="Times New Roman"/>
              </a:rPr>
              <a:t>executed if n=label n; </a:t>
            </a:r>
            <a:r>
              <a:rPr sz="2800" spc="-5" dirty="0">
                <a:latin typeface="Times New Roman"/>
                <a:cs typeface="Times New Roman"/>
              </a:rPr>
              <a:t>break;  default: </a:t>
            </a:r>
            <a:r>
              <a:rPr sz="2800" i="1" spc="-5" dirty="0">
                <a:latin typeface="Times New Roman"/>
                <a:cs typeface="Times New Roman"/>
              </a:rPr>
              <a:t>code to be executed if n is different </a:t>
            </a:r>
            <a:r>
              <a:rPr sz="2800" i="1" dirty="0">
                <a:latin typeface="Times New Roman"/>
                <a:cs typeface="Times New Roman"/>
              </a:rPr>
              <a:t>from </a:t>
            </a:r>
            <a:r>
              <a:rPr sz="2800" i="1" spc="-5" dirty="0">
                <a:latin typeface="Times New Roman"/>
                <a:cs typeface="Times New Roman"/>
              </a:rPr>
              <a:t>label 1  to label</a:t>
            </a:r>
            <a:r>
              <a:rPr sz="2800" i="1" spc="-2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n;</a:t>
            </a:r>
            <a:endParaRPr sz="2800">
              <a:latin typeface="Times New Roman"/>
              <a:cs typeface="Times New Roman"/>
            </a:endParaRPr>
          </a:p>
          <a:p>
            <a:pPr marL="824865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012" y="44450"/>
            <a:ext cx="8963025" cy="717550"/>
          </a:xfrm>
          <a:custGeom>
            <a:avLst/>
            <a:gdLst/>
            <a:ahLst/>
            <a:cxnLst/>
            <a:rect l="l" t="t" r="r" b="b"/>
            <a:pathLst>
              <a:path w="8963025" h="717550">
                <a:moveTo>
                  <a:pt x="8963025" y="0"/>
                </a:moveTo>
                <a:lnTo>
                  <a:pt x="0" y="0"/>
                </a:lnTo>
                <a:lnTo>
                  <a:pt x="0" y="717550"/>
                </a:lnTo>
                <a:lnTo>
                  <a:pt x="8963025" y="717550"/>
                </a:lnTo>
                <a:lnTo>
                  <a:pt x="8963025" y="0"/>
                </a:lnTo>
                <a:close/>
              </a:path>
            </a:pathLst>
          </a:custGeom>
          <a:solidFill>
            <a:srgbClr val="0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8714" y="132969"/>
            <a:ext cx="32429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Cấu trúc </a:t>
            </a:r>
            <a:r>
              <a:rPr dirty="0"/>
              <a:t>rẽ</a:t>
            </a:r>
            <a:r>
              <a:rPr spc="-55" dirty="0"/>
              <a:t> </a:t>
            </a:r>
            <a:r>
              <a:rPr spc="-10" dirty="0"/>
              <a:t>nhánh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Lập trình</a:t>
            </a:r>
            <a:r>
              <a:rPr spc="-70" dirty="0"/>
              <a:t> </a:t>
            </a:r>
            <a:r>
              <a:rPr spc="-10" dirty="0"/>
              <a:t>Web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15/08/2019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1033017"/>
            <a:ext cx="8869045" cy="474789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2400" spc="-5" dirty="0">
                <a:solidFill>
                  <a:srgbClr val="CC0000"/>
                </a:solidFill>
                <a:latin typeface="Times New Roman"/>
                <a:cs typeface="Times New Roman"/>
              </a:rPr>
              <a:t>Ví</a:t>
            </a:r>
            <a:r>
              <a:rPr sz="2400" spc="-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dụ: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2400" spc="-5" dirty="0">
                <a:latin typeface="Courier New"/>
                <a:cs typeface="Courier New"/>
              </a:rPr>
              <a:t>&lt;?php</a:t>
            </a:r>
            <a:endParaRPr sz="2400">
              <a:latin typeface="Courier New"/>
              <a:cs typeface="Courier New"/>
            </a:endParaRPr>
          </a:p>
          <a:p>
            <a:pPr marL="12700" marR="6838950">
              <a:lnSpc>
                <a:spcPts val="3170"/>
              </a:lnSpc>
              <a:spcBef>
                <a:spcPts val="155"/>
              </a:spcBef>
            </a:pPr>
            <a:r>
              <a:rPr sz="2400" spc="-5" dirty="0">
                <a:latin typeface="Courier New"/>
                <a:cs typeface="Courier New"/>
              </a:rPr>
              <a:t>$kt=in</a:t>
            </a:r>
            <a:r>
              <a:rPr sz="2400" spc="-15" dirty="0">
                <a:latin typeface="Courier New"/>
                <a:cs typeface="Courier New"/>
              </a:rPr>
              <a:t>se</a:t>
            </a:r>
            <a:r>
              <a:rPr sz="2400" spc="-5" dirty="0">
                <a:latin typeface="Courier New"/>
                <a:cs typeface="Courier New"/>
              </a:rPr>
              <a:t>rt;  switc</a:t>
            </a:r>
            <a:r>
              <a:rPr sz="2400" spc="-10" dirty="0">
                <a:latin typeface="Courier New"/>
                <a:cs typeface="Courier New"/>
              </a:rPr>
              <a:t>h</a:t>
            </a:r>
            <a:r>
              <a:rPr sz="2400" spc="-15" dirty="0">
                <a:latin typeface="Courier New"/>
                <a:cs typeface="Courier New"/>
              </a:rPr>
              <a:t>($</a:t>
            </a:r>
            <a:r>
              <a:rPr sz="2400" spc="-5" dirty="0">
                <a:latin typeface="Courier New"/>
                <a:cs typeface="Courier New"/>
              </a:rPr>
              <a:t>kt)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00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824865" marR="187960">
              <a:lnSpc>
                <a:spcPct val="100000"/>
              </a:lnSpc>
              <a:spcBef>
                <a:spcPts val="285"/>
              </a:spcBef>
            </a:pPr>
            <a:r>
              <a:rPr sz="2400" spc="-5" dirty="0">
                <a:latin typeface="Courier New"/>
                <a:cs typeface="Courier New"/>
              </a:rPr>
              <a:t>case </a:t>
            </a:r>
            <a:r>
              <a:rPr sz="2400" spc="-10" dirty="0">
                <a:latin typeface="Courier New"/>
                <a:cs typeface="Courier New"/>
              </a:rPr>
              <a:t>"edit":echo"sửa </a:t>
            </a:r>
            <a:r>
              <a:rPr sz="2400" spc="-5" dirty="0">
                <a:latin typeface="Courier New"/>
                <a:cs typeface="Courier New"/>
              </a:rPr>
              <a:t>dữ liệu </a:t>
            </a:r>
            <a:r>
              <a:rPr sz="2400" spc="-10" dirty="0">
                <a:latin typeface="Courier New"/>
                <a:cs typeface="Courier New"/>
              </a:rPr>
              <a:t>&lt;br/&gt;"; break;  </a:t>
            </a:r>
            <a:r>
              <a:rPr sz="2400" spc="-5" dirty="0">
                <a:latin typeface="Courier New"/>
                <a:cs typeface="Courier New"/>
              </a:rPr>
              <a:t>case </a:t>
            </a:r>
            <a:r>
              <a:rPr sz="2400" spc="-10" dirty="0">
                <a:latin typeface="Courier New"/>
                <a:cs typeface="Courier New"/>
              </a:rPr>
              <a:t>"insert":echo"chèn </a:t>
            </a:r>
            <a:r>
              <a:rPr sz="2400" spc="-5" dirty="0">
                <a:latin typeface="Courier New"/>
                <a:cs typeface="Courier New"/>
              </a:rPr>
              <a:t>dữ </a:t>
            </a:r>
            <a:r>
              <a:rPr sz="2400" spc="-10" dirty="0">
                <a:latin typeface="Courier New"/>
                <a:cs typeface="Courier New"/>
              </a:rPr>
              <a:t>liệu&lt;br/&gt;";  </a:t>
            </a:r>
            <a:r>
              <a:rPr sz="2400" spc="-5" dirty="0">
                <a:latin typeface="Courier New"/>
                <a:cs typeface="Courier New"/>
              </a:rPr>
              <a:t>break;</a:t>
            </a:r>
            <a:endParaRPr sz="2400">
              <a:latin typeface="Courier New"/>
              <a:cs typeface="Courier New"/>
            </a:endParaRPr>
          </a:p>
          <a:p>
            <a:pPr marL="824865" marR="5080">
              <a:lnSpc>
                <a:spcPct val="110000"/>
              </a:lnSpc>
            </a:pPr>
            <a:r>
              <a:rPr sz="2400" spc="-5" dirty="0">
                <a:latin typeface="Courier New"/>
                <a:cs typeface="Courier New"/>
              </a:rPr>
              <a:t>case </a:t>
            </a:r>
            <a:r>
              <a:rPr sz="2400" spc="-10" dirty="0">
                <a:latin typeface="Courier New"/>
                <a:cs typeface="Courier New"/>
              </a:rPr>
              <a:t>"delete":echo"xoa dữ liệu&lt;br/&gt;"; break;  </a:t>
            </a:r>
            <a:r>
              <a:rPr sz="2400" spc="-5" dirty="0">
                <a:latin typeface="Courier New"/>
                <a:cs typeface="Courier New"/>
              </a:rPr>
              <a:t>case </a:t>
            </a:r>
            <a:r>
              <a:rPr sz="2400" spc="-10" dirty="0">
                <a:latin typeface="Courier New"/>
                <a:cs typeface="Courier New"/>
              </a:rPr>
              <a:t>"save":echo"xóa </a:t>
            </a:r>
            <a:r>
              <a:rPr sz="2400" spc="-5" dirty="0">
                <a:latin typeface="Courier New"/>
                <a:cs typeface="Courier New"/>
              </a:rPr>
              <a:t>dữ </a:t>
            </a:r>
            <a:r>
              <a:rPr sz="2400" spc="-10" dirty="0">
                <a:latin typeface="Courier New"/>
                <a:cs typeface="Courier New"/>
              </a:rPr>
              <a:t>liệu&lt;br/&gt;";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break;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spc="-5" dirty="0">
                <a:latin typeface="Courier New"/>
                <a:cs typeface="Courier New"/>
              </a:rPr>
              <a:t>?&gt;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012" y="44450"/>
            <a:ext cx="8963025" cy="717550"/>
          </a:xfrm>
          <a:custGeom>
            <a:avLst/>
            <a:gdLst/>
            <a:ahLst/>
            <a:cxnLst/>
            <a:rect l="l" t="t" r="r" b="b"/>
            <a:pathLst>
              <a:path w="8963025" h="717550">
                <a:moveTo>
                  <a:pt x="8963025" y="0"/>
                </a:moveTo>
                <a:lnTo>
                  <a:pt x="0" y="0"/>
                </a:lnTo>
                <a:lnTo>
                  <a:pt x="0" y="717550"/>
                </a:lnTo>
                <a:lnTo>
                  <a:pt x="8963025" y="717550"/>
                </a:lnTo>
                <a:lnTo>
                  <a:pt x="8963025" y="0"/>
                </a:lnTo>
                <a:close/>
              </a:path>
            </a:pathLst>
          </a:custGeom>
          <a:solidFill>
            <a:srgbClr val="0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8714" y="132969"/>
            <a:ext cx="32429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Cấu trúc </a:t>
            </a:r>
            <a:r>
              <a:rPr dirty="0"/>
              <a:t>rẽ</a:t>
            </a:r>
            <a:r>
              <a:rPr spc="-55" dirty="0"/>
              <a:t> </a:t>
            </a:r>
            <a:r>
              <a:rPr spc="-10" dirty="0"/>
              <a:t>nhánh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Lập trình</a:t>
            </a:r>
            <a:r>
              <a:rPr spc="-70" dirty="0"/>
              <a:t> </a:t>
            </a:r>
            <a:r>
              <a:rPr spc="-10" dirty="0"/>
              <a:t>Web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15/08/2019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1033017"/>
            <a:ext cx="8869045" cy="4800159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2400" spc="-5" dirty="0">
                <a:solidFill>
                  <a:srgbClr val="CC0000"/>
                </a:solidFill>
                <a:latin typeface="Times New Roman"/>
                <a:cs typeface="Times New Roman"/>
              </a:rPr>
              <a:t>Ví</a:t>
            </a:r>
            <a:r>
              <a:rPr sz="2400" spc="-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dụ: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2400" spc="-5" dirty="0">
                <a:latin typeface="Courier New"/>
                <a:cs typeface="Courier New"/>
              </a:rPr>
              <a:t>&lt;?php</a:t>
            </a:r>
            <a:endParaRPr sz="2400" dirty="0">
              <a:latin typeface="Courier New"/>
              <a:cs typeface="Courier New"/>
            </a:endParaRPr>
          </a:p>
          <a:p>
            <a:pPr marL="12700" marR="6838950">
              <a:lnSpc>
                <a:spcPts val="3170"/>
              </a:lnSpc>
              <a:spcBef>
                <a:spcPts val="155"/>
              </a:spcBef>
            </a:pPr>
            <a:r>
              <a:rPr sz="2400" spc="-5" dirty="0">
                <a:latin typeface="Courier New"/>
                <a:cs typeface="Courier New"/>
              </a:rPr>
              <a:t>$</a:t>
            </a:r>
            <a:r>
              <a:rPr sz="2400" spc="-5" dirty="0" err="1">
                <a:latin typeface="Courier New"/>
                <a:cs typeface="Courier New"/>
              </a:rPr>
              <a:t>kt</a:t>
            </a:r>
            <a:r>
              <a:rPr sz="2400" spc="-5" dirty="0" smtClean="0">
                <a:latin typeface="Courier New"/>
                <a:cs typeface="Courier New"/>
              </a:rPr>
              <a:t>=</a:t>
            </a:r>
            <a:r>
              <a:rPr lang="vi-VN" sz="2400" spc="-5" dirty="0" smtClean="0">
                <a:latin typeface="Courier New"/>
                <a:cs typeface="Courier New"/>
              </a:rPr>
              <a:t>"</a:t>
            </a:r>
            <a:r>
              <a:rPr sz="2400" spc="-5" dirty="0" smtClean="0">
                <a:latin typeface="Courier New"/>
                <a:cs typeface="Courier New"/>
              </a:rPr>
              <a:t>in</a:t>
            </a:r>
            <a:r>
              <a:rPr sz="2400" spc="-15" dirty="0" smtClean="0">
                <a:latin typeface="Courier New"/>
                <a:cs typeface="Courier New"/>
              </a:rPr>
              <a:t>se</a:t>
            </a:r>
            <a:r>
              <a:rPr sz="2400" spc="-5" dirty="0" smtClean="0">
                <a:latin typeface="Courier New"/>
                <a:cs typeface="Courier New"/>
              </a:rPr>
              <a:t>rt </a:t>
            </a:r>
            <a:r>
              <a:rPr sz="2400" spc="-5" dirty="0">
                <a:latin typeface="Courier New"/>
                <a:cs typeface="Courier New"/>
              </a:rPr>
              <a:t>switc</a:t>
            </a:r>
            <a:r>
              <a:rPr sz="2400" spc="-10" dirty="0">
                <a:latin typeface="Courier New"/>
                <a:cs typeface="Courier New"/>
              </a:rPr>
              <a:t>h</a:t>
            </a:r>
            <a:r>
              <a:rPr sz="2400" spc="-15" dirty="0">
                <a:latin typeface="Courier New"/>
                <a:cs typeface="Courier New"/>
              </a:rPr>
              <a:t>($</a:t>
            </a:r>
            <a:r>
              <a:rPr sz="2400" spc="-5" dirty="0">
                <a:latin typeface="Courier New"/>
                <a:cs typeface="Courier New"/>
              </a:rPr>
              <a:t>kt)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00" dirty="0">
                <a:latin typeface="Courier New"/>
                <a:cs typeface="Courier New"/>
              </a:rPr>
              <a:t>{</a:t>
            </a:r>
          </a:p>
          <a:p>
            <a:pPr marL="824865" marR="187960">
              <a:lnSpc>
                <a:spcPct val="100000"/>
              </a:lnSpc>
              <a:spcBef>
                <a:spcPts val="285"/>
              </a:spcBef>
            </a:pPr>
            <a:r>
              <a:rPr sz="2400" spc="-5" dirty="0">
                <a:latin typeface="Courier New"/>
                <a:cs typeface="Courier New"/>
              </a:rPr>
              <a:t>case </a:t>
            </a:r>
            <a:r>
              <a:rPr sz="2400" spc="-10" dirty="0">
                <a:latin typeface="Courier New"/>
                <a:cs typeface="Courier New"/>
              </a:rPr>
              <a:t>"edit":echo"sửa </a:t>
            </a:r>
            <a:r>
              <a:rPr sz="2400" spc="-5" dirty="0">
                <a:latin typeface="Courier New"/>
                <a:cs typeface="Courier New"/>
              </a:rPr>
              <a:t>dữ liệu </a:t>
            </a:r>
            <a:r>
              <a:rPr sz="2400" spc="-10" dirty="0">
                <a:latin typeface="Courier New"/>
                <a:cs typeface="Courier New"/>
              </a:rPr>
              <a:t>&lt;br/&gt;"; break;  </a:t>
            </a:r>
            <a:r>
              <a:rPr sz="2400" spc="-5" dirty="0">
                <a:latin typeface="Courier New"/>
                <a:cs typeface="Courier New"/>
              </a:rPr>
              <a:t>case </a:t>
            </a:r>
            <a:r>
              <a:rPr sz="2400" spc="-10" dirty="0">
                <a:latin typeface="Courier New"/>
                <a:cs typeface="Courier New"/>
              </a:rPr>
              <a:t>"insert":echo"chèn </a:t>
            </a:r>
            <a:r>
              <a:rPr sz="2400" spc="-5" dirty="0">
                <a:latin typeface="Courier New"/>
                <a:cs typeface="Courier New"/>
              </a:rPr>
              <a:t>dữ </a:t>
            </a:r>
            <a:r>
              <a:rPr sz="2400" spc="-10" dirty="0">
                <a:latin typeface="Courier New"/>
                <a:cs typeface="Courier New"/>
              </a:rPr>
              <a:t>liệu&lt;br/&gt;";  </a:t>
            </a:r>
            <a:r>
              <a:rPr sz="2400" spc="-5" dirty="0">
                <a:latin typeface="Courier New"/>
                <a:cs typeface="Courier New"/>
              </a:rPr>
              <a:t>break;</a:t>
            </a:r>
            <a:endParaRPr sz="2400" dirty="0">
              <a:latin typeface="Courier New"/>
              <a:cs typeface="Courier New"/>
            </a:endParaRPr>
          </a:p>
          <a:p>
            <a:pPr marL="824865" marR="5080">
              <a:lnSpc>
                <a:spcPct val="110000"/>
              </a:lnSpc>
            </a:pPr>
            <a:r>
              <a:rPr sz="2400" spc="-5" dirty="0">
                <a:latin typeface="Courier New"/>
                <a:cs typeface="Courier New"/>
              </a:rPr>
              <a:t>case </a:t>
            </a:r>
            <a:r>
              <a:rPr sz="2400" spc="-10" dirty="0">
                <a:latin typeface="Courier New"/>
                <a:cs typeface="Courier New"/>
              </a:rPr>
              <a:t>"delete":</a:t>
            </a:r>
            <a:r>
              <a:rPr sz="2400" spc="-10" dirty="0" err="1" smtClean="0">
                <a:latin typeface="Courier New"/>
                <a:cs typeface="Courier New"/>
              </a:rPr>
              <a:t>echo"x</a:t>
            </a:r>
            <a:r>
              <a:rPr lang="vi-VN" sz="2400" spc="-10" dirty="0" smtClean="0">
                <a:latin typeface="Courier New"/>
                <a:cs typeface="Courier New"/>
              </a:rPr>
              <a:t>óa</a:t>
            </a:r>
            <a:r>
              <a:rPr sz="2400" spc="-10" dirty="0" smtClean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dữ liệu&lt;br/&gt;"; break;  </a:t>
            </a:r>
            <a:r>
              <a:rPr sz="2400" spc="-5" dirty="0">
                <a:latin typeface="Courier New"/>
                <a:cs typeface="Courier New"/>
              </a:rPr>
              <a:t>case </a:t>
            </a:r>
            <a:r>
              <a:rPr sz="2400" spc="-10" dirty="0">
                <a:latin typeface="Courier New"/>
                <a:cs typeface="Courier New"/>
              </a:rPr>
              <a:t>"</a:t>
            </a:r>
            <a:r>
              <a:rPr sz="2400" spc="-10" dirty="0" err="1">
                <a:latin typeface="Courier New"/>
                <a:cs typeface="Courier New"/>
              </a:rPr>
              <a:t>save":</a:t>
            </a:r>
            <a:r>
              <a:rPr sz="2400" spc="-10" dirty="0" err="1" smtClean="0">
                <a:latin typeface="Courier New"/>
                <a:cs typeface="Courier New"/>
              </a:rPr>
              <a:t>echo</a:t>
            </a:r>
            <a:r>
              <a:rPr sz="2400" spc="-10" dirty="0" smtClean="0">
                <a:latin typeface="Courier New"/>
                <a:cs typeface="Courier New"/>
              </a:rPr>
              <a:t>"</a:t>
            </a:r>
            <a:r>
              <a:rPr lang="vi-VN" sz="2400" spc="-10" smtClean="0">
                <a:latin typeface="Courier New"/>
                <a:cs typeface="Courier New"/>
              </a:rPr>
              <a:t>ghi</a:t>
            </a:r>
            <a:r>
              <a:rPr sz="2400" spc="-10" smtClean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dữ </a:t>
            </a:r>
            <a:r>
              <a:rPr sz="2400" spc="-10" dirty="0">
                <a:latin typeface="Courier New"/>
                <a:cs typeface="Courier New"/>
              </a:rPr>
              <a:t>liệu&lt;br/&gt;";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break;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latin typeface="Courier New"/>
                <a:cs typeface="Courier New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spc="-5" dirty="0">
                <a:latin typeface="Courier New"/>
                <a:cs typeface="Courier New"/>
              </a:rPr>
              <a:t>?&gt;</a:t>
            </a:r>
            <a:endParaRPr sz="24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012" y="44450"/>
            <a:ext cx="8963025" cy="717550"/>
          </a:xfrm>
          <a:custGeom>
            <a:avLst/>
            <a:gdLst/>
            <a:ahLst/>
            <a:cxnLst/>
            <a:rect l="l" t="t" r="r" b="b"/>
            <a:pathLst>
              <a:path w="8963025" h="717550">
                <a:moveTo>
                  <a:pt x="8963025" y="0"/>
                </a:moveTo>
                <a:lnTo>
                  <a:pt x="0" y="0"/>
                </a:lnTo>
                <a:lnTo>
                  <a:pt x="0" y="717550"/>
                </a:lnTo>
                <a:lnTo>
                  <a:pt x="8963025" y="717550"/>
                </a:lnTo>
                <a:lnTo>
                  <a:pt x="8963025" y="0"/>
                </a:lnTo>
                <a:close/>
              </a:path>
            </a:pathLst>
          </a:custGeom>
          <a:solidFill>
            <a:srgbClr val="0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8714" y="132969"/>
            <a:ext cx="32429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Cấu trúc </a:t>
            </a:r>
            <a:r>
              <a:rPr dirty="0"/>
              <a:t>rẽ</a:t>
            </a:r>
            <a:r>
              <a:rPr spc="-55" dirty="0"/>
              <a:t> </a:t>
            </a:r>
            <a:r>
              <a:rPr spc="-10" dirty="0"/>
              <a:t>nhánh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Lập trình</a:t>
            </a:r>
            <a:r>
              <a:rPr spc="-70" dirty="0"/>
              <a:t> </a:t>
            </a:r>
            <a:r>
              <a:rPr spc="-10" dirty="0"/>
              <a:t>Web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15/08/2019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1020216"/>
            <a:ext cx="8496300" cy="498284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800" spc="-5" dirty="0">
                <a:solidFill>
                  <a:srgbClr val="CC0000"/>
                </a:solidFill>
                <a:latin typeface="Times New Roman"/>
                <a:cs typeface="Times New Roman"/>
              </a:rPr>
              <a:t>Ví </a:t>
            </a:r>
            <a:r>
              <a:rPr sz="2800" dirty="0">
                <a:solidFill>
                  <a:srgbClr val="CC0000"/>
                </a:solidFill>
                <a:latin typeface="Times New Roman"/>
                <a:cs typeface="Times New Roman"/>
              </a:rPr>
              <a:t>dụ: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2800" spc="-10" dirty="0">
                <a:latin typeface="Courier New"/>
                <a:cs typeface="Courier New"/>
              </a:rPr>
              <a:t>&lt;?php</a:t>
            </a:r>
            <a:endParaRPr sz="2800">
              <a:latin typeface="Courier New"/>
              <a:cs typeface="Courier New"/>
            </a:endParaRPr>
          </a:p>
          <a:p>
            <a:pPr marL="12700" marR="6346825">
              <a:lnSpc>
                <a:spcPts val="3700"/>
              </a:lnSpc>
              <a:spcBef>
                <a:spcPts val="175"/>
              </a:spcBef>
            </a:pPr>
            <a:r>
              <a:rPr sz="2800" spc="-10" dirty="0">
                <a:latin typeface="Courier New"/>
                <a:cs typeface="Courier New"/>
              </a:rPr>
              <a:t>$a=4;  swit</a:t>
            </a:r>
            <a:r>
              <a:rPr sz="2800" spc="-20" dirty="0">
                <a:latin typeface="Courier New"/>
                <a:cs typeface="Courier New"/>
              </a:rPr>
              <a:t>c</a:t>
            </a:r>
            <a:r>
              <a:rPr sz="2800" spc="-10" dirty="0">
                <a:latin typeface="Courier New"/>
                <a:cs typeface="Courier New"/>
              </a:rPr>
              <a:t>h($a)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2800" spc="-5" dirty="0">
                <a:latin typeface="Courier New"/>
                <a:cs typeface="Courier New"/>
              </a:rPr>
              <a:t>{</a:t>
            </a:r>
            <a:endParaRPr sz="2800">
              <a:latin typeface="Courier New"/>
              <a:cs typeface="Courier New"/>
            </a:endParaRPr>
          </a:p>
          <a:p>
            <a:pPr marL="824865" marR="5080">
              <a:lnSpc>
                <a:spcPts val="3030"/>
              </a:lnSpc>
              <a:spcBef>
                <a:spcPts val="710"/>
              </a:spcBef>
            </a:pPr>
            <a:r>
              <a:rPr sz="2800" spc="-10" dirty="0">
                <a:latin typeface="Courier New"/>
                <a:cs typeface="Courier New"/>
              </a:rPr>
              <a:t>case $a%2==0: echo $a." </a:t>
            </a:r>
            <a:r>
              <a:rPr sz="2800" spc="-5" dirty="0">
                <a:latin typeface="Courier New"/>
                <a:cs typeface="Courier New"/>
              </a:rPr>
              <a:t>là </a:t>
            </a:r>
            <a:r>
              <a:rPr sz="2800" spc="-10" dirty="0">
                <a:latin typeface="Courier New"/>
                <a:cs typeface="Courier New"/>
              </a:rPr>
              <a:t>số chẵn";  break;</a:t>
            </a:r>
            <a:endParaRPr sz="2800">
              <a:latin typeface="Courier New"/>
              <a:cs typeface="Courier New"/>
            </a:endParaRPr>
          </a:p>
          <a:p>
            <a:pPr marL="824865" marR="430530">
              <a:lnSpc>
                <a:spcPts val="3020"/>
              </a:lnSpc>
              <a:spcBef>
                <a:spcPts val="670"/>
              </a:spcBef>
            </a:pPr>
            <a:r>
              <a:rPr sz="2800" spc="-10" dirty="0">
                <a:latin typeface="Courier New"/>
                <a:cs typeface="Courier New"/>
              </a:rPr>
              <a:t>case $a%2!=0: echo $a." </a:t>
            </a:r>
            <a:r>
              <a:rPr sz="2800" spc="-5" dirty="0">
                <a:latin typeface="Courier New"/>
                <a:cs typeface="Courier New"/>
              </a:rPr>
              <a:t>là </a:t>
            </a:r>
            <a:r>
              <a:rPr sz="2800" spc="-10" dirty="0">
                <a:latin typeface="Courier New"/>
                <a:cs typeface="Courier New"/>
              </a:rPr>
              <a:t>số lẻ";  break;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2800" spc="-5" dirty="0"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latin typeface="Courier New"/>
                <a:cs typeface="Courier New"/>
              </a:rPr>
              <a:t>?&gt;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012" y="44450"/>
            <a:ext cx="8963025" cy="717550"/>
          </a:xfrm>
          <a:custGeom>
            <a:avLst/>
            <a:gdLst/>
            <a:ahLst/>
            <a:cxnLst/>
            <a:rect l="l" t="t" r="r" b="b"/>
            <a:pathLst>
              <a:path w="8963025" h="717550">
                <a:moveTo>
                  <a:pt x="8963025" y="0"/>
                </a:moveTo>
                <a:lnTo>
                  <a:pt x="0" y="0"/>
                </a:lnTo>
                <a:lnTo>
                  <a:pt x="0" y="717550"/>
                </a:lnTo>
                <a:lnTo>
                  <a:pt x="8963025" y="717550"/>
                </a:lnTo>
                <a:lnTo>
                  <a:pt x="8963025" y="0"/>
                </a:lnTo>
                <a:close/>
              </a:path>
            </a:pathLst>
          </a:custGeom>
          <a:solidFill>
            <a:srgbClr val="0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8714" y="132969"/>
            <a:ext cx="22161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Cấu trúc</a:t>
            </a:r>
            <a:r>
              <a:rPr spc="-85" dirty="0"/>
              <a:t> </a:t>
            </a:r>
            <a:r>
              <a:rPr dirty="0"/>
              <a:t>lặp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Lập trình</a:t>
            </a:r>
            <a:r>
              <a:rPr spc="-70" dirty="0"/>
              <a:t> </a:t>
            </a:r>
            <a:r>
              <a:rPr spc="-10" dirty="0"/>
              <a:t>Web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15/08/2019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4142" y="1037589"/>
            <a:ext cx="36379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24865" indent="-812800">
              <a:lnSpc>
                <a:spcPct val="100000"/>
              </a:lnSpc>
              <a:spcBef>
                <a:spcPts val="105"/>
              </a:spcBef>
              <a:buClr>
                <a:srgbClr val="00007C"/>
              </a:buClr>
              <a:buSzPct val="75000"/>
              <a:buFont typeface="Wingdings"/>
              <a:buChar char=""/>
              <a:tabLst>
                <a:tab pos="824865" algn="l"/>
                <a:tab pos="825500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Cấu trúc</a:t>
            </a:r>
            <a:r>
              <a:rPr sz="3200" b="1" spc="-8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While</a:t>
            </a:r>
            <a:r>
              <a:rPr sz="3200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4142" y="1574038"/>
            <a:ext cx="15074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/>
                <a:cs typeface="Times New Roman"/>
              </a:rPr>
              <a:t>Cú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pháp: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235"/>
              </a:lnSpc>
              <a:spcBef>
                <a:spcPts val="95"/>
              </a:spcBef>
            </a:pPr>
            <a:r>
              <a:rPr i="0" spc="-5" dirty="0">
                <a:latin typeface="Times New Roman"/>
                <a:cs typeface="Times New Roman"/>
              </a:rPr>
              <a:t>while</a:t>
            </a:r>
            <a:r>
              <a:rPr i="0" spc="-15" dirty="0">
                <a:latin typeface="Times New Roman"/>
                <a:cs typeface="Times New Roman"/>
              </a:rPr>
              <a:t> </a:t>
            </a:r>
            <a:r>
              <a:rPr i="0" dirty="0">
                <a:latin typeface="Times New Roman"/>
                <a:cs typeface="Times New Roman"/>
              </a:rPr>
              <a:t>(</a:t>
            </a:r>
            <a:r>
              <a:rPr dirty="0"/>
              <a:t>condition</a:t>
            </a:r>
            <a:r>
              <a:rPr i="0" dirty="0">
                <a:latin typeface="Times New Roman"/>
                <a:cs typeface="Times New Roman"/>
              </a:rPr>
              <a:t>)</a:t>
            </a:r>
          </a:p>
          <a:p>
            <a:pPr marL="12700">
              <a:lnSpc>
                <a:spcPts val="3065"/>
              </a:lnSpc>
            </a:pPr>
            <a:r>
              <a:rPr i="0" spc="-5" dirty="0">
                <a:latin typeface="Times New Roman"/>
                <a:cs typeface="Times New Roman"/>
              </a:rPr>
              <a:t>{</a:t>
            </a:r>
          </a:p>
          <a:p>
            <a:pPr marL="927100">
              <a:lnSpc>
                <a:spcPts val="3025"/>
              </a:lnSpc>
            </a:pPr>
            <a:r>
              <a:rPr spc="-5" dirty="0"/>
              <a:t>code to be</a:t>
            </a:r>
            <a:r>
              <a:rPr spc="-65" dirty="0"/>
              <a:t> </a:t>
            </a:r>
            <a:r>
              <a:rPr spc="-5" dirty="0"/>
              <a:t>executed</a:t>
            </a:r>
            <a:r>
              <a:rPr i="0" spc="-5" dirty="0">
                <a:latin typeface="Times New Roman"/>
                <a:cs typeface="Times New Roman"/>
              </a:rPr>
              <a:t>;</a:t>
            </a:r>
          </a:p>
          <a:p>
            <a:pPr marL="12700">
              <a:lnSpc>
                <a:spcPts val="3190"/>
              </a:lnSpc>
            </a:pPr>
            <a:r>
              <a:rPr i="0" spc="-5" dirty="0">
                <a:latin typeface="Times New Roman"/>
                <a:cs typeface="Times New Roman"/>
              </a:rPr>
              <a:t>}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4142" y="3214939"/>
            <a:ext cx="5676265" cy="2635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115695">
              <a:lnSpc>
                <a:spcPct val="110100"/>
              </a:lnSpc>
              <a:spcBef>
                <a:spcPts val="95"/>
              </a:spcBef>
              <a:buClr>
                <a:srgbClr val="00007C"/>
              </a:buClr>
              <a:buSzPct val="75000"/>
              <a:buFont typeface="Wingdings"/>
              <a:buChar char=""/>
              <a:tabLst>
                <a:tab pos="824865" algn="l"/>
                <a:tab pos="825500" algn="l"/>
                <a:tab pos="1797050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Cấu trúc do </a:t>
            </a:r>
            <a:r>
              <a:rPr sz="3200" b="1" dirty="0">
                <a:latin typeface="Times New Roman"/>
                <a:cs typeface="Times New Roman"/>
              </a:rPr>
              <a:t>… </a:t>
            </a:r>
            <a:r>
              <a:rPr sz="3200" b="1" spc="-5" dirty="0">
                <a:latin typeface="Times New Roman"/>
                <a:cs typeface="Times New Roman"/>
              </a:rPr>
              <a:t>while</a:t>
            </a:r>
            <a:r>
              <a:rPr sz="3200" spc="-5" dirty="0">
                <a:latin typeface="Times New Roman"/>
                <a:cs typeface="Times New Roman"/>
              </a:rPr>
              <a:t>:  </a:t>
            </a:r>
            <a:r>
              <a:rPr sz="3200" dirty="0">
                <a:latin typeface="Times New Roman"/>
                <a:cs typeface="Times New Roman"/>
              </a:rPr>
              <a:t>Cú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pháp:	</a:t>
            </a:r>
            <a:r>
              <a:rPr sz="2800" spc="-5" dirty="0">
                <a:latin typeface="Times New Roman"/>
                <a:cs typeface="Times New Roman"/>
              </a:rPr>
              <a:t>do</a:t>
            </a:r>
            <a:endParaRPr sz="2800">
              <a:latin typeface="Times New Roman"/>
              <a:cs typeface="Times New Roman"/>
            </a:endParaRPr>
          </a:p>
          <a:p>
            <a:pPr marL="1840864">
              <a:lnSpc>
                <a:spcPts val="2860"/>
              </a:lnSpc>
            </a:pPr>
            <a:r>
              <a:rPr sz="2800" spc="-5" dirty="0">
                <a:latin typeface="Times New Roman"/>
                <a:cs typeface="Times New Roman"/>
              </a:rPr>
              <a:t>{</a:t>
            </a:r>
            <a:endParaRPr sz="2800">
              <a:latin typeface="Times New Roman"/>
              <a:cs typeface="Times New Roman"/>
            </a:endParaRPr>
          </a:p>
          <a:p>
            <a:pPr marL="2755900">
              <a:lnSpc>
                <a:spcPts val="3025"/>
              </a:lnSpc>
            </a:pPr>
            <a:r>
              <a:rPr sz="2800" i="1" spc="-5" dirty="0">
                <a:latin typeface="Times New Roman"/>
                <a:cs typeface="Times New Roman"/>
              </a:rPr>
              <a:t>code to be</a:t>
            </a:r>
            <a:r>
              <a:rPr sz="2800" i="1" spc="-7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executed;</a:t>
            </a:r>
            <a:endParaRPr sz="2800">
              <a:latin typeface="Times New Roman"/>
              <a:cs typeface="Times New Roman"/>
            </a:endParaRPr>
          </a:p>
          <a:p>
            <a:pPr marL="1840864">
              <a:lnSpc>
                <a:spcPts val="3025"/>
              </a:lnSpc>
            </a:pPr>
            <a:r>
              <a:rPr sz="2800" spc="-5" dirty="0"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  <a:p>
            <a:pPr marL="1840864">
              <a:lnSpc>
                <a:spcPts val="3195"/>
              </a:lnSpc>
            </a:pPr>
            <a:r>
              <a:rPr sz="2800" spc="-5" dirty="0">
                <a:latin typeface="Times New Roman"/>
                <a:cs typeface="Times New Roman"/>
              </a:rPr>
              <a:t>while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i="1" dirty="0">
                <a:latin typeface="Times New Roman"/>
                <a:cs typeface="Times New Roman"/>
              </a:rPr>
              <a:t>condition</a:t>
            </a:r>
            <a:r>
              <a:rPr sz="2800" dirty="0">
                <a:latin typeface="Times New Roman"/>
                <a:cs typeface="Times New Roman"/>
              </a:rPr>
              <a:t>);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142" y="1164081"/>
            <a:ext cx="8739505" cy="32689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24865" marR="6985" indent="-812800">
              <a:lnSpc>
                <a:spcPct val="100000"/>
              </a:lnSpc>
              <a:spcBef>
                <a:spcPts val="95"/>
              </a:spcBef>
              <a:buClr>
                <a:srgbClr val="00007C"/>
              </a:buClr>
              <a:buSzPct val="75000"/>
              <a:buFont typeface="Wingdings"/>
              <a:buChar char=""/>
              <a:tabLst>
                <a:tab pos="824865" algn="l"/>
                <a:tab pos="825500" algn="l"/>
                <a:tab pos="1536065" algn="l"/>
                <a:tab pos="2172335" algn="l"/>
                <a:tab pos="2987675" algn="l"/>
                <a:tab pos="3525520" algn="l"/>
                <a:tab pos="4022725" algn="l"/>
                <a:tab pos="4618355" algn="l"/>
                <a:tab pos="5293360" algn="l"/>
                <a:tab pos="5969000" algn="l"/>
                <a:tab pos="6802755" algn="l"/>
                <a:tab pos="7755255" algn="l"/>
                <a:tab pos="8171815" algn="l"/>
              </a:tabLst>
            </a:pPr>
            <a:r>
              <a:rPr sz="2800" spc="-10" dirty="0">
                <a:latin typeface="Times New Roman"/>
                <a:cs typeface="Times New Roman"/>
              </a:rPr>
              <a:t>Cá</a:t>
            </a:r>
            <a:r>
              <a:rPr sz="2800" spc="-5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fi</a:t>
            </a:r>
            <a:r>
              <a:rPr sz="2800" dirty="0">
                <a:latin typeface="Times New Roman"/>
                <a:cs typeface="Times New Roman"/>
              </a:rPr>
              <a:t>l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5" dirty="0">
                <a:latin typeface="Times New Roman"/>
                <a:cs typeface="Times New Roman"/>
              </a:rPr>
              <a:t>P</a:t>
            </a:r>
            <a:r>
              <a:rPr sz="2800" spc="-5" dirty="0">
                <a:latin typeface="Times New Roman"/>
                <a:cs typeface="Times New Roman"/>
              </a:rPr>
              <a:t>HP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trả</a:t>
            </a:r>
            <a:r>
              <a:rPr sz="2800" dirty="0">
                <a:latin typeface="Times New Roman"/>
                <a:cs typeface="Times New Roman"/>
              </a:rPr>
              <a:t>	v</a:t>
            </a:r>
            <a:r>
              <a:rPr sz="2800" spc="-5" dirty="0">
                <a:latin typeface="Times New Roman"/>
                <a:cs typeface="Times New Roman"/>
              </a:rPr>
              <a:t>ề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kết</a:t>
            </a:r>
            <a:r>
              <a:rPr sz="2800" dirty="0">
                <a:latin typeface="Times New Roman"/>
                <a:cs typeface="Times New Roman"/>
              </a:rPr>
              <a:t>	qu</a:t>
            </a:r>
            <a:r>
              <a:rPr sz="2800" spc="-5" dirty="0">
                <a:latin typeface="Times New Roman"/>
                <a:cs typeface="Times New Roman"/>
              </a:rPr>
              <a:t>ả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cho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tr</a:t>
            </a:r>
            <a:r>
              <a:rPr sz="2800" dirty="0">
                <a:latin typeface="Times New Roman"/>
                <a:cs typeface="Times New Roman"/>
              </a:rPr>
              <a:t>ì</a:t>
            </a:r>
            <a:r>
              <a:rPr sz="2800" spc="-5" dirty="0">
                <a:latin typeface="Times New Roman"/>
                <a:cs typeface="Times New Roman"/>
              </a:rPr>
              <a:t>nh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d</a:t>
            </a:r>
            <a:r>
              <a:rPr sz="2800" dirty="0">
                <a:latin typeface="Times New Roman"/>
                <a:cs typeface="Times New Roman"/>
              </a:rPr>
              <a:t>u</a:t>
            </a:r>
            <a:r>
              <a:rPr sz="2800" spc="-5" dirty="0">
                <a:latin typeface="Times New Roman"/>
                <a:cs typeface="Times New Roman"/>
              </a:rPr>
              <a:t>yệt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là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Times New Roman"/>
                <a:cs typeface="Times New Roman"/>
              </a:rPr>
              <a:t>m</a:t>
            </a:r>
            <a:r>
              <a:rPr sz="2800" spc="5" dirty="0">
                <a:latin typeface="Times New Roman"/>
                <a:cs typeface="Times New Roman"/>
              </a:rPr>
              <a:t>ộ</a:t>
            </a:r>
            <a:r>
              <a:rPr sz="2800" spc="-5" dirty="0">
                <a:latin typeface="Times New Roman"/>
                <a:cs typeface="Times New Roman"/>
              </a:rPr>
              <a:t>t  trang thuần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HTML</a:t>
            </a:r>
            <a:endParaRPr sz="2800">
              <a:latin typeface="Times New Roman"/>
              <a:cs typeface="Times New Roman"/>
            </a:endParaRPr>
          </a:p>
          <a:p>
            <a:pPr marL="824865" marR="5080" indent="-812800">
              <a:lnSpc>
                <a:spcPct val="100000"/>
              </a:lnSpc>
              <a:spcBef>
                <a:spcPts val="675"/>
              </a:spcBef>
              <a:buClr>
                <a:srgbClr val="00007C"/>
              </a:buClr>
              <a:buSzPct val="75000"/>
              <a:buFont typeface="Wingdings"/>
              <a:buChar char=""/>
              <a:tabLst>
                <a:tab pos="824865" algn="l"/>
                <a:tab pos="825500" algn="l"/>
                <a:tab pos="1560830" algn="l"/>
                <a:tab pos="2221230" algn="l"/>
                <a:tab pos="3059430" algn="l"/>
                <a:tab pos="3580129" algn="l"/>
                <a:tab pos="4202430" algn="l"/>
                <a:tab pos="5072380" algn="l"/>
                <a:tab pos="5772150" algn="l"/>
                <a:tab pos="6471920" algn="l"/>
                <a:tab pos="7633334" algn="l"/>
                <a:tab pos="8291830" algn="l"/>
              </a:tabLst>
            </a:pPr>
            <a:r>
              <a:rPr sz="2800" spc="-15" dirty="0">
                <a:latin typeface="Times New Roman"/>
                <a:cs typeface="Times New Roman"/>
              </a:rPr>
              <a:t>Cá</a:t>
            </a:r>
            <a:r>
              <a:rPr sz="2800" spc="-5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file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PHP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5" dirty="0">
                <a:latin typeface="Times New Roman"/>
                <a:cs typeface="Times New Roman"/>
              </a:rPr>
              <a:t>c</a:t>
            </a:r>
            <a:r>
              <a:rPr sz="2800" spc="-5" dirty="0">
                <a:latin typeface="Times New Roman"/>
                <a:cs typeface="Times New Roman"/>
              </a:rPr>
              <a:t>ó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5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hể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chứa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văn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bản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(</a:t>
            </a:r>
            <a:r>
              <a:rPr sz="2800" spc="-2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ext),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5" dirty="0">
                <a:latin typeface="Times New Roman"/>
                <a:cs typeface="Times New Roman"/>
              </a:rPr>
              <a:t>cá</a:t>
            </a:r>
            <a:r>
              <a:rPr sz="2800" spc="-5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thẻ  </a:t>
            </a:r>
            <a:r>
              <a:rPr sz="2800" spc="-10" dirty="0">
                <a:latin typeface="Times New Roman"/>
                <a:cs typeface="Times New Roman"/>
              </a:rPr>
              <a:t>HTML </a:t>
            </a:r>
            <a:r>
              <a:rPr sz="2800" spc="-5" dirty="0">
                <a:latin typeface="Times New Roman"/>
                <a:cs typeface="Times New Roman"/>
              </a:rPr>
              <a:t>(HTML tags) </a:t>
            </a:r>
            <a:r>
              <a:rPr sz="2800" dirty="0">
                <a:latin typeface="Times New Roman"/>
                <a:cs typeface="Times New Roman"/>
              </a:rPr>
              <a:t>và </a:t>
            </a: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spc="-5" dirty="0">
                <a:latin typeface="Times New Roman"/>
                <a:cs typeface="Times New Roman"/>
              </a:rPr>
              <a:t>đoạn </a:t>
            </a:r>
            <a:r>
              <a:rPr sz="2800" spc="-15" dirty="0">
                <a:latin typeface="Times New Roman"/>
                <a:cs typeface="Times New Roman"/>
              </a:rPr>
              <a:t>mã </a:t>
            </a:r>
            <a:r>
              <a:rPr sz="2800" spc="-5" dirty="0">
                <a:latin typeface="Times New Roman"/>
                <a:cs typeface="Times New Roman"/>
              </a:rPr>
              <a:t>kịch bản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(Script)</a:t>
            </a:r>
            <a:endParaRPr sz="2800">
              <a:latin typeface="Times New Roman"/>
              <a:cs typeface="Times New Roman"/>
            </a:endParaRPr>
          </a:p>
          <a:p>
            <a:pPr marL="824865" indent="-812800">
              <a:lnSpc>
                <a:spcPct val="100000"/>
              </a:lnSpc>
              <a:spcBef>
                <a:spcPts val="670"/>
              </a:spcBef>
              <a:buClr>
                <a:srgbClr val="00007C"/>
              </a:buClr>
              <a:buSzPct val="75000"/>
              <a:buFont typeface="Wingdings"/>
              <a:buChar char=""/>
              <a:tabLst>
                <a:tab pos="824865" algn="l"/>
                <a:tab pos="825500" algn="l"/>
              </a:tabLst>
            </a:pP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spc="-5" dirty="0">
                <a:latin typeface="Times New Roman"/>
                <a:cs typeface="Times New Roman"/>
              </a:rPr>
              <a:t>file PHP </a:t>
            </a:r>
            <a:r>
              <a:rPr sz="2800" spc="-10" dirty="0">
                <a:latin typeface="Times New Roman"/>
                <a:cs typeface="Times New Roman"/>
              </a:rPr>
              <a:t>có </a:t>
            </a:r>
            <a:r>
              <a:rPr sz="2800" spc="-5" dirty="0">
                <a:latin typeface="Times New Roman"/>
                <a:cs typeface="Times New Roman"/>
              </a:rPr>
              <a:t>phần </a:t>
            </a:r>
            <a:r>
              <a:rPr sz="2800" spc="-15" dirty="0">
                <a:latin typeface="Times New Roman"/>
                <a:cs typeface="Times New Roman"/>
              </a:rPr>
              <a:t>mở </a:t>
            </a:r>
            <a:r>
              <a:rPr sz="2800" spc="-5" dirty="0">
                <a:latin typeface="Times New Roman"/>
                <a:cs typeface="Times New Roman"/>
              </a:rPr>
              <a:t>rộng là: </a:t>
            </a:r>
            <a:r>
              <a:rPr sz="2800" dirty="0">
                <a:latin typeface="Times New Roman"/>
                <a:cs typeface="Times New Roman"/>
              </a:rPr>
              <a:t>.php, .php3, 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Phpml</a:t>
            </a:r>
            <a:endParaRPr sz="2800">
              <a:latin typeface="Times New Roman"/>
              <a:cs typeface="Times New Roman"/>
            </a:endParaRPr>
          </a:p>
          <a:p>
            <a:pPr marL="824865" marR="6985" indent="-812800">
              <a:lnSpc>
                <a:spcPct val="100000"/>
              </a:lnSpc>
              <a:spcBef>
                <a:spcPts val="675"/>
              </a:spcBef>
              <a:buClr>
                <a:srgbClr val="00007C"/>
              </a:buClr>
              <a:buSzPct val="75000"/>
              <a:buFont typeface="Wingdings"/>
              <a:buChar char=""/>
              <a:tabLst>
                <a:tab pos="824865" algn="l"/>
                <a:tab pos="825500" algn="l"/>
                <a:tab pos="1564005" algn="l"/>
                <a:tab pos="1896110" algn="l"/>
                <a:tab pos="2769870" algn="l"/>
                <a:tab pos="3213100" algn="l"/>
                <a:tab pos="4156710" algn="l"/>
                <a:tab pos="4822825" algn="l"/>
                <a:tab pos="5420360" algn="l"/>
                <a:tab pos="5977890" algn="l"/>
                <a:tab pos="6467475" algn="l"/>
                <a:tab pos="7095490" algn="l"/>
                <a:tab pos="7808595" algn="l"/>
                <a:tab pos="8319134" algn="l"/>
              </a:tabLst>
            </a:pPr>
            <a:r>
              <a:rPr sz="2800" spc="-10" dirty="0">
                <a:latin typeface="Times New Roman"/>
                <a:cs typeface="Times New Roman"/>
              </a:rPr>
              <a:t>Lư</a:t>
            </a:r>
            <a:r>
              <a:rPr sz="2800" spc="-5" dirty="0">
                <a:latin typeface="Times New Roman"/>
                <a:cs typeface="Times New Roman"/>
              </a:rPr>
              <a:t>u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ý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rằn</a:t>
            </a: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800" spc="-5" dirty="0">
                <a:latin typeface="Times New Roman"/>
                <a:cs typeface="Times New Roman"/>
              </a:rPr>
              <a:t>,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từ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p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5" dirty="0">
                <a:latin typeface="Times New Roman"/>
                <a:cs typeface="Times New Roman"/>
              </a:rPr>
              <a:t>iên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bản</a:t>
            </a:r>
            <a:r>
              <a:rPr sz="2800" dirty="0">
                <a:latin typeface="Times New Roman"/>
                <a:cs typeface="Times New Roman"/>
              </a:rPr>
              <a:t>	4</a:t>
            </a:r>
            <a:r>
              <a:rPr sz="2800" spc="-10" dirty="0">
                <a:latin typeface="Times New Roman"/>
                <a:cs typeface="Times New Roman"/>
              </a:rPr>
              <a:t>.</a:t>
            </a:r>
            <a:r>
              <a:rPr sz="2800" spc="-5" dirty="0">
                <a:latin typeface="Times New Roman"/>
                <a:cs typeface="Times New Roman"/>
              </a:rPr>
              <a:t>0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trở</a:t>
            </a:r>
            <a:r>
              <a:rPr sz="2800" dirty="0">
                <a:latin typeface="Times New Roman"/>
                <a:cs typeface="Times New Roman"/>
              </a:rPr>
              <a:t>	v</a:t>
            </a:r>
            <a:r>
              <a:rPr sz="2800" spc="-5" dirty="0">
                <a:latin typeface="Times New Roman"/>
                <a:cs typeface="Times New Roman"/>
              </a:rPr>
              <a:t>ề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sau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Times New Roman"/>
                <a:cs typeface="Times New Roman"/>
              </a:rPr>
              <a:t>ới</a:t>
            </a:r>
            <a:r>
              <a:rPr sz="2800" dirty="0">
                <a:latin typeface="Times New Roman"/>
                <a:cs typeface="Times New Roman"/>
              </a:rPr>
              <a:t>	h</a:t>
            </a:r>
            <a:r>
              <a:rPr sz="2800" spc="-5" dirty="0">
                <a:latin typeface="Times New Roman"/>
                <a:cs typeface="Times New Roman"/>
              </a:rPr>
              <a:t>ỗ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trợ  session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0012" y="152400"/>
            <a:ext cx="8963025" cy="717550"/>
          </a:xfrm>
          <a:custGeom>
            <a:avLst/>
            <a:gdLst/>
            <a:ahLst/>
            <a:cxnLst/>
            <a:rect l="l" t="t" r="r" b="b"/>
            <a:pathLst>
              <a:path w="8963025" h="717550">
                <a:moveTo>
                  <a:pt x="8963025" y="0"/>
                </a:moveTo>
                <a:lnTo>
                  <a:pt x="0" y="0"/>
                </a:lnTo>
                <a:lnTo>
                  <a:pt x="0" y="717550"/>
                </a:lnTo>
                <a:lnTo>
                  <a:pt x="8963025" y="717550"/>
                </a:lnTo>
                <a:lnTo>
                  <a:pt x="8963025" y="0"/>
                </a:lnTo>
                <a:close/>
              </a:path>
            </a:pathLst>
          </a:custGeom>
          <a:solidFill>
            <a:srgbClr val="0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8714" y="240868"/>
            <a:ext cx="37947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Đặc </a:t>
            </a:r>
            <a:r>
              <a:rPr spc="-5" dirty="0"/>
              <a:t>điểm </a:t>
            </a:r>
            <a:r>
              <a:rPr dirty="0"/>
              <a:t>của </a:t>
            </a:r>
            <a:r>
              <a:rPr spc="-5" dirty="0"/>
              <a:t>file</a:t>
            </a:r>
            <a:r>
              <a:rPr spc="-100" dirty="0"/>
              <a:t> </a:t>
            </a:r>
            <a:r>
              <a:rPr spc="-5" dirty="0"/>
              <a:t>php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Lập trình</a:t>
            </a:r>
            <a:r>
              <a:rPr spc="-70" dirty="0"/>
              <a:t> </a:t>
            </a:r>
            <a:r>
              <a:rPr spc="-10" dirty="0"/>
              <a:t>Web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15/08/2019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012" y="44450"/>
            <a:ext cx="8963025" cy="717550"/>
          </a:xfrm>
          <a:custGeom>
            <a:avLst/>
            <a:gdLst/>
            <a:ahLst/>
            <a:cxnLst/>
            <a:rect l="l" t="t" r="r" b="b"/>
            <a:pathLst>
              <a:path w="8963025" h="717550">
                <a:moveTo>
                  <a:pt x="8963025" y="0"/>
                </a:moveTo>
                <a:lnTo>
                  <a:pt x="0" y="0"/>
                </a:lnTo>
                <a:lnTo>
                  <a:pt x="0" y="717550"/>
                </a:lnTo>
                <a:lnTo>
                  <a:pt x="8963025" y="717550"/>
                </a:lnTo>
                <a:lnTo>
                  <a:pt x="8963025" y="0"/>
                </a:lnTo>
                <a:close/>
              </a:path>
            </a:pathLst>
          </a:custGeom>
          <a:solidFill>
            <a:srgbClr val="0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8714" y="132969"/>
            <a:ext cx="32429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Cấu trúc </a:t>
            </a:r>
            <a:r>
              <a:rPr dirty="0"/>
              <a:t>rẽ</a:t>
            </a:r>
            <a:r>
              <a:rPr spc="-55" dirty="0"/>
              <a:t> </a:t>
            </a:r>
            <a:r>
              <a:rPr spc="-10" dirty="0"/>
              <a:t>nhánh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50</a:t>
            </a:fld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Lập trình</a:t>
            </a:r>
            <a:r>
              <a:rPr spc="-70" dirty="0"/>
              <a:t> </a:t>
            </a:r>
            <a:r>
              <a:rPr spc="-10" dirty="0"/>
              <a:t>Web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15/08/2019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1030884"/>
            <a:ext cx="2579370" cy="252857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2800" spc="-5" dirty="0">
                <a:solidFill>
                  <a:srgbClr val="CC0000"/>
                </a:solidFill>
                <a:latin typeface="Times New Roman"/>
                <a:cs typeface="Times New Roman"/>
              </a:rPr>
              <a:t>Ví </a:t>
            </a:r>
            <a:r>
              <a:rPr sz="2800" dirty="0">
                <a:solidFill>
                  <a:srgbClr val="CC0000"/>
                </a:solidFill>
                <a:latin typeface="Times New Roman"/>
                <a:cs typeface="Times New Roman"/>
              </a:rPr>
              <a:t>dụ: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2800" spc="-10" dirty="0">
                <a:latin typeface="Courier New"/>
                <a:cs typeface="Courier New"/>
              </a:rPr>
              <a:t>&lt;?php</a:t>
            </a:r>
            <a:endParaRPr sz="2800">
              <a:latin typeface="Courier New"/>
              <a:cs typeface="Courier New"/>
            </a:endParaRPr>
          </a:p>
          <a:p>
            <a:pPr marL="12700" marR="5080">
              <a:lnSpc>
                <a:spcPct val="120000"/>
              </a:lnSpc>
              <a:spcBef>
                <a:spcPts val="5"/>
              </a:spcBef>
            </a:pPr>
            <a:r>
              <a:rPr sz="2800" spc="-10" dirty="0">
                <a:latin typeface="Courier New"/>
                <a:cs typeface="Courier New"/>
              </a:rPr>
              <a:t>$a=0;  whil</a:t>
            </a:r>
            <a:r>
              <a:rPr sz="2800" spc="-20" dirty="0">
                <a:latin typeface="Courier New"/>
                <a:cs typeface="Courier New"/>
              </a:rPr>
              <a:t>e</a:t>
            </a:r>
            <a:r>
              <a:rPr sz="2800" spc="-10" dirty="0">
                <a:latin typeface="Courier New"/>
                <a:cs typeface="Courier New"/>
              </a:rPr>
              <a:t>($a&lt;</a:t>
            </a:r>
            <a:r>
              <a:rPr sz="2800" spc="-20" dirty="0">
                <a:latin typeface="Courier New"/>
                <a:cs typeface="Courier New"/>
              </a:rPr>
              <a:t>1</a:t>
            </a:r>
            <a:r>
              <a:rPr sz="2800" spc="-10" dirty="0">
                <a:latin typeface="Courier New"/>
                <a:cs typeface="Courier New"/>
              </a:rPr>
              <a:t>0)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Courier New"/>
                <a:cs typeface="Courier New"/>
              </a:rPr>
              <a:t>{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1032" y="3619576"/>
            <a:ext cx="2957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29335" algn="l"/>
              </a:tabLst>
            </a:pPr>
            <a:r>
              <a:rPr sz="2800" spc="-5" dirty="0">
                <a:latin typeface="Courier New"/>
                <a:cs typeface="Courier New"/>
              </a:rPr>
              <a:t>do	</a:t>
            </a:r>
            <a:r>
              <a:rPr sz="2800" spc="-10" dirty="0">
                <a:latin typeface="Courier New"/>
                <a:cs typeface="Courier New"/>
              </a:rPr>
              <a:t>{echo</a:t>
            </a:r>
            <a:r>
              <a:rPr sz="2800" spc="-9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$a;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51375" y="3619576"/>
            <a:ext cx="1090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ourier New"/>
                <a:cs typeface="Courier New"/>
              </a:rPr>
              <a:t>$a</a:t>
            </a:r>
            <a:r>
              <a:rPr sz="2800" spc="-15" dirty="0">
                <a:latin typeface="Courier New"/>
                <a:cs typeface="Courier New"/>
              </a:rPr>
              <a:t>+</a:t>
            </a:r>
            <a:r>
              <a:rPr sz="2800" spc="-10" dirty="0">
                <a:latin typeface="Courier New"/>
                <a:cs typeface="Courier New"/>
              </a:rPr>
              <a:t>+;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80428" y="3619576"/>
            <a:ext cx="2387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1032" y="3960647"/>
            <a:ext cx="2682240" cy="1049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2235">
              <a:lnSpc>
                <a:spcPct val="120000"/>
              </a:lnSpc>
              <a:spcBef>
                <a:spcPts val="100"/>
              </a:spcBef>
            </a:pPr>
            <a:r>
              <a:rPr sz="2800" spc="-10" dirty="0">
                <a:latin typeface="Courier New"/>
                <a:cs typeface="Courier New"/>
              </a:rPr>
              <a:t>whil</a:t>
            </a:r>
            <a:r>
              <a:rPr sz="2800" spc="-20" dirty="0">
                <a:latin typeface="Courier New"/>
                <a:cs typeface="Courier New"/>
              </a:rPr>
              <a:t>e</a:t>
            </a:r>
            <a:r>
              <a:rPr sz="2800" spc="-10" dirty="0">
                <a:latin typeface="Courier New"/>
                <a:cs typeface="Courier New"/>
              </a:rPr>
              <a:t>($a&lt;</a:t>
            </a:r>
            <a:r>
              <a:rPr sz="2800" spc="-20" dirty="0">
                <a:latin typeface="Courier New"/>
                <a:cs typeface="Courier New"/>
              </a:rPr>
              <a:t>5</a:t>
            </a:r>
            <a:r>
              <a:rPr sz="2800" spc="-10" dirty="0">
                <a:latin typeface="Courier New"/>
                <a:cs typeface="Courier New"/>
              </a:rPr>
              <a:t>);  echo"&lt;br/&gt;";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36975" y="4558665"/>
            <a:ext cx="1090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ourier New"/>
                <a:cs typeface="Courier New"/>
              </a:rPr>
              <a:t>$a++;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39" y="4985207"/>
            <a:ext cx="452120" cy="10496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spc="-5" dirty="0"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Courier New"/>
                <a:cs typeface="Courier New"/>
              </a:rPr>
              <a:t>?&gt;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012" y="44450"/>
            <a:ext cx="8963025" cy="717550"/>
          </a:xfrm>
          <a:custGeom>
            <a:avLst/>
            <a:gdLst/>
            <a:ahLst/>
            <a:cxnLst/>
            <a:rect l="l" t="t" r="r" b="b"/>
            <a:pathLst>
              <a:path w="8963025" h="717550">
                <a:moveTo>
                  <a:pt x="8963025" y="0"/>
                </a:moveTo>
                <a:lnTo>
                  <a:pt x="0" y="0"/>
                </a:lnTo>
                <a:lnTo>
                  <a:pt x="0" y="717550"/>
                </a:lnTo>
                <a:lnTo>
                  <a:pt x="8963025" y="717550"/>
                </a:lnTo>
                <a:lnTo>
                  <a:pt x="8963025" y="0"/>
                </a:lnTo>
                <a:close/>
              </a:path>
            </a:pathLst>
          </a:custGeom>
          <a:solidFill>
            <a:srgbClr val="0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8714" y="132969"/>
            <a:ext cx="22161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Cấu trúc</a:t>
            </a:r>
            <a:r>
              <a:rPr spc="-85" dirty="0"/>
              <a:t> </a:t>
            </a:r>
            <a:r>
              <a:rPr dirty="0"/>
              <a:t>lặp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51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Lập trình</a:t>
            </a:r>
            <a:r>
              <a:rPr spc="-70" dirty="0"/>
              <a:t> </a:t>
            </a:r>
            <a:r>
              <a:rPr spc="-10" dirty="0"/>
              <a:t>Web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15/08/2019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4142" y="1086357"/>
            <a:ext cx="31197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24865" indent="-812800">
              <a:lnSpc>
                <a:spcPct val="100000"/>
              </a:lnSpc>
              <a:spcBef>
                <a:spcPts val="105"/>
              </a:spcBef>
              <a:buClr>
                <a:srgbClr val="00007C"/>
              </a:buClr>
              <a:buSzPct val="75000"/>
              <a:buFont typeface="Wingdings"/>
              <a:buChar char=""/>
              <a:tabLst>
                <a:tab pos="824865" algn="l"/>
                <a:tab pos="825500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Cấu trúc</a:t>
            </a:r>
            <a:r>
              <a:rPr sz="3200" b="1" spc="-85" dirty="0">
                <a:latin typeface="Times New Roman"/>
                <a:cs typeface="Times New Roman"/>
              </a:rPr>
              <a:t> </a:t>
            </a:r>
            <a:r>
              <a:rPr sz="3200" b="1" spc="5" dirty="0">
                <a:latin typeface="Times New Roman"/>
                <a:cs typeface="Times New Roman"/>
              </a:rPr>
              <a:t>for</a:t>
            </a:r>
            <a:r>
              <a:rPr sz="3200" spc="5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4142" y="1671574"/>
            <a:ext cx="15074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/>
                <a:cs typeface="Times New Roman"/>
              </a:rPr>
              <a:t>Cú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pháp: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02917" y="1723389"/>
            <a:ext cx="4419600" cy="174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Times New Roman"/>
                <a:cs typeface="Times New Roman"/>
              </a:rPr>
              <a:t>for (</a:t>
            </a:r>
            <a:r>
              <a:rPr sz="2800" i="1" dirty="0">
                <a:latin typeface="Times New Roman"/>
                <a:cs typeface="Times New Roman"/>
              </a:rPr>
              <a:t>init; </a:t>
            </a:r>
            <a:r>
              <a:rPr sz="2800" i="1" spc="-5" dirty="0">
                <a:latin typeface="Times New Roman"/>
                <a:cs typeface="Times New Roman"/>
              </a:rPr>
              <a:t>condition;</a:t>
            </a:r>
            <a:r>
              <a:rPr sz="2800" i="1" spc="-8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increment</a:t>
            </a:r>
            <a:r>
              <a:rPr sz="2800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2800" spc="-5" dirty="0">
                <a:latin typeface="Times New Roman"/>
                <a:cs typeface="Times New Roman"/>
              </a:rPr>
              <a:t>{</a:t>
            </a:r>
            <a:endParaRPr sz="2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800" i="1" spc="-5" dirty="0">
                <a:latin typeface="Times New Roman"/>
                <a:cs typeface="Times New Roman"/>
              </a:rPr>
              <a:t>code to be</a:t>
            </a:r>
            <a:r>
              <a:rPr sz="2800" i="1" spc="-3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executed;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4142" y="3537280"/>
            <a:ext cx="82632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24865" indent="-812800">
              <a:lnSpc>
                <a:spcPct val="100000"/>
              </a:lnSpc>
              <a:spcBef>
                <a:spcPts val="105"/>
              </a:spcBef>
              <a:buClr>
                <a:srgbClr val="00007C"/>
              </a:buClr>
              <a:buSzPct val="75000"/>
              <a:buFont typeface="Wingdings"/>
              <a:buChar char=""/>
              <a:tabLst>
                <a:tab pos="824865" algn="l"/>
                <a:tab pos="825500" algn="l"/>
              </a:tabLst>
            </a:pPr>
            <a:r>
              <a:rPr sz="3200" b="1" dirty="0">
                <a:latin typeface="Times New Roman"/>
                <a:cs typeface="Times New Roman"/>
              </a:rPr>
              <a:t>Cấu </a:t>
            </a:r>
            <a:r>
              <a:rPr sz="3200" b="1" spc="-5" dirty="0">
                <a:latin typeface="Times New Roman"/>
                <a:cs typeface="Times New Roman"/>
              </a:rPr>
              <a:t>trúc </a:t>
            </a:r>
            <a:r>
              <a:rPr sz="3200" b="1" dirty="0">
                <a:latin typeface="Times New Roman"/>
                <a:cs typeface="Times New Roman"/>
              </a:rPr>
              <a:t>foreach</a:t>
            </a:r>
            <a:r>
              <a:rPr sz="3200" dirty="0">
                <a:latin typeface="Times New Roman"/>
                <a:cs typeface="Times New Roman"/>
              </a:rPr>
              <a:t>: sử dụng khi lặp trên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mảng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4142" y="4122801"/>
            <a:ext cx="15074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Times New Roman"/>
                <a:cs typeface="Times New Roman"/>
              </a:rPr>
              <a:t>Cú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pháp: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58720" y="4174616"/>
            <a:ext cx="3891279" cy="174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foreach </a:t>
            </a:r>
            <a:r>
              <a:rPr sz="2800" dirty="0">
                <a:latin typeface="Times New Roman"/>
                <a:cs typeface="Times New Roman"/>
              </a:rPr>
              <a:t>($</a:t>
            </a:r>
            <a:r>
              <a:rPr sz="2800" i="1" dirty="0">
                <a:latin typeface="Times New Roman"/>
                <a:cs typeface="Times New Roman"/>
              </a:rPr>
              <a:t>array </a:t>
            </a:r>
            <a:r>
              <a:rPr sz="2800" spc="-10" dirty="0">
                <a:latin typeface="Times New Roman"/>
                <a:cs typeface="Times New Roman"/>
              </a:rPr>
              <a:t>as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$</a:t>
            </a:r>
            <a:r>
              <a:rPr sz="2800" i="1" spc="-5" dirty="0">
                <a:latin typeface="Times New Roman"/>
                <a:cs typeface="Times New Roman"/>
              </a:rPr>
              <a:t>value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56515">
              <a:lnSpc>
                <a:spcPct val="100000"/>
              </a:lnSpc>
              <a:spcBef>
                <a:spcPts val="85"/>
              </a:spcBef>
            </a:pPr>
            <a:r>
              <a:rPr sz="2800" spc="-5" dirty="0">
                <a:latin typeface="Times New Roman"/>
                <a:cs typeface="Times New Roman"/>
              </a:rPr>
              <a:t>{</a:t>
            </a:r>
            <a:endParaRPr sz="2800">
              <a:latin typeface="Times New Roman"/>
              <a:cs typeface="Times New Roman"/>
            </a:endParaRPr>
          </a:p>
          <a:p>
            <a:pPr marL="971550">
              <a:lnSpc>
                <a:spcPct val="100000"/>
              </a:lnSpc>
            </a:pPr>
            <a:r>
              <a:rPr sz="2800" i="1" spc="-5" dirty="0">
                <a:latin typeface="Times New Roman"/>
                <a:cs typeface="Times New Roman"/>
              </a:rPr>
              <a:t>code to be</a:t>
            </a:r>
            <a:r>
              <a:rPr sz="2800" i="1" spc="-7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executed;</a:t>
            </a:r>
            <a:endParaRPr sz="2800">
              <a:latin typeface="Times New Roman"/>
              <a:cs typeface="Times New Roman"/>
            </a:endParaRPr>
          </a:p>
          <a:p>
            <a:pPr marL="56515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012" y="44450"/>
            <a:ext cx="8963025" cy="717550"/>
          </a:xfrm>
          <a:custGeom>
            <a:avLst/>
            <a:gdLst/>
            <a:ahLst/>
            <a:cxnLst/>
            <a:rect l="l" t="t" r="r" b="b"/>
            <a:pathLst>
              <a:path w="8963025" h="717550">
                <a:moveTo>
                  <a:pt x="8963025" y="0"/>
                </a:moveTo>
                <a:lnTo>
                  <a:pt x="0" y="0"/>
                </a:lnTo>
                <a:lnTo>
                  <a:pt x="0" y="717550"/>
                </a:lnTo>
                <a:lnTo>
                  <a:pt x="8963025" y="717550"/>
                </a:lnTo>
                <a:lnTo>
                  <a:pt x="8963025" y="0"/>
                </a:lnTo>
                <a:close/>
              </a:path>
            </a:pathLst>
          </a:custGeom>
          <a:solidFill>
            <a:srgbClr val="0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8714" y="132969"/>
            <a:ext cx="32429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Cấu trúc </a:t>
            </a:r>
            <a:r>
              <a:rPr dirty="0"/>
              <a:t>rẽ</a:t>
            </a:r>
            <a:r>
              <a:rPr spc="-55" dirty="0"/>
              <a:t> </a:t>
            </a:r>
            <a:r>
              <a:rPr spc="-10" dirty="0"/>
              <a:t>nhánh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52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Lập trình</a:t>
            </a:r>
            <a:r>
              <a:rPr spc="-70" dirty="0"/>
              <a:t> </a:t>
            </a:r>
            <a:r>
              <a:rPr spc="-10" dirty="0"/>
              <a:t>Web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15/08/2019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1016253"/>
            <a:ext cx="8787130" cy="4919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50"/>
              </a:lnSpc>
              <a:spcBef>
                <a:spcPts val="100"/>
              </a:spcBef>
            </a:pPr>
            <a:r>
              <a:rPr sz="2400" spc="-5" dirty="0">
                <a:solidFill>
                  <a:srgbClr val="CC0000"/>
                </a:solidFill>
                <a:latin typeface="Times New Roman"/>
                <a:cs typeface="Times New Roman"/>
              </a:rPr>
              <a:t>Ví</a:t>
            </a:r>
            <a:r>
              <a:rPr sz="2400" spc="-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dụ: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50"/>
              </a:lnSpc>
            </a:pPr>
            <a:r>
              <a:rPr sz="2400" spc="-5" dirty="0">
                <a:latin typeface="Courier New"/>
                <a:cs typeface="Courier New"/>
              </a:rPr>
              <a:t>&lt;?php</a:t>
            </a:r>
            <a:endParaRPr sz="2400">
              <a:latin typeface="Courier New"/>
              <a:cs typeface="Courier New"/>
            </a:endParaRPr>
          </a:p>
          <a:p>
            <a:pPr marL="824865" marR="5080" indent="-812800">
              <a:lnSpc>
                <a:spcPts val="2310"/>
              </a:lnSpc>
              <a:spcBef>
                <a:spcPts val="550"/>
              </a:spcBef>
            </a:pPr>
            <a:r>
              <a:rPr sz="2400" spc="-5" dirty="0">
                <a:latin typeface="Courier New"/>
                <a:cs typeface="Courier New"/>
              </a:rPr>
              <a:t>$tpho1 </a:t>
            </a:r>
            <a:r>
              <a:rPr sz="2400" dirty="0">
                <a:latin typeface="Courier New"/>
                <a:cs typeface="Courier New"/>
              </a:rPr>
              <a:t>= </a:t>
            </a:r>
            <a:r>
              <a:rPr sz="2400" spc="-10" dirty="0">
                <a:latin typeface="Courier New"/>
                <a:cs typeface="Courier New"/>
              </a:rPr>
              <a:t>array("HoChiMinh", "HaNoi", "HaiPhong",  "DaNang");</a:t>
            </a:r>
            <a:endParaRPr sz="2400">
              <a:latin typeface="Courier New"/>
              <a:cs typeface="Courier New"/>
            </a:endParaRPr>
          </a:p>
          <a:p>
            <a:pPr marL="824865" marR="734695" indent="-812800">
              <a:lnSpc>
                <a:spcPct val="80000"/>
              </a:lnSpc>
              <a:spcBef>
                <a:spcPts val="590"/>
              </a:spcBef>
            </a:pPr>
            <a:r>
              <a:rPr sz="2400" spc="-5" dirty="0">
                <a:latin typeface="Courier New"/>
                <a:cs typeface="Courier New"/>
              </a:rPr>
              <a:t>$tpho2 </a:t>
            </a:r>
            <a:r>
              <a:rPr sz="2400" dirty="0">
                <a:latin typeface="Courier New"/>
                <a:cs typeface="Courier New"/>
              </a:rPr>
              <a:t>= </a:t>
            </a:r>
            <a:r>
              <a:rPr sz="2400" spc="-10" dirty="0">
                <a:latin typeface="Courier New"/>
                <a:cs typeface="Courier New"/>
              </a:rPr>
              <a:t>array("HCM" </a:t>
            </a:r>
            <a:r>
              <a:rPr sz="2400" spc="-5" dirty="0">
                <a:latin typeface="Courier New"/>
                <a:cs typeface="Courier New"/>
              </a:rPr>
              <a:t>=&gt; </a:t>
            </a:r>
            <a:r>
              <a:rPr sz="2400" spc="-10" dirty="0">
                <a:latin typeface="Courier New"/>
                <a:cs typeface="Courier New"/>
              </a:rPr>
              <a:t>"HoChiMinh", "HN" </a:t>
            </a:r>
            <a:r>
              <a:rPr sz="2400" spc="-5" dirty="0">
                <a:latin typeface="Courier New"/>
                <a:cs typeface="Courier New"/>
              </a:rPr>
              <a:t>=&gt;  </a:t>
            </a:r>
            <a:r>
              <a:rPr sz="2400" spc="-10" dirty="0">
                <a:latin typeface="Courier New"/>
                <a:cs typeface="Courier New"/>
              </a:rPr>
              <a:t>"HaNoi", </a:t>
            </a:r>
            <a:r>
              <a:rPr sz="2400" spc="-5" dirty="0">
                <a:latin typeface="Courier New"/>
                <a:cs typeface="Courier New"/>
              </a:rPr>
              <a:t>"HP" </a:t>
            </a:r>
            <a:r>
              <a:rPr sz="2400" spc="-10" dirty="0">
                <a:latin typeface="Courier New"/>
                <a:cs typeface="Courier New"/>
              </a:rPr>
              <a:t>=&gt; "HaiPhong", "DN"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=&gt;</a:t>
            </a:r>
            <a:endParaRPr sz="2400">
              <a:latin typeface="Courier New"/>
              <a:cs typeface="Courier New"/>
            </a:endParaRPr>
          </a:p>
          <a:p>
            <a:pPr marL="824865">
              <a:lnSpc>
                <a:spcPts val="2305"/>
              </a:lnSpc>
            </a:pPr>
            <a:r>
              <a:rPr sz="2400" spc="-10" dirty="0">
                <a:latin typeface="Courier New"/>
                <a:cs typeface="Courier New"/>
              </a:rPr>
              <a:t>"DaNang");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ourier New"/>
                <a:cs typeface="Courier New"/>
              </a:rPr>
              <a:t>foreach($tpho1 as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$tp)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824865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echo</a:t>
            </a:r>
            <a:r>
              <a:rPr sz="2400" spc="-10" dirty="0">
                <a:latin typeface="Courier New"/>
                <a:cs typeface="Courier New"/>
              </a:rPr>
              <a:t> $tp."&lt;br/&gt;";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 marR="2560320">
              <a:lnSpc>
                <a:spcPct val="100000"/>
              </a:lnSpc>
            </a:pPr>
            <a:r>
              <a:rPr sz="2400" spc="-10" dirty="0">
                <a:latin typeface="Courier New"/>
                <a:cs typeface="Courier New"/>
              </a:rPr>
              <a:t>foreach($tpho2 as $chiso=&gt;$giatri)  </a:t>
            </a:r>
            <a:r>
              <a:rPr sz="2400" spc="-5" dirty="0">
                <a:latin typeface="Courier New"/>
                <a:cs typeface="Courier New"/>
              </a:rPr>
              <a:t>echo </a:t>
            </a:r>
            <a:r>
              <a:rPr sz="2400" spc="-10" dirty="0">
                <a:latin typeface="Courier New"/>
                <a:cs typeface="Courier New"/>
              </a:rPr>
              <a:t>$chiso.":".$giatri."&lt;br/&gt;";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?&gt;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142" y="1240281"/>
            <a:ext cx="8662670" cy="4658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24865" marR="6350" indent="-812800">
              <a:lnSpc>
                <a:spcPct val="100000"/>
              </a:lnSpc>
              <a:spcBef>
                <a:spcPts val="95"/>
              </a:spcBef>
              <a:buClr>
                <a:srgbClr val="00007C"/>
              </a:buClr>
              <a:buSzPct val="75000"/>
              <a:buFont typeface="Wingdings"/>
              <a:buChar char=""/>
              <a:tabLst>
                <a:tab pos="824865" algn="l"/>
                <a:tab pos="825500" algn="l"/>
              </a:tabLst>
            </a:pPr>
            <a:r>
              <a:rPr sz="2800" spc="-10" dirty="0">
                <a:latin typeface="Times New Roman"/>
                <a:cs typeface="Times New Roman"/>
              </a:rPr>
              <a:t>Nếu máy </a:t>
            </a:r>
            <a:r>
              <a:rPr sz="2800" spc="-5" dirty="0">
                <a:latin typeface="Times New Roman"/>
                <a:cs typeface="Times New Roman"/>
              </a:rPr>
              <a:t>chủ chưa được </a:t>
            </a:r>
            <a:r>
              <a:rPr sz="2800" dirty="0">
                <a:latin typeface="Times New Roman"/>
                <a:cs typeface="Times New Roman"/>
              </a:rPr>
              <a:t>hỗ </a:t>
            </a:r>
            <a:r>
              <a:rPr sz="2800" spc="-5" dirty="0">
                <a:latin typeface="Times New Roman"/>
                <a:cs typeface="Times New Roman"/>
              </a:rPr>
              <a:t>trợ </a:t>
            </a:r>
            <a:r>
              <a:rPr sz="2800" dirty="0">
                <a:latin typeface="Times New Roman"/>
                <a:cs typeface="Times New Roman"/>
              </a:rPr>
              <a:t>PHP thì </a:t>
            </a:r>
            <a:r>
              <a:rPr sz="2800" spc="-10" dirty="0">
                <a:latin typeface="Times New Roman"/>
                <a:cs typeface="Times New Roman"/>
              </a:rPr>
              <a:t>cần </a:t>
            </a:r>
            <a:r>
              <a:rPr sz="2800" spc="-5" dirty="0">
                <a:latin typeface="Times New Roman"/>
                <a:cs typeface="Times New Roman"/>
              </a:rPr>
              <a:t>phải </a:t>
            </a:r>
            <a:r>
              <a:rPr sz="2800" spc="-15" dirty="0">
                <a:latin typeface="Times New Roman"/>
                <a:cs typeface="Times New Roman"/>
              </a:rPr>
              <a:t>cài  </a:t>
            </a:r>
            <a:r>
              <a:rPr sz="2800" spc="-5" dirty="0">
                <a:latin typeface="Times New Roman"/>
                <a:cs typeface="Times New Roman"/>
              </a:rPr>
              <a:t>đặt </a:t>
            </a:r>
            <a:r>
              <a:rPr sz="2800" dirty="0">
                <a:latin typeface="Times New Roman"/>
                <a:cs typeface="Times New Roman"/>
              </a:rPr>
              <a:t>nó.</a:t>
            </a:r>
            <a:endParaRPr sz="2800">
              <a:latin typeface="Times New Roman"/>
              <a:cs typeface="Times New Roman"/>
            </a:endParaRPr>
          </a:p>
          <a:p>
            <a:pPr marL="824865" marR="2803525" indent="-812800">
              <a:lnSpc>
                <a:spcPct val="100000"/>
              </a:lnSpc>
              <a:spcBef>
                <a:spcPts val="675"/>
              </a:spcBef>
              <a:buClr>
                <a:srgbClr val="00007C"/>
              </a:buClr>
              <a:buSzPct val="75000"/>
              <a:buFont typeface="Wingdings"/>
              <a:buChar char=""/>
              <a:tabLst>
                <a:tab pos="824865" algn="l"/>
                <a:tab pos="825500" algn="l"/>
              </a:tabLst>
            </a:pPr>
            <a:r>
              <a:rPr sz="2800" spc="-10" dirty="0">
                <a:latin typeface="Times New Roman"/>
                <a:cs typeface="Times New Roman"/>
              </a:rPr>
              <a:t>Download </a:t>
            </a:r>
            <a:r>
              <a:rPr sz="2800" spc="-5" dirty="0">
                <a:latin typeface="Times New Roman"/>
                <a:cs typeface="Times New Roman"/>
              </a:rPr>
              <a:t>miễn </a:t>
            </a:r>
            <a:r>
              <a:rPr sz="2800" dirty="0">
                <a:latin typeface="Times New Roman"/>
                <a:cs typeface="Times New Roman"/>
              </a:rPr>
              <a:t>phí </a:t>
            </a:r>
            <a:r>
              <a:rPr sz="2800" spc="-5" dirty="0">
                <a:latin typeface="Times New Roman"/>
                <a:cs typeface="Times New Roman"/>
              </a:rPr>
              <a:t>tại: </a:t>
            </a:r>
            <a:r>
              <a:rPr sz="2800" u="heavy" spc="-5" dirty="0">
                <a:solidFill>
                  <a:srgbClr val="666699"/>
                </a:solidFill>
                <a:uFill>
                  <a:solidFill>
                    <a:srgbClr val="666699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spc="-5" dirty="0">
                <a:solidFill>
                  <a:srgbClr val="666699"/>
                </a:solidFill>
                <a:uFill>
                  <a:solidFill>
                    <a:srgbClr val="666699"/>
                  </a:solidFill>
                </a:uFill>
                <a:latin typeface="Times New Roman"/>
                <a:cs typeface="Times New Roman"/>
                <a:hlinkClick r:id="rId2"/>
              </a:rPr>
              <a:t>http://www.php.net/downloads.php</a:t>
            </a:r>
            <a:endParaRPr sz="2800">
              <a:latin typeface="Times New Roman"/>
              <a:cs typeface="Times New Roman"/>
            </a:endParaRPr>
          </a:p>
          <a:p>
            <a:pPr marL="824865" indent="-812800">
              <a:lnSpc>
                <a:spcPct val="100000"/>
              </a:lnSpc>
              <a:spcBef>
                <a:spcPts val="670"/>
              </a:spcBef>
              <a:buClr>
                <a:srgbClr val="00007C"/>
              </a:buClr>
              <a:buSzPct val="75000"/>
              <a:buFont typeface="Wingdings"/>
              <a:buChar char=""/>
              <a:tabLst>
                <a:tab pos="824865" algn="l"/>
                <a:tab pos="825500" algn="l"/>
              </a:tabLst>
            </a:pPr>
            <a:r>
              <a:rPr sz="2800" spc="-5" dirty="0">
                <a:latin typeface="Times New Roman"/>
                <a:cs typeface="Times New Roman"/>
              </a:rPr>
              <a:t>Để </a:t>
            </a:r>
            <a:r>
              <a:rPr sz="2800" dirty="0">
                <a:latin typeface="Times New Roman"/>
                <a:cs typeface="Times New Roman"/>
              </a:rPr>
              <a:t>truy </a:t>
            </a:r>
            <a:r>
              <a:rPr sz="2800" spc="-10" dirty="0">
                <a:latin typeface="Times New Roman"/>
                <a:cs typeface="Times New Roman"/>
              </a:rPr>
              <a:t>cập </a:t>
            </a:r>
            <a:r>
              <a:rPr sz="2800" spc="-5" dirty="0">
                <a:latin typeface="Times New Roman"/>
                <a:cs typeface="Times New Roman"/>
              </a:rPr>
              <a:t>được vào Web server </a:t>
            </a:r>
            <a:r>
              <a:rPr sz="2800" spc="-10" dirty="0">
                <a:latin typeface="Times New Roman"/>
                <a:cs typeface="Times New Roman"/>
              </a:rPr>
              <a:t>có </a:t>
            </a:r>
            <a:r>
              <a:rPr sz="2800" dirty="0">
                <a:latin typeface="Times New Roman"/>
                <a:cs typeface="Times New Roman"/>
              </a:rPr>
              <a:t>hỗ </a:t>
            </a:r>
            <a:r>
              <a:rPr sz="2800" spc="-5" dirty="0">
                <a:latin typeface="Times New Roman"/>
                <a:cs typeface="Times New Roman"/>
              </a:rPr>
              <a:t>trợ PHP,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cần:</a:t>
            </a:r>
            <a:endParaRPr sz="2800">
              <a:latin typeface="Times New Roman"/>
              <a:cs typeface="Times New Roman"/>
            </a:endParaRPr>
          </a:p>
          <a:p>
            <a:pPr marL="1181100" lvl="1" indent="-711835">
              <a:lnSpc>
                <a:spcPct val="100000"/>
              </a:lnSpc>
              <a:spcBef>
                <a:spcPts val="595"/>
              </a:spcBef>
              <a:buClr>
                <a:srgbClr val="9999CC"/>
              </a:buClr>
              <a:buSzPct val="79166"/>
              <a:buFont typeface="Wingdings"/>
              <a:buChar char=""/>
              <a:tabLst>
                <a:tab pos="1181100" algn="l"/>
                <a:tab pos="1181735" algn="l"/>
              </a:tabLst>
            </a:pPr>
            <a:r>
              <a:rPr sz="2400" dirty="0">
                <a:solidFill>
                  <a:srgbClr val="00007C"/>
                </a:solidFill>
                <a:latin typeface="Times New Roman"/>
                <a:cs typeface="Times New Roman"/>
              </a:rPr>
              <a:t>Cài đặt </a:t>
            </a:r>
            <a:r>
              <a:rPr sz="2400" spc="-5" dirty="0">
                <a:solidFill>
                  <a:srgbClr val="00007C"/>
                </a:solidFill>
                <a:latin typeface="Times New Roman"/>
                <a:cs typeface="Times New Roman"/>
              </a:rPr>
              <a:t>Apache </a:t>
            </a:r>
            <a:r>
              <a:rPr sz="2400" dirty="0">
                <a:solidFill>
                  <a:srgbClr val="00007C"/>
                </a:solidFill>
                <a:latin typeface="Times New Roman"/>
                <a:cs typeface="Times New Roman"/>
              </a:rPr>
              <a:t>hoặc IIS trên </a:t>
            </a:r>
            <a:r>
              <a:rPr sz="2400" spc="-10" dirty="0">
                <a:solidFill>
                  <a:srgbClr val="00007C"/>
                </a:solidFill>
                <a:latin typeface="Times New Roman"/>
                <a:cs typeface="Times New Roman"/>
              </a:rPr>
              <a:t>máy </a:t>
            </a:r>
            <a:r>
              <a:rPr sz="2400" dirty="0">
                <a:solidFill>
                  <a:srgbClr val="00007C"/>
                </a:solidFill>
                <a:latin typeface="Times New Roman"/>
                <a:cs typeface="Times New Roman"/>
              </a:rPr>
              <a:t>chủ, cài </a:t>
            </a:r>
            <a:r>
              <a:rPr sz="2400" spc="-5" dirty="0">
                <a:solidFill>
                  <a:srgbClr val="00007C"/>
                </a:solidFill>
                <a:latin typeface="Times New Roman"/>
                <a:cs typeface="Times New Roman"/>
              </a:rPr>
              <a:t>PHP,</a:t>
            </a:r>
            <a:r>
              <a:rPr sz="2400" spc="-60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7C"/>
                </a:solidFill>
                <a:latin typeface="Times New Roman"/>
                <a:cs typeface="Times New Roman"/>
              </a:rPr>
              <a:t>MySQL</a:t>
            </a:r>
            <a:endParaRPr sz="2400">
              <a:latin typeface="Times New Roman"/>
              <a:cs typeface="Times New Roman"/>
            </a:endParaRPr>
          </a:p>
          <a:p>
            <a:pPr marL="1181100" lvl="1" indent="-711835">
              <a:lnSpc>
                <a:spcPct val="100000"/>
              </a:lnSpc>
              <a:spcBef>
                <a:spcPts val="575"/>
              </a:spcBef>
              <a:buClr>
                <a:srgbClr val="9999CC"/>
              </a:buClr>
              <a:buSzPct val="79166"/>
              <a:buFont typeface="Wingdings"/>
              <a:buChar char=""/>
              <a:tabLst>
                <a:tab pos="1181100" algn="l"/>
                <a:tab pos="1181735" algn="l"/>
              </a:tabLst>
            </a:pPr>
            <a:r>
              <a:rPr sz="2400" spc="-5" dirty="0">
                <a:solidFill>
                  <a:srgbClr val="00007C"/>
                </a:solidFill>
                <a:latin typeface="Times New Roman"/>
                <a:cs typeface="Times New Roman"/>
              </a:rPr>
              <a:t>Hoặc </a:t>
            </a:r>
            <a:r>
              <a:rPr sz="2400" dirty="0">
                <a:solidFill>
                  <a:srgbClr val="00007C"/>
                </a:solidFill>
                <a:latin typeface="Times New Roman"/>
                <a:cs typeface="Times New Roman"/>
              </a:rPr>
              <a:t>thuê </a:t>
            </a:r>
            <a:r>
              <a:rPr sz="2400" spc="-10" dirty="0">
                <a:solidFill>
                  <a:srgbClr val="00007C"/>
                </a:solidFill>
                <a:latin typeface="Times New Roman"/>
                <a:cs typeface="Times New Roman"/>
              </a:rPr>
              <a:t>một Web </a:t>
            </a:r>
            <a:r>
              <a:rPr sz="2400" dirty="0">
                <a:solidFill>
                  <a:srgbClr val="00007C"/>
                </a:solidFill>
                <a:latin typeface="Times New Roman"/>
                <a:cs typeface="Times New Roman"/>
              </a:rPr>
              <a:t>hosting có hỗ trợ </a:t>
            </a:r>
            <a:r>
              <a:rPr sz="2400" spc="-5" dirty="0">
                <a:solidFill>
                  <a:srgbClr val="00007C"/>
                </a:solidFill>
                <a:latin typeface="Times New Roman"/>
                <a:cs typeface="Times New Roman"/>
              </a:rPr>
              <a:t>PHP </a:t>
            </a:r>
            <a:r>
              <a:rPr sz="2400" dirty="0">
                <a:solidFill>
                  <a:srgbClr val="00007C"/>
                </a:solidFill>
                <a:latin typeface="Times New Roman"/>
                <a:cs typeface="Times New Roman"/>
              </a:rPr>
              <a:t>và</a:t>
            </a:r>
            <a:r>
              <a:rPr sz="2400" spc="-10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7C"/>
                </a:solidFill>
                <a:latin typeface="Times New Roman"/>
                <a:cs typeface="Times New Roman"/>
              </a:rPr>
              <a:t>MySQL</a:t>
            </a:r>
            <a:endParaRPr sz="2400">
              <a:latin typeface="Times New Roman"/>
              <a:cs typeface="Times New Roman"/>
            </a:endParaRPr>
          </a:p>
          <a:p>
            <a:pPr marL="824865" marR="5080" indent="-812800">
              <a:lnSpc>
                <a:spcPct val="100000"/>
              </a:lnSpc>
              <a:spcBef>
                <a:spcPts val="660"/>
              </a:spcBef>
              <a:buClr>
                <a:srgbClr val="00007C"/>
              </a:buClr>
              <a:buSzPct val="75000"/>
              <a:buFont typeface="Wingdings"/>
              <a:buChar char=""/>
              <a:tabLst>
                <a:tab pos="824865" algn="l"/>
                <a:tab pos="825500" algn="l"/>
                <a:tab pos="1450975" algn="l"/>
                <a:tab pos="2097405" algn="l"/>
                <a:tab pos="2638425" algn="l"/>
                <a:tab pos="3562350" algn="l"/>
                <a:tab pos="4325620" algn="l"/>
                <a:tab pos="4854575" algn="l"/>
                <a:tab pos="5756910" algn="l"/>
                <a:tab pos="6677659" algn="l"/>
                <a:tab pos="7423150" algn="l"/>
                <a:tab pos="8176259" algn="l"/>
              </a:tabLst>
            </a:pPr>
            <a:r>
              <a:rPr sz="2800" spc="-10" dirty="0">
                <a:latin typeface="Times New Roman"/>
                <a:cs typeface="Times New Roman"/>
              </a:rPr>
              <a:t>C</a:t>
            </a:r>
            <a:r>
              <a:rPr sz="2800" spc="-5" dirty="0">
                <a:latin typeface="Times New Roman"/>
                <a:cs typeface="Times New Roman"/>
              </a:rPr>
              <a:t>ó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5" dirty="0">
                <a:latin typeface="Times New Roman"/>
                <a:cs typeface="Times New Roman"/>
              </a:rPr>
              <a:t>ể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5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Times New Roman"/>
                <a:cs typeface="Times New Roman"/>
              </a:rPr>
              <a:t>ử</a:t>
            </a:r>
            <a:r>
              <a:rPr sz="2800" dirty="0">
                <a:latin typeface="Times New Roman"/>
                <a:cs typeface="Times New Roman"/>
              </a:rPr>
              <a:t>	dụn</a:t>
            </a:r>
            <a:r>
              <a:rPr sz="2800" spc="-5" dirty="0">
                <a:latin typeface="Times New Roman"/>
                <a:cs typeface="Times New Roman"/>
              </a:rPr>
              <a:t>g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Times New Roman"/>
                <a:cs typeface="Times New Roman"/>
              </a:rPr>
              <a:t>ột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số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phần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Times New Roman"/>
                <a:cs typeface="Times New Roman"/>
              </a:rPr>
              <a:t>ềm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tích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h</a:t>
            </a:r>
            <a:r>
              <a:rPr sz="2800" spc="-15" dirty="0">
                <a:latin typeface="Times New Roman"/>
                <a:cs typeface="Times New Roman"/>
              </a:rPr>
              <a:t>ợ</a:t>
            </a:r>
            <a:r>
              <a:rPr sz="2800" spc="-5" dirty="0">
                <a:latin typeface="Times New Roman"/>
                <a:cs typeface="Times New Roman"/>
              </a:rPr>
              <a:t>p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sẵn  </a:t>
            </a:r>
            <a:r>
              <a:rPr sz="2800" spc="-5" dirty="0">
                <a:latin typeface="Times New Roman"/>
                <a:cs typeface="Times New Roman"/>
              </a:rPr>
              <a:t>Apache, </a:t>
            </a:r>
            <a:r>
              <a:rPr sz="2800" dirty="0">
                <a:latin typeface="Times New Roman"/>
                <a:cs typeface="Times New Roman"/>
              </a:rPr>
              <a:t>php, </a:t>
            </a:r>
            <a:r>
              <a:rPr sz="2800" spc="-5" dirty="0">
                <a:latin typeface="Times New Roman"/>
                <a:cs typeface="Times New Roman"/>
              </a:rPr>
              <a:t>MySQL. Chẳng hạn, </a:t>
            </a:r>
            <a:r>
              <a:rPr sz="2800" dirty="0">
                <a:latin typeface="Times New Roman"/>
                <a:cs typeface="Times New Roman"/>
              </a:rPr>
              <a:t>như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XAMPP</a:t>
            </a:r>
            <a:endParaRPr sz="2800">
              <a:latin typeface="Times New Roman"/>
              <a:cs typeface="Times New Roman"/>
            </a:endParaRPr>
          </a:p>
          <a:p>
            <a:pPr marL="824865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Times New Roman"/>
                <a:cs typeface="Times New Roman"/>
              </a:rPr>
              <a:t>download tại: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u="heavy" spc="-5" dirty="0">
                <a:solidFill>
                  <a:srgbClr val="666699"/>
                </a:solidFill>
                <a:uFill>
                  <a:solidFill>
                    <a:srgbClr val="666699"/>
                  </a:solidFill>
                </a:uFill>
                <a:latin typeface="Times New Roman"/>
                <a:cs typeface="Times New Roman"/>
                <a:hlinkClick r:id="rId3"/>
              </a:rPr>
              <a:t>www.apachefriends.org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0012" y="152400"/>
            <a:ext cx="8963025" cy="717550"/>
          </a:xfrm>
          <a:custGeom>
            <a:avLst/>
            <a:gdLst/>
            <a:ahLst/>
            <a:cxnLst/>
            <a:rect l="l" t="t" r="r" b="b"/>
            <a:pathLst>
              <a:path w="8963025" h="717550">
                <a:moveTo>
                  <a:pt x="8963025" y="0"/>
                </a:moveTo>
                <a:lnTo>
                  <a:pt x="0" y="0"/>
                </a:lnTo>
                <a:lnTo>
                  <a:pt x="0" y="717550"/>
                </a:lnTo>
                <a:lnTo>
                  <a:pt x="8963025" y="717550"/>
                </a:lnTo>
                <a:lnTo>
                  <a:pt x="8963025" y="0"/>
                </a:lnTo>
                <a:close/>
              </a:path>
            </a:pathLst>
          </a:custGeom>
          <a:solidFill>
            <a:srgbClr val="0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8714" y="240868"/>
            <a:ext cx="77958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Download, </a:t>
            </a:r>
            <a:r>
              <a:rPr dirty="0"/>
              <a:t>cài </a:t>
            </a:r>
            <a:r>
              <a:rPr spc="-5" dirty="0"/>
              <a:t>đặt </a:t>
            </a:r>
            <a:r>
              <a:rPr dirty="0"/>
              <a:t>và cấu </a:t>
            </a:r>
            <a:r>
              <a:rPr spc="-5" dirty="0"/>
              <a:t>hình ứng </a:t>
            </a:r>
            <a:r>
              <a:rPr spc="-10" dirty="0"/>
              <a:t>dụng</a:t>
            </a:r>
            <a:r>
              <a:rPr spc="-75" dirty="0"/>
              <a:t> </a:t>
            </a:r>
            <a:r>
              <a:rPr spc="-5" dirty="0"/>
              <a:t>php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Lập trình</a:t>
            </a:r>
            <a:r>
              <a:rPr spc="-70" dirty="0"/>
              <a:t> </a:t>
            </a:r>
            <a:r>
              <a:rPr spc="-10" dirty="0"/>
              <a:t>Web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15/08/2019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142" y="1164081"/>
            <a:ext cx="8532495" cy="3183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24865" marR="492759" indent="-812800">
              <a:lnSpc>
                <a:spcPct val="100000"/>
              </a:lnSpc>
              <a:spcBef>
                <a:spcPts val="95"/>
              </a:spcBef>
              <a:buClr>
                <a:srgbClr val="00007C"/>
              </a:buClr>
              <a:buSzPct val="75000"/>
              <a:buFont typeface="Wingdings"/>
              <a:buChar char=""/>
              <a:tabLst>
                <a:tab pos="824865" algn="l"/>
                <a:tab pos="825500" algn="l"/>
              </a:tabLst>
            </a:pPr>
            <a:r>
              <a:rPr sz="2800" spc="-5" dirty="0">
                <a:latin typeface="Times New Roman"/>
                <a:cs typeface="Times New Roman"/>
              </a:rPr>
              <a:t>Php là kịch bản </a:t>
            </a:r>
            <a:r>
              <a:rPr sz="2800" dirty="0">
                <a:latin typeface="Times New Roman"/>
                <a:cs typeface="Times New Roman"/>
              </a:rPr>
              <a:t>trình </a:t>
            </a:r>
            <a:r>
              <a:rPr sz="2800" spc="-5" dirty="0">
                <a:latin typeface="Times New Roman"/>
                <a:cs typeface="Times New Roman"/>
              </a:rPr>
              <a:t>chủ được chạy trên nền php  Engine, cùng với ứng dụng Web Server để quản lý  </a:t>
            </a:r>
            <a:r>
              <a:rPr sz="2800" dirty="0">
                <a:latin typeface="Times New Roman"/>
                <a:cs typeface="Times New Roman"/>
              </a:rPr>
              <a:t>chúng.</a:t>
            </a:r>
            <a:endParaRPr sz="2800">
              <a:latin typeface="Times New Roman"/>
              <a:cs typeface="Times New Roman"/>
            </a:endParaRPr>
          </a:p>
          <a:p>
            <a:pPr marL="824865" marR="5080" indent="-812800">
              <a:lnSpc>
                <a:spcPct val="100000"/>
              </a:lnSpc>
              <a:spcBef>
                <a:spcPts val="675"/>
              </a:spcBef>
              <a:buClr>
                <a:srgbClr val="00007C"/>
              </a:buClr>
              <a:buSzPct val="75000"/>
              <a:buFont typeface="Wingdings"/>
              <a:buChar char=""/>
              <a:tabLst>
                <a:tab pos="824865" algn="l"/>
                <a:tab pos="825500" algn="l"/>
              </a:tabLst>
            </a:pPr>
            <a:r>
              <a:rPr sz="2800" spc="-10" dirty="0">
                <a:latin typeface="Times New Roman"/>
                <a:cs typeface="Times New Roman"/>
              </a:rPr>
              <a:t>Khi </a:t>
            </a:r>
            <a:r>
              <a:rPr sz="2800" spc="-5" dirty="0">
                <a:latin typeface="Times New Roman"/>
                <a:cs typeface="Times New Roman"/>
              </a:rPr>
              <a:t>trang php được gọi, Web </a:t>
            </a:r>
            <a:r>
              <a:rPr sz="2800" spc="-10" dirty="0">
                <a:latin typeface="Times New Roman"/>
                <a:cs typeface="Times New Roman"/>
              </a:rPr>
              <a:t>Server </a:t>
            </a:r>
            <a:r>
              <a:rPr sz="2800" spc="-5" dirty="0">
                <a:latin typeface="Times New Roman"/>
                <a:cs typeface="Times New Roman"/>
              </a:rPr>
              <a:t>triệu </a:t>
            </a:r>
            <a:r>
              <a:rPr sz="2800" dirty="0">
                <a:latin typeface="Times New Roman"/>
                <a:cs typeface="Times New Roman"/>
              </a:rPr>
              <a:t>gọi </a:t>
            </a:r>
            <a:r>
              <a:rPr sz="2800" spc="-5" dirty="0">
                <a:latin typeface="Times New Roman"/>
                <a:cs typeface="Times New Roman"/>
              </a:rPr>
              <a:t>php  Engine để thông dịch, dịch trang php và trả về kết quả  cho người sử dụng là </a:t>
            </a:r>
            <a:r>
              <a:rPr sz="2800" spc="-15" dirty="0">
                <a:latin typeface="Times New Roman"/>
                <a:cs typeface="Times New Roman"/>
              </a:rPr>
              <a:t>một </a:t>
            </a:r>
            <a:r>
              <a:rPr sz="2800" spc="-5" dirty="0">
                <a:latin typeface="Times New Roman"/>
                <a:cs typeface="Times New Roman"/>
              </a:rPr>
              <a:t>trang thuần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HTML</a:t>
            </a:r>
            <a:endParaRPr sz="2800">
              <a:latin typeface="Times New Roman"/>
              <a:cs typeface="Times New Roman"/>
            </a:endParaRPr>
          </a:p>
          <a:p>
            <a:pPr marL="824865" indent="-812800">
              <a:lnSpc>
                <a:spcPct val="100000"/>
              </a:lnSpc>
              <a:spcBef>
                <a:spcPts val="675"/>
              </a:spcBef>
              <a:buClr>
                <a:srgbClr val="00007C"/>
              </a:buClr>
              <a:buSzPct val="75000"/>
              <a:buFont typeface="Wingdings"/>
              <a:buChar char=""/>
              <a:tabLst>
                <a:tab pos="824865" algn="l"/>
                <a:tab pos="825500" algn="l"/>
              </a:tabLst>
            </a:pPr>
            <a:r>
              <a:rPr sz="2800" spc="-5" dirty="0">
                <a:latin typeface="Times New Roman"/>
                <a:cs typeface="Times New Roman"/>
              </a:rPr>
              <a:t>Ta có </a:t>
            </a:r>
            <a:r>
              <a:rPr sz="2800" spc="-15" dirty="0">
                <a:latin typeface="Times New Roman"/>
                <a:cs typeface="Times New Roman"/>
              </a:rPr>
              <a:t>mô </a:t>
            </a:r>
            <a:r>
              <a:rPr sz="2800" dirty="0">
                <a:latin typeface="Times New Roman"/>
                <a:cs typeface="Times New Roman"/>
              </a:rPr>
              <a:t>hình như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sau: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0012" y="152400"/>
            <a:ext cx="8963025" cy="717550"/>
          </a:xfrm>
          <a:custGeom>
            <a:avLst/>
            <a:gdLst/>
            <a:ahLst/>
            <a:cxnLst/>
            <a:rect l="l" t="t" r="r" b="b"/>
            <a:pathLst>
              <a:path w="8963025" h="717550">
                <a:moveTo>
                  <a:pt x="8963025" y="0"/>
                </a:moveTo>
                <a:lnTo>
                  <a:pt x="0" y="0"/>
                </a:lnTo>
                <a:lnTo>
                  <a:pt x="0" y="717550"/>
                </a:lnTo>
                <a:lnTo>
                  <a:pt x="8963025" y="717550"/>
                </a:lnTo>
                <a:lnTo>
                  <a:pt x="8963025" y="0"/>
                </a:lnTo>
                <a:close/>
              </a:path>
            </a:pathLst>
          </a:custGeom>
          <a:solidFill>
            <a:srgbClr val="0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8714" y="240868"/>
            <a:ext cx="55194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Quá trình </a:t>
            </a:r>
            <a:r>
              <a:rPr spc="-5" dirty="0"/>
              <a:t>thông dịch trang</a:t>
            </a:r>
            <a:r>
              <a:rPr spc="-105" dirty="0"/>
              <a:t> </a:t>
            </a:r>
            <a:r>
              <a:rPr spc="-5" dirty="0"/>
              <a:t>php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Lập trình</a:t>
            </a:r>
            <a:r>
              <a:rPr spc="-70" dirty="0"/>
              <a:t> </a:t>
            </a:r>
            <a:r>
              <a:rPr spc="-10" dirty="0"/>
              <a:t>Web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15/08/2019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012" y="152400"/>
            <a:ext cx="8963025" cy="717550"/>
          </a:xfrm>
          <a:custGeom>
            <a:avLst/>
            <a:gdLst/>
            <a:ahLst/>
            <a:cxnLst/>
            <a:rect l="l" t="t" r="r" b="b"/>
            <a:pathLst>
              <a:path w="8963025" h="717550">
                <a:moveTo>
                  <a:pt x="8963025" y="0"/>
                </a:moveTo>
                <a:lnTo>
                  <a:pt x="0" y="0"/>
                </a:lnTo>
                <a:lnTo>
                  <a:pt x="0" y="717550"/>
                </a:lnTo>
                <a:lnTo>
                  <a:pt x="8963025" y="717550"/>
                </a:lnTo>
                <a:lnTo>
                  <a:pt x="8963025" y="0"/>
                </a:lnTo>
                <a:close/>
              </a:path>
            </a:pathLst>
          </a:custGeom>
          <a:solidFill>
            <a:srgbClr val="0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8714" y="240868"/>
            <a:ext cx="55194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Quá trình </a:t>
            </a:r>
            <a:r>
              <a:rPr spc="-5" dirty="0"/>
              <a:t>thông dịch trang</a:t>
            </a:r>
            <a:r>
              <a:rPr spc="-105" dirty="0"/>
              <a:t> </a:t>
            </a:r>
            <a:r>
              <a:rPr spc="-5" dirty="0"/>
              <a:t>php</a:t>
            </a:r>
          </a:p>
        </p:txBody>
      </p:sp>
      <p:sp>
        <p:nvSpPr>
          <p:cNvPr id="4" name="object 4"/>
          <p:cNvSpPr/>
          <p:nvPr/>
        </p:nvSpPr>
        <p:spPr>
          <a:xfrm>
            <a:off x="1066800" y="1371600"/>
            <a:ext cx="64770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Lập trình</a:t>
            </a:r>
            <a:r>
              <a:rPr spc="-70" dirty="0"/>
              <a:t> </a:t>
            </a:r>
            <a:r>
              <a:rPr spc="-10" dirty="0"/>
              <a:t>Web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15/08/2019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142" y="1078128"/>
            <a:ext cx="8701405" cy="446468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824865" indent="-812800">
              <a:lnSpc>
                <a:spcPct val="100000"/>
              </a:lnSpc>
              <a:spcBef>
                <a:spcPts val="770"/>
              </a:spcBef>
              <a:buClr>
                <a:srgbClr val="00007C"/>
              </a:buClr>
              <a:buSzPct val="75000"/>
              <a:buFont typeface="Wingdings"/>
              <a:buChar char=""/>
              <a:tabLst>
                <a:tab pos="824865" algn="l"/>
                <a:tab pos="825500" algn="l"/>
              </a:tabLst>
            </a:pPr>
            <a:r>
              <a:rPr sz="2800" spc="-5" dirty="0">
                <a:latin typeface="Times New Roman"/>
                <a:cs typeface="Times New Roman"/>
              </a:rPr>
              <a:t>Ta có thể </a:t>
            </a:r>
            <a:r>
              <a:rPr sz="2800" dirty="0">
                <a:latin typeface="Times New Roman"/>
                <a:cs typeface="Times New Roman"/>
              </a:rPr>
              <a:t>nhúng </a:t>
            </a: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spc="-5" dirty="0">
                <a:latin typeface="Times New Roman"/>
                <a:cs typeface="Times New Roman"/>
              </a:rPr>
              <a:t>lệnh </a:t>
            </a:r>
            <a:r>
              <a:rPr sz="2800" spc="-10" dirty="0">
                <a:latin typeface="Times New Roman"/>
                <a:cs typeface="Times New Roman"/>
              </a:rPr>
              <a:t>của </a:t>
            </a:r>
            <a:r>
              <a:rPr sz="2800" spc="-5" dirty="0">
                <a:latin typeface="Times New Roman"/>
                <a:cs typeface="Times New Roman"/>
              </a:rPr>
              <a:t>php vào trang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HTML</a:t>
            </a:r>
            <a:endParaRPr sz="2800">
              <a:latin typeface="Times New Roman"/>
              <a:cs typeface="Times New Roman"/>
            </a:endParaRPr>
          </a:p>
          <a:p>
            <a:pPr marL="824865" marR="5080" indent="-812800">
              <a:lnSpc>
                <a:spcPct val="100000"/>
              </a:lnSpc>
              <a:spcBef>
                <a:spcPts val="675"/>
              </a:spcBef>
              <a:buClr>
                <a:srgbClr val="00007C"/>
              </a:buClr>
              <a:buSzPct val="75000"/>
              <a:buFont typeface="Wingdings"/>
              <a:buChar char=""/>
              <a:tabLst>
                <a:tab pos="824865" algn="l"/>
                <a:tab pos="825500" algn="l"/>
              </a:tabLst>
            </a:pPr>
            <a:r>
              <a:rPr sz="2800" spc="-10" dirty="0">
                <a:latin typeface="Times New Roman"/>
                <a:cs typeface="Times New Roman"/>
              </a:rPr>
              <a:t>Đoạn mã </a:t>
            </a:r>
            <a:r>
              <a:rPr sz="2800" spc="-5" dirty="0">
                <a:latin typeface="Times New Roman"/>
                <a:cs typeface="Times New Roman"/>
              </a:rPr>
              <a:t>php luôn được bắt đầu </a:t>
            </a:r>
            <a:r>
              <a:rPr sz="2800" dirty="0">
                <a:latin typeface="Times New Roman"/>
                <a:cs typeface="Times New Roman"/>
              </a:rPr>
              <a:t>và </a:t>
            </a:r>
            <a:r>
              <a:rPr sz="2800" spc="-5" dirty="0">
                <a:latin typeface="Times New Roman"/>
                <a:cs typeface="Times New Roman"/>
              </a:rPr>
              <a:t>kết thúc bởi cặp thẻ  theo cú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pháp:</a:t>
            </a:r>
            <a:endParaRPr sz="2800">
              <a:latin typeface="Times New Roman"/>
              <a:cs typeface="Times New Roman"/>
            </a:endParaRPr>
          </a:p>
          <a:p>
            <a:pPr marL="824865">
              <a:lnSpc>
                <a:spcPct val="100000"/>
              </a:lnSpc>
              <a:spcBef>
                <a:spcPts val="675"/>
              </a:spcBef>
            </a:pPr>
            <a:r>
              <a:rPr sz="2800" b="1" spc="-5" dirty="0">
                <a:latin typeface="Times New Roman"/>
                <a:cs typeface="Times New Roman"/>
              </a:rPr>
              <a:t>&lt;?php</a:t>
            </a:r>
            <a:endParaRPr sz="2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670"/>
              </a:spcBef>
            </a:pPr>
            <a:r>
              <a:rPr sz="2800" b="1" spc="-5" dirty="0">
                <a:latin typeface="Times New Roman"/>
                <a:cs typeface="Times New Roman"/>
              </a:rPr>
              <a:t>các </a:t>
            </a:r>
            <a:r>
              <a:rPr sz="2800" b="1" spc="-10" dirty="0">
                <a:latin typeface="Times New Roman"/>
                <a:cs typeface="Times New Roman"/>
              </a:rPr>
              <a:t>lệnh </a:t>
            </a:r>
            <a:r>
              <a:rPr sz="2800" b="1" spc="-5" dirty="0">
                <a:latin typeface="Times New Roman"/>
                <a:cs typeface="Times New Roman"/>
              </a:rPr>
              <a:t>của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php;</a:t>
            </a:r>
            <a:endParaRPr sz="2800">
              <a:latin typeface="Times New Roman"/>
              <a:cs typeface="Times New Roman"/>
            </a:endParaRPr>
          </a:p>
          <a:p>
            <a:pPr marL="824865">
              <a:lnSpc>
                <a:spcPct val="100000"/>
              </a:lnSpc>
              <a:spcBef>
                <a:spcPts val="675"/>
              </a:spcBef>
            </a:pPr>
            <a:r>
              <a:rPr sz="2800" b="1" spc="-5" dirty="0">
                <a:latin typeface="Times New Roman"/>
                <a:cs typeface="Times New Roman"/>
              </a:rPr>
              <a:t>?&gt;</a:t>
            </a:r>
            <a:endParaRPr sz="2800">
              <a:latin typeface="Times New Roman"/>
              <a:cs typeface="Times New Roman"/>
            </a:endParaRPr>
          </a:p>
          <a:p>
            <a:pPr marL="824865" indent="-812800">
              <a:lnSpc>
                <a:spcPct val="100000"/>
              </a:lnSpc>
              <a:spcBef>
                <a:spcPts val="670"/>
              </a:spcBef>
              <a:buClr>
                <a:srgbClr val="00007C"/>
              </a:buClr>
              <a:buSzPct val="75000"/>
              <a:buFont typeface="Wingdings"/>
              <a:buChar char=""/>
              <a:tabLst>
                <a:tab pos="824865" algn="l"/>
                <a:tab pos="825500" algn="l"/>
              </a:tabLst>
            </a:pPr>
            <a:r>
              <a:rPr sz="2800" spc="-10" dirty="0">
                <a:latin typeface="Times New Roman"/>
                <a:cs typeface="Times New Roman"/>
              </a:rPr>
              <a:t>Đoạn mã </a:t>
            </a:r>
            <a:r>
              <a:rPr sz="2800" spc="-5" dirty="0">
                <a:latin typeface="Times New Roman"/>
                <a:cs typeface="Times New Roman"/>
              </a:rPr>
              <a:t>php </a:t>
            </a:r>
            <a:r>
              <a:rPr sz="2800" spc="-10" dirty="0">
                <a:latin typeface="Times New Roman"/>
                <a:cs typeface="Times New Roman"/>
              </a:rPr>
              <a:t>có </a:t>
            </a:r>
            <a:r>
              <a:rPr sz="2800" dirty="0">
                <a:latin typeface="Times New Roman"/>
                <a:cs typeface="Times New Roman"/>
              </a:rPr>
              <a:t>thể </a:t>
            </a:r>
            <a:r>
              <a:rPr sz="2800" spc="-5" dirty="0">
                <a:latin typeface="Times New Roman"/>
                <a:cs typeface="Times New Roman"/>
              </a:rPr>
              <a:t>đặt bất kỳ đâu </a:t>
            </a:r>
            <a:r>
              <a:rPr sz="2800" dirty="0">
                <a:latin typeface="Times New Roman"/>
                <a:cs typeface="Times New Roman"/>
              </a:rPr>
              <a:t>trong </a:t>
            </a:r>
            <a:r>
              <a:rPr sz="2800" spc="-5" dirty="0">
                <a:latin typeface="Times New Roman"/>
                <a:cs typeface="Times New Roman"/>
              </a:rPr>
              <a:t>tài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liệu</a:t>
            </a:r>
            <a:endParaRPr sz="2800">
              <a:latin typeface="Times New Roman"/>
              <a:cs typeface="Times New Roman"/>
            </a:endParaRPr>
          </a:p>
          <a:p>
            <a:pPr marL="824865" marR="66040" indent="-812800">
              <a:lnSpc>
                <a:spcPct val="100000"/>
              </a:lnSpc>
              <a:spcBef>
                <a:spcPts val="675"/>
              </a:spcBef>
              <a:buClr>
                <a:srgbClr val="00007C"/>
              </a:buClr>
              <a:buSzPct val="75000"/>
              <a:buFont typeface="Wingdings"/>
              <a:buChar char=""/>
              <a:tabLst>
                <a:tab pos="824865" algn="l"/>
                <a:tab pos="8255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Thông thường </a:t>
            </a:r>
            <a:r>
              <a:rPr sz="2800" spc="-10" dirty="0">
                <a:latin typeface="Times New Roman"/>
                <a:cs typeface="Times New Roman"/>
              </a:rPr>
              <a:t>một </a:t>
            </a:r>
            <a:r>
              <a:rPr sz="2800" spc="-5" dirty="0">
                <a:latin typeface="Times New Roman"/>
                <a:cs typeface="Times New Roman"/>
              </a:rPr>
              <a:t>trang php bao gồm </a:t>
            </a: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dirty="0">
                <a:latin typeface="Times New Roman"/>
                <a:cs typeface="Times New Roman"/>
              </a:rPr>
              <a:t>thẻ </a:t>
            </a:r>
            <a:r>
              <a:rPr sz="2800" spc="-10" dirty="0">
                <a:latin typeface="Times New Roman"/>
                <a:cs typeface="Times New Roman"/>
              </a:rPr>
              <a:t>HTML  </a:t>
            </a:r>
            <a:r>
              <a:rPr sz="2800" dirty="0">
                <a:latin typeface="Times New Roman"/>
                <a:cs typeface="Times New Roman"/>
              </a:rPr>
              <a:t>như </a:t>
            </a:r>
            <a:r>
              <a:rPr sz="2800" spc="-10" dirty="0">
                <a:latin typeface="Times New Roman"/>
                <a:cs typeface="Times New Roman"/>
              </a:rPr>
              <a:t>một </a:t>
            </a:r>
            <a:r>
              <a:rPr sz="2800" spc="-5" dirty="0">
                <a:latin typeface="Times New Roman"/>
                <a:cs typeface="Times New Roman"/>
              </a:rPr>
              <a:t>trang </a:t>
            </a:r>
            <a:r>
              <a:rPr sz="2800" spc="-10" dirty="0">
                <a:latin typeface="Times New Roman"/>
                <a:cs typeface="Times New Roman"/>
              </a:rPr>
              <a:t>HTML </a:t>
            </a:r>
            <a:r>
              <a:rPr sz="2800" dirty="0">
                <a:latin typeface="Times New Roman"/>
                <a:cs typeface="Times New Roman"/>
              </a:rPr>
              <a:t>nhưng </a:t>
            </a:r>
            <a:r>
              <a:rPr sz="2800" spc="-5" dirty="0">
                <a:latin typeface="Times New Roman"/>
                <a:cs typeface="Times New Roman"/>
              </a:rPr>
              <a:t>có thêm </a:t>
            </a: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dirty="0">
                <a:latin typeface="Times New Roman"/>
                <a:cs typeface="Times New Roman"/>
              </a:rPr>
              <a:t>đoạn </a:t>
            </a:r>
            <a:r>
              <a:rPr sz="2800" spc="-15" dirty="0">
                <a:latin typeface="Times New Roman"/>
                <a:cs typeface="Times New Roman"/>
              </a:rPr>
              <a:t>mã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php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0012" y="152400"/>
            <a:ext cx="8963025" cy="717550"/>
          </a:xfrm>
          <a:custGeom>
            <a:avLst/>
            <a:gdLst/>
            <a:ahLst/>
            <a:cxnLst/>
            <a:rect l="l" t="t" r="r" b="b"/>
            <a:pathLst>
              <a:path w="8963025" h="717550">
                <a:moveTo>
                  <a:pt x="8963025" y="0"/>
                </a:moveTo>
                <a:lnTo>
                  <a:pt x="0" y="0"/>
                </a:lnTo>
                <a:lnTo>
                  <a:pt x="0" y="717550"/>
                </a:lnTo>
                <a:lnTo>
                  <a:pt x="8963025" y="717550"/>
                </a:lnTo>
                <a:lnTo>
                  <a:pt x="8963025" y="0"/>
                </a:lnTo>
                <a:close/>
              </a:path>
            </a:pathLst>
          </a:custGeom>
          <a:solidFill>
            <a:srgbClr val="0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8714" y="240868"/>
            <a:ext cx="25342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2.2. CÚ</a:t>
            </a:r>
            <a:r>
              <a:rPr spc="-90" dirty="0"/>
              <a:t> </a:t>
            </a:r>
            <a:r>
              <a:rPr dirty="0"/>
              <a:t>PHÁP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Lập trình</a:t>
            </a:r>
            <a:r>
              <a:rPr spc="-70" dirty="0"/>
              <a:t> </a:t>
            </a:r>
            <a:r>
              <a:rPr spc="-10" dirty="0"/>
              <a:t>Web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15/08/2019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6669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</TotalTime>
  <Words>2706</Words>
  <Application>Microsoft Office PowerPoint</Application>
  <PresentationFormat>On-screen Show (4:3)</PresentationFormat>
  <Paragraphs>572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PowerPoint Presentation</vt:lpstr>
      <vt:lpstr>CHƯƠNG 2: TỔNG QUAN VỀ NGÔN NGỮ  PHP</vt:lpstr>
      <vt:lpstr>2.1. GIỚI THIỆU VỀ PHP</vt:lpstr>
      <vt:lpstr>Php là gì?</vt:lpstr>
      <vt:lpstr>Đặc điểm của file php</vt:lpstr>
      <vt:lpstr>Download, cài đặt và cấu hình ứng dụng php</vt:lpstr>
      <vt:lpstr>Quá trình thông dịch trang php</vt:lpstr>
      <vt:lpstr>Quá trình thông dịch trang php</vt:lpstr>
      <vt:lpstr>2.2. CÚ PHÁP</vt:lpstr>
      <vt:lpstr>2.2. CÚ PHÁP</vt:lpstr>
      <vt:lpstr>2.2. CÚ PHÁP</vt:lpstr>
      <vt:lpstr>2.2. CÚ PHÁP</vt:lpstr>
      <vt:lpstr>2.2. CÚ PHÁP</vt:lpstr>
      <vt:lpstr>2.2. CÚ PHÁP</vt:lpstr>
      <vt:lpstr>2.2. CÚ PHÁP</vt:lpstr>
      <vt:lpstr>2.3. CÁC KIỂU DỮ LIỆU</vt:lpstr>
      <vt:lpstr>2.4. BIẾN VÀ HẰNG TRONG PHP</vt:lpstr>
      <vt:lpstr>Biến</vt:lpstr>
      <vt:lpstr>Biến</vt:lpstr>
      <vt:lpstr>Biến</vt:lpstr>
      <vt:lpstr>Biến</vt:lpstr>
      <vt:lpstr>Biến</vt:lpstr>
      <vt:lpstr>Biến</vt:lpstr>
      <vt:lpstr>Hằng</vt:lpstr>
      <vt:lpstr>PowerPoint Presentation</vt:lpstr>
      <vt:lpstr>Phép gán</vt:lpstr>
      <vt:lpstr>Các phép toán số học</vt:lpstr>
      <vt:lpstr>Các phép toán quan hệ</vt:lpstr>
      <vt:lpstr>Các phép toán logic</vt:lpstr>
      <vt:lpstr>Các phép toán tự tăng giảm</vt:lpstr>
      <vt:lpstr>Phép toán về chuỗi</vt:lpstr>
      <vt:lpstr>Phép toán về chuỗi</vt:lpstr>
      <vt:lpstr>Biểu thức điều kiện</vt:lpstr>
      <vt:lpstr>2.6. TRUY CẬP ĐẾN FORM</vt:lpstr>
      <vt:lpstr>Hàm $_GET</vt:lpstr>
      <vt:lpstr>Hàm $_GET</vt:lpstr>
      <vt:lpstr>Hàm $_GET</vt:lpstr>
      <vt:lpstr>Hàm $_GET</vt:lpstr>
      <vt:lpstr>Hàm $_GET</vt:lpstr>
      <vt:lpstr>Hàm $_POST</vt:lpstr>
      <vt:lpstr>PowerPoint Presentation</vt:lpstr>
      <vt:lpstr>Cấu trúc rẽ nhánh</vt:lpstr>
      <vt:lpstr>Cấu trúc rẽ nhánh</vt:lpstr>
      <vt:lpstr>Cấu trúc rẽ nhánh</vt:lpstr>
      <vt:lpstr>Cấu trúc rẽ nhánh</vt:lpstr>
      <vt:lpstr>Cấu trúc rẽ nhánh</vt:lpstr>
      <vt:lpstr>Cấu trúc rẽ nhánh</vt:lpstr>
      <vt:lpstr>Cấu trúc rẽ nhánh</vt:lpstr>
      <vt:lpstr>Cấu trúc lặp</vt:lpstr>
      <vt:lpstr>Cấu trúc rẽ nhánh</vt:lpstr>
      <vt:lpstr>Cấu trúc lặp</vt:lpstr>
      <vt:lpstr>Cấu trúc rẽ nhánh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đại cương</dc:title>
  <dc:creator>Nguyen Van Loi</dc:creator>
  <cp:lastModifiedBy>admin</cp:lastModifiedBy>
  <cp:revision>4</cp:revision>
  <dcterms:created xsi:type="dcterms:W3CDTF">2023-10-24T09:56:13Z</dcterms:created>
  <dcterms:modified xsi:type="dcterms:W3CDTF">2024-02-23T02:32:55Z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2019-08-15T00:00:00Z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2023-10-24T00:00:00Z</vt:filetime>
  </property>
</Properties>
</file>