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2"/>
  </p:notesMasterIdLst>
  <p:handoutMasterIdLst>
    <p:handoutMasterId r:id="rId33"/>
  </p:handoutMasterIdLst>
  <p:sldIdLst>
    <p:sldId id="256" r:id="rId5"/>
    <p:sldId id="261" r:id="rId6"/>
    <p:sldId id="257" r:id="rId7"/>
    <p:sldId id="299" r:id="rId8"/>
    <p:sldId id="300" r:id="rId9"/>
    <p:sldId id="339" r:id="rId10"/>
    <p:sldId id="340" r:id="rId11"/>
    <p:sldId id="302" r:id="rId12"/>
    <p:sldId id="303"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56" r:id="rId29"/>
    <p:sldId id="287" r:id="rId30"/>
    <p:sldId id="29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4843"/>
    <a:srgbClr val="FF8B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0599" autoAdjust="0"/>
  </p:normalViewPr>
  <p:slideViewPr>
    <p:cSldViewPr snapToGrid="0" showGuides="1">
      <p:cViewPr varScale="1">
        <p:scale>
          <a:sx n="79" d="100"/>
          <a:sy n="79" d="100"/>
        </p:scale>
        <p:origin x="1478" y="62"/>
      </p:cViewPr>
      <p:guideLst>
        <p:guide orient="horz" pos="2160"/>
        <p:guide pos="288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17-Apr-24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17-Apr-24</a:t>
            </a:fld>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b="1" i="1">
                <a:latin typeface="Arial" pitchFamily="34" charset="0"/>
                <a:cs typeface="Arial" pitchFamily="34" charset="0"/>
              </a:rPr>
              <a:t>NOTE:</a:t>
            </a:r>
          </a:p>
          <a:p>
            <a:r>
              <a:rPr lang="en-US" i="1">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GIS</a:t>
            </a:r>
            <a:r>
              <a:rPr lang="en-US" baseline="0"/>
              <a:t> bao gồm 5 cấu phần chính, trong đó yếu tố con người là đặc biệt quan trọng với năng lực GIS trong sử dụng phần cứng, phần mềm GIS để hỗ trợ cho quy trình nghiệp vụ và ra quyết định.</a:t>
            </a:r>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t>5</a:t>
            </a:fld>
            <a:endParaRPr lang="en-US"/>
          </a:p>
        </p:txBody>
      </p:sp>
    </p:spTree>
    <p:extLst>
      <p:ext uri="{BB962C8B-B14F-4D97-AF65-F5344CB8AC3E}">
        <p14:creationId xmlns:p14="http://schemas.microsoft.com/office/powerpoint/2010/main" val="290497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GIS</a:t>
            </a:r>
            <a:r>
              <a:rPr lang="en-US" baseline="0"/>
              <a:t> bao gồm 5 cấu phần chính, trong đó yếu tố con người là đặc biệt quan trọng với năng lực GIS trong sử dụng phần cứng, phần mềm GIS để hỗ trợ cho quy trình nghiệp vụ và ra quyết định.</a:t>
            </a:r>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t>6</a:t>
            </a:fld>
            <a:endParaRPr lang="en-US"/>
          </a:p>
        </p:txBody>
      </p:sp>
    </p:spTree>
    <p:extLst>
      <p:ext uri="{BB962C8B-B14F-4D97-AF65-F5344CB8AC3E}">
        <p14:creationId xmlns:p14="http://schemas.microsoft.com/office/powerpoint/2010/main" val="3819285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GIS</a:t>
            </a:r>
            <a:r>
              <a:rPr lang="en-US" baseline="0"/>
              <a:t> bao gồm 5 cấu phần chính, trong đó yếu tố con người là đặc biệt quan trọng với năng lực GIS trong sử dụng phần cứng, phần mềm GIS để hỗ trợ cho quy trình nghiệp vụ và ra quyết định.</a:t>
            </a:r>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t>7</a:t>
            </a:fld>
            <a:endParaRPr lang="en-US"/>
          </a:p>
        </p:txBody>
      </p:sp>
    </p:spTree>
    <p:extLst>
      <p:ext uri="{BB962C8B-B14F-4D97-AF65-F5344CB8AC3E}">
        <p14:creationId xmlns:p14="http://schemas.microsoft.com/office/powerpoint/2010/main" val="359486786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3335" y="0"/>
            <a:ext cx="1310643" cy="2292094"/>
          </a:xfrm>
          <a:prstGeom prst="rect">
            <a:avLst/>
          </a:prstGeom>
        </p:spPr>
      </p:pic>
      <p:sp>
        <p:nvSpPr>
          <p:cNvPr id="2" name="Title 1"/>
          <p:cNvSpPr>
            <a:spLocks noGrp="1"/>
          </p:cNvSpPr>
          <p:nvPr>
            <p:ph type="ctrTitle"/>
          </p:nvPr>
        </p:nvSpPr>
        <p:spPr>
          <a:xfrm>
            <a:off x="828677" y="2292103"/>
            <a:ext cx="7572375"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828675" y="4511793"/>
            <a:ext cx="7572376" cy="955565"/>
          </a:xfrm>
        </p:spPr>
        <p:txBody>
          <a:bodyPr>
            <a:normAutofit/>
          </a:bodyPr>
          <a:lstStyle>
            <a:lvl1pPr marL="0" indent="0" algn="l">
              <a:spcBef>
                <a:spcPts val="0"/>
              </a:spcBef>
              <a:buNone/>
              <a:defRPr sz="18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a:p>
        </p:txBody>
      </p:sp>
      <p:sp>
        <p:nvSpPr>
          <p:cNvPr id="7" name="Rectangle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35ED8746-A7B4-42D1-BE92-67729E314F60}" type="datetime1">
              <a:rPr lang="en-US" smtClean="0"/>
              <a:t>17-Apr-24</a:t>
            </a:fld>
            <a:endParaRPr lang="en-US"/>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r>
              <a:rPr lang="en-US"/>
              <a:t>PHẠM HỒNG QUÂN</a:t>
            </a:r>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b="1"/>
            </a:lvl1pPr>
          </a:lstStyle>
          <a:p>
            <a:r>
              <a:rPr lang="en-US"/>
              <a:t>Click to edit Master title style</a:t>
            </a:r>
            <a:endParaRPr/>
          </a:p>
        </p:txBody>
      </p:sp>
      <p:sp>
        <p:nvSpPr>
          <p:cNvPr id="4" name="Text Placeholder 3"/>
          <p:cNvSpPr>
            <a:spLocks noGrp="1"/>
          </p:cNvSpPr>
          <p:nvPr>
            <p:ph type="body" sz="half" idx="2"/>
          </p:nvPr>
        </p:nvSpPr>
        <p:spPr>
          <a:xfrm>
            <a:off x="828677" y="1600200"/>
            <a:ext cx="2547747" cy="4572000"/>
          </a:xfrm>
        </p:spPr>
        <p:txBody>
          <a:bodyPr>
            <a:normAutofit/>
          </a:bodyPr>
          <a:lstStyle>
            <a:lvl1pPr marL="0" indent="0">
              <a:spcBef>
                <a:spcPts val="1200"/>
              </a:spcBef>
              <a:buNone/>
              <a:defRPr sz="18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3491003" y="1600201"/>
            <a:ext cx="4823184" cy="4572001"/>
          </a:xfrm>
        </p:spPr>
        <p:txBody>
          <a:bodyPr tIns="1188720">
            <a:normAutofit/>
          </a:bodyPr>
          <a:lstStyle>
            <a:lvl1pPr marL="0" indent="0" algn="ctr">
              <a:buNone/>
              <a:defRPr sz="20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13D72891-86C8-4D58-B23B-13C24ECAE36E}" type="datetime1">
              <a:rPr lang="en-US" smtClean="0"/>
              <a:t>17-Apr-24</a:t>
            </a:fld>
            <a:endParaRPr/>
          </a:p>
        </p:txBody>
      </p:sp>
      <p:sp>
        <p:nvSpPr>
          <p:cNvPr id="6" name="Footer Placeholder 5"/>
          <p:cNvSpPr>
            <a:spLocks noGrp="1"/>
          </p:cNvSpPr>
          <p:nvPr>
            <p:ph type="ftr" sz="quarter" idx="11"/>
          </p:nvPr>
        </p:nvSpPr>
        <p:spPr/>
        <p:txBody>
          <a:bodyPr/>
          <a:lstStyle/>
          <a:p>
            <a:r>
              <a:rPr lang="en-US"/>
              <a:t>PHẠM HỒNG QUÂN</a:t>
            </a:r>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AC951F4-E2F9-498A-8941-1760ED578AFD}" type="datetime1">
              <a:rPr lang="en-US" smtClean="0"/>
              <a:t>17-Apr-24</a:t>
            </a:fld>
            <a:endParaRPr/>
          </a:p>
        </p:txBody>
      </p:sp>
      <p:sp>
        <p:nvSpPr>
          <p:cNvPr id="5" name="Footer Placeholder 4"/>
          <p:cNvSpPr>
            <a:spLocks noGrp="1"/>
          </p:cNvSpPr>
          <p:nvPr>
            <p:ph type="ftr" sz="quarter" idx="11"/>
          </p:nvPr>
        </p:nvSpPr>
        <p:spPr/>
        <p:txBody>
          <a:bodyPr/>
          <a:lstStyle/>
          <a:p>
            <a:r>
              <a:rPr lang="en-US"/>
              <a:t>PHẠM HỒNG QUÂN</a:t>
            </a:r>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1" y="365125"/>
            <a:ext cx="1285875" cy="5811838"/>
          </a:xfrm>
        </p:spPr>
        <p:txBody>
          <a:bodyPr vert="eaVert">
            <a:normAutofit/>
          </a:bodyPr>
          <a:lstStyle>
            <a:lvl1pPr>
              <a:defRPr sz="3200" b="1"/>
            </a:lvl1pPr>
          </a:lstStyle>
          <a:p>
            <a:r>
              <a:rPr lang="en-US"/>
              <a:t>Click to edit Master title style</a:t>
            </a:r>
            <a:endParaRPr/>
          </a:p>
        </p:txBody>
      </p:sp>
      <p:sp>
        <p:nvSpPr>
          <p:cNvPr id="3" name="Vertical Text Placeholder 2"/>
          <p:cNvSpPr>
            <a:spLocks noGrp="1"/>
          </p:cNvSpPr>
          <p:nvPr>
            <p:ph type="body" orient="vert" idx="1"/>
          </p:nvPr>
        </p:nvSpPr>
        <p:spPr>
          <a:xfrm>
            <a:off x="828675" y="365125"/>
            <a:ext cx="6074172"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6E2DF6F-D815-4CD9-972D-EEA75153FD1E}" type="datetime1">
              <a:rPr lang="en-US" smtClean="0"/>
              <a:t>17-Apr-24</a:t>
            </a:fld>
            <a:endParaRPr/>
          </a:p>
        </p:txBody>
      </p:sp>
      <p:sp>
        <p:nvSpPr>
          <p:cNvPr id="5" name="Footer Placeholder 4"/>
          <p:cNvSpPr>
            <a:spLocks noGrp="1"/>
          </p:cNvSpPr>
          <p:nvPr>
            <p:ph type="ftr" sz="quarter" idx="11"/>
          </p:nvPr>
        </p:nvSpPr>
        <p:spPr/>
        <p:txBody>
          <a:bodyPr/>
          <a:lstStyle/>
          <a:p>
            <a:r>
              <a:rPr lang="en-US"/>
              <a:t>PHẠM HỒNG QUÂN</a:t>
            </a:r>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4181447" y="3239398"/>
            <a:ext cx="5632704" cy="63302"/>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vl1pPr>
          </a:lstStyle>
          <a:p>
            <a:r>
              <a:rPr lang="en-US"/>
              <a:t>Click to edit Master title style</a:t>
            </a:r>
            <a:endParaRPr/>
          </a:p>
        </p:txBody>
      </p:sp>
      <p:sp>
        <p:nvSpPr>
          <p:cNvPr id="3" name="Content Placeholder 2"/>
          <p:cNvSpPr>
            <a:spLocks noGrp="1"/>
          </p:cNvSpPr>
          <p:nvPr>
            <p:ph idx="1"/>
          </p:nvPr>
        </p:nvSpPr>
        <p:spPr/>
        <p:txBody>
          <a:bodyPr/>
          <a:lstStyle>
            <a:lvl1pPr algn="just">
              <a:defRPr sz="2400"/>
            </a:lvl1pPr>
            <a:lvl2pPr marL="685766" indent="-228589" algn="just">
              <a:buFont typeface="Courier New" panose="02070309020205020404" pitchFamily="49" charset="0"/>
              <a:buChar char="o"/>
              <a:defRPr sz="2000"/>
            </a:lvl2pPr>
            <a:lvl3pPr marL="1142942" indent="-228589" algn="just">
              <a:buFont typeface="Arial" panose="020B0604020202020204" pitchFamily="34" charset="0"/>
              <a:buChar char="•"/>
              <a:defRPr sz="1800"/>
            </a:lvl3pPr>
            <a:lvl4pPr algn="just">
              <a:defRPr sz="1600"/>
            </a:lvl4pPr>
            <a:lvl5pPr algn="just">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A34B278-9B22-4301-B26F-B6799FCD09AA}" type="datetime1">
              <a:rPr lang="en-US" smtClean="0"/>
              <a:t>17-Apr-24</a:t>
            </a:fld>
            <a:endParaRPr/>
          </a:p>
        </p:txBody>
      </p:sp>
      <p:sp>
        <p:nvSpPr>
          <p:cNvPr id="5" name="Footer Placeholder 4"/>
          <p:cNvSpPr>
            <a:spLocks noGrp="1"/>
          </p:cNvSpPr>
          <p:nvPr>
            <p:ph type="ftr" sz="quarter" idx="11"/>
          </p:nvPr>
        </p:nvSpPr>
        <p:spPr/>
        <p:txBody>
          <a:bodyPr/>
          <a:lstStyle/>
          <a:p>
            <a:r>
              <a:rPr lang="en-US"/>
              <a:t>PHẠM HỒNG QUÂN</a:t>
            </a:r>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828675" y="2292103"/>
            <a:ext cx="4300538"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828675" y="4511793"/>
            <a:ext cx="4300538" cy="955565"/>
          </a:xfrm>
        </p:spPr>
        <p:txBody>
          <a:bodyPr>
            <a:normAutofit/>
          </a:bodyPr>
          <a:lstStyle>
            <a:lvl1pPr marL="0" indent="0" algn="l">
              <a:spcBef>
                <a:spcPts val="0"/>
              </a:spcBef>
              <a:buNone/>
              <a:defRPr sz="18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5235802" y="1310656"/>
            <a:ext cx="3908203"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4" name="Group 13"/>
          <p:cNvGrpSpPr/>
          <p:nvPr/>
        </p:nvGrpSpPr>
        <p:grpSpPr>
          <a:xfrm>
            <a:off x="0" y="1143009"/>
            <a:ext cx="9144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994412" y="0"/>
            <a:ext cx="1310643" cy="2292094"/>
          </a:xfrm>
          <a:prstGeom prst="rect">
            <a:avLst/>
          </a:prstGeom>
        </p:spPr>
      </p:pic>
      <p:grpSp>
        <p:nvGrpSpPr>
          <p:cNvPr id="13" name="Group 12"/>
          <p:cNvGrpSpPr/>
          <p:nvPr/>
        </p:nvGrpSpPr>
        <p:grpSpPr>
          <a:xfrm rot="10800000">
            <a:off x="0" y="5645519"/>
            <a:ext cx="9144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9144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5"/>
            <a:ext cx="9144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94411" y="0"/>
            <a:ext cx="1337391" cy="2971806"/>
          </a:xfrm>
          <a:prstGeom prst="rect">
            <a:avLst/>
          </a:prstGeom>
        </p:spPr>
      </p:pic>
      <p:sp>
        <p:nvSpPr>
          <p:cNvPr id="2" name="Title 1"/>
          <p:cNvSpPr>
            <a:spLocks noGrp="1"/>
          </p:cNvSpPr>
          <p:nvPr>
            <p:ph type="title"/>
          </p:nvPr>
        </p:nvSpPr>
        <p:spPr>
          <a:xfrm>
            <a:off x="828676" y="2971806"/>
            <a:ext cx="7553324"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828676" y="4655956"/>
            <a:ext cx="7553324" cy="509750"/>
          </a:xfrm>
        </p:spPr>
        <p:txBody>
          <a:bodyPr>
            <a:normAutofit/>
          </a:bodyPr>
          <a:lstStyle>
            <a:lvl1pPr marL="0" indent="0">
              <a:spcBef>
                <a:spcPts val="0"/>
              </a:spcBef>
              <a:buNone/>
              <a:defRPr sz="16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25419B-99D5-4399-98C2-EDFF0E63644B}" type="datetime1">
              <a:rPr lang="en-US" smtClean="0"/>
              <a:t>17-Apr-24</a:t>
            </a:fld>
            <a:endParaRPr/>
          </a:p>
        </p:txBody>
      </p:sp>
      <p:sp>
        <p:nvSpPr>
          <p:cNvPr id="5" name="Footer Placeholder 4"/>
          <p:cNvSpPr>
            <a:spLocks noGrp="1"/>
          </p:cNvSpPr>
          <p:nvPr>
            <p:ph type="ftr" sz="quarter" idx="11"/>
          </p:nvPr>
        </p:nvSpPr>
        <p:spPr/>
        <p:txBody>
          <a:bodyPr/>
          <a:lstStyle/>
          <a:p>
            <a:r>
              <a:rPr lang="en-US"/>
              <a:t>PHẠM HỒNG QUÂN</a:t>
            </a:r>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vl1pPr>
          </a:lstStyle>
          <a:p>
            <a:r>
              <a:rPr lang="en-US"/>
              <a:t>Click to edit Master title style</a:t>
            </a:r>
            <a:endParaRPr/>
          </a:p>
        </p:txBody>
      </p:sp>
      <p:sp>
        <p:nvSpPr>
          <p:cNvPr id="3" name="Content Placeholder 2"/>
          <p:cNvSpPr>
            <a:spLocks noGrp="1"/>
          </p:cNvSpPr>
          <p:nvPr>
            <p:ph sz="half" idx="1"/>
          </p:nvPr>
        </p:nvSpPr>
        <p:spPr>
          <a:xfrm>
            <a:off x="828677" y="1600202"/>
            <a:ext cx="3686175"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29152" y="1600202"/>
            <a:ext cx="3686175"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08CA924-8DED-4E5C-897F-A75833FFF44A}" type="datetime1">
              <a:rPr lang="en-US" smtClean="0"/>
              <a:t>17-Apr-24</a:t>
            </a:fld>
            <a:endParaRPr/>
          </a:p>
        </p:txBody>
      </p:sp>
      <p:sp>
        <p:nvSpPr>
          <p:cNvPr id="6" name="Footer Placeholder 5"/>
          <p:cNvSpPr>
            <a:spLocks noGrp="1"/>
          </p:cNvSpPr>
          <p:nvPr>
            <p:ph type="ftr" sz="quarter" idx="11"/>
          </p:nvPr>
        </p:nvSpPr>
        <p:spPr/>
        <p:txBody>
          <a:bodyPr/>
          <a:lstStyle/>
          <a:p>
            <a:r>
              <a:rPr lang="en-US"/>
              <a:t>PHẠM HỒNG QUÂN</a:t>
            </a:r>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vl1pPr>
          </a:lstStyle>
          <a:p>
            <a:r>
              <a:rPr lang="en-US"/>
              <a:t>Click to edit Master title style</a:t>
            </a:r>
            <a:endParaRPr/>
          </a:p>
        </p:txBody>
      </p:sp>
      <p:sp>
        <p:nvSpPr>
          <p:cNvPr id="3" name="Text Placeholder 2"/>
          <p:cNvSpPr>
            <a:spLocks noGrp="1"/>
          </p:cNvSpPr>
          <p:nvPr>
            <p:ph type="body" idx="1"/>
          </p:nvPr>
        </p:nvSpPr>
        <p:spPr>
          <a:xfrm>
            <a:off x="828675" y="1600200"/>
            <a:ext cx="3689604" cy="823912"/>
          </a:xfrm>
        </p:spPr>
        <p:txBody>
          <a:bodyPr anchor="b"/>
          <a:lstStyle>
            <a:lvl1pPr marL="0" indent="0">
              <a:spcBef>
                <a:spcPts val="0"/>
              </a:spcBef>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Edit Master text styles</a:t>
            </a:r>
          </a:p>
        </p:txBody>
      </p:sp>
      <p:sp>
        <p:nvSpPr>
          <p:cNvPr id="4" name="Content Placeholder 3"/>
          <p:cNvSpPr>
            <a:spLocks noGrp="1"/>
          </p:cNvSpPr>
          <p:nvPr>
            <p:ph sz="half" idx="2"/>
          </p:nvPr>
        </p:nvSpPr>
        <p:spPr>
          <a:xfrm>
            <a:off x="828675" y="2424112"/>
            <a:ext cx="3689604"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24583" y="1600200"/>
            <a:ext cx="3689604" cy="823912"/>
          </a:xfrm>
        </p:spPr>
        <p:txBody>
          <a:bodyPr anchor="b"/>
          <a:lstStyle>
            <a:lvl1pPr marL="0" indent="0">
              <a:spcBef>
                <a:spcPts val="0"/>
              </a:spcBef>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Edit Master text styles</a:t>
            </a:r>
          </a:p>
        </p:txBody>
      </p:sp>
      <p:sp>
        <p:nvSpPr>
          <p:cNvPr id="6" name="Content Placeholder 5"/>
          <p:cNvSpPr>
            <a:spLocks noGrp="1"/>
          </p:cNvSpPr>
          <p:nvPr>
            <p:ph sz="quarter" idx="4"/>
          </p:nvPr>
        </p:nvSpPr>
        <p:spPr>
          <a:xfrm>
            <a:off x="4624583" y="2424112"/>
            <a:ext cx="3689604"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DD765B6-9110-4F1F-9A70-67B2D4A8CF78}" type="datetime1">
              <a:rPr lang="en-US" smtClean="0"/>
              <a:t>17-Apr-24</a:t>
            </a:fld>
            <a:endParaRPr/>
          </a:p>
        </p:txBody>
      </p:sp>
      <p:sp>
        <p:nvSpPr>
          <p:cNvPr id="8" name="Footer Placeholder 7"/>
          <p:cNvSpPr>
            <a:spLocks noGrp="1"/>
          </p:cNvSpPr>
          <p:nvPr>
            <p:ph type="ftr" sz="quarter" idx="11"/>
          </p:nvPr>
        </p:nvSpPr>
        <p:spPr/>
        <p:txBody>
          <a:bodyPr/>
          <a:lstStyle/>
          <a:p>
            <a:r>
              <a:rPr lang="en-US"/>
              <a:t>PHẠM HỒNG QUÂN</a:t>
            </a:r>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vl1pPr>
          </a:lstStyle>
          <a:p>
            <a:r>
              <a:rPr lang="en-US"/>
              <a:t>Click to edit Master title style</a:t>
            </a:r>
            <a:endParaRPr/>
          </a:p>
        </p:txBody>
      </p:sp>
      <p:sp>
        <p:nvSpPr>
          <p:cNvPr id="3" name="Date Placeholder 2"/>
          <p:cNvSpPr>
            <a:spLocks noGrp="1"/>
          </p:cNvSpPr>
          <p:nvPr>
            <p:ph type="dt" sz="half" idx="10"/>
          </p:nvPr>
        </p:nvSpPr>
        <p:spPr/>
        <p:txBody>
          <a:bodyPr/>
          <a:lstStyle/>
          <a:p>
            <a:fld id="{1B577936-B068-4E28-8F78-0D042B921E25}" type="datetime1">
              <a:rPr lang="en-US" smtClean="0"/>
              <a:t>17-Apr-24</a:t>
            </a:fld>
            <a:endParaRPr/>
          </a:p>
        </p:txBody>
      </p:sp>
      <p:sp>
        <p:nvSpPr>
          <p:cNvPr id="4" name="Footer Placeholder 3"/>
          <p:cNvSpPr>
            <a:spLocks noGrp="1"/>
          </p:cNvSpPr>
          <p:nvPr>
            <p:ph type="ftr" sz="quarter" idx="11"/>
          </p:nvPr>
        </p:nvSpPr>
        <p:spPr/>
        <p:txBody>
          <a:bodyPr/>
          <a:lstStyle/>
          <a:p>
            <a:r>
              <a:rPr lang="en-US"/>
              <a:t>PHẠM HỒNG QUÂN</a:t>
            </a:r>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FD8A6-CE30-4813-B136-38EABE50DC83}" type="datetime1">
              <a:rPr lang="en-US" smtClean="0"/>
              <a:t>17-Apr-24</a:t>
            </a:fld>
            <a:endParaRPr/>
          </a:p>
        </p:txBody>
      </p:sp>
      <p:sp>
        <p:nvSpPr>
          <p:cNvPr id="3" name="Footer Placeholder 2"/>
          <p:cNvSpPr>
            <a:spLocks noGrp="1"/>
          </p:cNvSpPr>
          <p:nvPr>
            <p:ph type="ftr" sz="quarter" idx="11"/>
          </p:nvPr>
        </p:nvSpPr>
        <p:spPr/>
        <p:txBody>
          <a:bodyPr/>
          <a:lstStyle/>
          <a:p>
            <a:r>
              <a:rPr lang="en-US"/>
              <a:t>PHẠM HỒNG QUÂN</a:t>
            </a:r>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b="1"/>
            </a:lvl1pPr>
          </a:lstStyle>
          <a:p>
            <a:r>
              <a:rPr lang="en-US"/>
              <a:t>Click to edit Master title style</a:t>
            </a:r>
            <a:endParaRPr/>
          </a:p>
        </p:txBody>
      </p:sp>
      <p:sp>
        <p:nvSpPr>
          <p:cNvPr id="4" name="Text Placeholder 3"/>
          <p:cNvSpPr>
            <a:spLocks noGrp="1"/>
          </p:cNvSpPr>
          <p:nvPr>
            <p:ph type="body" sz="half" idx="2"/>
          </p:nvPr>
        </p:nvSpPr>
        <p:spPr>
          <a:xfrm>
            <a:off x="828677" y="1600200"/>
            <a:ext cx="3288411" cy="4572000"/>
          </a:xfrm>
        </p:spPr>
        <p:txBody>
          <a:bodyPr>
            <a:normAutofit/>
          </a:bodyPr>
          <a:lstStyle>
            <a:lvl1pPr marL="0" indent="0">
              <a:spcBef>
                <a:spcPts val="1200"/>
              </a:spcBef>
              <a:buNone/>
              <a:defRPr sz="18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Edit Master text styles</a:t>
            </a:r>
          </a:p>
        </p:txBody>
      </p:sp>
      <p:sp>
        <p:nvSpPr>
          <p:cNvPr id="3" name="Content Placeholder 2"/>
          <p:cNvSpPr>
            <a:spLocks noGrp="1"/>
          </p:cNvSpPr>
          <p:nvPr>
            <p:ph idx="1"/>
          </p:nvPr>
        </p:nvSpPr>
        <p:spPr>
          <a:xfrm>
            <a:off x="4231388" y="1600201"/>
            <a:ext cx="4083939"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8D3E2397-50C8-4AB8-B6BC-9653E42B8E3E}" type="datetime1">
              <a:rPr lang="en-US" smtClean="0"/>
              <a:t>17-Apr-24</a:t>
            </a:fld>
            <a:endParaRPr/>
          </a:p>
        </p:txBody>
      </p:sp>
      <p:sp>
        <p:nvSpPr>
          <p:cNvPr id="6" name="Footer Placeholder 5"/>
          <p:cNvSpPr>
            <a:spLocks noGrp="1"/>
          </p:cNvSpPr>
          <p:nvPr>
            <p:ph type="ftr" sz="quarter" idx="11"/>
          </p:nvPr>
        </p:nvSpPr>
        <p:spPr/>
        <p:txBody>
          <a:bodyPr/>
          <a:lstStyle/>
          <a:p>
            <a:r>
              <a:rPr lang="en-US"/>
              <a:t>PHẠM HỒNG QUÂN</a:t>
            </a:r>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8676" y="76200"/>
            <a:ext cx="748551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828675" y="1600200"/>
            <a:ext cx="748665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28679" y="6356360"/>
            <a:ext cx="137216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848C501A-07D2-43DE-8290-125FEBB8BADC}" type="datetime1">
              <a:rPr lang="en-US" smtClean="0"/>
              <a:t>17-Apr-24</a:t>
            </a:fld>
            <a:endParaRPr lang="en-US"/>
          </a:p>
        </p:txBody>
      </p:sp>
      <p:sp>
        <p:nvSpPr>
          <p:cNvPr id="5" name="Footer Placeholder 4"/>
          <p:cNvSpPr>
            <a:spLocks noGrp="1"/>
          </p:cNvSpPr>
          <p:nvPr>
            <p:ph type="ftr" sz="quarter" idx="3"/>
          </p:nvPr>
        </p:nvSpPr>
        <p:spPr>
          <a:xfrm>
            <a:off x="2200846" y="6356350"/>
            <a:ext cx="474231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r>
              <a:rPr lang="en-US"/>
              <a:t>PHẠM HỒNG QUÂN</a:t>
            </a:r>
          </a:p>
        </p:txBody>
      </p:sp>
      <p:sp>
        <p:nvSpPr>
          <p:cNvPr id="6" name="Slide Number Placeholder 5"/>
          <p:cNvSpPr>
            <a:spLocks noGrp="1"/>
          </p:cNvSpPr>
          <p:nvPr>
            <p:ph type="sldNum" sz="quarter" idx="4"/>
          </p:nvPr>
        </p:nvSpPr>
        <p:spPr>
          <a:xfrm>
            <a:off x="6942587" y="6356360"/>
            <a:ext cx="13716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827532" y="1219210"/>
            <a:ext cx="7488936"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354"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800"/>
        </a:spcBef>
        <a:buFont typeface="Wingdings" panose="05000000000000000000" pitchFamily="2" charset="2"/>
        <a:buChar char="§"/>
        <a:defRPr sz="2400" kern="1200">
          <a:solidFill>
            <a:schemeClr val="tx1"/>
          </a:solidFill>
          <a:latin typeface="+mn-lt"/>
          <a:ea typeface="+mn-ea"/>
          <a:cs typeface="+mn-cs"/>
        </a:defRPr>
      </a:lvl1pPr>
      <a:lvl2pPr marL="685766" indent="-228589" algn="l" defTabSz="914354" rtl="0" eaLnBrk="1" latinLnBrk="0" hangingPunct="1">
        <a:lnSpc>
          <a:spcPct val="90000"/>
        </a:lnSpc>
        <a:spcBef>
          <a:spcPts val="600"/>
        </a:spcBef>
        <a:buFont typeface="Courier New" panose="02070309020205020404" pitchFamily="49" charset="0"/>
        <a:buChar char="o"/>
        <a:defRPr sz="2000" kern="1200">
          <a:solidFill>
            <a:schemeClr val="tx1"/>
          </a:solidFill>
          <a:latin typeface="+mn-lt"/>
          <a:ea typeface="+mn-ea"/>
          <a:cs typeface="+mn-cs"/>
        </a:defRPr>
      </a:lvl2pPr>
      <a:lvl3pPr marL="1142942" indent="-228589" algn="l" defTabSz="914354"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600120" indent="-228589" algn="l" defTabSz="914354"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522" userDrawn="1">
          <p15:clr>
            <a:srgbClr val="F26B43"/>
          </p15:clr>
        </p15:guide>
        <p15:guide id="2" pos="5238" userDrawn="1">
          <p15:clr>
            <a:srgbClr val="F26B43"/>
          </p15:clr>
        </p15:guide>
        <p15:guide id="3" orient="horz" pos="1008"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F9F310-13C8-4545-9102-17D9B979A5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4155" y="1562384"/>
            <a:ext cx="5599845" cy="3733230"/>
          </a:xfrm>
          <a:prstGeom prst="rect">
            <a:avLst/>
          </a:prstGeom>
        </p:spPr>
      </p:pic>
      <p:sp>
        <p:nvSpPr>
          <p:cNvPr id="6" name="Title 5"/>
          <p:cNvSpPr>
            <a:spLocks noGrp="1"/>
          </p:cNvSpPr>
          <p:nvPr>
            <p:ph type="ctrTitle"/>
          </p:nvPr>
        </p:nvSpPr>
        <p:spPr>
          <a:xfrm>
            <a:off x="0" y="2831194"/>
            <a:ext cx="5762171" cy="1465036"/>
          </a:xfrm>
        </p:spPr>
        <p:txBody>
          <a:bodyPr anchor="ctr">
            <a:normAutofit/>
          </a:bodyPr>
          <a:lstStyle/>
          <a:p>
            <a:pPr algn="ctr"/>
            <a:r>
              <a:rPr lang="en-US" sz="4000" b="1" err="1">
                <a:latin typeface="Arial" panose="020B0604020202020204" pitchFamily="34" charset="0"/>
                <a:cs typeface="Arial" panose="020B0604020202020204" pitchFamily="34" charset="0"/>
              </a:rPr>
              <a:t>Hệ</a:t>
            </a:r>
            <a:r>
              <a:rPr lang="en-US" sz="4000" b="1">
                <a:latin typeface="Arial" panose="020B0604020202020204" pitchFamily="34" charset="0"/>
                <a:cs typeface="Arial" panose="020B0604020202020204" pitchFamily="34" charset="0"/>
              </a:rPr>
              <a:t> </a:t>
            </a:r>
            <a:r>
              <a:rPr lang="en-US" sz="4000" b="1" err="1">
                <a:latin typeface="Arial" panose="020B0604020202020204" pitchFamily="34" charset="0"/>
                <a:cs typeface="Arial" panose="020B0604020202020204" pitchFamily="34" charset="0"/>
              </a:rPr>
              <a:t>thống</a:t>
            </a:r>
            <a:r>
              <a:rPr lang="en-US" sz="4000" b="1">
                <a:latin typeface="Arial" panose="020B0604020202020204" pitchFamily="34" charset="0"/>
                <a:cs typeface="Arial" panose="020B0604020202020204" pitchFamily="34" charset="0"/>
              </a:rPr>
              <a:t> </a:t>
            </a:r>
            <a:r>
              <a:rPr lang="en-US" sz="4000" b="1" err="1">
                <a:latin typeface="Arial" panose="020B0604020202020204" pitchFamily="34" charset="0"/>
                <a:cs typeface="Arial" panose="020B0604020202020204" pitchFamily="34" charset="0"/>
              </a:rPr>
              <a:t>thông</a:t>
            </a:r>
            <a:r>
              <a:rPr lang="en-US" sz="4000" b="1">
                <a:latin typeface="Arial" panose="020B0604020202020204" pitchFamily="34" charset="0"/>
                <a:cs typeface="Arial" panose="020B0604020202020204" pitchFamily="34" charset="0"/>
              </a:rPr>
              <a:t> tin </a:t>
            </a:r>
            <a:r>
              <a:rPr lang="en-US" sz="4000" b="1" err="1">
                <a:latin typeface="Arial" panose="020B0604020202020204" pitchFamily="34" charset="0"/>
                <a:cs typeface="Arial" panose="020B0604020202020204" pitchFamily="34" charset="0"/>
              </a:rPr>
              <a:t>địa</a:t>
            </a:r>
            <a:r>
              <a:rPr lang="en-US" sz="4000" b="1">
                <a:latin typeface="Arial" panose="020B0604020202020204" pitchFamily="34" charset="0"/>
                <a:cs typeface="Arial" panose="020B0604020202020204" pitchFamily="34" charset="0"/>
              </a:rPr>
              <a:t> </a:t>
            </a:r>
            <a:r>
              <a:rPr lang="en-US" sz="4000" b="1" err="1">
                <a:latin typeface="Arial" panose="020B0604020202020204" pitchFamily="34" charset="0"/>
                <a:cs typeface="Arial" panose="020B0604020202020204" pitchFamily="34" charset="0"/>
              </a:rPr>
              <a:t>lý</a:t>
            </a:r>
            <a:r>
              <a:rPr lang="en-US" sz="4000" b="1">
                <a:latin typeface="Arial" panose="020B0604020202020204" pitchFamily="34" charset="0"/>
                <a:cs typeface="Arial" panose="020B0604020202020204" pitchFamily="34" charset="0"/>
              </a:rPr>
              <a:t> - </a:t>
            </a:r>
            <a:r>
              <a:rPr lang="en-US" sz="4000" b="1" err="1">
                <a:latin typeface="Arial" panose="020B0604020202020204" pitchFamily="34" charset="0"/>
                <a:cs typeface="Arial" panose="020B0604020202020204" pitchFamily="34" charset="0"/>
              </a:rPr>
              <a:t>gis</a:t>
            </a:r>
            <a:endParaRPr lang="en-US" sz="4000" b="1">
              <a:latin typeface="Arial" panose="020B0604020202020204" pitchFamily="34" charset="0"/>
              <a:cs typeface="Arial" panose="020B0604020202020204" pitchFamily="34" charset="0"/>
            </a:endParaRPr>
          </a:p>
        </p:txBody>
      </p:sp>
      <p:sp>
        <p:nvSpPr>
          <p:cNvPr id="7" name="Subtitle 6"/>
          <p:cNvSpPr>
            <a:spLocks noGrp="1"/>
          </p:cNvSpPr>
          <p:nvPr>
            <p:ph type="subTitle" idx="1"/>
          </p:nvPr>
        </p:nvSpPr>
        <p:spPr>
          <a:xfrm>
            <a:off x="0" y="4784781"/>
            <a:ext cx="5069747" cy="555781"/>
          </a:xfrm>
        </p:spPr>
        <p:txBody>
          <a:bodyPr anchor="ctr"/>
          <a:lstStyle/>
          <a:p>
            <a:pPr algn="ctr"/>
            <a:r>
              <a:rPr lang="en-US" b="1" err="1">
                <a:solidFill>
                  <a:srgbClr val="514843"/>
                </a:solidFill>
                <a:latin typeface="Arial" panose="020B0604020202020204" pitchFamily="34" charset="0"/>
                <a:cs typeface="Arial" panose="020B0604020202020204" pitchFamily="34" charset="0"/>
              </a:rPr>
              <a:t>ThS</a:t>
            </a:r>
            <a:r>
              <a:rPr lang="en-US" b="1">
                <a:solidFill>
                  <a:srgbClr val="514843"/>
                </a:solidFill>
                <a:latin typeface="Arial" panose="020B0604020202020204" pitchFamily="34" charset="0"/>
                <a:cs typeface="Arial" panose="020B0604020202020204" pitchFamily="34" charset="0"/>
              </a:rPr>
              <a:t>. PHẠM HỒNG QUÂN</a:t>
            </a:r>
          </a:p>
        </p:txBody>
      </p:sp>
      <p:sp>
        <p:nvSpPr>
          <p:cNvPr id="8" name="Title 5">
            <a:extLst>
              <a:ext uri="{FF2B5EF4-FFF2-40B4-BE49-F238E27FC236}">
                <a16:creationId xmlns:a16="http://schemas.microsoft.com/office/drawing/2014/main" id="{A073C34C-EAC2-4A48-BD79-733B0C372C83}"/>
              </a:ext>
            </a:extLst>
          </p:cNvPr>
          <p:cNvSpPr txBox="1">
            <a:spLocks/>
          </p:cNvSpPr>
          <p:nvPr/>
        </p:nvSpPr>
        <p:spPr>
          <a:xfrm>
            <a:off x="2107474" y="72409"/>
            <a:ext cx="7036526" cy="955565"/>
          </a:xfrm>
          <a:prstGeom prst="rect">
            <a:avLst/>
          </a:prstGeom>
        </p:spPr>
        <p:txBody>
          <a:bodyPr vert="horz" lIns="0" tIns="45720" rIns="0" bIns="45720" rtlCol="0" anchor="ctr">
            <a:normAutofit/>
          </a:bodyPr>
          <a:lst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a:lstStyle>
          <a:p>
            <a:pPr algn="ctr">
              <a:lnSpc>
                <a:spcPct val="100000"/>
              </a:lnSpc>
              <a:spcBef>
                <a:spcPts val="600"/>
              </a:spcBef>
            </a:pPr>
            <a:r>
              <a:rPr lang="en-US" sz="2000">
                <a:solidFill>
                  <a:schemeClr val="bg1"/>
                </a:solidFill>
                <a:latin typeface="Arial" panose="020B0604020202020204" pitchFamily="34" charset="0"/>
                <a:ea typeface="Verdana" panose="020B0604030504040204" pitchFamily="34" charset="0"/>
                <a:cs typeface="Arial" panose="020B0604020202020204" pitchFamily="34" charset="0"/>
              </a:rPr>
              <a:t>TR</a:t>
            </a:r>
            <a:r>
              <a:rPr lang="vi-VN" sz="2000">
                <a:solidFill>
                  <a:schemeClr val="bg1"/>
                </a:solidFill>
                <a:latin typeface="Arial" panose="020B0604020202020204" pitchFamily="34" charset="0"/>
                <a:ea typeface="Verdana" panose="020B0604030504040204" pitchFamily="34" charset="0"/>
                <a:cs typeface="Arial" panose="020B0604020202020204" pitchFamily="34" charset="0"/>
              </a:rPr>
              <a:t>Ư</a:t>
            </a:r>
            <a:r>
              <a:rPr lang="en-US" sz="2000">
                <a:solidFill>
                  <a:schemeClr val="bg1"/>
                </a:solidFill>
                <a:latin typeface="Arial" panose="020B0604020202020204" pitchFamily="34" charset="0"/>
                <a:ea typeface="Verdana" panose="020B0604030504040204" pitchFamily="34" charset="0"/>
                <a:cs typeface="Arial" panose="020B0604020202020204" pitchFamily="34" charset="0"/>
              </a:rPr>
              <a:t>ỜNG ĐẠI HỌC CÔNG NGHỆ giao thông vận tải</a:t>
            </a:r>
          </a:p>
          <a:p>
            <a:pPr algn="ctr">
              <a:lnSpc>
                <a:spcPct val="100000"/>
              </a:lnSpc>
              <a:spcBef>
                <a:spcPts val="600"/>
              </a:spcBef>
            </a:pPr>
            <a:r>
              <a:rPr lang="en-US" sz="1800" b="1">
                <a:solidFill>
                  <a:schemeClr val="bg1"/>
                </a:solidFill>
                <a:latin typeface="Arial" panose="020B0604020202020204" pitchFamily="34" charset="0"/>
                <a:ea typeface="Verdana" panose="020B0604030504040204" pitchFamily="34" charset="0"/>
                <a:cs typeface="Arial" panose="020B0604020202020204" pitchFamily="34" charset="0"/>
              </a:rPr>
              <a:t>Khoa công nghệ thông tin</a:t>
            </a:r>
          </a:p>
        </p:txBody>
      </p:sp>
      <p:pic>
        <p:nvPicPr>
          <p:cNvPr id="5" name="Picture 4">
            <a:extLst>
              <a:ext uri="{FF2B5EF4-FFF2-40B4-BE49-F238E27FC236}">
                <a16:creationId xmlns:a16="http://schemas.microsoft.com/office/drawing/2014/main" id="{88C9753C-0D34-4D65-998C-558FAF65D5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6286" y="290110"/>
            <a:ext cx="724769" cy="520162"/>
          </a:xfrm>
          <a:prstGeom prst="rect">
            <a:avLst/>
          </a:prstGeom>
        </p:spPr>
      </p:pic>
      <p:sp>
        <p:nvSpPr>
          <p:cNvPr id="9" name="Subtitle 6">
            <a:extLst>
              <a:ext uri="{FF2B5EF4-FFF2-40B4-BE49-F238E27FC236}">
                <a16:creationId xmlns:a16="http://schemas.microsoft.com/office/drawing/2014/main" id="{A96429F8-331E-4966-9EFB-AA282DB477D5}"/>
              </a:ext>
            </a:extLst>
          </p:cNvPr>
          <p:cNvSpPr txBox="1">
            <a:spLocks/>
          </p:cNvSpPr>
          <p:nvPr/>
        </p:nvSpPr>
        <p:spPr>
          <a:xfrm>
            <a:off x="191589" y="2623748"/>
            <a:ext cx="4878158" cy="508141"/>
          </a:xfrm>
          <a:prstGeom prst="rect">
            <a:avLst/>
          </a:prstGeom>
        </p:spPr>
        <p:txBody>
          <a:bodyPr vert="horz" lIns="0" tIns="45720" rIns="0" bIns="45720" rtlCol="0" anchor="ctr">
            <a:normAutofit/>
          </a:bodyPr>
          <a:lstStyle>
            <a:lvl1pPr marL="0" indent="0" algn="l" defTabSz="914354"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178" indent="0" algn="ctr" defTabSz="914354"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r>
              <a:rPr lang="en-US">
                <a:solidFill>
                  <a:schemeClr val="bg1"/>
                </a:solidFill>
                <a:latin typeface="Arial" panose="020B0604020202020204" pitchFamily="34" charset="0"/>
                <a:cs typeface="Arial" panose="020B0604020202020204" pitchFamily="34" charset="0"/>
              </a:rPr>
              <a:t>BÀI GIẢNG:</a:t>
            </a:r>
          </a:p>
        </p:txBody>
      </p:sp>
      <p:sp>
        <p:nvSpPr>
          <p:cNvPr id="10" name="Subtitle 6">
            <a:extLst>
              <a:ext uri="{FF2B5EF4-FFF2-40B4-BE49-F238E27FC236}">
                <a16:creationId xmlns:a16="http://schemas.microsoft.com/office/drawing/2014/main" id="{46A6F1CB-E339-4322-B83D-9761099D39BB}"/>
              </a:ext>
            </a:extLst>
          </p:cNvPr>
          <p:cNvSpPr txBox="1">
            <a:spLocks/>
          </p:cNvSpPr>
          <p:nvPr/>
        </p:nvSpPr>
        <p:spPr>
          <a:xfrm>
            <a:off x="2037126" y="6049034"/>
            <a:ext cx="5069747" cy="555781"/>
          </a:xfrm>
          <a:prstGeom prst="rect">
            <a:avLst/>
          </a:prstGeom>
        </p:spPr>
        <p:txBody>
          <a:bodyPr vert="horz" lIns="0" tIns="45720" rIns="0" bIns="45720" rtlCol="0" anchor="ctr">
            <a:normAutofit/>
          </a:bodyPr>
          <a:lstStyle>
            <a:lvl1pPr marL="0" indent="0" algn="l" defTabSz="914354" rtl="0" eaLnBrk="1" latinLnBrk="0" hangingPunct="1">
              <a:lnSpc>
                <a:spcPct val="90000"/>
              </a:lnSpc>
              <a:spcBef>
                <a:spcPts val="0"/>
              </a:spcBef>
              <a:buFont typeface="Wingdings" panose="05000000000000000000" pitchFamily="2" charset="2"/>
              <a:buNone/>
              <a:defRPr sz="1800" kern="1200">
                <a:solidFill>
                  <a:schemeClr val="tx1"/>
                </a:solidFill>
                <a:latin typeface="+mn-lt"/>
                <a:ea typeface="+mn-ea"/>
                <a:cs typeface="+mn-cs"/>
              </a:defRPr>
            </a:lvl1pPr>
            <a:lvl2pPr marL="457178" indent="0" algn="ctr" defTabSz="914354" rtl="0" eaLnBrk="1" latinLnBrk="0" hangingPunct="1">
              <a:lnSpc>
                <a:spcPct val="90000"/>
              </a:lnSpc>
              <a:spcBef>
                <a:spcPts val="600"/>
              </a:spcBef>
              <a:buFont typeface="Wingdings" panose="05000000000000000000" pitchFamily="2" charset="2"/>
              <a:buNone/>
              <a:defRPr sz="2000" kern="1200">
                <a:solidFill>
                  <a:schemeClr val="tx1"/>
                </a:solidFill>
                <a:latin typeface="+mn-lt"/>
                <a:ea typeface="+mn-ea"/>
                <a:cs typeface="+mn-cs"/>
              </a:defRPr>
            </a:lvl2pPr>
            <a:lvl3pPr marL="914354" indent="0" algn="ctr" defTabSz="914354" rtl="0" eaLnBrk="1" latinLnBrk="0" hangingPunct="1">
              <a:lnSpc>
                <a:spcPct val="90000"/>
              </a:lnSpc>
              <a:spcBef>
                <a:spcPts val="600"/>
              </a:spcBef>
              <a:buFont typeface="Wingdings" panose="05000000000000000000" pitchFamily="2" charset="2"/>
              <a:buNone/>
              <a:defRPr sz="1800" kern="1200">
                <a:solidFill>
                  <a:schemeClr val="tx1"/>
                </a:solidFill>
                <a:latin typeface="+mn-lt"/>
                <a:ea typeface="+mn-ea"/>
                <a:cs typeface="+mn-cs"/>
              </a:defRPr>
            </a:lvl3pPr>
            <a:lvl4pPr marL="1371532" indent="0" algn="ctr" defTabSz="914354"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4pPr>
            <a:lvl5pPr marL="1828709" indent="0" algn="ctr" defTabSz="914354" rtl="0" eaLnBrk="1" latinLnBrk="0" hangingPunct="1">
              <a:lnSpc>
                <a:spcPct val="90000"/>
              </a:lnSpc>
              <a:spcBef>
                <a:spcPts val="600"/>
              </a:spcBef>
              <a:buFont typeface="Wingdings" panose="05000000000000000000" pitchFamily="2" charset="2"/>
              <a:buNone/>
              <a:defRPr sz="1600" kern="1200">
                <a:solidFill>
                  <a:schemeClr val="tx1"/>
                </a:solidFill>
                <a:latin typeface="+mn-lt"/>
                <a:ea typeface="+mn-ea"/>
                <a:cs typeface="+mn-cs"/>
              </a:defRPr>
            </a:lvl5pPr>
            <a:lvl6pPr marL="2285886" indent="0" algn="ctr" defTabSz="914354"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6pPr>
            <a:lvl7pPr marL="2743062" indent="0" algn="ctr" defTabSz="914354"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7pPr>
            <a:lvl8pPr marL="3200240" indent="0" algn="ctr" defTabSz="914354"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8pPr>
            <a:lvl9pPr marL="3657418" indent="0" algn="ctr" defTabSz="914354"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9pPr>
          </a:lstStyle>
          <a:p>
            <a:pPr algn="ctr"/>
            <a:r>
              <a:rPr lang="en-US" err="1">
                <a:solidFill>
                  <a:schemeClr val="bg1"/>
                </a:solidFill>
                <a:latin typeface="Arial" panose="020B0604020202020204" pitchFamily="34" charset="0"/>
                <a:cs typeface="Arial" panose="020B0604020202020204" pitchFamily="34" charset="0"/>
              </a:rPr>
              <a:t>Hà</a:t>
            </a:r>
            <a:r>
              <a:rPr lang="en-US">
                <a:solidFill>
                  <a:schemeClr val="bg1"/>
                </a:solidFill>
                <a:latin typeface="Arial" panose="020B0604020202020204" pitchFamily="34" charset="0"/>
                <a:cs typeface="Arial" panose="020B0604020202020204" pitchFamily="34" charset="0"/>
              </a:rPr>
              <a:t> </a:t>
            </a:r>
            <a:r>
              <a:rPr lang="en-US" err="1">
                <a:solidFill>
                  <a:schemeClr val="bg1"/>
                </a:solidFill>
                <a:latin typeface="Arial" panose="020B0604020202020204" pitchFamily="34" charset="0"/>
                <a:cs typeface="Arial" panose="020B0604020202020204" pitchFamily="34" charset="0"/>
              </a:rPr>
              <a:t>Nội</a:t>
            </a:r>
            <a:r>
              <a:rPr lang="en-US">
                <a:solidFill>
                  <a:schemeClr val="bg1"/>
                </a:solidFill>
                <a:latin typeface="Arial" panose="020B0604020202020204" pitchFamily="34" charset="0"/>
                <a:cs typeface="Arial" panose="020B0604020202020204" pitchFamily="34" charset="0"/>
              </a:rPr>
              <a:t>, </a:t>
            </a:r>
            <a:fld id="{2C4BB771-20CD-46FD-B970-6F8FA85CD3E7}" type="datetime1">
              <a:rPr lang="en-US" smtClean="0">
                <a:solidFill>
                  <a:schemeClr val="bg1"/>
                </a:solidFill>
                <a:latin typeface="Arial" panose="020B0604020202020204" pitchFamily="34" charset="0"/>
                <a:cs typeface="Arial" panose="020B0604020202020204" pitchFamily="34" charset="0"/>
              </a:rPr>
              <a:t>17-Apr-24</a:t>
            </a:fld>
            <a:endParaRPr lang="en-US"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050"/>
              <a:t>Thực hành Demo về CSDL TP Phủ Lý trong ArcGIS 10.x</a:t>
            </a:r>
          </a:p>
        </p:txBody>
      </p:sp>
      <p:sp>
        <p:nvSpPr>
          <p:cNvPr id="14" name="Content Placeholder 13"/>
          <p:cNvSpPr>
            <a:spLocks noGrp="1"/>
          </p:cNvSpPr>
          <p:nvPr>
            <p:ph idx="1"/>
          </p:nvPr>
        </p:nvSpPr>
        <p:spPr/>
        <p:txBody>
          <a:bodyPr>
            <a:normAutofit/>
          </a:bodyPr>
          <a:lstStyle/>
          <a:p>
            <a:pPr marL="0" lvl="1" indent="0">
              <a:buClr>
                <a:srgbClr val="514843"/>
              </a:buClr>
              <a:buNone/>
            </a:pPr>
            <a:r>
              <a:rPr lang="en-US" sz="2400"/>
              <a:t>1. Khởi động ch</a:t>
            </a:r>
            <a:r>
              <a:rPr lang="vi-VN" sz="2400"/>
              <a:t>ư</a:t>
            </a:r>
            <a:r>
              <a:rPr lang="en-US" sz="2400"/>
              <a:t>ơng trình ArcMap</a:t>
            </a:r>
          </a:p>
          <a:p>
            <a:pPr marL="0" lvl="1" indent="0">
              <a:buClr>
                <a:srgbClr val="514843"/>
              </a:buClr>
              <a:buNone/>
              <a:tabLst>
                <a:tab pos="457200" algn="l"/>
              </a:tabLst>
            </a:pPr>
            <a:r>
              <a:rPr lang="en-US" sz="2400"/>
              <a:t>	</a:t>
            </a:r>
            <a:r>
              <a:rPr lang="en-US"/>
              <a:t>Vào </a:t>
            </a:r>
            <a:r>
              <a:rPr lang="en-US" b="1" i="1"/>
              <a:t>Menu Start </a:t>
            </a:r>
            <a:r>
              <a:rPr lang="en-US" b="1" i="1">
                <a:sym typeface="Wingdings" panose="05000000000000000000" pitchFamily="2" charset="2"/>
              </a:rPr>
              <a:t> All Programs  ArcGIS  ArcMap 10.x</a:t>
            </a:r>
          </a:p>
          <a:p>
            <a:pPr marL="0" lvl="1" indent="0">
              <a:buClr>
                <a:srgbClr val="514843"/>
              </a:buClr>
              <a:buNone/>
              <a:tabLst>
                <a:tab pos="457200" algn="l"/>
              </a:tabLst>
            </a:pPr>
            <a:r>
              <a:rPr lang="en-US" b="1" i="1">
                <a:sym typeface="Wingdings" panose="05000000000000000000" pitchFamily="2" charset="2"/>
              </a:rPr>
              <a:t>	</a:t>
            </a:r>
            <a:r>
              <a:rPr lang="en-US">
                <a:sym typeface="Wingdings" panose="05000000000000000000" pitchFamily="2" charset="2"/>
              </a:rPr>
              <a:t>Giao diện cùng hộp thoại ArcMap xuất hiện.</a:t>
            </a:r>
          </a:p>
          <a:p>
            <a:pPr marL="0" lvl="1" indent="0">
              <a:buClr>
                <a:srgbClr val="514843"/>
              </a:buClr>
              <a:buNone/>
            </a:pPr>
            <a:r>
              <a:rPr lang="en-US">
                <a:sym typeface="Wingdings" panose="05000000000000000000" pitchFamily="2" charset="2"/>
              </a:rPr>
              <a:t>Trong đó:</a:t>
            </a:r>
          </a:p>
          <a:p>
            <a:pPr marL="800076" lvl="2" indent="-342900">
              <a:buClr>
                <a:srgbClr val="514843"/>
              </a:buClr>
              <a:buFont typeface="Courier New" panose="02070309020205020404" pitchFamily="49" charset="0"/>
              <a:buChar char="o"/>
            </a:pPr>
            <a:r>
              <a:rPr lang="en-US" sz="2000" b="1">
                <a:sym typeface="Wingdings" panose="05000000000000000000" pitchFamily="2" charset="2"/>
              </a:rPr>
              <a:t>Existing Maps:</a:t>
            </a:r>
            <a:r>
              <a:rPr lang="en-US" sz="2000">
                <a:sym typeface="Wingdings" panose="05000000000000000000" pitchFamily="2" charset="2"/>
              </a:rPr>
              <a:t> Mở một bộ dữ liệu bản đồ đã có sẵn;</a:t>
            </a:r>
          </a:p>
          <a:p>
            <a:pPr marL="800076" lvl="2" indent="-342900">
              <a:buClr>
                <a:srgbClr val="514843"/>
              </a:buClr>
              <a:buFont typeface="Courier New" panose="02070309020205020404" pitchFamily="49" charset="0"/>
              <a:buChar char="o"/>
            </a:pPr>
            <a:r>
              <a:rPr lang="en-US" sz="2000" b="1">
                <a:sym typeface="Wingdings" panose="05000000000000000000" pitchFamily="2" charset="2"/>
              </a:rPr>
              <a:t>New Maps:</a:t>
            </a:r>
            <a:r>
              <a:rPr lang="en-US" sz="2000">
                <a:sym typeface="Wingdings" panose="05000000000000000000" pitchFamily="2" charset="2"/>
              </a:rPr>
              <a:t> Mở một bộ dữ liệu bản đồ mẫu có sẵn, bằng cách chọn các templates, hoặc tạo ra một bộ dữ liệu bản đồ rỗng nếu chọn Blank Map.</a:t>
            </a:r>
            <a:endParaRPr lang="en-US" sz="2000"/>
          </a:p>
          <a:p>
            <a:pPr marL="1538288" lvl="1" indent="-1538288">
              <a:buClr>
                <a:srgbClr val="514843"/>
              </a:buClr>
              <a:buNone/>
            </a:pPr>
            <a:endParaRPr lang="en-US" sz="2400"/>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10</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spTree>
    <p:extLst>
      <p:ext uri="{BB962C8B-B14F-4D97-AF65-F5344CB8AC3E}">
        <p14:creationId xmlns:p14="http://schemas.microsoft.com/office/powerpoint/2010/main" val="11177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wipe(down)">
                                      <p:cBhvr>
                                        <p:cTn id="10" dur="500"/>
                                        <p:tgtEl>
                                          <p:spTgt spid="14">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wipe(down)">
                                      <p:cBhvr>
                                        <p:cTn id="13" dur="500"/>
                                        <p:tgtEl>
                                          <p:spTgt spid="1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wipe(down)">
                                      <p:cBhvr>
                                        <p:cTn id="18" dur="500"/>
                                        <p:tgtEl>
                                          <p:spTgt spid="14">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wipe(down)">
                                      <p:cBhvr>
                                        <p:cTn id="21" dur="500"/>
                                        <p:tgtEl>
                                          <p:spTgt spid="14">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4">
                                            <p:txEl>
                                              <p:pRg st="5" end="5"/>
                                            </p:txEl>
                                          </p:spTgt>
                                        </p:tgtEl>
                                        <p:attrNameLst>
                                          <p:attrName>style.visibility</p:attrName>
                                        </p:attrNameLst>
                                      </p:cBhvr>
                                      <p:to>
                                        <p:strVal val="visible"/>
                                      </p:to>
                                    </p:set>
                                    <p:animEffect transition="in" filter="wipe(down)">
                                      <p:cBhvr>
                                        <p:cTn id="24"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050"/>
              <a:t>Thực hành Demo về CSDL TP Phủ Lý trong ArcGIS 10.x</a:t>
            </a:r>
          </a:p>
        </p:txBody>
      </p:sp>
      <p:sp>
        <p:nvSpPr>
          <p:cNvPr id="14" name="Content Placeholder 13"/>
          <p:cNvSpPr>
            <a:spLocks noGrp="1"/>
          </p:cNvSpPr>
          <p:nvPr>
            <p:ph idx="1"/>
          </p:nvPr>
        </p:nvSpPr>
        <p:spPr/>
        <p:txBody>
          <a:bodyPr>
            <a:normAutofit/>
          </a:bodyPr>
          <a:lstStyle/>
          <a:p>
            <a:pPr marL="1538288" lvl="1" indent="-1538288">
              <a:buClr>
                <a:srgbClr val="514843"/>
              </a:buClr>
              <a:buNone/>
            </a:pPr>
            <a:endParaRPr lang="en-US" sz="2400"/>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11</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pic>
        <p:nvPicPr>
          <p:cNvPr id="2" name="Picture 1">
            <a:extLst>
              <a:ext uri="{FF2B5EF4-FFF2-40B4-BE49-F238E27FC236}">
                <a16:creationId xmlns:a16="http://schemas.microsoft.com/office/drawing/2014/main" id="{4AE28EB8-ED58-4334-A039-BA9E25BF746F}"/>
              </a:ext>
            </a:extLst>
          </p:cNvPr>
          <p:cNvPicPr>
            <a:picLocks noChangeAspect="1"/>
          </p:cNvPicPr>
          <p:nvPr/>
        </p:nvPicPr>
        <p:blipFill>
          <a:blip r:embed="rId2"/>
          <a:stretch>
            <a:fillRect/>
          </a:stretch>
        </p:blipFill>
        <p:spPr>
          <a:xfrm>
            <a:off x="331941" y="1600199"/>
            <a:ext cx="8478981" cy="4756151"/>
          </a:xfrm>
          <a:prstGeom prst="rect">
            <a:avLst/>
          </a:prstGeom>
        </p:spPr>
      </p:pic>
      <p:sp>
        <p:nvSpPr>
          <p:cNvPr id="5" name="Speech Bubble: Rectangle with Corners Rounded 4">
            <a:extLst>
              <a:ext uri="{FF2B5EF4-FFF2-40B4-BE49-F238E27FC236}">
                <a16:creationId xmlns:a16="http://schemas.microsoft.com/office/drawing/2014/main" id="{0B8B88F3-18E2-4B41-8429-7F605BBB262C}"/>
              </a:ext>
            </a:extLst>
          </p:cNvPr>
          <p:cNvSpPr/>
          <p:nvPr/>
        </p:nvSpPr>
        <p:spPr>
          <a:xfrm>
            <a:off x="4709977" y="1884218"/>
            <a:ext cx="2232610" cy="568037"/>
          </a:xfrm>
          <a:prstGeom prst="wedgeRoundRectCallout">
            <a:avLst>
              <a:gd name="adj1" fmla="val -89492"/>
              <a:gd name="adj2" fmla="val 123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Các thanh công cụ</a:t>
            </a:r>
          </a:p>
        </p:txBody>
      </p:sp>
      <p:sp>
        <p:nvSpPr>
          <p:cNvPr id="7" name="Flowchart: Alternate Process 6">
            <a:extLst>
              <a:ext uri="{FF2B5EF4-FFF2-40B4-BE49-F238E27FC236}">
                <a16:creationId xmlns:a16="http://schemas.microsoft.com/office/drawing/2014/main" id="{58175C1D-218D-4EB4-AC58-0ADC2B8281D1}"/>
              </a:ext>
            </a:extLst>
          </p:cNvPr>
          <p:cNvSpPr/>
          <p:nvPr/>
        </p:nvSpPr>
        <p:spPr>
          <a:xfrm>
            <a:off x="7132940" y="3548783"/>
            <a:ext cx="1302327" cy="858982"/>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Vùng hiển thị bản đồ</a:t>
            </a:r>
          </a:p>
        </p:txBody>
      </p:sp>
      <p:sp>
        <p:nvSpPr>
          <p:cNvPr id="11" name="Speech Bubble: Rectangle with Corners Rounded 10">
            <a:extLst>
              <a:ext uri="{FF2B5EF4-FFF2-40B4-BE49-F238E27FC236}">
                <a16:creationId xmlns:a16="http://schemas.microsoft.com/office/drawing/2014/main" id="{2C8F9ABC-DC5B-4F4D-852F-00D2406FA23F}"/>
              </a:ext>
            </a:extLst>
          </p:cNvPr>
          <p:cNvSpPr/>
          <p:nvPr/>
        </p:nvSpPr>
        <p:spPr>
          <a:xfrm>
            <a:off x="1204778" y="4613564"/>
            <a:ext cx="2535950" cy="1377660"/>
          </a:xfrm>
          <a:prstGeom prst="wedgeRoundRectCallout">
            <a:avLst>
              <a:gd name="adj1" fmla="val -65036"/>
              <a:gd name="adj2" fmla="val -5161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Hộp danh sách các lớp của bản đồ</a:t>
            </a:r>
            <a:br>
              <a:rPr lang="en-US"/>
            </a:br>
            <a:r>
              <a:rPr lang="en-US"/>
              <a:t>(Table Of Contents)</a:t>
            </a:r>
          </a:p>
        </p:txBody>
      </p:sp>
    </p:spTree>
    <p:extLst>
      <p:ext uri="{BB962C8B-B14F-4D97-AF65-F5344CB8AC3E}">
        <p14:creationId xmlns:p14="http://schemas.microsoft.com/office/powerpoint/2010/main" val="217108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050"/>
              <a:t>Thực hành Demo về CSDL TP Phủ Lý trong ArcGIS 10.x</a:t>
            </a:r>
          </a:p>
        </p:txBody>
      </p:sp>
      <p:sp>
        <p:nvSpPr>
          <p:cNvPr id="14" name="Content Placeholder 13"/>
          <p:cNvSpPr>
            <a:spLocks noGrp="1"/>
          </p:cNvSpPr>
          <p:nvPr>
            <p:ph idx="1"/>
          </p:nvPr>
        </p:nvSpPr>
        <p:spPr/>
        <p:txBody>
          <a:bodyPr>
            <a:normAutofit/>
          </a:bodyPr>
          <a:lstStyle/>
          <a:p>
            <a:pPr marL="1538288" lvl="1" indent="-1538288">
              <a:buClr>
                <a:srgbClr val="514843"/>
              </a:buClr>
              <a:buNone/>
            </a:pPr>
            <a:r>
              <a:rPr lang="en-US" sz="2400"/>
              <a:t>2. Đặt các tham số cho Data Frame</a:t>
            </a:r>
          </a:p>
          <a:p>
            <a:pPr marL="457200" lvl="1" indent="-457200">
              <a:buClr>
                <a:srgbClr val="514843"/>
              </a:buClr>
            </a:pPr>
            <a:r>
              <a:rPr lang="en-US" sz="2200" b="1"/>
              <a:t>Data Frame</a:t>
            </a:r>
            <a:r>
              <a:rPr lang="en-US" sz="2200"/>
              <a:t> là một nhóm các lớp (Data Frame) cùng đ</a:t>
            </a:r>
            <a:r>
              <a:rPr lang="vi-VN" sz="2200"/>
              <a:t>ư</a:t>
            </a:r>
            <a:r>
              <a:rPr lang="en-US" sz="2200"/>
              <a:t>ợc hiển thị trong một hệ quy chiếu và giới hạn không gian riêng. Mỗi Data Frame có thể có một hệ quy chiếu riêng.</a:t>
            </a:r>
          </a:p>
          <a:p>
            <a:pPr marL="457200" lvl="1" indent="-457200">
              <a:buClr>
                <a:srgbClr val="514843"/>
              </a:buClr>
            </a:pPr>
            <a:r>
              <a:rPr lang="en-US" sz="2200"/>
              <a:t>Đặt hệ thống tọa độ cho Data Frame</a:t>
            </a:r>
          </a:p>
          <a:p>
            <a:pPr marL="914376" lvl="2" indent="-457200">
              <a:buClr>
                <a:srgbClr val="514843"/>
              </a:buClr>
            </a:pPr>
            <a:r>
              <a:rPr lang="en-US" sz="2000"/>
              <a:t>Nhấp chuột phải vào                   chọn </a:t>
            </a:r>
            <a:r>
              <a:rPr lang="en-US" sz="2000" b="1"/>
              <a:t>Properties</a:t>
            </a:r>
          </a:p>
          <a:p>
            <a:pPr marL="914376" lvl="2" indent="-457200">
              <a:buClr>
                <a:srgbClr val="514843"/>
              </a:buClr>
            </a:pPr>
            <a:r>
              <a:rPr lang="en-US" sz="2000"/>
              <a:t>Trong menu </a:t>
            </a:r>
            <a:r>
              <a:rPr lang="en-US" sz="2000" b="1"/>
              <a:t>Data Frame Properties </a:t>
            </a:r>
            <a:r>
              <a:rPr lang="en-US" sz="2000"/>
              <a:t>hiện ra chọn thẻ </a:t>
            </a:r>
            <a:r>
              <a:rPr lang="en-US" sz="2000" b="1"/>
              <a:t>Coordinate System</a:t>
            </a:r>
          </a:p>
          <a:p>
            <a:pPr marL="914376" lvl="2" indent="-457200">
              <a:buClr>
                <a:srgbClr val="514843"/>
              </a:buClr>
            </a:pPr>
            <a:r>
              <a:rPr lang="en-US" sz="2000"/>
              <a:t>Trong mục </a:t>
            </a:r>
            <a:r>
              <a:rPr lang="en-US" sz="2000" b="1"/>
              <a:t>Select a coordinate system</a:t>
            </a:r>
            <a:r>
              <a:rPr lang="en-US" sz="2000"/>
              <a:t> chọn đ</a:t>
            </a:r>
            <a:r>
              <a:rPr lang="vi-VN" sz="2000"/>
              <a:t>ư</a:t>
            </a:r>
            <a:r>
              <a:rPr lang="en-US" sz="2000"/>
              <a:t>ờng dẫn </a:t>
            </a:r>
            <a:r>
              <a:rPr lang="en-US" sz="2000" b="1"/>
              <a:t>Projected Coordinate Systems/ UTM/ Asia/ VN 2000 UTM Zone 48N</a:t>
            </a:r>
          </a:p>
          <a:p>
            <a:pPr marL="914376" lvl="2" indent="-457200">
              <a:buClr>
                <a:srgbClr val="514843"/>
              </a:buClr>
            </a:pPr>
            <a:r>
              <a:rPr lang="en-US" sz="2000"/>
              <a:t>Nhấp </a:t>
            </a:r>
            <a:r>
              <a:rPr lang="en-US" sz="2000" b="1"/>
              <a:t>OK</a:t>
            </a:r>
            <a:r>
              <a:rPr lang="en-US" sz="2000"/>
              <a:t>.</a:t>
            </a:r>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12</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pic>
        <p:nvPicPr>
          <p:cNvPr id="2" name="Picture 1">
            <a:extLst>
              <a:ext uri="{FF2B5EF4-FFF2-40B4-BE49-F238E27FC236}">
                <a16:creationId xmlns:a16="http://schemas.microsoft.com/office/drawing/2014/main" id="{64A0A386-08F7-45CE-814A-8392C067F62D}"/>
              </a:ext>
            </a:extLst>
          </p:cNvPr>
          <p:cNvPicPr>
            <a:picLocks noChangeAspect="1"/>
          </p:cNvPicPr>
          <p:nvPr/>
        </p:nvPicPr>
        <p:blipFill>
          <a:blip r:embed="rId2"/>
          <a:stretch>
            <a:fillRect/>
          </a:stretch>
        </p:blipFill>
        <p:spPr>
          <a:xfrm>
            <a:off x="4180073" y="3719953"/>
            <a:ext cx="1142936" cy="304783"/>
          </a:xfrm>
          <a:prstGeom prst="rect">
            <a:avLst/>
          </a:prstGeom>
        </p:spPr>
      </p:pic>
    </p:spTree>
    <p:extLst>
      <p:ext uri="{BB962C8B-B14F-4D97-AF65-F5344CB8AC3E}">
        <p14:creationId xmlns:p14="http://schemas.microsoft.com/office/powerpoint/2010/main" val="704894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wipe(down)">
                                      <p:cBhvr>
                                        <p:cTn id="10" dur="500"/>
                                        <p:tgtEl>
                                          <p:spTgt spid="1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wipe(down)">
                                      <p:cBhvr>
                                        <p:cTn id="15" dur="500"/>
                                        <p:tgtEl>
                                          <p:spTgt spid="14">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wipe(down)">
                                      <p:cBhvr>
                                        <p:cTn id="18" dur="500"/>
                                        <p:tgtEl>
                                          <p:spTgt spid="14">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wipe(down)">
                                      <p:cBhvr>
                                        <p:cTn id="21" dur="500"/>
                                        <p:tgtEl>
                                          <p:spTgt spid="14">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4">
                                            <p:txEl>
                                              <p:pRg st="5" end="5"/>
                                            </p:txEl>
                                          </p:spTgt>
                                        </p:tgtEl>
                                        <p:attrNameLst>
                                          <p:attrName>style.visibility</p:attrName>
                                        </p:attrNameLst>
                                      </p:cBhvr>
                                      <p:to>
                                        <p:strVal val="visible"/>
                                      </p:to>
                                    </p:set>
                                    <p:animEffect transition="in" filter="wipe(down)">
                                      <p:cBhvr>
                                        <p:cTn id="24" dur="500"/>
                                        <p:tgtEl>
                                          <p:spTgt spid="14">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wipe(down)">
                                      <p:cBhvr>
                                        <p:cTn id="27" dur="500"/>
                                        <p:tgtEl>
                                          <p:spTgt spid="14">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down)">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050"/>
              <a:t>Thực hành Demo về CSDL TP Phủ Lý trong ArcGIS 10.x</a:t>
            </a:r>
          </a:p>
        </p:txBody>
      </p:sp>
      <p:sp>
        <p:nvSpPr>
          <p:cNvPr id="14" name="Content Placeholder 13"/>
          <p:cNvSpPr>
            <a:spLocks noGrp="1"/>
          </p:cNvSpPr>
          <p:nvPr>
            <p:ph idx="1"/>
          </p:nvPr>
        </p:nvSpPr>
        <p:spPr/>
        <p:txBody>
          <a:bodyPr>
            <a:normAutofit/>
          </a:bodyPr>
          <a:lstStyle/>
          <a:p>
            <a:pPr marL="1538288" lvl="1" indent="-1538288">
              <a:buClr>
                <a:srgbClr val="514843"/>
              </a:buClr>
              <a:buNone/>
            </a:pPr>
            <a:r>
              <a:rPr lang="en-US" sz="2400"/>
              <a:t>2. Đặt các tham số cho Data Frame</a:t>
            </a:r>
            <a:endParaRPr lang="en-US" sz="2200"/>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13</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pic>
        <p:nvPicPr>
          <p:cNvPr id="7" name="Picture 6">
            <a:extLst>
              <a:ext uri="{FF2B5EF4-FFF2-40B4-BE49-F238E27FC236}">
                <a16:creationId xmlns:a16="http://schemas.microsoft.com/office/drawing/2014/main" id="{6F53DB52-4C24-4462-A37D-9312EF933AFD}"/>
              </a:ext>
            </a:extLst>
          </p:cNvPr>
          <p:cNvPicPr>
            <a:picLocks noChangeAspect="1"/>
          </p:cNvPicPr>
          <p:nvPr/>
        </p:nvPicPr>
        <p:blipFill>
          <a:blip r:embed="rId2"/>
          <a:stretch>
            <a:fillRect/>
          </a:stretch>
        </p:blipFill>
        <p:spPr>
          <a:xfrm>
            <a:off x="1746607" y="2076597"/>
            <a:ext cx="5650222" cy="4279744"/>
          </a:xfrm>
          <a:prstGeom prst="rect">
            <a:avLst/>
          </a:prstGeom>
        </p:spPr>
      </p:pic>
    </p:spTree>
    <p:extLst>
      <p:ext uri="{BB962C8B-B14F-4D97-AF65-F5344CB8AC3E}">
        <p14:creationId xmlns:p14="http://schemas.microsoft.com/office/powerpoint/2010/main" val="369698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050"/>
              <a:t>Thực hành Demo về CSDL TP Phủ Lý trong ArcGIS 10.x</a:t>
            </a:r>
          </a:p>
        </p:txBody>
      </p:sp>
      <p:sp>
        <p:nvSpPr>
          <p:cNvPr id="14" name="Content Placeholder 13"/>
          <p:cNvSpPr>
            <a:spLocks noGrp="1"/>
          </p:cNvSpPr>
          <p:nvPr>
            <p:ph idx="1"/>
          </p:nvPr>
        </p:nvSpPr>
        <p:spPr/>
        <p:txBody>
          <a:bodyPr>
            <a:normAutofit/>
          </a:bodyPr>
          <a:lstStyle/>
          <a:p>
            <a:pPr marL="1538288" lvl="1" indent="-1538288">
              <a:buClr>
                <a:srgbClr val="514843"/>
              </a:buClr>
              <a:buNone/>
            </a:pPr>
            <a:r>
              <a:rPr lang="en-US" sz="2400"/>
              <a:t>2. Đặt các tham số cho Data Frame</a:t>
            </a:r>
          </a:p>
          <a:p>
            <a:pPr marL="457200" lvl="1" indent="-457200">
              <a:buClr>
                <a:srgbClr val="514843"/>
              </a:buClr>
            </a:pPr>
            <a:r>
              <a:rPr lang="en-US" sz="2200"/>
              <a:t>Đổi tên cho Data Frame</a:t>
            </a:r>
          </a:p>
          <a:p>
            <a:pPr marL="914376" lvl="2" indent="-457200">
              <a:buClr>
                <a:srgbClr val="514843"/>
              </a:buClr>
            </a:pPr>
            <a:r>
              <a:rPr lang="en-US" sz="2000"/>
              <a:t>Nhấp chuột phải vào                   chọn </a:t>
            </a:r>
            <a:r>
              <a:rPr lang="en-US" sz="2000" b="1"/>
              <a:t>Properties</a:t>
            </a:r>
          </a:p>
          <a:p>
            <a:pPr marL="914376" lvl="2" indent="-457200">
              <a:buClr>
                <a:srgbClr val="514843"/>
              </a:buClr>
            </a:pPr>
            <a:r>
              <a:rPr lang="en-US" sz="2000"/>
              <a:t>Bấm vào trang </a:t>
            </a:r>
            <a:r>
              <a:rPr lang="en-US" sz="2000" b="1"/>
              <a:t>General</a:t>
            </a:r>
          </a:p>
          <a:p>
            <a:pPr marL="914376" lvl="2" indent="-457200">
              <a:buClr>
                <a:srgbClr val="514843"/>
              </a:buClr>
            </a:pPr>
            <a:r>
              <a:rPr lang="en-US" sz="2000"/>
              <a:t>Trong mục </a:t>
            </a:r>
            <a:r>
              <a:rPr lang="en-US" sz="2000" b="1"/>
              <a:t>Name</a:t>
            </a:r>
            <a:r>
              <a:rPr lang="en-US" sz="2000"/>
              <a:t> gõ </a:t>
            </a:r>
            <a:r>
              <a:rPr lang="en-US" sz="2000" b="1"/>
              <a:t>“PHỦ LÝ VN 2000 ZONE 48N”</a:t>
            </a:r>
            <a:r>
              <a:rPr lang="en-US" sz="2000"/>
              <a:t> để đổi tên của </a:t>
            </a:r>
            <a:r>
              <a:rPr lang="en-US" sz="2000" b="1"/>
              <a:t>Data Frame</a:t>
            </a:r>
          </a:p>
          <a:p>
            <a:pPr marL="914376" lvl="2" indent="-457200">
              <a:buClr>
                <a:srgbClr val="514843"/>
              </a:buClr>
            </a:pPr>
            <a:r>
              <a:rPr lang="en-US" sz="2000"/>
              <a:t>Trong mục </a:t>
            </a:r>
            <a:r>
              <a:rPr lang="en-US" sz="2000" b="1"/>
              <a:t>Display</a:t>
            </a:r>
            <a:r>
              <a:rPr lang="en-US" sz="2000"/>
              <a:t> chọn </a:t>
            </a:r>
            <a:r>
              <a:rPr lang="en-US" sz="2000" b="1"/>
              <a:t>Meters</a:t>
            </a:r>
            <a:r>
              <a:rPr lang="en-US" sz="2000"/>
              <a:t> để hiện thị tọa độ d</a:t>
            </a:r>
            <a:r>
              <a:rPr lang="vi-VN" sz="2000"/>
              <a:t>ư</a:t>
            </a:r>
            <a:r>
              <a:rPr lang="en-US" sz="2000"/>
              <a:t>ới dạng mét (hoặc có thể hiển thị tọa độ d</a:t>
            </a:r>
            <a:r>
              <a:rPr lang="vi-VN" sz="2000"/>
              <a:t>ư</a:t>
            </a:r>
            <a:r>
              <a:rPr lang="en-US" sz="2000"/>
              <a:t>ới dạng độ-phút-giây).</a:t>
            </a:r>
          </a:p>
          <a:p>
            <a:pPr marL="914376" lvl="2" indent="-457200">
              <a:buClr>
                <a:srgbClr val="514843"/>
              </a:buClr>
            </a:pPr>
            <a:r>
              <a:rPr lang="en-US" sz="2000"/>
              <a:t>Nhấp </a:t>
            </a:r>
            <a:r>
              <a:rPr lang="en-US" sz="2000" b="1"/>
              <a:t>OK</a:t>
            </a:r>
            <a:r>
              <a:rPr lang="en-US" sz="2000"/>
              <a:t>.</a:t>
            </a:r>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14</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pic>
        <p:nvPicPr>
          <p:cNvPr id="8" name="Picture 7">
            <a:extLst>
              <a:ext uri="{FF2B5EF4-FFF2-40B4-BE49-F238E27FC236}">
                <a16:creationId xmlns:a16="http://schemas.microsoft.com/office/drawing/2014/main" id="{A4D13DD5-FC1A-4AB5-B230-7332966FC61C}"/>
              </a:ext>
            </a:extLst>
          </p:cNvPr>
          <p:cNvPicPr>
            <a:picLocks noChangeAspect="1"/>
          </p:cNvPicPr>
          <p:nvPr/>
        </p:nvPicPr>
        <p:blipFill>
          <a:blip r:embed="rId2"/>
          <a:stretch>
            <a:fillRect/>
          </a:stretch>
        </p:blipFill>
        <p:spPr>
          <a:xfrm>
            <a:off x="4166218" y="2417626"/>
            <a:ext cx="1142936" cy="304783"/>
          </a:xfrm>
          <a:prstGeom prst="rect">
            <a:avLst/>
          </a:prstGeom>
        </p:spPr>
      </p:pic>
    </p:spTree>
    <p:extLst>
      <p:ext uri="{BB962C8B-B14F-4D97-AF65-F5344CB8AC3E}">
        <p14:creationId xmlns:p14="http://schemas.microsoft.com/office/powerpoint/2010/main" val="1112655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wipe(down)">
                                      <p:cBhvr>
                                        <p:cTn id="10" dur="500"/>
                                        <p:tgtEl>
                                          <p:spTgt spid="14">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animEffect transition="in" filter="wipe(down)">
                                      <p:cBhvr>
                                        <p:cTn id="13" dur="500"/>
                                        <p:tgtEl>
                                          <p:spTgt spid="14">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xEl>
                                              <p:pRg st="4" end="4"/>
                                            </p:txEl>
                                          </p:spTgt>
                                        </p:tgtEl>
                                        <p:attrNameLst>
                                          <p:attrName>style.visibility</p:attrName>
                                        </p:attrNameLst>
                                      </p:cBhvr>
                                      <p:to>
                                        <p:strVal val="visible"/>
                                      </p:to>
                                    </p:set>
                                    <p:animEffect transition="in" filter="wipe(down)">
                                      <p:cBhvr>
                                        <p:cTn id="16" dur="500"/>
                                        <p:tgtEl>
                                          <p:spTgt spid="14">
                                            <p:txEl>
                                              <p:pRg st="4" end="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animEffect transition="in" filter="wipe(down)">
                                      <p:cBhvr>
                                        <p:cTn id="19" dur="500"/>
                                        <p:tgtEl>
                                          <p:spTgt spid="14">
                                            <p:txEl>
                                              <p:pRg st="5" end="5"/>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14">
                                            <p:txEl>
                                              <p:pRg st="6" end="6"/>
                                            </p:txEl>
                                          </p:spTgt>
                                        </p:tgtEl>
                                        <p:attrNameLst>
                                          <p:attrName>style.visibility</p:attrName>
                                        </p:attrNameLst>
                                      </p:cBhvr>
                                      <p:to>
                                        <p:strVal val="visible"/>
                                      </p:to>
                                    </p:set>
                                    <p:animEffect transition="in" filter="wipe(down)">
                                      <p:cBhvr>
                                        <p:cTn id="22" dur="500"/>
                                        <p:tgtEl>
                                          <p:spTgt spid="14">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050"/>
              <a:t>Thực hành Demo về CSDL TP Phủ Lý trong ArcGIS 10.x</a:t>
            </a:r>
          </a:p>
        </p:txBody>
      </p:sp>
      <p:sp>
        <p:nvSpPr>
          <p:cNvPr id="14" name="Content Placeholder 13"/>
          <p:cNvSpPr>
            <a:spLocks noGrp="1"/>
          </p:cNvSpPr>
          <p:nvPr>
            <p:ph idx="1"/>
          </p:nvPr>
        </p:nvSpPr>
        <p:spPr/>
        <p:txBody>
          <a:bodyPr>
            <a:normAutofit/>
          </a:bodyPr>
          <a:lstStyle/>
          <a:p>
            <a:pPr marL="1538288" lvl="1" indent="-1538288">
              <a:buClr>
                <a:srgbClr val="514843"/>
              </a:buClr>
              <a:buNone/>
            </a:pPr>
            <a:r>
              <a:rPr lang="en-US" sz="2400"/>
              <a:t>2. Đặt các tham số cho Data Frame</a:t>
            </a:r>
          </a:p>
          <a:p>
            <a:pPr marL="457200" lvl="1" indent="-457200">
              <a:buClr>
                <a:srgbClr val="514843"/>
              </a:buClr>
            </a:pPr>
            <a:r>
              <a:rPr lang="en-US" sz="2200"/>
              <a:t>Đổi tên cho Data Frame</a:t>
            </a:r>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15</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pic>
        <p:nvPicPr>
          <p:cNvPr id="2" name="Picture 1">
            <a:extLst>
              <a:ext uri="{FF2B5EF4-FFF2-40B4-BE49-F238E27FC236}">
                <a16:creationId xmlns:a16="http://schemas.microsoft.com/office/drawing/2014/main" id="{1FE9CB7D-4E95-43E8-9447-D8043ACCD63F}"/>
              </a:ext>
            </a:extLst>
          </p:cNvPr>
          <p:cNvPicPr>
            <a:picLocks noChangeAspect="1"/>
          </p:cNvPicPr>
          <p:nvPr/>
        </p:nvPicPr>
        <p:blipFill>
          <a:blip r:embed="rId2"/>
          <a:stretch>
            <a:fillRect/>
          </a:stretch>
        </p:blipFill>
        <p:spPr>
          <a:xfrm>
            <a:off x="1954009" y="2380089"/>
            <a:ext cx="5234846" cy="3976256"/>
          </a:xfrm>
          <a:prstGeom prst="rect">
            <a:avLst/>
          </a:prstGeom>
        </p:spPr>
      </p:pic>
    </p:spTree>
    <p:extLst>
      <p:ext uri="{BB962C8B-B14F-4D97-AF65-F5344CB8AC3E}">
        <p14:creationId xmlns:p14="http://schemas.microsoft.com/office/powerpoint/2010/main" val="994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050"/>
              <a:t>Thực hành Demo về CSDL TP Phủ Lý trong ArcGIS 10.x</a:t>
            </a:r>
          </a:p>
        </p:txBody>
      </p:sp>
      <p:sp>
        <p:nvSpPr>
          <p:cNvPr id="14" name="Content Placeholder 13"/>
          <p:cNvSpPr>
            <a:spLocks noGrp="1"/>
          </p:cNvSpPr>
          <p:nvPr>
            <p:ph idx="1"/>
          </p:nvPr>
        </p:nvSpPr>
        <p:spPr/>
        <p:txBody>
          <a:bodyPr>
            <a:normAutofit/>
          </a:bodyPr>
          <a:lstStyle/>
          <a:p>
            <a:pPr marL="0" lvl="1" indent="0">
              <a:buClr>
                <a:srgbClr val="514843"/>
              </a:buClr>
              <a:buNone/>
            </a:pPr>
            <a:r>
              <a:rPr lang="en-US" sz="2400"/>
              <a:t>3. Thêm lớp dữ liệu vào bản đồ</a:t>
            </a:r>
          </a:p>
          <a:p>
            <a:pPr marL="342900" lvl="1" indent="-342900">
              <a:buClr>
                <a:srgbClr val="514843"/>
              </a:buClr>
            </a:pPr>
            <a:r>
              <a:rPr lang="en-US" sz="2200"/>
              <a:t>Từ giao diện của ArcMap nhấp chuột vào        cửa sổ Add Data hiện ra: </a:t>
            </a:r>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16</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pic>
        <p:nvPicPr>
          <p:cNvPr id="5" name="Picture 4">
            <a:extLst>
              <a:ext uri="{FF2B5EF4-FFF2-40B4-BE49-F238E27FC236}">
                <a16:creationId xmlns:a16="http://schemas.microsoft.com/office/drawing/2014/main" id="{98A323DE-FBF6-4D91-A52C-C097EB0669BD}"/>
              </a:ext>
            </a:extLst>
          </p:cNvPr>
          <p:cNvPicPr>
            <a:picLocks noChangeAspect="1"/>
          </p:cNvPicPr>
          <p:nvPr/>
        </p:nvPicPr>
        <p:blipFill>
          <a:blip r:embed="rId2"/>
          <a:stretch>
            <a:fillRect/>
          </a:stretch>
        </p:blipFill>
        <p:spPr>
          <a:xfrm>
            <a:off x="6684429" y="1980777"/>
            <a:ext cx="627150" cy="350465"/>
          </a:xfrm>
          <a:prstGeom prst="rect">
            <a:avLst/>
          </a:prstGeom>
        </p:spPr>
      </p:pic>
      <p:pic>
        <p:nvPicPr>
          <p:cNvPr id="7" name="Picture 6">
            <a:extLst>
              <a:ext uri="{FF2B5EF4-FFF2-40B4-BE49-F238E27FC236}">
                <a16:creationId xmlns:a16="http://schemas.microsoft.com/office/drawing/2014/main" id="{9E08F17E-9492-4EF2-9DBD-3A0953033521}"/>
              </a:ext>
            </a:extLst>
          </p:cNvPr>
          <p:cNvPicPr>
            <a:picLocks noChangeAspect="1"/>
          </p:cNvPicPr>
          <p:nvPr/>
        </p:nvPicPr>
        <p:blipFill>
          <a:blip r:embed="rId3"/>
          <a:stretch>
            <a:fillRect/>
          </a:stretch>
        </p:blipFill>
        <p:spPr>
          <a:xfrm>
            <a:off x="1831857" y="2670254"/>
            <a:ext cx="5479722" cy="3712428"/>
          </a:xfrm>
          <a:prstGeom prst="rect">
            <a:avLst/>
          </a:prstGeom>
        </p:spPr>
      </p:pic>
    </p:spTree>
    <p:extLst>
      <p:ext uri="{BB962C8B-B14F-4D97-AF65-F5344CB8AC3E}">
        <p14:creationId xmlns:p14="http://schemas.microsoft.com/office/powerpoint/2010/main" val="144978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wipe(down)">
                                      <p:cBhvr>
                                        <p:cTn id="10" dur="500"/>
                                        <p:tgtEl>
                                          <p:spTgt spid="14">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050"/>
              <a:t>Thực hành Demo về CSDL TP Phủ Lý trong ArcGIS 10.x</a:t>
            </a:r>
          </a:p>
        </p:txBody>
      </p:sp>
      <p:sp>
        <p:nvSpPr>
          <p:cNvPr id="14" name="Content Placeholder 13"/>
          <p:cNvSpPr>
            <a:spLocks noGrp="1"/>
          </p:cNvSpPr>
          <p:nvPr>
            <p:ph idx="1"/>
          </p:nvPr>
        </p:nvSpPr>
        <p:spPr/>
        <p:txBody>
          <a:bodyPr>
            <a:normAutofit/>
          </a:bodyPr>
          <a:lstStyle/>
          <a:p>
            <a:pPr marL="0" lvl="1" indent="0">
              <a:buClr>
                <a:srgbClr val="514843"/>
              </a:buClr>
              <a:buNone/>
            </a:pPr>
            <a:r>
              <a:rPr lang="en-US" sz="2400"/>
              <a:t>3. Thêm lớp dữ liệu vào bản đồ</a:t>
            </a:r>
          </a:p>
          <a:p>
            <a:pPr marL="342900" lvl="1" indent="-342900">
              <a:buClr>
                <a:srgbClr val="514843"/>
              </a:buClr>
            </a:pPr>
            <a:r>
              <a:rPr lang="en-US" sz="2200"/>
              <a:t>Lựa chọn đ</a:t>
            </a:r>
            <a:r>
              <a:rPr lang="vi-VN" sz="2200"/>
              <a:t>ư</a:t>
            </a:r>
            <a:r>
              <a:rPr lang="en-US" sz="2200"/>
              <a:t>ờng dẫn đến lớp dữ liệu </a:t>
            </a:r>
            <a:r>
              <a:rPr lang="en-US" sz="2200" b="1"/>
              <a:t>PhuongXa_PL.shp </a:t>
            </a:r>
            <a:r>
              <a:rPr lang="en-US" sz="2200"/>
              <a:t>nhấp </a:t>
            </a:r>
            <a:r>
              <a:rPr lang="en-US" sz="2200" b="1"/>
              <a:t>Add</a:t>
            </a:r>
            <a:r>
              <a:rPr lang="en-US" sz="2200"/>
              <a:t>.</a:t>
            </a:r>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17</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pic>
        <p:nvPicPr>
          <p:cNvPr id="2" name="Picture 1">
            <a:extLst>
              <a:ext uri="{FF2B5EF4-FFF2-40B4-BE49-F238E27FC236}">
                <a16:creationId xmlns:a16="http://schemas.microsoft.com/office/drawing/2014/main" id="{D79C252B-A5D0-4C6B-B662-45228B7ED7E7}"/>
              </a:ext>
            </a:extLst>
          </p:cNvPr>
          <p:cNvPicPr>
            <a:picLocks noChangeAspect="1"/>
          </p:cNvPicPr>
          <p:nvPr/>
        </p:nvPicPr>
        <p:blipFill>
          <a:blip r:embed="rId2"/>
          <a:stretch>
            <a:fillRect/>
          </a:stretch>
        </p:blipFill>
        <p:spPr>
          <a:xfrm>
            <a:off x="1100138" y="2656342"/>
            <a:ext cx="6942587" cy="3700003"/>
          </a:xfrm>
          <a:prstGeom prst="rect">
            <a:avLst/>
          </a:prstGeom>
        </p:spPr>
      </p:pic>
    </p:spTree>
    <p:extLst>
      <p:ext uri="{BB962C8B-B14F-4D97-AF65-F5344CB8AC3E}">
        <p14:creationId xmlns:p14="http://schemas.microsoft.com/office/powerpoint/2010/main" val="20019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wipe(down)">
                                      <p:cBhvr>
                                        <p:cTn id="7" dur="500"/>
                                        <p:tgtEl>
                                          <p:spTgt spid="1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050"/>
              <a:t>Thực hành Demo về CSDL TP Phủ Lý trong ArcGIS 10.x</a:t>
            </a:r>
          </a:p>
        </p:txBody>
      </p:sp>
      <p:sp>
        <p:nvSpPr>
          <p:cNvPr id="14" name="Content Placeholder 13"/>
          <p:cNvSpPr>
            <a:spLocks noGrp="1"/>
          </p:cNvSpPr>
          <p:nvPr>
            <p:ph idx="1"/>
          </p:nvPr>
        </p:nvSpPr>
        <p:spPr/>
        <p:txBody>
          <a:bodyPr>
            <a:normAutofit/>
          </a:bodyPr>
          <a:lstStyle/>
          <a:p>
            <a:pPr marL="0" lvl="1" indent="0">
              <a:buClr>
                <a:srgbClr val="514843"/>
              </a:buClr>
              <a:buNone/>
            </a:pPr>
            <a:r>
              <a:rPr lang="en-US" sz="2400"/>
              <a:t>4. Các lệnh thao tác trên bản đồ</a:t>
            </a:r>
          </a:p>
          <a:p>
            <a:pPr marL="342900" lvl="1" indent="-342900">
              <a:buClr>
                <a:srgbClr val="514843"/>
              </a:buClr>
            </a:pPr>
            <a:r>
              <a:rPr lang="en-US" sz="2200"/>
              <a:t>Các nút lệnh thao tác trên thanh công cụ </a:t>
            </a:r>
            <a:r>
              <a:rPr lang="en-US" sz="2200" b="1"/>
              <a:t>Tools</a:t>
            </a:r>
          </a:p>
          <a:p>
            <a:pPr marL="342900" lvl="1" indent="-342900">
              <a:buClr>
                <a:srgbClr val="514843"/>
              </a:buClr>
            </a:pPr>
            <a:endParaRPr lang="en-US" sz="2200" b="1"/>
          </a:p>
          <a:p>
            <a:pPr marL="342900" lvl="1" indent="-342900">
              <a:buClr>
                <a:srgbClr val="514843"/>
              </a:buClr>
            </a:pPr>
            <a:endParaRPr lang="en-US" sz="2200" b="1"/>
          </a:p>
          <a:p>
            <a:pPr marL="800076" lvl="2" indent="-342900">
              <a:buClr>
                <a:srgbClr val="514843"/>
              </a:buClr>
            </a:pPr>
            <a:r>
              <a:rPr lang="en-US" sz="2000"/>
              <a:t>Nút lệnh phóng to </a:t>
            </a:r>
            <a:r>
              <a:rPr lang="en-US" sz="2000" b="1"/>
              <a:t>(Zoom In)</a:t>
            </a:r>
            <a:r>
              <a:rPr lang="en-US" sz="2000"/>
              <a:t>:     Cho phép phóng to một vùng trên bản đồ.</a:t>
            </a:r>
          </a:p>
          <a:p>
            <a:pPr marL="800076" lvl="2" indent="-342900">
              <a:buClr>
                <a:srgbClr val="514843"/>
              </a:buClr>
            </a:pPr>
            <a:r>
              <a:rPr lang="en-US" sz="2000"/>
              <a:t>Nút lệnh thu nhỏ </a:t>
            </a:r>
            <a:r>
              <a:rPr lang="en-US" sz="2000" b="1"/>
              <a:t>(Zoom Out)</a:t>
            </a:r>
            <a:r>
              <a:rPr lang="en-US" sz="2000"/>
              <a:t>:    Cho phép thu nhỏ một vùng trên bản đồ.</a:t>
            </a:r>
          </a:p>
          <a:p>
            <a:pPr marL="800076" lvl="2" indent="-342900">
              <a:buClr>
                <a:srgbClr val="514843"/>
              </a:buClr>
            </a:pPr>
            <a:r>
              <a:rPr lang="en-US" sz="2000"/>
              <a:t>Nút lệnh di chuyển vùng nhìn </a:t>
            </a:r>
            <a:r>
              <a:rPr lang="en-US" sz="2000" b="1"/>
              <a:t>(Pan)</a:t>
            </a:r>
            <a:r>
              <a:rPr lang="en-US" sz="2000"/>
              <a:t>:     Cho phép di chuyển vùng nhìn trên màn hiển thị tới một vùng khác trên bản đồ.</a:t>
            </a:r>
          </a:p>
          <a:p>
            <a:pPr marL="800076" lvl="2" indent="-342900" algn="l">
              <a:buClr>
                <a:srgbClr val="514843"/>
              </a:buClr>
            </a:pPr>
            <a:r>
              <a:rPr lang="en-US" sz="2000"/>
              <a:t>Nút lệnh hiển thị toàn bộ nội dung bản đồ </a:t>
            </a:r>
            <a:r>
              <a:rPr lang="en-US" sz="2000" b="1"/>
              <a:t>(Full Extent)</a:t>
            </a:r>
            <a:r>
              <a:rPr lang="en-US" sz="2000"/>
              <a:t>:     Cho phép hiển thị toàn bộ nội dung bản đồ lên vùng nhìn.</a:t>
            </a:r>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18</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pic>
        <p:nvPicPr>
          <p:cNvPr id="5" name="Picture 4">
            <a:extLst>
              <a:ext uri="{FF2B5EF4-FFF2-40B4-BE49-F238E27FC236}">
                <a16:creationId xmlns:a16="http://schemas.microsoft.com/office/drawing/2014/main" id="{D981AA08-A276-4D50-83E1-3C27B3641811}"/>
              </a:ext>
            </a:extLst>
          </p:cNvPr>
          <p:cNvPicPr>
            <a:picLocks noChangeAspect="1"/>
          </p:cNvPicPr>
          <p:nvPr/>
        </p:nvPicPr>
        <p:blipFill>
          <a:blip r:embed="rId2"/>
          <a:stretch>
            <a:fillRect/>
          </a:stretch>
        </p:blipFill>
        <p:spPr>
          <a:xfrm>
            <a:off x="901021" y="2402057"/>
            <a:ext cx="7340822" cy="632087"/>
          </a:xfrm>
          <a:prstGeom prst="rect">
            <a:avLst/>
          </a:prstGeom>
        </p:spPr>
      </p:pic>
      <p:pic>
        <p:nvPicPr>
          <p:cNvPr id="8" name="Picture 7">
            <a:extLst>
              <a:ext uri="{FF2B5EF4-FFF2-40B4-BE49-F238E27FC236}">
                <a16:creationId xmlns:a16="http://schemas.microsoft.com/office/drawing/2014/main" id="{6F81A3D5-78AE-41D6-9E8C-8FCD2DC1A215}"/>
              </a:ext>
            </a:extLst>
          </p:cNvPr>
          <p:cNvPicPr>
            <a:picLocks noChangeAspect="1"/>
          </p:cNvPicPr>
          <p:nvPr/>
        </p:nvPicPr>
        <p:blipFill>
          <a:blip r:embed="rId3"/>
          <a:stretch>
            <a:fillRect/>
          </a:stretch>
        </p:blipFill>
        <p:spPr>
          <a:xfrm>
            <a:off x="5146109" y="3134747"/>
            <a:ext cx="326435" cy="326435"/>
          </a:xfrm>
          <a:prstGeom prst="rect">
            <a:avLst/>
          </a:prstGeom>
        </p:spPr>
      </p:pic>
      <p:pic>
        <p:nvPicPr>
          <p:cNvPr id="9" name="Picture 8">
            <a:extLst>
              <a:ext uri="{FF2B5EF4-FFF2-40B4-BE49-F238E27FC236}">
                <a16:creationId xmlns:a16="http://schemas.microsoft.com/office/drawing/2014/main" id="{55395761-B5E3-4554-9471-1DBCF5C8C2EB}"/>
              </a:ext>
            </a:extLst>
          </p:cNvPr>
          <p:cNvPicPr>
            <a:picLocks noChangeAspect="1"/>
          </p:cNvPicPr>
          <p:nvPr/>
        </p:nvPicPr>
        <p:blipFill>
          <a:blip r:embed="rId4"/>
          <a:stretch>
            <a:fillRect/>
          </a:stretch>
        </p:blipFill>
        <p:spPr>
          <a:xfrm>
            <a:off x="5253907" y="3765984"/>
            <a:ext cx="326435" cy="326435"/>
          </a:xfrm>
          <a:prstGeom prst="rect">
            <a:avLst/>
          </a:prstGeom>
        </p:spPr>
      </p:pic>
      <p:pic>
        <p:nvPicPr>
          <p:cNvPr id="10" name="Picture 9">
            <a:extLst>
              <a:ext uri="{FF2B5EF4-FFF2-40B4-BE49-F238E27FC236}">
                <a16:creationId xmlns:a16="http://schemas.microsoft.com/office/drawing/2014/main" id="{CC101DF2-1B42-4B8D-ADF3-351F1A9E0DE7}"/>
              </a:ext>
            </a:extLst>
          </p:cNvPr>
          <p:cNvPicPr>
            <a:picLocks noChangeAspect="1"/>
          </p:cNvPicPr>
          <p:nvPr/>
        </p:nvPicPr>
        <p:blipFill>
          <a:blip r:embed="rId5"/>
          <a:stretch>
            <a:fillRect/>
          </a:stretch>
        </p:blipFill>
        <p:spPr>
          <a:xfrm>
            <a:off x="5714147" y="4368228"/>
            <a:ext cx="326434" cy="326434"/>
          </a:xfrm>
          <a:prstGeom prst="rect">
            <a:avLst/>
          </a:prstGeom>
        </p:spPr>
      </p:pic>
      <p:pic>
        <p:nvPicPr>
          <p:cNvPr id="11" name="Picture 10">
            <a:extLst>
              <a:ext uri="{FF2B5EF4-FFF2-40B4-BE49-F238E27FC236}">
                <a16:creationId xmlns:a16="http://schemas.microsoft.com/office/drawing/2014/main" id="{3F2C18D7-F0DA-454F-9E74-F2A8B761AD12}"/>
              </a:ext>
            </a:extLst>
          </p:cNvPr>
          <p:cNvPicPr>
            <a:picLocks noChangeAspect="1"/>
          </p:cNvPicPr>
          <p:nvPr/>
        </p:nvPicPr>
        <p:blipFill>
          <a:blip r:embed="rId6"/>
          <a:stretch>
            <a:fillRect/>
          </a:stretch>
        </p:blipFill>
        <p:spPr>
          <a:xfrm>
            <a:off x="7859990" y="5028350"/>
            <a:ext cx="326435" cy="326435"/>
          </a:xfrm>
          <a:prstGeom prst="rect">
            <a:avLst/>
          </a:prstGeom>
        </p:spPr>
      </p:pic>
    </p:spTree>
    <p:extLst>
      <p:ext uri="{BB962C8B-B14F-4D97-AF65-F5344CB8AC3E}">
        <p14:creationId xmlns:p14="http://schemas.microsoft.com/office/powerpoint/2010/main" val="21608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down)">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wipe(down)">
                                      <p:cBhvr>
                                        <p:cTn id="22" dur="500"/>
                                        <p:tgtEl>
                                          <p:spTgt spid="14">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14">
                                            <p:txEl>
                                              <p:pRg st="5" end="5"/>
                                            </p:txEl>
                                          </p:spTgt>
                                        </p:tgtEl>
                                        <p:attrNameLst>
                                          <p:attrName>style.visibility</p:attrName>
                                        </p:attrNameLst>
                                      </p:cBhvr>
                                      <p:to>
                                        <p:strVal val="visible"/>
                                      </p:to>
                                    </p:set>
                                    <p:animEffect transition="in" filter="wipe(down)">
                                      <p:cBhvr>
                                        <p:cTn id="25" dur="500"/>
                                        <p:tgtEl>
                                          <p:spTgt spid="14">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14">
                                            <p:txEl>
                                              <p:pRg st="6" end="6"/>
                                            </p:txEl>
                                          </p:spTgt>
                                        </p:tgtEl>
                                        <p:attrNameLst>
                                          <p:attrName>style.visibility</p:attrName>
                                        </p:attrNameLst>
                                      </p:cBhvr>
                                      <p:to>
                                        <p:strVal val="visible"/>
                                      </p:to>
                                    </p:set>
                                    <p:animEffect transition="in" filter="wipe(down)">
                                      <p:cBhvr>
                                        <p:cTn id="28" dur="500"/>
                                        <p:tgtEl>
                                          <p:spTgt spid="14">
                                            <p:txEl>
                                              <p:pRg st="6" end="6"/>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14">
                                            <p:txEl>
                                              <p:pRg st="7" end="7"/>
                                            </p:txEl>
                                          </p:spTgt>
                                        </p:tgtEl>
                                        <p:attrNameLst>
                                          <p:attrName>style.visibility</p:attrName>
                                        </p:attrNameLst>
                                      </p:cBhvr>
                                      <p:to>
                                        <p:strVal val="visible"/>
                                      </p:to>
                                    </p:set>
                                    <p:animEffect transition="in" filter="wipe(down)">
                                      <p:cBhvr>
                                        <p:cTn id="31" dur="500"/>
                                        <p:tgtEl>
                                          <p:spTgt spid="14">
                                            <p:txEl>
                                              <p:pRg st="7" end="7"/>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par>
                                <p:cTn id="35" presetID="22" presetClass="entr" presetSubtype="4"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par>
                                <p:cTn id="38" presetID="22" presetClass="entr" presetSubtype="4"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down)">
                                      <p:cBhvr>
                                        <p:cTn id="40" dur="500"/>
                                        <p:tgtEl>
                                          <p:spTgt spid="10"/>
                                        </p:tgtEl>
                                      </p:cBhvr>
                                    </p:animEffect>
                                  </p:childTnLst>
                                </p:cTn>
                              </p:par>
                              <p:par>
                                <p:cTn id="41" presetID="22" presetClass="entr" presetSubtype="4"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down)">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050"/>
              <a:t>Thực hành Demo về CSDL TP Phủ Lý trong ArcGIS 10.x</a:t>
            </a:r>
          </a:p>
        </p:txBody>
      </p:sp>
      <p:sp>
        <p:nvSpPr>
          <p:cNvPr id="14" name="Content Placeholder 13"/>
          <p:cNvSpPr>
            <a:spLocks noGrp="1"/>
          </p:cNvSpPr>
          <p:nvPr>
            <p:ph idx="1"/>
          </p:nvPr>
        </p:nvSpPr>
        <p:spPr/>
        <p:txBody>
          <a:bodyPr>
            <a:normAutofit/>
          </a:bodyPr>
          <a:lstStyle/>
          <a:p>
            <a:pPr marL="0" lvl="1" indent="0">
              <a:buClr>
                <a:srgbClr val="514843"/>
              </a:buClr>
              <a:buNone/>
            </a:pPr>
            <a:r>
              <a:rPr lang="en-US" sz="2400"/>
              <a:t>4. Các lệnh thao tác trên bản đồ</a:t>
            </a:r>
          </a:p>
          <a:p>
            <a:pPr marL="342900" lvl="1" indent="-342900">
              <a:buClr>
                <a:srgbClr val="514843"/>
              </a:buClr>
            </a:pPr>
            <a:r>
              <a:rPr lang="en-US" sz="2200"/>
              <a:t>Các nút lệnh thao tác trên thanh công cụ </a:t>
            </a:r>
            <a:r>
              <a:rPr lang="en-US" sz="2200" b="1"/>
              <a:t>Tools</a:t>
            </a:r>
          </a:p>
          <a:p>
            <a:pPr marL="800076" lvl="2" indent="-342900">
              <a:buClr>
                <a:srgbClr val="514843"/>
              </a:buClr>
            </a:pPr>
            <a:r>
              <a:rPr lang="en-US" sz="2000"/>
              <a:t>Nút lệnh phóng to cố định </a:t>
            </a:r>
            <a:r>
              <a:rPr lang="en-US" sz="2000" b="1"/>
              <a:t>(Fixed Zoom In)</a:t>
            </a:r>
            <a:r>
              <a:rPr lang="en-US" sz="2000"/>
              <a:t>:</a:t>
            </a:r>
          </a:p>
          <a:p>
            <a:pPr marL="800076" lvl="2" indent="-342900">
              <a:buClr>
                <a:srgbClr val="514843"/>
              </a:buClr>
            </a:pPr>
            <a:r>
              <a:rPr lang="en-US" sz="2000"/>
              <a:t>Nút lệnh thu nhỏ cố định </a:t>
            </a:r>
            <a:r>
              <a:rPr lang="en-US" sz="2000" b="1"/>
              <a:t>(Fixed Zoom Out)</a:t>
            </a:r>
            <a:r>
              <a:rPr lang="en-US" sz="2000"/>
              <a:t>:</a:t>
            </a:r>
          </a:p>
          <a:p>
            <a:pPr marL="800076" lvl="2" indent="-342900">
              <a:buClr>
                <a:srgbClr val="514843"/>
              </a:buClr>
            </a:pPr>
            <a:r>
              <a:rPr lang="en-US" sz="2000"/>
              <a:t>Nút lệnh trở về vùng nhìn tr</a:t>
            </a:r>
            <a:r>
              <a:rPr lang="vi-VN" sz="2000"/>
              <a:t>ư</a:t>
            </a:r>
            <a:r>
              <a:rPr lang="en-US" sz="2000"/>
              <a:t>ớc </a:t>
            </a:r>
            <a:r>
              <a:rPr lang="en-US" sz="2000" b="1"/>
              <a:t>(Go back to previous extens)</a:t>
            </a:r>
            <a:r>
              <a:rPr lang="en-US" sz="2000"/>
              <a:t>:     Cho phép chuyển về vùng nhìn của bản đồ mà đã duyệt tr</a:t>
            </a:r>
            <a:r>
              <a:rPr lang="vi-VN" sz="2000"/>
              <a:t>ư</a:t>
            </a:r>
            <a:r>
              <a:rPr lang="en-US" sz="2000"/>
              <a:t>ớc đó.</a:t>
            </a:r>
          </a:p>
          <a:p>
            <a:pPr marL="800076" lvl="2" indent="-342900">
              <a:buClr>
                <a:srgbClr val="514843"/>
              </a:buClr>
            </a:pPr>
            <a:r>
              <a:rPr lang="en-US" sz="2000"/>
              <a:t>Nút lệnh chuyển tới vùng nhìn kế tiếp </a:t>
            </a:r>
            <a:r>
              <a:rPr lang="en-US" sz="2000" b="1"/>
              <a:t>(Go to next extent)</a:t>
            </a:r>
            <a:r>
              <a:rPr lang="en-US" sz="2000"/>
              <a:t>:     Khi đã chuyển về vùng nhìn tr</a:t>
            </a:r>
            <a:r>
              <a:rPr lang="vi-VN" sz="2000"/>
              <a:t>ư</a:t>
            </a:r>
            <a:r>
              <a:rPr lang="en-US" sz="2000"/>
              <a:t>ớc rồi, nút lệnh này cho phép chuyển tới vùng nhìn kế tiếp theo thứ tự duyệt.</a:t>
            </a:r>
          </a:p>
          <a:p>
            <a:pPr marL="800076" lvl="2" indent="-342900">
              <a:buClr>
                <a:srgbClr val="514843"/>
              </a:buClr>
            </a:pPr>
            <a:r>
              <a:rPr lang="en-US" sz="2000"/>
              <a:t>Nút lệnh lựa chọn đối t</a:t>
            </a:r>
            <a:r>
              <a:rPr lang="vi-VN" sz="2000"/>
              <a:t>ư</a:t>
            </a:r>
            <a:r>
              <a:rPr lang="en-US" sz="2000"/>
              <a:t>ợng </a:t>
            </a:r>
            <a:r>
              <a:rPr lang="en-US" sz="2000" b="1"/>
              <a:t>(Select Features)</a:t>
            </a:r>
            <a:r>
              <a:rPr lang="en-US" sz="2000"/>
              <a:t>:     Cho phép lựa chọn các đối t</a:t>
            </a:r>
            <a:r>
              <a:rPr lang="vi-VN" sz="2000"/>
              <a:t>ư</a:t>
            </a:r>
            <a:r>
              <a:rPr lang="en-US" sz="2000"/>
              <a:t>ợng trên bản đồ.</a:t>
            </a:r>
          </a:p>
          <a:p>
            <a:pPr marL="800076" lvl="2" indent="-342900">
              <a:buClr>
                <a:srgbClr val="514843"/>
              </a:buClr>
            </a:pPr>
            <a:r>
              <a:rPr lang="en-US" sz="2000"/>
              <a:t>Nút lệnh bỏ chọn các đối t</a:t>
            </a:r>
            <a:r>
              <a:rPr lang="vi-VN" sz="2000"/>
              <a:t>ư</a:t>
            </a:r>
            <a:r>
              <a:rPr lang="en-US" sz="2000"/>
              <a:t>ợng (Clear Selected Features): Cho phép bỏ lựa chọn các đối t</a:t>
            </a:r>
            <a:r>
              <a:rPr lang="vi-VN" sz="2000"/>
              <a:t>ư</a:t>
            </a:r>
            <a:r>
              <a:rPr lang="en-US" sz="2000"/>
              <a:t>ợng đã đ</a:t>
            </a:r>
            <a:r>
              <a:rPr lang="vi-VN" sz="2000"/>
              <a:t>ư</a:t>
            </a:r>
            <a:r>
              <a:rPr lang="en-US" sz="2000"/>
              <a:t>ợc chọn.</a:t>
            </a:r>
          </a:p>
          <a:p>
            <a:pPr marL="800076" lvl="2" indent="-342900">
              <a:buClr>
                <a:srgbClr val="514843"/>
              </a:buClr>
            </a:pPr>
            <a:endParaRPr lang="en-US" sz="2000"/>
          </a:p>
          <a:p>
            <a:pPr marL="342900" lvl="1" indent="-342900">
              <a:buClr>
                <a:srgbClr val="514843"/>
              </a:buClr>
            </a:pPr>
            <a:endParaRPr lang="en-US" sz="2200" b="1"/>
          </a:p>
          <a:p>
            <a:pPr marL="342900" lvl="1" indent="-342900">
              <a:buClr>
                <a:srgbClr val="514843"/>
              </a:buClr>
            </a:pPr>
            <a:endParaRPr lang="en-US" sz="2200" b="1"/>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19</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pic>
        <p:nvPicPr>
          <p:cNvPr id="2" name="Picture 1">
            <a:extLst>
              <a:ext uri="{FF2B5EF4-FFF2-40B4-BE49-F238E27FC236}">
                <a16:creationId xmlns:a16="http://schemas.microsoft.com/office/drawing/2014/main" id="{B6C3761B-EDC8-4EE6-AB99-AF290295505A}"/>
              </a:ext>
            </a:extLst>
          </p:cNvPr>
          <p:cNvPicPr>
            <a:picLocks noChangeAspect="1"/>
          </p:cNvPicPr>
          <p:nvPr/>
        </p:nvPicPr>
        <p:blipFill>
          <a:blip r:embed="rId2"/>
          <a:stretch>
            <a:fillRect/>
          </a:stretch>
        </p:blipFill>
        <p:spPr>
          <a:xfrm>
            <a:off x="6623080" y="2382128"/>
            <a:ext cx="274320" cy="274320"/>
          </a:xfrm>
          <a:prstGeom prst="rect">
            <a:avLst/>
          </a:prstGeom>
        </p:spPr>
      </p:pic>
      <p:pic>
        <p:nvPicPr>
          <p:cNvPr id="7" name="Picture 6">
            <a:extLst>
              <a:ext uri="{FF2B5EF4-FFF2-40B4-BE49-F238E27FC236}">
                <a16:creationId xmlns:a16="http://schemas.microsoft.com/office/drawing/2014/main" id="{2DDE6988-400B-4F64-AC89-746764A3B3A6}"/>
              </a:ext>
            </a:extLst>
          </p:cNvPr>
          <p:cNvPicPr>
            <a:picLocks noChangeAspect="1"/>
          </p:cNvPicPr>
          <p:nvPr/>
        </p:nvPicPr>
        <p:blipFill>
          <a:blip r:embed="rId3"/>
          <a:stretch>
            <a:fillRect/>
          </a:stretch>
        </p:blipFill>
        <p:spPr>
          <a:xfrm>
            <a:off x="6727414" y="2739886"/>
            <a:ext cx="274320" cy="274320"/>
          </a:xfrm>
          <a:prstGeom prst="rect">
            <a:avLst/>
          </a:prstGeom>
        </p:spPr>
      </p:pic>
      <p:pic>
        <p:nvPicPr>
          <p:cNvPr id="12" name="Picture 11">
            <a:extLst>
              <a:ext uri="{FF2B5EF4-FFF2-40B4-BE49-F238E27FC236}">
                <a16:creationId xmlns:a16="http://schemas.microsoft.com/office/drawing/2014/main" id="{2C03ED2B-190F-4423-A2F9-D12817C29921}"/>
              </a:ext>
            </a:extLst>
          </p:cNvPr>
          <p:cNvPicPr>
            <a:picLocks noChangeAspect="1"/>
          </p:cNvPicPr>
          <p:nvPr/>
        </p:nvPicPr>
        <p:blipFill>
          <a:blip r:embed="rId4"/>
          <a:stretch>
            <a:fillRect/>
          </a:stretch>
        </p:blipFill>
        <p:spPr>
          <a:xfrm>
            <a:off x="2654746" y="3401291"/>
            <a:ext cx="274320" cy="274320"/>
          </a:xfrm>
          <a:prstGeom prst="rect">
            <a:avLst/>
          </a:prstGeom>
        </p:spPr>
      </p:pic>
      <p:pic>
        <p:nvPicPr>
          <p:cNvPr id="15" name="Picture 14">
            <a:extLst>
              <a:ext uri="{FF2B5EF4-FFF2-40B4-BE49-F238E27FC236}">
                <a16:creationId xmlns:a16="http://schemas.microsoft.com/office/drawing/2014/main" id="{DFAAF1C7-67E8-422F-B87C-B10BEAA40A9C}"/>
              </a:ext>
            </a:extLst>
          </p:cNvPr>
          <p:cNvPicPr>
            <a:picLocks noChangeAspect="1"/>
          </p:cNvPicPr>
          <p:nvPr/>
        </p:nvPicPr>
        <p:blipFill>
          <a:blip r:embed="rId5"/>
          <a:stretch>
            <a:fillRect/>
          </a:stretch>
        </p:blipFill>
        <p:spPr>
          <a:xfrm>
            <a:off x="8328042" y="4030819"/>
            <a:ext cx="274319" cy="274319"/>
          </a:xfrm>
          <a:prstGeom prst="rect">
            <a:avLst/>
          </a:prstGeom>
        </p:spPr>
      </p:pic>
      <p:pic>
        <p:nvPicPr>
          <p:cNvPr id="16" name="Picture 15">
            <a:extLst>
              <a:ext uri="{FF2B5EF4-FFF2-40B4-BE49-F238E27FC236}">
                <a16:creationId xmlns:a16="http://schemas.microsoft.com/office/drawing/2014/main" id="{8B1F5B22-D874-4157-A03D-C364BC0AE21A}"/>
              </a:ext>
            </a:extLst>
          </p:cNvPr>
          <p:cNvPicPr>
            <a:picLocks noChangeAspect="1"/>
          </p:cNvPicPr>
          <p:nvPr/>
        </p:nvPicPr>
        <p:blipFill>
          <a:blip r:embed="rId6"/>
          <a:stretch>
            <a:fillRect/>
          </a:stretch>
        </p:blipFill>
        <p:spPr>
          <a:xfrm>
            <a:off x="7367227" y="4921136"/>
            <a:ext cx="411479" cy="274319"/>
          </a:xfrm>
          <a:prstGeom prst="rect">
            <a:avLst/>
          </a:prstGeom>
        </p:spPr>
      </p:pic>
      <p:pic>
        <p:nvPicPr>
          <p:cNvPr id="17" name="Picture 16">
            <a:extLst>
              <a:ext uri="{FF2B5EF4-FFF2-40B4-BE49-F238E27FC236}">
                <a16:creationId xmlns:a16="http://schemas.microsoft.com/office/drawing/2014/main" id="{3E465BB3-CD0E-4AE1-878F-9BF24656096D}"/>
              </a:ext>
            </a:extLst>
          </p:cNvPr>
          <p:cNvPicPr>
            <a:picLocks noChangeAspect="1"/>
          </p:cNvPicPr>
          <p:nvPr/>
        </p:nvPicPr>
        <p:blipFill>
          <a:blip r:embed="rId7"/>
          <a:stretch>
            <a:fillRect/>
          </a:stretch>
        </p:blipFill>
        <p:spPr>
          <a:xfrm>
            <a:off x="8328042" y="5559580"/>
            <a:ext cx="274319" cy="288035"/>
          </a:xfrm>
          <a:prstGeom prst="rect">
            <a:avLst/>
          </a:prstGeom>
        </p:spPr>
      </p:pic>
    </p:spTree>
    <p:extLst>
      <p:ext uri="{BB962C8B-B14F-4D97-AF65-F5344CB8AC3E}">
        <p14:creationId xmlns:p14="http://schemas.microsoft.com/office/powerpoint/2010/main" val="133247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wipe(down)">
                                      <p:cBhvr>
                                        <p:cTn id="7" dur="500"/>
                                        <p:tgtEl>
                                          <p:spTgt spid="14">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
                                            <p:txEl>
                                              <p:pRg st="3" end="3"/>
                                            </p:txEl>
                                          </p:spTgt>
                                        </p:tgtEl>
                                        <p:attrNameLst>
                                          <p:attrName>style.visibility</p:attrName>
                                        </p:attrNameLst>
                                      </p:cBhvr>
                                      <p:to>
                                        <p:strVal val="visible"/>
                                      </p:to>
                                    </p:set>
                                    <p:animEffect transition="in" filter="wipe(down)">
                                      <p:cBhvr>
                                        <p:cTn id="10" dur="500"/>
                                        <p:tgtEl>
                                          <p:spTgt spid="14">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wipe(down)">
                                      <p:cBhvr>
                                        <p:cTn id="13" dur="500"/>
                                        <p:tgtEl>
                                          <p:spTgt spid="14">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xEl>
                                              <p:pRg st="5" end="5"/>
                                            </p:txEl>
                                          </p:spTgt>
                                        </p:tgtEl>
                                        <p:attrNameLst>
                                          <p:attrName>style.visibility</p:attrName>
                                        </p:attrNameLst>
                                      </p:cBhvr>
                                      <p:to>
                                        <p:strVal val="visible"/>
                                      </p:to>
                                    </p:set>
                                    <p:animEffect transition="in" filter="wipe(down)">
                                      <p:cBhvr>
                                        <p:cTn id="16" dur="500"/>
                                        <p:tgtEl>
                                          <p:spTgt spid="14">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animEffect transition="in" filter="wipe(down)">
                                      <p:cBhvr>
                                        <p:cTn id="19" dur="500"/>
                                        <p:tgtEl>
                                          <p:spTgt spid="14">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14">
                                            <p:txEl>
                                              <p:pRg st="7" end="7"/>
                                            </p:txEl>
                                          </p:spTgt>
                                        </p:tgtEl>
                                        <p:attrNameLst>
                                          <p:attrName>style.visibility</p:attrName>
                                        </p:attrNameLst>
                                      </p:cBhvr>
                                      <p:to>
                                        <p:strVal val="visible"/>
                                      </p:to>
                                    </p:set>
                                    <p:animEffect transition="in" filter="wipe(down)">
                                      <p:cBhvr>
                                        <p:cTn id="22" dur="500"/>
                                        <p:tgtEl>
                                          <p:spTgt spid="14">
                                            <p:txEl>
                                              <p:pRg st="7" end="7"/>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par>
                                <p:cTn id="26" presetID="22" presetClass="entr" presetSubtype="4"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par>
                                <p:cTn id="29" presetID="2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par>
                                <p:cTn id="35" presetID="22" presetClass="entr" presetSubtype="4"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par>
                                <p:cTn id="38" presetID="22" presetClass="entr" presetSubtype="4"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07540"/>
            <a:ext cx="9144000" cy="1180120"/>
          </a:xfrm>
        </p:spPr>
        <p:txBody>
          <a:bodyPr>
            <a:normAutofit/>
          </a:bodyPr>
          <a:lstStyle/>
          <a:p>
            <a:pPr algn="ctr">
              <a:spcBef>
                <a:spcPts val="1200"/>
              </a:spcBef>
            </a:pPr>
            <a:r>
              <a:rPr lang="en-US" sz="3200" b="1">
                <a:latin typeface="Arial" panose="020B0604020202020204" pitchFamily="34" charset="0"/>
                <a:cs typeface="Arial" panose="020B0604020202020204" pitchFamily="34" charset="0"/>
              </a:rPr>
              <a:t>THỰC HÀNH</a:t>
            </a:r>
            <a:br>
              <a:rPr lang="en-US" sz="3200" b="1">
                <a:latin typeface="Arial" panose="020B0604020202020204" pitchFamily="34" charset="0"/>
                <a:cs typeface="Arial" panose="020B0604020202020204" pitchFamily="34" charset="0"/>
              </a:rPr>
            </a:br>
            <a:r>
              <a:rPr lang="en-US" sz="3200" b="1">
                <a:latin typeface="Arial" panose="020B0604020202020204" pitchFamily="34" charset="0"/>
                <a:cs typeface="Arial" panose="020B0604020202020204" pitchFamily="34" charset="0"/>
              </a:rPr>
              <a:t>LÀM QUEN VỚI ArcGIS</a:t>
            </a:r>
          </a:p>
        </p:txBody>
      </p:sp>
      <p:sp>
        <p:nvSpPr>
          <p:cNvPr id="7" name="Date Placeholder 6">
            <a:extLst>
              <a:ext uri="{FF2B5EF4-FFF2-40B4-BE49-F238E27FC236}">
                <a16:creationId xmlns:a16="http://schemas.microsoft.com/office/drawing/2014/main" id="{11BD2BCE-3BC4-420B-BD60-E8CBF0F2D2D0}"/>
              </a:ext>
            </a:extLst>
          </p:cNvPr>
          <p:cNvSpPr>
            <a:spLocks noGrp="1"/>
          </p:cNvSpPr>
          <p:nvPr>
            <p:ph type="dt" sz="half" idx="10"/>
          </p:nvPr>
        </p:nvSpPr>
        <p:spPr/>
        <p:txBody>
          <a:bodyPr/>
          <a:lstStyle/>
          <a:p>
            <a:fld id="{F248A40E-D7D9-4608-AB84-CC60B60A7494}" type="datetime1">
              <a:rPr lang="en-US" smtClean="0"/>
              <a:t>17-Apr-24</a:t>
            </a:fld>
            <a:endParaRPr lang="en-US"/>
          </a:p>
        </p:txBody>
      </p:sp>
      <p:sp>
        <p:nvSpPr>
          <p:cNvPr id="8" name="Slide Number Placeholder 7">
            <a:extLst>
              <a:ext uri="{FF2B5EF4-FFF2-40B4-BE49-F238E27FC236}">
                <a16:creationId xmlns:a16="http://schemas.microsoft.com/office/drawing/2014/main" id="{B14B286F-E7B3-4FEE-B4FC-3B37E979982B}"/>
              </a:ext>
            </a:extLst>
          </p:cNvPr>
          <p:cNvSpPr>
            <a:spLocks noGrp="1"/>
          </p:cNvSpPr>
          <p:nvPr>
            <p:ph type="sldNum" sz="quarter" idx="12"/>
          </p:nvPr>
        </p:nvSpPr>
        <p:spPr/>
        <p:txBody>
          <a:bodyPr/>
          <a:lstStyle/>
          <a:p>
            <a:fld id="{0FF54DE5-C571-48E8-A5BC-B369434E2F44}" type="slidenum">
              <a:rPr lang="en-US" smtClean="0"/>
              <a:t>2</a:t>
            </a:fld>
            <a:endParaRPr lang="en-US"/>
          </a:p>
        </p:txBody>
      </p:sp>
      <p:sp>
        <p:nvSpPr>
          <p:cNvPr id="10" name="Footer Placeholder 9">
            <a:extLst>
              <a:ext uri="{FF2B5EF4-FFF2-40B4-BE49-F238E27FC236}">
                <a16:creationId xmlns:a16="http://schemas.microsoft.com/office/drawing/2014/main" id="{759BBEDE-A192-4061-92D0-FE47015A74FB}"/>
              </a:ext>
            </a:extLst>
          </p:cNvPr>
          <p:cNvSpPr>
            <a:spLocks noGrp="1"/>
          </p:cNvSpPr>
          <p:nvPr>
            <p:ph type="ftr" sz="quarter" idx="11"/>
          </p:nvPr>
        </p:nvSpPr>
        <p:spPr/>
        <p:txBody>
          <a:bodyPr/>
          <a:lstStyle/>
          <a:p>
            <a:r>
              <a:rPr lang="en-US"/>
              <a:t>PHẠM HỒNG QUÂN</a:t>
            </a:r>
          </a:p>
        </p:txBody>
      </p:sp>
      <p:sp>
        <p:nvSpPr>
          <p:cNvPr id="11" name="Title 5">
            <a:extLst>
              <a:ext uri="{FF2B5EF4-FFF2-40B4-BE49-F238E27FC236}">
                <a16:creationId xmlns:a16="http://schemas.microsoft.com/office/drawing/2014/main" id="{98808D68-3098-4B43-81CF-1F0014E93E8F}"/>
              </a:ext>
            </a:extLst>
          </p:cNvPr>
          <p:cNvSpPr txBox="1">
            <a:spLocks/>
          </p:cNvSpPr>
          <p:nvPr/>
        </p:nvSpPr>
        <p:spPr>
          <a:xfrm>
            <a:off x="2107474" y="72409"/>
            <a:ext cx="7036526" cy="955565"/>
          </a:xfrm>
          <a:prstGeom prst="rect">
            <a:avLst/>
          </a:prstGeom>
        </p:spPr>
        <p:txBody>
          <a:bodyPr vert="horz" lIns="0" tIns="45720" rIns="0" bIns="45720" rtlCol="0" anchor="ctr">
            <a:normAutofit/>
          </a:bodyPr>
          <a:lst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a:lstStyle>
          <a:p>
            <a:pPr algn="ctr">
              <a:lnSpc>
                <a:spcPct val="100000"/>
              </a:lnSpc>
              <a:spcBef>
                <a:spcPts val="600"/>
              </a:spcBef>
            </a:pPr>
            <a:r>
              <a:rPr lang="en-US" sz="2000">
                <a:solidFill>
                  <a:srgbClr val="514843"/>
                </a:solidFill>
                <a:latin typeface="Arial" panose="020B0604020202020204" pitchFamily="34" charset="0"/>
                <a:ea typeface="Verdana" panose="020B0604030504040204" pitchFamily="34" charset="0"/>
                <a:cs typeface="Arial" panose="020B0604020202020204" pitchFamily="34" charset="0"/>
              </a:rPr>
              <a:t>TR</a:t>
            </a:r>
            <a:r>
              <a:rPr lang="vi-VN" sz="2000">
                <a:solidFill>
                  <a:srgbClr val="514843"/>
                </a:solidFill>
                <a:latin typeface="Arial" panose="020B0604020202020204" pitchFamily="34" charset="0"/>
                <a:ea typeface="Verdana" panose="020B0604030504040204" pitchFamily="34" charset="0"/>
                <a:cs typeface="Arial" panose="020B0604020202020204" pitchFamily="34" charset="0"/>
              </a:rPr>
              <a:t>Ư</a:t>
            </a:r>
            <a:r>
              <a:rPr lang="en-US" sz="2000">
                <a:solidFill>
                  <a:srgbClr val="514843"/>
                </a:solidFill>
                <a:latin typeface="Arial" panose="020B0604020202020204" pitchFamily="34" charset="0"/>
                <a:ea typeface="Verdana" panose="020B0604030504040204" pitchFamily="34" charset="0"/>
                <a:cs typeface="Arial" panose="020B0604020202020204" pitchFamily="34" charset="0"/>
              </a:rPr>
              <a:t>ỜNG ĐẠI HỌC CÔNG NGHỆ giao thông vận tải</a:t>
            </a:r>
          </a:p>
          <a:p>
            <a:pPr algn="ctr">
              <a:lnSpc>
                <a:spcPct val="100000"/>
              </a:lnSpc>
              <a:spcBef>
                <a:spcPts val="600"/>
              </a:spcBef>
            </a:pPr>
            <a:r>
              <a:rPr lang="en-US" sz="1800" b="1">
                <a:solidFill>
                  <a:srgbClr val="514843"/>
                </a:solidFill>
                <a:latin typeface="Arial" panose="020B0604020202020204" pitchFamily="34" charset="0"/>
                <a:ea typeface="Verdana" panose="020B0604030504040204" pitchFamily="34" charset="0"/>
                <a:cs typeface="Arial" panose="020B0604020202020204" pitchFamily="34" charset="0"/>
              </a:rPr>
              <a:t>Khoa công nghệ thông tin</a:t>
            </a:r>
          </a:p>
        </p:txBody>
      </p:sp>
      <p:pic>
        <p:nvPicPr>
          <p:cNvPr id="12" name="Picture 11">
            <a:extLst>
              <a:ext uri="{FF2B5EF4-FFF2-40B4-BE49-F238E27FC236}">
                <a16:creationId xmlns:a16="http://schemas.microsoft.com/office/drawing/2014/main" id="{CF9EFDFB-0043-4F9D-9D69-08443B1B98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3704" y="290110"/>
            <a:ext cx="724769" cy="520162"/>
          </a:xfrm>
          <a:prstGeom prst="rect">
            <a:avLst/>
          </a:prstGeom>
        </p:spPr>
      </p:pic>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050"/>
              <a:t>Thực hành Demo về CSDL TP Phủ Lý trong ArcGIS 10.x</a:t>
            </a:r>
          </a:p>
        </p:txBody>
      </p:sp>
      <p:sp>
        <p:nvSpPr>
          <p:cNvPr id="14" name="Content Placeholder 13"/>
          <p:cNvSpPr>
            <a:spLocks noGrp="1"/>
          </p:cNvSpPr>
          <p:nvPr>
            <p:ph idx="1"/>
          </p:nvPr>
        </p:nvSpPr>
        <p:spPr/>
        <p:txBody>
          <a:bodyPr>
            <a:normAutofit/>
          </a:bodyPr>
          <a:lstStyle/>
          <a:p>
            <a:pPr marL="0" lvl="1" indent="0">
              <a:buClr>
                <a:srgbClr val="514843"/>
              </a:buClr>
              <a:buNone/>
            </a:pPr>
            <a:r>
              <a:rPr lang="en-US" sz="2400"/>
              <a:t>4. Các lệnh thao tác trên bản đồ</a:t>
            </a:r>
          </a:p>
          <a:p>
            <a:pPr marL="342900" lvl="1" indent="-342900">
              <a:buClr>
                <a:srgbClr val="514843"/>
              </a:buClr>
            </a:pPr>
            <a:r>
              <a:rPr lang="en-US" sz="2200"/>
              <a:t>Các nút lệnh thao tác trên thanh công cụ </a:t>
            </a:r>
            <a:r>
              <a:rPr lang="en-US" sz="2200" b="1"/>
              <a:t>Tools</a:t>
            </a:r>
          </a:p>
          <a:p>
            <a:pPr marL="800076" lvl="2" indent="-342900">
              <a:buClr>
                <a:srgbClr val="514843"/>
              </a:buClr>
            </a:pPr>
            <a:r>
              <a:rPr lang="en-US" sz="2000"/>
              <a:t>Lựa chọn các phần tử đồ họa </a:t>
            </a:r>
            <a:r>
              <a:rPr lang="en-US" sz="2000" b="1"/>
              <a:t>(Select Elements)</a:t>
            </a:r>
            <a:r>
              <a:rPr lang="en-US" sz="2000"/>
              <a:t>:     Công cụ này cũng dùng để lựa chọn giống nh</a:t>
            </a:r>
            <a:r>
              <a:rPr lang="vi-VN" sz="2000"/>
              <a:t>ư</a:t>
            </a:r>
            <a:r>
              <a:rPr lang="en-US" sz="2000"/>
              <a:t> đối với nút lệnh lựa chọn đối t</a:t>
            </a:r>
            <a:r>
              <a:rPr lang="vi-VN" sz="2000"/>
              <a:t>ư</a:t>
            </a:r>
            <a:r>
              <a:rPr lang="en-US" sz="2000"/>
              <a:t>ợng.</a:t>
            </a:r>
          </a:p>
          <a:p>
            <a:pPr marL="800076" lvl="2" indent="-342900" algn="l">
              <a:buClr>
                <a:srgbClr val="514843"/>
              </a:buClr>
            </a:pPr>
            <a:r>
              <a:rPr lang="en-US" sz="2000"/>
              <a:t>Nút lệnh xem nhanh thông tin</a:t>
            </a:r>
            <a:br>
              <a:rPr lang="en-US" sz="2000"/>
            </a:br>
            <a:r>
              <a:rPr lang="en-US" sz="2000"/>
              <a:t>của đối t</a:t>
            </a:r>
            <a:r>
              <a:rPr lang="vi-VN" sz="2000"/>
              <a:t>ư</a:t>
            </a:r>
            <a:r>
              <a:rPr lang="en-US" sz="2000"/>
              <a:t>ợng </a:t>
            </a:r>
            <a:r>
              <a:rPr lang="en-US" sz="2000" b="1"/>
              <a:t>(Identify)</a:t>
            </a:r>
            <a:r>
              <a:rPr lang="en-US" sz="2000"/>
              <a:t>:</a:t>
            </a:r>
            <a:br>
              <a:rPr lang="en-US" sz="2000"/>
            </a:br>
            <a:r>
              <a:rPr lang="en-US" sz="2000"/>
              <a:t>Công vụ này cho phép ng</a:t>
            </a:r>
            <a:r>
              <a:rPr lang="vi-VN" sz="2000"/>
              <a:t>ư</a:t>
            </a:r>
            <a:r>
              <a:rPr lang="en-US" sz="2000"/>
              <a:t>ời</a:t>
            </a:r>
            <a:br>
              <a:rPr lang="en-US" sz="2000"/>
            </a:br>
            <a:r>
              <a:rPr lang="en-US" sz="2000"/>
              <a:t>dùng có thể tham chiếu nhanh</a:t>
            </a:r>
            <a:br>
              <a:rPr lang="en-US" sz="2000"/>
            </a:br>
            <a:r>
              <a:rPr lang="en-US" sz="2000"/>
              <a:t>các thông tin của một đối t</a:t>
            </a:r>
            <a:r>
              <a:rPr lang="vi-VN" sz="2000"/>
              <a:t>ư</a:t>
            </a:r>
            <a:r>
              <a:rPr lang="en-US" sz="2000"/>
              <a:t>ợng.</a:t>
            </a:r>
          </a:p>
          <a:p>
            <a:pPr marL="800076" lvl="2" indent="-342900" algn="l">
              <a:buClr>
                <a:srgbClr val="514843"/>
              </a:buClr>
            </a:pPr>
            <a:r>
              <a:rPr lang="en-US" sz="2000"/>
              <a:t>Nút lệnh </a:t>
            </a:r>
            <a:r>
              <a:rPr lang="en-US" sz="2000" b="1"/>
              <a:t>HTML Popup</a:t>
            </a:r>
            <a:r>
              <a:rPr lang="en-US" sz="2000"/>
              <a:t>:</a:t>
            </a:r>
            <a:br>
              <a:rPr lang="en-US" sz="2000"/>
            </a:br>
            <a:r>
              <a:rPr lang="en-US" sz="2000"/>
              <a:t>Xem nhanh thông tin của đối</a:t>
            </a:r>
            <a:br>
              <a:rPr lang="en-US" sz="2000"/>
            </a:br>
            <a:r>
              <a:rPr lang="en-US" sz="2000"/>
              <a:t>t</a:t>
            </a:r>
            <a:r>
              <a:rPr lang="vi-VN" sz="2000"/>
              <a:t>ư</a:t>
            </a:r>
            <a:r>
              <a:rPr lang="en-US" sz="2000"/>
              <a:t>ợng bản đồ bằng hiển thị</a:t>
            </a:r>
            <a:br>
              <a:rPr lang="en-US" sz="2000"/>
            </a:br>
            <a:r>
              <a:rPr lang="en-US" sz="2000"/>
              <a:t>d</a:t>
            </a:r>
            <a:r>
              <a:rPr lang="vi-VN" sz="2000"/>
              <a:t>ư</a:t>
            </a:r>
            <a:r>
              <a:rPr lang="en-US" sz="2000"/>
              <a:t>ới dạng bảng </a:t>
            </a:r>
            <a:r>
              <a:rPr lang="en-US" sz="2000" b="1"/>
              <a:t>(Style Sheet)</a:t>
            </a:r>
            <a:r>
              <a:rPr lang="en-US" sz="2000"/>
              <a:t>.</a:t>
            </a:r>
          </a:p>
          <a:p>
            <a:pPr marL="342900" lvl="1" indent="-342900">
              <a:buClr>
                <a:srgbClr val="514843"/>
              </a:buClr>
            </a:pPr>
            <a:endParaRPr lang="en-US" sz="2200" b="1"/>
          </a:p>
          <a:p>
            <a:pPr marL="342900" lvl="1" indent="-342900">
              <a:buClr>
                <a:srgbClr val="514843"/>
              </a:buClr>
            </a:pPr>
            <a:endParaRPr lang="en-US" sz="2200" b="1"/>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20</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pic>
        <p:nvPicPr>
          <p:cNvPr id="5" name="Picture 4">
            <a:extLst>
              <a:ext uri="{FF2B5EF4-FFF2-40B4-BE49-F238E27FC236}">
                <a16:creationId xmlns:a16="http://schemas.microsoft.com/office/drawing/2014/main" id="{D6A8AF80-6115-411D-8695-B40C961810FE}"/>
              </a:ext>
            </a:extLst>
          </p:cNvPr>
          <p:cNvPicPr>
            <a:picLocks noChangeAspect="1"/>
          </p:cNvPicPr>
          <p:nvPr/>
        </p:nvPicPr>
        <p:blipFill>
          <a:blip r:embed="rId2"/>
          <a:stretch>
            <a:fillRect/>
          </a:stretch>
        </p:blipFill>
        <p:spPr>
          <a:xfrm>
            <a:off x="7367922" y="2409838"/>
            <a:ext cx="274320" cy="274320"/>
          </a:xfrm>
          <a:prstGeom prst="rect">
            <a:avLst/>
          </a:prstGeom>
        </p:spPr>
      </p:pic>
      <p:pic>
        <p:nvPicPr>
          <p:cNvPr id="8" name="Picture 7">
            <a:extLst>
              <a:ext uri="{FF2B5EF4-FFF2-40B4-BE49-F238E27FC236}">
                <a16:creationId xmlns:a16="http://schemas.microsoft.com/office/drawing/2014/main" id="{730EF92E-DB85-4BD7-A36C-F9814DF58CEC}"/>
              </a:ext>
            </a:extLst>
          </p:cNvPr>
          <p:cNvPicPr>
            <a:picLocks noChangeAspect="1"/>
          </p:cNvPicPr>
          <p:nvPr/>
        </p:nvPicPr>
        <p:blipFill>
          <a:blip r:embed="rId3"/>
          <a:stretch>
            <a:fillRect/>
          </a:stretch>
        </p:blipFill>
        <p:spPr>
          <a:xfrm>
            <a:off x="4434840" y="3615183"/>
            <a:ext cx="274320" cy="274320"/>
          </a:xfrm>
          <a:prstGeom prst="rect">
            <a:avLst/>
          </a:prstGeom>
        </p:spPr>
      </p:pic>
      <p:pic>
        <p:nvPicPr>
          <p:cNvPr id="9" name="Picture 8">
            <a:extLst>
              <a:ext uri="{FF2B5EF4-FFF2-40B4-BE49-F238E27FC236}">
                <a16:creationId xmlns:a16="http://schemas.microsoft.com/office/drawing/2014/main" id="{CBC4A15B-EEBE-4B04-82E8-82DA0256E7AB}"/>
              </a:ext>
            </a:extLst>
          </p:cNvPr>
          <p:cNvPicPr>
            <a:picLocks noChangeAspect="1"/>
          </p:cNvPicPr>
          <p:nvPr/>
        </p:nvPicPr>
        <p:blipFill>
          <a:blip r:embed="rId4"/>
          <a:stretch>
            <a:fillRect/>
          </a:stretch>
        </p:blipFill>
        <p:spPr>
          <a:xfrm>
            <a:off x="5257622" y="3111196"/>
            <a:ext cx="3056565" cy="2960042"/>
          </a:xfrm>
          <a:prstGeom prst="rect">
            <a:avLst/>
          </a:prstGeom>
        </p:spPr>
      </p:pic>
      <p:pic>
        <p:nvPicPr>
          <p:cNvPr id="10" name="Picture 9">
            <a:extLst>
              <a:ext uri="{FF2B5EF4-FFF2-40B4-BE49-F238E27FC236}">
                <a16:creationId xmlns:a16="http://schemas.microsoft.com/office/drawing/2014/main" id="{2307CB0D-08EC-471A-AEFF-AA098FDF5BAF}"/>
              </a:ext>
            </a:extLst>
          </p:cNvPr>
          <p:cNvPicPr>
            <a:picLocks noChangeAspect="1"/>
          </p:cNvPicPr>
          <p:nvPr/>
        </p:nvPicPr>
        <p:blipFill>
          <a:blip r:embed="rId5"/>
          <a:stretch>
            <a:fillRect/>
          </a:stretch>
        </p:blipFill>
        <p:spPr>
          <a:xfrm>
            <a:off x="4317082" y="4753770"/>
            <a:ext cx="274320" cy="274320"/>
          </a:xfrm>
          <a:prstGeom prst="rect">
            <a:avLst/>
          </a:prstGeom>
        </p:spPr>
      </p:pic>
    </p:spTree>
    <p:extLst>
      <p:ext uri="{BB962C8B-B14F-4D97-AF65-F5344CB8AC3E}">
        <p14:creationId xmlns:p14="http://schemas.microsoft.com/office/powerpoint/2010/main" val="3910234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wipe(down)">
                                      <p:cBhvr>
                                        <p:cTn id="7" dur="500"/>
                                        <p:tgtEl>
                                          <p:spTgt spid="14">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
                                            <p:txEl>
                                              <p:pRg st="3" end="3"/>
                                            </p:txEl>
                                          </p:spTgt>
                                        </p:tgtEl>
                                        <p:attrNameLst>
                                          <p:attrName>style.visibility</p:attrName>
                                        </p:attrNameLst>
                                      </p:cBhvr>
                                      <p:to>
                                        <p:strVal val="visible"/>
                                      </p:to>
                                    </p:set>
                                    <p:animEffect transition="in" filter="wipe(down)">
                                      <p:cBhvr>
                                        <p:cTn id="10" dur="500"/>
                                        <p:tgtEl>
                                          <p:spTgt spid="14">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wipe(down)">
                                      <p:cBhvr>
                                        <p:cTn id="13" dur="500"/>
                                        <p:tgtEl>
                                          <p:spTgt spid="14">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par>
                                <p:cTn id="20" presetID="22" presetClass="entr" presetSubtype="4"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par>
                                <p:cTn id="23" presetID="2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050"/>
              <a:t>Thực hành Demo về CSDL TP Phủ Lý trong ArcGIS 10.x</a:t>
            </a:r>
          </a:p>
        </p:txBody>
      </p:sp>
      <p:sp>
        <p:nvSpPr>
          <p:cNvPr id="14" name="Content Placeholder 13"/>
          <p:cNvSpPr>
            <a:spLocks noGrp="1"/>
          </p:cNvSpPr>
          <p:nvPr>
            <p:ph idx="1"/>
          </p:nvPr>
        </p:nvSpPr>
        <p:spPr/>
        <p:txBody>
          <a:bodyPr>
            <a:normAutofit/>
          </a:bodyPr>
          <a:lstStyle/>
          <a:p>
            <a:pPr marL="0" lvl="1" indent="0">
              <a:buClr>
                <a:srgbClr val="514843"/>
              </a:buClr>
              <a:buNone/>
            </a:pPr>
            <a:r>
              <a:rPr lang="en-US" sz="2400"/>
              <a:t>4. Các lệnh thao tác trên bản đồ</a:t>
            </a:r>
          </a:p>
          <a:p>
            <a:pPr marL="342900" lvl="1" indent="-342900">
              <a:buClr>
                <a:srgbClr val="514843"/>
              </a:buClr>
            </a:pPr>
            <a:r>
              <a:rPr lang="en-US" sz="2200"/>
              <a:t>Các nút lệnh thao tác trên thanh công cụ </a:t>
            </a:r>
            <a:r>
              <a:rPr lang="en-US" sz="2200" b="1"/>
              <a:t>Tools</a:t>
            </a:r>
          </a:p>
          <a:p>
            <a:pPr marL="800076" lvl="2" indent="-342900">
              <a:buClr>
                <a:srgbClr val="514843"/>
              </a:buClr>
            </a:pPr>
            <a:r>
              <a:rPr lang="en-US" sz="2000"/>
              <a:t>Nút lệnh đo khoảng cách </a:t>
            </a:r>
            <a:r>
              <a:rPr lang="en-US" sz="2000" b="1"/>
              <a:t>(Measure)</a:t>
            </a:r>
            <a:r>
              <a:rPr lang="en-US" sz="2000"/>
              <a:t>:     Sử dụng nút lệnh này để đo khoảng cách giữa hai điểm.</a:t>
            </a:r>
          </a:p>
          <a:p>
            <a:pPr marL="800076" lvl="2" indent="-342900">
              <a:buClr>
                <a:srgbClr val="514843"/>
              </a:buClr>
            </a:pPr>
            <a:r>
              <a:rPr lang="en-US" sz="2000"/>
              <a:t>Nút lệnh tìm kiếm </a:t>
            </a:r>
            <a:r>
              <a:rPr lang="en-US" sz="2000" b="1"/>
              <a:t>(Find)</a:t>
            </a:r>
            <a:r>
              <a:rPr lang="en-US" sz="2000"/>
              <a:t>:     Cho phép tìm kiếm một đối t</a:t>
            </a:r>
            <a:r>
              <a:rPr lang="vi-VN" sz="2000"/>
              <a:t>ư</a:t>
            </a:r>
            <a:r>
              <a:rPr lang="en-US" sz="2000"/>
              <a:t>ợng thỏa mãn một điều kiện tìm kiếm nào đó.</a:t>
            </a:r>
          </a:p>
          <a:p>
            <a:pPr marL="342900" lvl="1" indent="-342900">
              <a:buClr>
                <a:srgbClr val="514843"/>
              </a:buClr>
            </a:pPr>
            <a:endParaRPr lang="en-US" sz="2200" b="1"/>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21</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pic>
        <p:nvPicPr>
          <p:cNvPr id="2" name="Picture 1">
            <a:extLst>
              <a:ext uri="{FF2B5EF4-FFF2-40B4-BE49-F238E27FC236}">
                <a16:creationId xmlns:a16="http://schemas.microsoft.com/office/drawing/2014/main" id="{0E1626B0-5BB5-4961-94FB-7FB9D75970FF}"/>
              </a:ext>
            </a:extLst>
          </p:cNvPr>
          <p:cNvPicPr>
            <a:picLocks noChangeAspect="1"/>
          </p:cNvPicPr>
          <p:nvPr/>
        </p:nvPicPr>
        <p:blipFill>
          <a:blip r:embed="rId2"/>
          <a:stretch>
            <a:fillRect/>
          </a:stretch>
        </p:blipFill>
        <p:spPr>
          <a:xfrm>
            <a:off x="5935820" y="2437547"/>
            <a:ext cx="274320" cy="274320"/>
          </a:xfrm>
          <a:prstGeom prst="rect">
            <a:avLst/>
          </a:prstGeom>
        </p:spPr>
      </p:pic>
      <p:pic>
        <p:nvPicPr>
          <p:cNvPr id="7" name="Picture 6">
            <a:extLst>
              <a:ext uri="{FF2B5EF4-FFF2-40B4-BE49-F238E27FC236}">
                <a16:creationId xmlns:a16="http://schemas.microsoft.com/office/drawing/2014/main" id="{20B38BA7-5C9E-4D0D-916D-4929F4AE7B06}"/>
              </a:ext>
            </a:extLst>
          </p:cNvPr>
          <p:cNvPicPr>
            <a:picLocks noChangeAspect="1"/>
          </p:cNvPicPr>
          <p:nvPr/>
        </p:nvPicPr>
        <p:blipFill>
          <a:blip r:embed="rId3"/>
          <a:stretch>
            <a:fillRect/>
          </a:stretch>
        </p:blipFill>
        <p:spPr>
          <a:xfrm>
            <a:off x="4716619" y="3036915"/>
            <a:ext cx="274320" cy="274320"/>
          </a:xfrm>
          <a:prstGeom prst="rect">
            <a:avLst/>
          </a:prstGeom>
        </p:spPr>
      </p:pic>
      <p:pic>
        <p:nvPicPr>
          <p:cNvPr id="12" name="Picture 11">
            <a:extLst>
              <a:ext uri="{FF2B5EF4-FFF2-40B4-BE49-F238E27FC236}">
                <a16:creationId xmlns:a16="http://schemas.microsoft.com/office/drawing/2014/main" id="{682B6A90-175B-491B-A86B-CBCB7C5534B2}"/>
              </a:ext>
            </a:extLst>
          </p:cNvPr>
          <p:cNvPicPr>
            <a:picLocks noChangeAspect="1"/>
          </p:cNvPicPr>
          <p:nvPr/>
        </p:nvPicPr>
        <p:blipFill>
          <a:blip r:embed="rId4"/>
          <a:stretch>
            <a:fillRect/>
          </a:stretch>
        </p:blipFill>
        <p:spPr>
          <a:xfrm>
            <a:off x="2047238" y="3675580"/>
            <a:ext cx="5048387" cy="2618068"/>
          </a:xfrm>
          <a:prstGeom prst="rect">
            <a:avLst/>
          </a:prstGeom>
        </p:spPr>
      </p:pic>
    </p:spTree>
    <p:extLst>
      <p:ext uri="{BB962C8B-B14F-4D97-AF65-F5344CB8AC3E}">
        <p14:creationId xmlns:p14="http://schemas.microsoft.com/office/powerpoint/2010/main" val="29471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wipe(down)">
                                      <p:cBhvr>
                                        <p:cTn id="7" dur="500"/>
                                        <p:tgtEl>
                                          <p:spTgt spid="14">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
                                            <p:txEl>
                                              <p:pRg st="3" end="3"/>
                                            </p:txEl>
                                          </p:spTgt>
                                        </p:tgtEl>
                                        <p:attrNameLst>
                                          <p:attrName>style.visibility</p:attrName>
                                        </p:attrNameLst>
                                      </p:cBhvr>
                                      <p:to>
                                        <p:strVal val="visible"/>
                                      </p:to>
                                    </p:set>
                                    <p:animEffect transition="in" filter="wipe(down)">
                                      <p:cBhvr>
                                        <p:cTn id="10" dur="500"/>
                                        <p:tgtEl>
                                          <p:spTgt spid="14">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050"/>
              <a:t>Thực hành Demo về CSDL TP Phủ Lý trong ArcGIS 10.x</a:t>
            </a:r>
          </a:p>
        </p:txBody>
      </p:sp>
      <p:sp>
        <p:nvSpPr>
          <p:cNvPr id="14" name="Content Placeholder 13"/>
          <p:cNvSpPr>
            <a:spLocks noGrp="1"/>
          </p:cNvSpPr>
          <p:nvPr>
            <p:ph idx="1"/>
          </p:nvPr>
        </p:nvSpPr>
        <p:spPr/>
        <p:txBody>
          <a:bodyPr>
            <a:normAutofit/>
          </a:bodyPr>
          <a:lstStyle/>
          <a:p>
            <a:pPr marL="0" lvl="1" indent="0">
              <a:buClr>
                <a:srgbClr val="514843"/>
              </a:buClr>
              <a:buNone/>
            </a:pPr>
            <a:r>
              <a:rPr lang="en-US" sz="2400"/>
              <a:t>4. Các lệnh thao tác trên bản đồ</a:t>
            </a:r>
          </a:p>
          <a:p>
            <a:pPr marL="342900" lvl="1" indent="-342900">
              <a:buClr>
                <a:srgbClr val="514843"/>
              </a:buClr>
            </a:pPr>
            <a:r>
              <a:rPr lang="en-US" sz="2200"/>
              <a:t>Các nút lệnh thao tác trên thanh công cụ </a:t>
            </a:r>
            <a:r>
              <a:rPr lang="en-US" sz="2200" b="1"/>
              <a:t>Tools</a:t>
            </a:r>
          </a:p>
          <a:p>
            <a:pPr marL="800076" lvl="2" indent="-342900">
              <a:buClr>
                <a:srgbClr val="514843"/>
              </a:buClr>
            </a:pPr>
            <a:r>
              <a:rPr lang="en-US" sz="2000"/>
              <a:t>Nút lệnh tìm tuyến đ</a:t>
            </a:r>
            <a:r>
              <a:rPr lang="vi-VN" sz="2000"/>
              <a:t>ư</a:t>
            </a:r>
            <a:r>
              <a:rPr lang="en-US" sz="2000"/>
              <a:t>ờng </a:t>
            </a:r>
            <a:r>
              <a:rPr lang="en-US" sz="2000" b="1"/>
              <a:t>(Find Route)</a:t>
            </a:r>
            <a:r>
              <a:rPr lang="en-US" sz="2000"/>
              <a:t>:     Cho phép tính toán các tuyến đ</a:t>
            </a:r>
            <a:r>
              <a:rPr lang="vi-VN" sz="2000"/>
              <a:t>ư</a:t>
            </a:r>
            <a:r>
              <a:rPr lang="en-US" sz="2000"/>
              <a:t>ờng đi chính xác.</a:t>
            </a:r>
          </a:p>
          <a:p>
            <a:pPr marL="800076" lvl="2" indent="-342900" algn="l">
              <a:buClr>
                <a:srgbClr val="514843"/>
              </a:buClr>
            </a:pPr>
            <a:r>
              <a:rPr lang="en-US" sz="2000"/>
              <a:t>Nút lệnh </a:t>
            </a:r>
            <a:r>
              <a:rPr lang="en-US" sz="2000" b="1"/>
              <a:t>Go To XY</a:t>
            </a:r>
            <a:r>
              <a:rPr lang="en-US" sz="2000"/>
              <a:t>:      Di </a:t>
            </a:r>
            <a:br>
              <a:rPr lang="en-US" sz="2000"/>
            </a:br>
            <a:r>
              <a:rPr lang="en-US" sz="2000"/>
              <a:t>chuyển màn hình hiển thị </a:t>
            </a:r>
            <a:br>
              <a:rPr lang="en-US" sz="2000"/>
            </a:br>
            <a:r>
              <a:rPr lang="en-US" sz="2000"/>
              <a:t>tới 1 vị trí dựa theo tọa độ </a:t>
            </a:r>
            <a:br>
              <a:rPr lang="en-US" sz="2000"/>
            </a:br>
            <a:r>
              <a:rPr lang="en-US" sz="2000"/>
              <a:t>nhập trong bảng </a:t>
            </a:r>
            <a:r>
              <a:rPr lang="en-US" sz="2000" b="1"/>
              <a:t>Go To XY</a:t>
            </a:r>
            <a:r>
              <a:rPr lang="en-US" sz="2000"/>
              <a:t>.</a:t>
            </a:r>
          </a:p>
          <a:p>
            <a:pPr marL="800076" lvl="2" indent="-342900">
              <a:buClr>
                <a:srgbClr val="514843"/>
              </a:buClr>
            </a:pPr>
            <a:r>
              <a:rPr lang="en-US" sz="2000"/>
              <a:t>Nút lệnh </a:t>
            </a:r>
            <a:r>
              <a:rPr lang="en-US" sz="2000" b="1"/>
              <a:t>Open Time Slider Window</a:t>
            </a:r>
            <a:r>
              <a:rPr lang="en-US" sz="2000"/>
              <a:t>:      Cho phép mở một cửa sổ làm việc với các layer có sự thay đổi về thời gian.</a:t>
            </a:r>
          </a:p>
          <a:p>
            <a:pPr marL="800076" lvl="2" indent="-342900">
              <a:buClr>
                <a:srgbClr val="514843"/>
              </a:buClr>
            </a:pPr>
            <a:r>
              <a:rPr lang="en-US" sz="2000"/>
              <a:t>Nút lệnh </a:t>
            </a:r>
            <a:r>
              <a:rPr lang="en-US" sz="2000" b="1"/>
              <a:t>Create Viewer Window</a:t>
            </a:r>
            <a:r>
              <a:rPr lang="en-US" sz="2000"/>
              <a:t>:     Tạo 1 cửa sổ hiển thị con.</a:t>
            </a:r>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22</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pic>
        <p:nvPicPr>
          <p:cNvPr id="5" name="Picture 4">
            <a:extLst>
              <a:ext uri="{FF2B5EF4-FFF2-40B4-BE49-F238E27FC236}">
                <a16:creationId xmlns:a16="http://schemas.microsoft.com/office/drawing/2014/main" id="{775124D1-07B1-4D6A-873B-7F4C59F8E0D5}"/>
              </a:ext>
            </a:extLst>
          </p:cNvPr>
          <p:cNvPicPr>
            <a:picLocks noChangeAspect="1"/>
          </p:cNvPicPr>
          <p:nvPr/>
        </p:nvPicPr>
        <p:blipFill>
          <a:blip r:embed="rId2"/>
          <a:stretch>
            <a:fillRect/>
          </a:stretch>
        </p:blipFill>
        <p:spPr>
          <a:xfrm>
            <a:off x="6365311" y="2423693"/>
            <a:ext cx="274320" cy="274320"/>
          </a:xfrm>
          <a:prstGeom prst="rect">
            <a:avLst/>
          </a:prstGeom>
        </p:spPr>
      </p:pic>
      <p:pic>
        <p:nvPicPr>
          <p:cNvPr id="8" name="Picture 7">
            <a:extLst>
              <a:ext uri="{FF2B5EF4-FFF2-40B4-BE49-F238E27FC236}">
                <a16:creationId xmlns:a16="http://schemas.microsoft.com/office/drawing/2014/main" id="{7A534AA7-5A29-4D98-BD8B-2F770581BCAD}"/>
              </a:ext>
            </a:extLst>
          </p:cNvPr>
          <p:cNvPicPr>
            <a:picLocks noChangeAspect="1"/>
          </p:cNvPicPr>
          <p:nvPr/>
        </p:nvPicPr>
        <p:blipFill>
          <a:blip r:embed="rId3"/>
          <a:stretch>
            <a:fillRect/>
          </a:stretch>
        </p:blipFill>
        <p:spPr>
          <a:xfrm>
            <a:off x="3954619" y="3036914"/>
            <a:ext cx="274320" cy="274320"/>
          </a:xfrm>
          <a:prstGeom prst="rect">
            <a:avLst/>
          </a:prstGeom>
        </p:spPr>
      </p:pic>
      <p:pic>
        <p:nvPicPr>
          <p:cNvPr id="9" name="Picture 8">
            <a:extLst>
              <a:ext uri="{FF2B5EF4-FFF2-40B4-BE49-F238E27FC236}">
                <a16:creationId xmlns:a16="http://schemas.microsoft.com/office/drawing/2014/main" id="{7CE5154F-857F-409B-B42B-4E15B7A5897B}"/>
              </a:ext>
            </a:extLst>
          </p:cNvPr>
          <p:cNvPicPr>
            <a:picLocks noChangeAspect="1"/>
          </p:cNvPicPr>
          <p:nvPr/>
        </p:nvPicPr>
        <p:blipFill>
          <a:blip r:embed="rId4"/>
          <a:stretch>
            <a:fillRect/>
          </a:stretch>
        </p:blipFill>
        <p:spPr>
          <a:xfrm>
            <a:off x="4847250" y="3083486"/>
            <a:ext cx="3625924" cy="987832"/>
          </a:xfrm>
          <a:prstGeom prst="rect">
            <a:avLst/>
          </a:prstGeom>
        </p:spPr>
      </p:pic>
      <p:pic>
        <p:nvPicPr>
          <p:cNvPr id="10" name="Picture 9">
            <a:extLst>
              <a:ext uri="{FF2B5EF4-FFF2-40B4-BE49-F238E27FC236}">
                <a16:creationId xmlns:a16="http://schemas.microsoft.com/office/drawing/2014/main" id="{E5C5D436-324F-4A9A-B79C-1FC5AC5ACA21}"/>
              </a:ext>
            </a:extLst>
          </p:cNvPr>
          <p:cNvPicPr>
            <a:picLocks noChangeAspect="1"/>
          </p:cNvPicPr>
          <p:nvPr/>
        </p:nvPicPr>
        <p:blipFill>
          <a:blip r:embed="rId5"/>
          <a:stretch>
            <a:fillRect/>
          </a:stretch>
        </p:blipFill>
        <p:spPr>
          <a:xfrm>
            <a:off x="5875206" y="4224036"/>
            <a:ext cx="339634" cy="274320"/>
          </a:xfrm>
          <a:prstGeom prst="rect">
            <a:avLst/>
          </a:prstGeom>
        </p:spPr>
      </p:pic>
      <p:pic>
        <p:nvPicPr>
          <p:cNvPr id="11" name="Picture 10">
            <a:extLst>
              <a:ext uri="{FF2B5EF4-FFF2-40B4-BE49-F238E27FC236}">
                <a16:creationId xmlns:a16="http://schemas.microsoft.com/office/drawing/2014/main" id="{315DEA2C-7AA5-405E-BABB-6F8E024D6383}"/>
              </a:ext>
            </a:extLst>
          </p:cNvPr>
          <p:cNvPicPr>
            <a:picLocks noChangeAspect="1"/>
          </p:cNvPicPr>
          <p:nvPr/>
        </p:nvPicPr>
        <p:blipFill>
          <a:blip r:embed="rId6"/>
          <a:stretch>
            <a:fillRect/>
          </a:stretch>
        </p:blipFill>
        <p:spPr>
          <a:xfrm>
            <a:off x="5559321" y="4846851"/>
            <a:ext cx="274320" cy="274320"/>
          </a:xfrm>
          <a:prstGeom prst="rect">
            <a:avLst/>
          </a:prstGeom>
        </p:spPr>
      </p:pic>
    </p:spTree>
    <p:extLst>
      <p:ext uri="{BB962C8B-B14F-4D97-AF65-F5344CB8AC3E}">
        <p14:creationId xmlns:p14="http://schemas.microsoft.com/office/powerpoint/2010/main" val="44951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wipe(down)">
                                      <p:cBhvr>
                                        <p:cTn id="7" dur="500"/>
                                        <p:tgtEl>
                                          <p:spTgt spid="14">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
                                            <p:txEl>
                                              <p:pRg st="3" end="3"/>
                                            </p:txEl>
                                          </p:spTgt>
                                        </p:tgtEl>
                                        <p:attrNameLst>
                                          <p:attrName>style.visibility</p:attrName>
                                        </p:attrNameLst>
                                      </p:cBhvr>
                                      <p:to>
                                        <p:strVal val="visible"/>
                                      </p:to>
                                    </p:set>
                                    <p:animEffect transition="in" filter="wipe(down)">
                                      <p:cBhvr>
                                        <p:cTn id="10" dur="500"/>
                                        <p:tgtEl>
                                          <p:spTgt spid="14">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wipe(down)">
                                      <p:cBhvr>
                                        <p:cTn id="13" dur="500"/>
                                        <p:tgtEl>
                                          <p:spTgt spid="14">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xEl>
                                              <p:pRg st="5" end="5"/>
                                            </p:txEl>
                                          </p:spTgt>
                                        </p:tgtEl>
                                        <p:attrNameLst>
                                          <p:attrName>style.visibility</p:attrName>
                                        </p:attrNameLst>
                                      </p:cBhvr>
                                      <p:to>
                                        <p:strVal val="visible"/>
                                      </p:to>
                                    </p:set>
                                    <p:animEffect transition="in" filter="wipe(down)">
                                      <p:cBhvr>
                                        <p:cTn id="16" dur="500"/>
                                        <p:tgtEl>
                                          <p:spTgt spid="14">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050"/>
              <a:t>Thực hành Demo về CSDL TP Phủ Lý trong ArcGIS 10.x</a:t>
            </a:r>
          </a:p>
        </p:txBody>
      </p:sp>
      <p:sp>
        <p:nvSpPr>
          <p:cNvPr id="14" name="Content Placeholder 13"/>
          <p:cNvSpPr>
            <a:spLocks noGrp="1"/>
          </p:cNvSpPr>
          <p:nvPr>
            <p:ph idx="1"/>
          </p:nvPr>
        </p:nvSpPr>
        <p:spPr/>
        <p:txBody>
          <a:bodyPr>
            <a:normAutofit/>
          </a:bodyPr>
          <a:lstStyle/>
          <a:p>
            <a:pPr marL="0" lvl="1" indent="0">
              <a:buClr>
                <a:srgbClr val="514843"/>
              </a:buClr>
              <a:buNone/>
            </a:pPr>
            <a:r>
              <a:rPr lang="en-US" sz="2400"/>
              <a:t>5. Xem thông tin bảng thuộc tính</a:t>
            </a:r>
          </a:p>
          <a:p>
            <a:pPr marL="342900" lvl="1" indent="-342900">
              <a:buClr>
                <a:srgbClr val="514843"/>
              </a:buClr>
            </a:pPr>
            <a:r>
              <a:rPr lang="en-US" sz="2200"/>
              <a:t>Nhấp chuột phải vào layer </a:t>
            </a:r>
            <a:r>
              <a:rPr lang="en-US" sz="2200" b="1"/>
              <a:t>PhuongXa_PL</a:t>
            </a:r>
            <a:r>
              <a:rPr lang="en-US" sz="2200"/>
              <a:t> trong bảng </a:t>
            </a:r>
            <a:r>
              <a:rPr lang="en-US" sz="2200" b="1"/>
              <a:t>Table Of Contents</a:t>
            </a:r>
            <a:r>
              <a:rPr lang="en-US" sz="2200"/>
              <a:t> và chọn </a:t>
            </a:r>
            <a:r>
              <a:rPr lang="en-US" sz="2200" b="1"/>
              <a:t>Open Attribute Table</a:t>
            </a:r>
          </a:p>
          <a:p>
            <a:pPr marL="342900" lvl="1" indent="-342900">
              <a:buClr>
                <a:srgbClr val="514843"/>
              </a:buClr>
            </a:pPr>
            <a:r>
              <a:rPr lang="en-US" sz="2200"/>
              <a:t>Bảng thuộc tính của lớp dữ liệu đ</a:t>
            </a:r>
            <a:r>
              <a:rPr lang="vi-VN" sz="2200"/>
              <a:t>ư</a:t>
            </a:r>
            <a:r>
              <a:rPr lang="en-US" sz="2200"/>
              <a:t>ợc mở ra:</a:t>
            </a:r>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23</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pic>
        <p:nvPicPr>
          <p:cNvPr id="2" name="Picture 1">
            <a:extLst>
              <a:ext uri="{FF2B5EF4-FFF2-40B4-BE49-F238E27FC236}">
                <a16:creationId xmlns:a16="http://schemas.microsoft.com/office/drawing/2014/main" id="{92D64FD0-4ACF-451F-B2F8-CEABA46DD1F7}"/>
              </a:ext>
            </a:extLst>
          </p:cNvPr>
          <p:cNvPicPr>
            <a:picLocks noChangeAspect="1"/>
          </p:cNvPicPr>
          <p:nvPr/>
        </p:nvPicPr>
        <p:blipFill>
          <a:blip r:embed="rId2"/>
          <a:stretch>
            <a:fillRect/>
          </a:stretch>
        </p:blipFill>
        <p:spPr>
          <a:xfrm>
            <a:off x="2066204" y="3098113"/>
            <a:ext cx="5011027" cy="3258228"/>
          </a:xfrm>
          <a:prstGeom prst="rect">
            <a:avLst/>
          </a:prstGeom>
        </p:spPr>
      </p:pic>
    </p:spTree>
    <p:extLst>
      <p:ext uri="{BB962C8B-B14F-4D97-AF65-F5344CB8AC3E}">
        <p14:creationId xmlns:p14="http://schemas.microsoft.com/office/powerpoint/2010/main" val="4268444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down)">
                                      <p:cBhvr>
                                        <p:cTn id="12" dur="500"/>
                                        <p:tgtEl>
                                          <p:spTgt spid="14">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wipe(down)">
                                      <p:cBhvr>
                                        <p:cTn id="15" dur="500"/>
                                        <p:tgtEl>
                                          <p:spTgt spid="14">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050"/>
              <a:t>Thực hành Demo về CSDL TP Phủ Lý trong ArcGIS 10.x</a:t>
            </a:r>
          </a:p>
        </p:txBody>
      </p:sp>
      <p:sp>
        <p:nvSpPr>
          <p:cNvPr id="14" name="Content Placeholder 13"/>
          <p:cNvSpPr>
            <a:spLocks noGrp="1"/>
          </p:cNvSpPr>
          <p:nvPr>
            <p:ph idx="1"/>
          </p:nvPr>
        </p:nvSpPr>
        <p:spPr/>
        <p:txBody>
          <a:bodyPr>
            <a:normAutofit/>
          </a:bodyPr>
          <a:lstStyle/>
          <a:p>
            <a:pPr marL="0" lvl="1" indent="0">
              <a:buClr>
                <a:srgbClr val="514843"/>
              </a:buClr>
              <a:buNone/>
            </a:pPr>
            <a:r>
              <a:rPr lang="en-US" sz="2400"/>
              <a:t>6. Ghi l</a:t>
            </a:r>
            <a:r>
              <a:rPr lang="vi-VN" sz="2400"/>
              <a:t>ư</a:t>
            </a:r>
            <a:r>
              <a:rPr lang="en-US" sz="2400"/>
              <a:t>u bản đồ</a:t>
            </a:r>
          </a:p>
          <a:p>
            <a:pPr marL="342900" lvl="1" indent="-342900">
              <a:buClr>
                <a:srgbClr val="514843"/>
              </a:buClr>
            </a:pPr>
            <a:r>
              <a:rPr lang="en-US" sz="2200"/>
              <a:t>Trên thanh menu nhấp chọn </a:t>
            </a:r>
            <a:r>
              <a:rPr lang="en-US" sz="2200" b="1"/>
              <a:t>File/ Save</a:t>
            </a:r>
            <a:r>
              <a:rPr lang="en-US" sz="2200"/>
              <a:t>. Lệnh này cho phép ghi l</a:t>
            </a:r>
            <a:r>
              <a:rPr lang="vi-VN" sz="2200"/>
              <a:t>ư</a:t>
            </a:r>
            <a:r>
              <a:rPr lang="en-US" sz="2200"/>
              <a:t>u toàn bộ trạng thái làm việc trong ArcMap thành một file gọi là </a:t>
            </a:r>
            <a:r>
              <a:rPr lang="en-US" sz="2200" b="1"/>
              <a:t>Map document</a:t>
            </a:r>
            <a:r>
              <a:rPr lang="en-US" sz="2200"/>
              <a:t> có đuôi là </a:t>
            </a:r>
            <a:r>
              <a:rPr lang="en-US" sz="2200" b="1"/>
              <a:t>*.mxd</a:t>
            </a:r>
            <a:r>
              <a:rPr lang="en-US" sz="2200"/>
              <a:t>.</a:t>
            </a:r>
          </a:p>
          <a:p>
            <a:pPr marL="342900" lvl="1" indent="-342900" algn="l">
              <a:buClr>
                <a:srgbClr val="514843"/>
              </a:buClr>
            </a:pPr>
            <a:r>
              <a:rPr lang="en-US" sz="2200"/>
              <a:t>Khi đó hộp thoại </a:t>
            </a:r>
            <a:br>
              <a:rPr lang="en-US" sz="2200"/>
            </a:br>
            <a:r>
              <a:rPr lang="en-US" sz="2200" b="1"/>
              <a:t>Save As</a:t>
            </a:r>
            <a:r>
              <a:rPr lang="en-US" sz="2200"/>
              <a:t> hiện ra:</a:t>
            </a:r>
            <a:endParaRPr lang="en-US"/>
          </a:p>
          <a:p>
            <a:pPr marL="342900" lvl="1" indent="-342900" algn="l">
              <a:buClr>
                <a:srgbClr val="514843"/>
              </a:buClr>
            </a:pPr>
            <a:r>
              <a:rPr lang="en-US" sz="2200"/>
              <a:t>Trong đó:</a:t>
            </a:r>
          </a:p>
          <a:p>
            <a:pPr marL="800076" lvl="2" indent="-342900" algn="l">
              <a:buClr>
                <a:srgbClr val="514843"/>
              </a:buClr>
            </a:pPr>
            <a:r>
              <a:rPr lang="en-US" sz="2000" b="1"/>
              <a:t>Save in</a:t>
            </a:r>
            <a:r>
              <a:rPr lang="en-US" sz="2000"/>
              <a:t>: Chọn th</a:t>
            </a:r>
            <a:r>
              <a:rPr lang="vi-VN" sz="2000"/>
              <a:t>ư</a:t>
            </a:r>
            <a:br>
              <a:rPr lang="en-US" sz="2000"/>
            </a:br>
            <a:r>
              <a:rPr lang="en-US" sz="2000"/>
              <a:t>mục cần l</a:t>
            </a:r>
            <a:r>
              <a:rPr lang="vi-VN" sz="2000"/>
              <a:t>ư</a:t>
            </a:r>
            <a:r>
              <a:rPr lang="en-US" sz="2000"/>
              <a:t>u bản đồ</a:t>
            </a:r>
          </a:p>
          <a:p>
            <a:pPr marL="800076" lvl="2" indent="-342900" algn="l">
              <a:buClr>
                <a:srgbClr val="514843"/>
              </a:buClr>
            </a:pPr>
            <a:r>
              <a:rPr lang="en-US" sz="2000" b="1"/>
              <a:t>File name</a:t>
            </a:r>
            <a:r>
              <a:rPr lang="en-US" sz="2000"/>
              <a:t>: Đặt tên</a:t>
            </a:r>
            <a:br>
              <a:rPr lang="en-US" sz="2000"/>
            </a:br>
            <a:r>
              <a:rPr lang="en-US" sz="2000"/>
              <a:t>cho bản đồ</a:t>
            </a:r>
          </a:p>
          <a:p>
            <a:pPr marL="800076" lvl="2" indent="-342900" algn="l">
              <a:buClr>
                <a:srgbClr val="514843"/>
              </a:buClr>
            </a:pPr>
            <a:r>
              <a:rPr lang="en-US" sz="2000" b="1"/>
              <a:t>Save as type</a:t>
            </a:r>
            <a:r>
              <a:rPr lang="en-US" sz="2000"/>
              <a:t>: Định</a:t>
            </a:r>
            <a:br>
              <a:rPr lang="en-US" sz="2000"/>
            </a:br>
            <a:r>
              <a:rPr lang="en-US" sz="2000"/>
              <a:t>dạng dữ liệu bản ghi</a:t>
            </a:r>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24</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pic>
        <p:nvPicPr>
          <p:cNvPr id="5" name="Picture 4">
            <a:extLst>
              <a:ext uri="{FF2B5EF4-FFF2-40B4-BE49-F238E27FC236}">
                <a16:creationId xmlns:a16="http://schemas.microsoft.com/office/drawing/2014/main" id="{DD021468-8BC5-4E97-AD02-F217CD579C4D}"/>
              </a:ext>
            </a:extLst>
          </p:cNvPr>
          <p:cNvPicPr>
            <a:picLocks noChangeAspect="1"/>
          </p:cNvPicPr>
          <p:nvPr/>
        </p:nvPicPr>
        <p:blipFill>
          <a:blip r:embed="rId2"/>
          <a:stretch>
            <a:fillRect/>
          </a:stretch>
        </p:blipFill>
        <p:spPr>
          <a:xfrm>
            <a:off x="3976255" y="2992577"/>
            <a:ext cx="4421062" cy="3309843"/>
          </a:xfrm>
          <a:prstGeom prst="rect">
            <a:avLst/>
          </a:prstGeom>
        </p:spPr>
      </p:pic>
    </p:spTree>
    <p:extLst>
      <p:ext uri="{BB962C8B-B14F-4D97-AF65-F5344CB8AC3E}">
        <p14:creationId xmlns:p14="http://schemas.microsoft.com/office/powerpoint/2010/main" val="337459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down)">
                                      <p:cBhvr>
                                        <p:cTn id="12" dur="500"/>
                                        <p:tgtEl>
                                          <p:spTgt spid="14">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wipe(down)">
                                      <p:cBhvr>
                                        <p:cTn id="15" dur="500"/>
                                        <p:tgtEl>
                                          <p:spTgt spid="14">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4">
                                            <p:txEl>
                                              <p:pRg st="3" end="3"/>
                                            </p:txEl>
                                          </p:spTgt>
                                        </p:tgtEl>
                                        <p:attrNameLst>
                                          <p:attrName>style.visibility</p:attrName>
                                        </p:attrNameLst>
                                      </p:cBhvr>
                                      <p:to>
                                        <p:strVal val="visible"/>
                                      </p:to>
                                    </p:set>
                                    <p:animEffect transition="in" filter="wipe(down)">
                                      <p:cBhvr>
                                        <p:cTn id="18" dur="500"/>
                                        <p:tgtEl>
                                          <p:spTgt spid="14">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wipe(down)">
                                      <p:cBhvr>
                                        <p:cTn id="21" dur="500"/>
                                        <p:tgtEl>
                                          <p:spTgt spid="14">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4">
                                            <p:txEl>
                                              <p:pRg st="5" end="5"/>
                                            </p:txEl>
                                          </p:spTgt>
                                        </p:tgtEl>
                                        <p:attrNameLst>
                                          <p:attrName>style.visibility</p:attrName>
                                        </p:attrNameLst>
                                      </p:cBhvr>
                                      <p:to>
                                        <p:strVal val="visible"/>
                                      </p:to>
                                    </p:set>
                                    <p:animEffect transition="in" filter="wipe(down)">
                                      <p:cBhvr>
                                        <p:cTn id="24" dur="500"/>
                                        <p:tgtEl>
                                          <p:spTgt spid="14">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wipe(down)">
                                      <p:cBhvr>
                                        <p:cTn id="27" dur="500"/>
                                        <p:tgtEl>
                                          <p:spTgt spid="14">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050"/>
              <a:t>Thực hành Demo về CSDL TP Phủ Lý trong ArcGIS 10.x</a:t>
            </a:r>
          </a:p>
        </p:txBody>
      </p:sp>
      <p:sp>
        <p:nvSpPr>
          <p:cNvPr id="14" name="Content Placeholder 13"/>
          <p:cNvSpPr>
            <a:spLocks noGrp="1"/>
          </p:cNvSpPr>
          <p:nvPr>
            <p:ph idx="1"/>
          </p:nvPr>
        </p:nvSpPr>
        <p:spPr/>
        <p:txBody>
          <a:bodyPr>
            <a:normAutofit/>
          </a:bodyPr>
          <a:lstStyle/>
          <a:p>
            <a:pPr marL="0" lvl="1" indent="0">
              <a:buClr>
                <a:srgbClr val="514843"/>
              </a:buClr>
              <a:buNone/>
            </a:pPr>
            <a:r>
              <a:rPr lang="en-US" sz="2400"/>
              <a:t>7. Hiển thị chế độ Layout view</a:t>
            </a:r>
          </a:p>
          <a:p>
            <a:pPr marL="342900" lvl="1" indent="-342900">
              <a:buClr>
                <a:srgbClr val="514843"/>
              </a:buClr>
            </a:pPr>
            <a:r>
              <a:rPr lang="en-US" sz="2200" b="1"/>
              <a:t>Layout view</a:t>
            </a:r>
            <a:r>
              <a:rPr lang="en-US" sz="2200"/>
              <a:t> là trang dùng để hiển thị và trình bày kết quả bản đồ.</a:t>
            </a:r>
          </a:p>
          <a:p>
            <a:pPr marL="342900" lvl="1" indent="-342900">
              <a:buClr>
                <a:srgbClr val="514843"/>
              </a:buClr>
            </a:pPr>
            <a:r>
              <a:rPr lang="en-US" sz="2200"/>
              <a:t>Để chuyển đổi chế độ hiển thị, trên menu, nhấp chuột trái vào thực đơn </a:t>
            </a:r>
            <a:r>
              <a:rPr lang="en-US" sz="2200" b="1"/>
              <a:t>View/ Layout</a:t>
            </a:r>
            <a:r>
              <a:rPr lang="en-US" sz="2200"/>
              <a:t>.</a:t>
            </a:r>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25</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pic>
        <p:nvPicPr>
          <p:cNvPr id="2" name="Picture 1">
            <a:extLst>
              <a:ext uri="{FF2B5EF4-FFF2-40B4-BE49-F238E27FC236}">
                <a16:creationId xmlns:a16="http://schemas.microsoft.com/office/drawing/2014/main" id="{A23181D0-1D87-4ABD-8D21-D5DF6D384661}"/>
              </a:ext>
            </a:extLst>
          </p:cNvPr>
          <p:cNvPicPr>
            <a:picLocks noChangeAspect="1"/>
          </p:cNvPicPr>
          <p:nvPr/>
        </p:nvPicPr>
        <p:blipFill>
          <a:blip r:embed="rId2"/>
          <a:stretch>
            <a:fillRect/>
          </a:stretch>
        </p:blipFill>
        <p:spPr>
          <a:xfrm>
            <a:off x="1570873" y="3345870"/>
            <a:ext cx="5758182" cy="3068782"/>
          </a:xfrm>
          <a:prstGeom prst="rect">
            <a:avLst/>
          </a:prstGeom>
        </p:spPr>
      </p:pic>
    </p:spTree>
    <p:extLst>
      <p:ext uri="{BB962C8B-B14F-4D97-AF65-F5344CB8AC3E}">
        <p14:creationId xmlns:p14="http://schemas.microsoft.com/office/powerpoint/2010/main" val="201875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down)">
                                      <p:cBhvr>
                                        <p:cTn id="12" dur="500"/>
                                        <p:tgtEl>
                                          <p:spTgt spid="14">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animEffect transition="in" filter="wipe(down)">
                                      <p:cBhvr>
                                        <p:cTn id="15" dur="500"/>
                                        <p:tgtEl>
                                          <p:spTgt spid="14">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a:t>
            </a:r>
          </a:p>
        </p:txBody>
      </p:sp>
      <p:sp>
        <p:nvSpPr>
          <p:cNvPr id="5" name="Date Placeholder 4">
            <a:extLst>
              <a:ext uri="{FF2B5EF4-FFF2-40B4-BE49-F238E27FC236}">
                <a16:creationId xmlns:a16="http://schemas.microsoft.com/office/drawing/2014/main" id="{02D86E39-D49F-4E3E-9354-3BA9990B5B8F}"/>
              </a:ext>
            </a:extLst>
          </p:cNvPr>
          <p:cNvSpPr>
            <a:spLocks noGrp="1"/>
          </p:cNvSpPr>
          <p:nvPr>
            <p:ph type="dt" sz="half" idx="10"/>
          </p:nvPr>
        </p:nvSpPr>
        <p:spPr/>
        <p:txBody>
          <a:bodyPr/>
          <a:lstStyle/>
          <a:p>
            <a:fld id="{1D9C35C0-5F18-4516-B0C0-E09270D33AC0}" type="datetime1">
              <a:rPr lang="en-US" smtClean="0"/>
              <a:t>17-Apr-24</a:t>
            </a:fld>
            <a:endParaRPr lang="en-US"/>
          </a:p>
        </p:txBody>
      </p:sp>
      <p:sp>
        <p:nvSpPr>
          <p:cNvPr id="6" name="Slide Number Placeholder 5">
            <a:extLst>
              <a:ext uri="{FF2B5EF4-FFF2-40B4-BE49-F238E27FC236}">
                <a16:creationId xmlns:a16="http://schemas.microsoft.com/office/drawing/2014/main" id="{E92E7633-9AC4-4944-B4C5-99110F3EC8A7}"/>
              </a:ext>
            </a:extLst>
          </p:cNvPr>
          <p:cNvSpPr>
            <a:spLocks noGrp="1"/>
          </p:cNvSpPr>
          <p:nvPr>
            <p:ph type="sldNum" sz="quarter" idx="12"/>
          </p:nvPr>
        </p:nvSpPr>
        <p:spPr/>
        <p:txBody>
          <a:bodyPr/>
          <a:lstStyle/>
          <a:p>
            <a:fld id="{0FF54DE5-C571-48E8-A5BC-B369434E2F44}" type="slidenum">
              <a:rPr lang="en-US" smtClean="0"/>
              <a:t>26</a:t>
            </a:fld>
            <a:endParaRPr lang="en-US"/>
          </a:p>
        </p:txBody>
      </p:sp>
      <p:sp>
        <p:nvSpPr>
          <p:cNvPr id="8" name="Footer Placeholder 7">
            <a:extLst>
              <a:ext uri="{FF2B5EF4-FFF2-40B4-BE49-F238E27FC236}">
                <a16:creationId xmlns:a16="http://schemas.microsoft.com/office/drawing/2014/main" id="{92909CBE-8DB5-46EE-8C54-7C540ABC10FF}"/>
              </a:ext>
            </a:extLst>
          </p:cNvPr>
          <p:cNvSpPr>
            <a:spLocks noGrp="1"/>
          </p:cNvSpPr>
          <p:nvPr>
            <p:ph type="ftr" sz="quarter" idx="11"/>
          </p:nvPr>
        </p:nvSpPr>
        <p:spPr/>
        <p:txBody>
          <a:bodyPr/>
          <a:lstStyle/>
          <a:p>
            <a:r>
              <a:rPr lang="en-US"/>
              <a:t>PHẠM HỒNG QUÂN</a:t>
            </a:r>
          </a:p>
        </p:txBody>
      </p:sp>
      <p:sp>
        <p:nvSpPr>
          <p:cNvPr id="3" name="Content Placeholder 2"/>
          <p:cNvSpPr>
            <a:spLocks noGrp="1"/>
          </p:cNvSpPr>
          <p:nvPr>
            <p:ph idx="1"/>
          </p:nvPr>
        </p:nvSpPr>
        <p:spPr/>
        <p:txBody>
          <a:bodyPr>
            <a:normAutofit/>
          </a:bodyPr>
          <a:lstStyle/>
          <a:p>
            <a:endParaRPr lang="en-US"/>
          </a:p>
          <a:p>
            <a:endParaRPr lang="en-US"/>
          </a:p>
          <a:p>
            <a:endParaRPr lang="en-US"/>
          </a:p>
          <a:p>
            <a:pPr marL="0" indent="0">
              <a:buNone/>
            </a:pPr>
            <a:endParaRPr lang="en-US"/>
          </a:p>
        </p:txBody>
      </p:sp>
      <p:pic>
        <p:nvPicPr>
          <p:cNvPr id="7" name="Picture 6">
            <a:extLst>
              <a:ext uri="{FF2B5EF4-FFF2-40B4-BE49-F238E27FC236}">
                <a16:creationId xmlns:a16="http://schemas.microsoft.com/office/drawing/2014/main" id="{7DBB4AE2-43A8-465E-9724-84CC29817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383" y="1600206"/>
            <a:ext cx="8255727" cy="4565921"/>
          </a:xfrm>
          <a:prstGeom prst="rect">
            <a:avLst/>
          </a:prstGeom>
        </p:spPr>
      </p:pic>
    </p:spTree>
    <p:extLst>
      <p:ext uri="{BB962C8B-B14F-4D97-AF65-F5344CB8AC3E}">
        <p14:creationId xmlns:p14="http://schemas.microsoft.com/office/powerpoint/2010/main" val="151010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1BD2BCE-3BC4-420B-BD60-E8CBF0F2D2D0}"/>
              </a:ext>
            </a:extLst>
          </p:cNvPr>
          <p:cNvSpPr>
            <a:spLocks noGrp="1"/>
          </p:cNvSpPr>
          <p:nvPr>
            <p:ph type="dt" sz="half" idx="10"/>
          </p:nvPr>
        </p:nvSpPr>
        <p:spPr/>
        <p:txBody>
          <a:bodyPr/>
          <a:lstStyle/>
          <a:p>
            <a:fld id="{F248A40E-D7D9-4608-AB84-CC60B60A7494}" type="datetime1">
              <a:rPr lang="en-US" smtClean="0"/>
              <a:t>17-Apr-24</a:t>
            </a:fld>
            <a:endParaRPr lang="en-US"/>
          </a:p>
        </p:txBody>
      </p:sp>
      <p:sp>
        <p:nvSpPr>
          <p:cNvPr id="8" name="Slide Number Placeholder 7">
            <a:extLst>
              <a:ext uri="{FF2B5EF4-FFF2-40B4-BE49-F238E27FC236}">
                <a16:creationId xmlns:a16="http://schemas.microsoft.com/office/drawing/2014/main" id="{B14B286F-E7B3-4FEE-B4FC-3B37E979982B}"/>
              </a:ext>
            </a:extLst>
          </p:cNvPr>
          <p:cNvSpPr>
            <a:spLocks noGrp="1"/>
          </p:cNvSpPr>
          <p:nvPr>
            <p:ph type="sldNum" sz="quarter" idx="12"/>
          </p:nvPr>
        </p:nvSpPr>
        <p:spPr/>
        <p:txBody>
          <a:bodyPr/>
          <a:lstStyle/>
          <a:p>
            <a:fld id="{0FF54DE5-C571-48E8-A5BC-B369434E2F44}" type="slidenum">
              <a:rPr lang="en-US" smtClean="0"/>
              <a:t>27</a:t>
            </a:fld>
            <a:endParaRPr lang="en-US"/>
          </a:p>
        </p:txBody>
      </p:sp>
      <p:sp>
        <p:nvSpPr>
          <p:cNvPr id="10" name="Footer Placeholder 9">
            <a:extLst>
              <a:ext uri="{FF2B5EF4-FFF2-40B4-BE49-F238E27FC236}">
                <a16:creationId xmlns:a16="http://schemas.microsoft.com/office/drawing/2014/main" id="{759BBEDE-A192-4061-92D0-FE47015A74FB}"/>
              </a:ext>
            </a:extLst>
          </p:cNvPr>
          <p:cNvSpPr>
            <a:spLocks noGrp="1"/>
          </p:cNvSpPr>
          <p:nvPr>
            <p:ph type="ftr" sz="quarter" idx="11"/>
          </p:nvPr>
        </p:nvSpPr>
        <p:spPr/>
        <p:txBody>
          <a:bodyPr/>
          <a:lstStyle/>
          <a:p>
            <a:r>
              <a:rPr lang="en-US"/>
              <a:t>PHẠM HỒNG QUÂN</a:t>
            </a:r>
          </a:p>
        </p:txBody>
      </p:sp>
      <p:sp>
        <p:nvSpPr>
          <p:cNvPr id="11" name="Title 5">
            <a:extLst>
              <a:ext uri="{FF2B5EF4-FFF2-40B4-BE49-F238E27FC236}">
                <a16:creationId xmlns:a16="http://schemas.microsoft.com/office/drawing/2014/main" id="{98808D68-3098-4B43-81CF-1F0014E93E8F}"/>
              </a:ext>
            </a:extLst>
          </p:cNvPr>
          <p:cNvSpPr txBox="1">
            <a:spLocks/>
          </p:cNvSpPr>
          <p:nvPr/>
        </p:nvSpPr>
        <p:spPr>
          <a:xfrm>
            <a:off x="2107474" y="72409"/>
            <a:ext cx="7036526" cy="955565"/>
          </a:xfrm>
          <a:prstGeom prst="rect">
            <a:avLst/>
          </a:prstGeom>
        </p:spPr>
        <p:txBody>
          <a:bodyPr vert="horz" lIns="0" tIns="45720" rIns="0" bIns="45720" rtlCol="0" anchor="ctr">
            <a:normAutofit/>
          </a:bodyPr>
          <a:lst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a:lstStyle>
          <a:p>
            <a:pPr algn="ctr">
              <a:lnSpc>
                <a:spcPct val="100000"/>
              </a:lnSpc>
              <a:spcBef>
                <a:spcPts val="600"/>
              </a:spcBef>
            </a:pPr>
            <a:r>
              <a:rPr lang="en-US" sz="2000">
                <a:solidFill>
                  <a:srgbClr val="514843"/>
                </a:solidFill>
                <a:latin typeface="Arial" panose="020B0604020202020204" pitchFamily="34" charset="0"/>
                <a:ea typeface="Verdana" panose="020B0604030504040204" pitchFamily="34" charset="0"/>
                <a:cs typeface="Arial" panose="020B0604020202020204" pitchFamily="34" charset="0"/>
              </a:rPr>
              <a:t>TR</a:t>
            </a:r>
            <a:r>
              <a:rPr lang="vi-VN" sz="2000">
                <a:solidFill>
                  <a:srgbClr val="514843"/>
                </a:solidFill>
                <a:latin typeface="Arial" panose="020B0604020202020204" pitchFamily="34" charset="0"/>
                <a:ea typeface="Verdana" panose="020B0604030504040204" pitchFamily="34" charset="0"/>
                <a:cs typeface="Arial" panose="020B0604020202020204" pitchFamily="34" charset="0"/>
              </a:rPr>
              <a:t>Ư</a:t>
            </a:r>
            <a:r>
              <a:rPr lang="en-US" sz="2000">
                <a:solidFill>
                  <a:srgbClr val="514843"/>
                </a:solidFill>
                <a:latin typeface="Arial" panose="020B0604020202020204" pitchFamily="34" charset="0"/>
                <a:ea typeface="Verdana" panose="020B0604030504040204" pitchFamily="34" charset="0"/>
                <a:cs typeface="Arial" panose="020B0604020202020204" pitchFamily="34" charset="0"/>
              </a:rPr>
              <a:t>ỜNG ĐẠI HỌC CÔNG NGHỆ giao thông vận tải</a:t>
            </a:r>
          </a:p>
          <a:p>
            <a:pPr algn="ctr">
              <a:lnSpc>
                <a:spcPct val="100000"/>
              </a:lnSpc>
              <a:spcBef>
                <a:spcPts val="600"/>
              </a:spcBef>
            </a:pPr>
            <a:r>
              <a:rPr lang="en-US" sz="1800" b="1">
                <a:solidFill>
                  <a:srgbClr val="514843"/>
                </a:solidFill>
                <a:latin typeface="Arial" panose="020B0604020202020204" pitchFamily="34" charset="0"/>
                <a:ea typeface="Verdana" panose="020B0604030504040204" pitchFamily="34" charset="0"/>
                <a:cs typeface="Arial" panose="020B0604020202020204" pitchFamily="34" charset="0"/>
              </a:rPr>
              <a:t>Khoa công nghệ thông tin</a:t>
            </a:r>
          </a:p>
        </p:txBody>
      </p:sp>
      <p:pic>
        <p:nvPicPr>
          <p:cNvPr id="12" name="Picture 11">
            <a:extLst>
              <a:ext uri="{FF2B5EF4-FFF2-40B4-BE49-F238E27FC236}">
                <a16:creationId xmlns:a16="http://schemas.microsoft.com/office/drawing/2014/main" id="{CF9EFDFB-0043-4F9D-9D69-08443B1B98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3704" y="290110"/>
            <a:ext cx="724769" cy="520162"/>
          </a:xfrm>
          <a:prstGeom prst="rect">
            <a:avLst/>
          </a:prstGeom>
        </p:spPr>
      </p:pic>
      <p:pic>
        <p:nvPicPr>
          <p:cNvPr id="15" name="Picture 14">
            <a:extLst>
              <a:ext uri="{FF2B5EF4-FFF2-40B4-BE49-F238E27FC236}">
                <a16:creationId xmlns:a16="http://schemas.microsoft.com/office/drawing/2014/main" id="{22CD8160-DADB-414B-9D6B-2C49B544AD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438" y="1134078"/>
            <a:ext cx="7075123" cy="4900067"/>
          </a:xfrm>
          <a:prstGeom prst="rect">
            <a:avLst/>
          </a:prstGeom>
        </p:spPr>
      </p:pic>
    </p:spTree>
    <p:extLst>
      <p:ext uri="{BB962C8B-B14F-4D97-AF65-F5344CB8AC3E}">
        <p14:creationId xmlns:p14="http://schemas.microsoft.com/office/powerpoint/2010/main" val="39415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050" err="1"/>
              <a:t>Nội</a:t>
            </a:r>
            <a:r>
              <a:rPr lang="en-US" sz="3050"/>
              <a:t> dung thực hành</a:t>
            </a:r>
          </a:p>
        </p:txBody>
      </p:sp>
      <p:sp>
        <p:nvSpPr>
          <p:cNvPr id="14" name="Content Placeholder 13"/>
          <p:cNvSpPr>
            <a:spLocks noGrp="1"/>
          </p:cNvSpPr>
          <p:nvPr>
            <p:ph idx="1"/>
          </p:nvPr>
        </p:nvSpPr>
        <p:spPr/>
        <p:txBody>
          <a:bodyPr/>
          <a:lstStyle/>
          <a:p>
            <a:pPr>
              <a:buClr>
                <a:srgbClr val="514843"/>
              </a:buClr>
            </a:pPr>
            <a:r>
              <a:rPr lang="en-US"/>
              <a:t>Làm quen với ArcGIS Desktop 10.x</a:t>
            </a:r>
          </a:p>
          <a:p>
            <a:pPr lvl="1">
              <a:buClr>
                <a:srgbClr val="514843"/>
              </a:buClr>
            </a:pPr>
            <a:r>
              <a:rPr lang="en-US"/>
              <a:t>Giao diện ArcMap;</a:t>
            </a:r>
          </a:p>
          <a:p>
            <a:pPr lvl="1">
              <a:buClr>
                <a:srgbClr val="514843"/>
              </a:buClr>
            </a:pPr>
            <a:r>
              <a:rPr lang="en-US"/>
              <a:t>ArcCatalog;</a:t>
            </a:r>
          </a:p>
          <a:p>
            <a:pPr lvl="1">
              <a:buClr>
                <a:srgbClr val="514843"/>
              </a:buClr>
            </a:pPr>
            <a:r>
              <a:rPr lang="en-US"/>
              <a:t>ArcToolbox.</a:t>
            </a:r>
          </a:p>
          <a:p>
            <a:pPr>
              <a:buClr>
                <a:srgbClr val="514843"/>
              </a:buClr>
            </a:pPr>
            <a:r>
              <a:rPr lang="en-US"/>
              <a:t>Demo CSDL GIS Thành phố Phủ Lý</a:t>
            </a:r>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3</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wipe(down)">
                                      <p:cBhvr>
                                        <p:cTn id="10" dur="500"/>
                                        <p:tgtEl>
                                          <p:spTgt spid="14">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wipe(down)">
                                      <p:cBhvr>
                                        <p:cTn id="13" dur="500"/>
                                        <p:tgtEl>
                                          <p:spTgt spid="14">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wipe(down)">
                                      <p:cBhvr>
                                        <p:cTn id="16" dur="500"/>
                                        <p:tgtEl>
                                          <p:spTgt spid="1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animEffect transition="in" filter="wipe(down)">
                                      <p:cBhvr>
                                        <p:cTn id="21"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a:buClr>
                <a:srgbClr val="514843"/>
              </a:buClr>
            </a:pPr>
            <a:r>
              <a:rPr lang="en-US" sz="2800"/>
              <a:t>Làm quen với ArcGIS Desktop 10.x</a:t>
            </a:r>
          </a:p>
        </p:txBody>
      </p:sp>
      <p:sp>
        <p:nvSpPr>
          <p:cNvPr id="14" name="Content Placeholder 13"/>
          <p:cNvSpPr>
            <a:spLocks noGrp="1"/>
          </p:cNvSpPr>
          <p:nvPr>
            <p:ph idx="1"/>
          </p:nvPr>
        </p:nvSpPr>
        <p:spPr/>
        <p:txBody>
          <a:bodyPr/>
          <a:lstStyle/>
          <a:p>
            <a:pPr marL="0" indent="0">
              <a:buClr>
                <a:srgbClr val="514843"/>
              </a:buClr>
              <a:buNone/>
            </a:pPr>
            <a:endParaRPr lang="en-US"/>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4</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pic>
        <p:nvPicPr>
          <p:cNvPr id="2" name="Picture 1">
            <a:extLst>
              <a:ext uri="{FF2B5EF4-FFF2-40B4-BE49-F238E27FC236}">
                <a16:creationId xmlns:a16="http://schemas.microsoft.com/office/drawing/2014/main" id="{0FECCB77-A915-4E22-AAB9-3265090E2345}"/>
              </a:ext>
            </a:extLst>
          </p:cNvPr>
          <p:cNvPicPr>
            <a:picLocks noChangeAspect="1"/>
          </p:cNvPicPr>
          <p:nvPr/>
        </p:nvPicPr>
        <p:blipFill>
          <a:blip r:embed="rId2"/>
          <a:stretch>
            <a:fillRect/>
          </a:stretch>
        </p:blipFill>
        <p:spPr>
          <a:xfrm>
            <a:off x="357241" y="1416040"/>
            <a:ext cx="8428382" cy="4940301"/>
          </a:xfrm>
          <a:prstGeom prst="rect">
            <a:avLst/>
          </a:prstGeom>
        </p:spPr>
      </p:pic>
      <p:sp>
        <p:nvSpPr>
          <p:cNvPr id="5" name="TextBox 4">
            <a:extLst>
              <a:ext uri="{FF2B5EF4-FFF2-40B4-BE49-F238E27FC236}">
                <a16:creationId xmlns:a16="http://schemas.microsoft.com/office/drawing/2014/main" id="{AAC8ABD3-1660-4B56-AE5D-FB4BC610DF07}"/>
              </a:ext>
            </a:extLst>
          </p:cNvPr>
          <p:cNvSpPr txBox="1"/>
          <p:nvPr/>
        </p:nvSpPr>
        <p:spPr>
          <a:xfrm>
            <a:off x="6426816" y="1600181"/>
            <a:ext cx="1415772" cy="369332"/>
          </a:xfrm>
          <a:prstGeom prst="rect">
            <a:avLst/>
          </a:prstGeom>
          <a:noFill/>
        </p:spPr>
        <p:txBody>
          <a:bodyPr wrap="none" rtlCol="0">
            <a:spAutoFit/>
          </a:bodyPr>
          <a:lstStyle/>
          <a:p>
            <a:r>
              <a:rPr lang="en-US" b="1"/>
              <a:t>ArcCatalog</a:t>
            </a:r>
          </a:p>
        </p:txBody>
      </p:sp>
      <p:sp>
        <p:nvSpPr>
          <p:cNvPr id="7" name="TextBox 6">
            <a:extLst>
              <a:ext uri="{FF2B5EF4-FFF2-40B4-BE49-F238E27FC236}">
                <a16:creationId xmlns:a16="http://schemas.microsoft.com/office/drawing/2014/main" id="{D9A31AF6-5A81-4ABE-9489-DA26D059563B}"/>
              </a:ext>
            </a:extLst>
          </p:cNvPr>
          <p:cNvSpPr txBox="1"/>
          <p:nvPr/>
        </p:nvSpPr>
        <p:spPr>
          <a:xfrm>
            <a:off x="5395765" y="2305878"/>
            <a:ext cx="1031051" cy="369332"/>
          </a:xfrm>
          <a:prstGeom prst="rect">
            <a:avLst/>
          </a:prstGeom>
          <a:noFill/>
        </p:spPr>
        <p:txBody>
          <a:bodyPr wrap="none" rtlCol="0">
            <a:spAutoFit/>
          </a:bodyPr>
          <a:lstStyle/>
          <a:p>
            <a:r>
              <a:rPr lang="en-US" b="1"/>
              <a:t>ArcMap</a:t>
            </a:r>
          </a:p>
        </p:txBody>
      </p:sp>
      <p:sp>
        <p:nvSpPr>
          <p:cNvPr id="8" name="TextBox 7">
            <a:extLst>
              <a:ext uri="{FF2B5EF4-FFF2-40B4-BE49-F238E27FC236}">
                <a16:creationId xmlns:a16="http://schemas.microsoft.com/office/drawing/2014/main" id="{320B2973-AA41-4C35-8D30-045B3A092E15}"/>
              </a:ext>
            </a:extLst>
          </p:cNvPr>
          <p:cNvSpPr txBox="1"/>
          <p:nvPr/>
        </p:nvSpPr>
        <p:spPr>
          <a:xfrm>
            <a:off x="2108081" y="5135576"/>
            <a:ext cx="1449949" cy="369332"/>
          </a:xfrm>
          <a:prstGeom prst="rect">
            <a:avLst/>
          </a:prstGeom>
          <a:noFill/>
        </p:spPr>
        <p:txBody>
          <a:bodyPr wrap="none" rtlCol="0">
            <a:spAutoFit/>
          </a:bodyPr>
          <a:lstStyle/>
          <a:p>
            <a:r>
              <a:rPr lang="en-US" b="1"/>
              <a:t>ArcToolbox</a:t>
            </a:r>
          </a:p>
        </p:txBody>
      </p:sp>
    </p:spTree>
    <p:extLst>
      <p:ext uri="{BB962C8B-B14F-4D97-AF65-F5344CB8AC3E}">
        <p14:creationId xmlns:p14="http://schemas.microsoft.com/office/powerpoint/2010/main" val="155357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a:t>Làm quen với ArcGIS Desktop 10.x</a:t>
            </a:r>
            <a:endParaRPr lang="en-US" sz="3050"/>
          </a:p>
        </p:txBody>
      </p:sp>
      <p:sp>
        <p:nvSpPr>
          <p:cNvPr id="14" name="Content Placeholder 13"/>
          <p:cNvSpPr>
            <a:spLocks noGrp="1"/>
          </p:cNvSpPr>
          <p:nvPr>
            <p:ph idx="1"/>
          </p:nvPr>
        </p:nvSpPr>
        <p:spPr/>
        <p:txBody>
          <a:bodyPr>
            <a:normAutofit lnSpcReduction="10000"/>
          </a:bodyPr>
          <a:lstStyle/>
          <a:p>
            <a:pPr>
              <a:buClr>
                <a:srgbClr val="514843"/>
              </a:buClr>
            </a:pPr>
            <a:r>
              <a:rPr lang="en-US"/>
              <a:t>ArcMap</a:t>
            </a:r>
          </a:p>
          <a:p>
            <a:pPr lvl="1">
              <a:buClr>
                <a:srgbClr val="514843"/>
              </a:buClr>
            </a:pPr>
            <a:r>
              <a:rPr lang="en-US"/>
              <a:t>ArcMap dùng để xây dựng, hiển thị, xử lý và phân tích các bản đồ.</a:t>
            </a:r>
          </a:p>
          <a:p>
            <a:pPr lvl="2">
              <a:buClr>
                <a:srgbClr val="514843"/>
              </a:buClr>
            </a:pPr>
            <a:r>
              <a:rPr lang="en-US"/>
              <a:t>Tạo các bản đồ từ rất nhiều loại dữ liệu khác nhau;</a:t>
            </a:r>
          </a:p>
          <a:p>
            <a:pPr lvl="2">
              <a:buClr>
                <a:srgbClr val="514843"/>
              </a:buClr>
            </a:pPr>
            <a:r>
              <a:rPr lang="en-US"/>
              <a:t>Truy vấn dữ liệu không gian để tìm kiếm và hiểu mối liên hệ giữa các đối tượng không gian;</a:t>
            </a:r>
          </a:p>
          <a:p>
            <a:pPr lvl="2">
              <a:buClr>
                <a:srgbClr val="514843"/>
              </a:buClr>
            </a:pPr>
            <a:r>
              <a:rPr lang="en-US"/>
              <a:t>Tạo các biểu đồ;</a:t>
            </a:r>
          </a:p>
          <a:p>
            <a:pPr lvl="2">
              <a:buClr>
                <a:srgbClr val="514843"/>
              </a:buClr>
            </a:pPr>
            <a:r>
              <a:rPr lang="en-US"/>
              <a:t>Hiển thị trang in ấn.</a:t>
            </a:r>
          </a:p>
          <a:p>
            <a:pPr>
              <a:buClr>
                <a:srgbClr val="514843"/>
              </a:buClr>
            </a:pPr>
            <a:r>
              <a:rPr lang="en-US"/>
              <a:t>ArcCatalog</a:t>
            </a:r>
          </a:p>
          <a:p>
            <a:pPr lvl="1">
              <a:buClr>
                <a:srgbClr val="514843"/>
              </a:buClr>
            </a:pPr>
            <a:r>
              <a:rPr lang="en-US"/>
              <a:t>ArcCatalog dùng để lưu trữ, quản lý hoặc tạo mới các dữ liệu địa lý.</a:t>
            </a:r>
          </a:p>
          <a:p>
            <a:pPr lvl="2">
              <a:buClr>
                <a:srgbClr val="514843"/>
              </a:buClr>
            </a:pPr>
            <a:r>
              <a:rPr lang="en-US"/>
              <a:t>Tạo mới một cơ sở dữ liệu;</a:t>
            </a:r>
          </a:p>
          <a:p>
            <a:pPr lvl="2">
              <a:buClr>
                <a:srgbClr val="514843"/>
              </a:buClr>
            </a:pPr>
            <a:r>
              <a:rPr lang="en-US"/>
              <a:t>Explore và tìm kiếm dữ liệu;</a:t>
            </a:r>
          </a:p>
          <a:p>
            <a:pPr lvl="2">
              <a:buClr>
                <a:srgbClr val="514843"/>
              </a:buClr>
            </a:pPr>
            <a:r>
              <a:rPr lang="en-US"/>
              <a:t>Xác định hệ tọa độ cho cơ sở dữ liệu.</a:t>
            </a:r>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5</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spTree>
    <p:extLst>
      <p:ext uri="{BB962C8B-B14F-4D97-AF65-F5344CB8AC3E}">
        <p14:creationId xmlns:p14="http://schemas.microsoft.com/office/powerpoint/2010/main" val="286084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wipe(down)">
                                      <p:cBhvr>
                                        <p:cTn id="10" dur="500"/>
                                        <p:tgtEl>
                                          <p:spTgt spid="14">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wipe(down)">
                                      <p:cBhvr>
                                        <p:cTn id="13" dur="500"/>
                                        <p:tgtEl>
                                          <p:spTgt spid="14">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wipe(down)">
                                      <p:cBhvr>
                                        <p:cTn id="16" dur="500"/>
                                        <p:tgtEl>
                                          <p:spTgt spid="14">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wipe(down)">
                                      <p:cBhvr>
                                        <p:cTn id="19" dur="500"/>
                                        <p:tgtEl>
                                          <p:spTgt spid="14">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wipe(down)">
                                      <p:cBhvr>
                                        <p:cTn id="22" dur="500"/>
                                        <p:tgtEl>
                                          <p:spTgt spid="1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animEffect transition="in" filter="wipe(down)">
                                      <p:cBhvr>
                                        <p:cTn id="27" dur="500"/>
                                        <p:tgtEl>
                                          <p:spTgt spid="14">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14">
                                            <p:txEl>
                                              <p:pRg st="7" end="7"/>
                                            </p:txEl>
                                          </p:spTgt>
                                        </p:tgtEl>
                                        <p:attrNameLst>
                                          <p:attrName>style.visibility</p:attrName>
                                        </p:attrNameLst>
                                      </p:cBhvr>
                                      <p:to>
                                        <p:strVal val="visible"/>
                                      </p:to>
                                    </p:set>
                                    <p:animEffect transition="in" filter="wipe(down)">
                                      <p:cBhvr>
                                        <p:cTn id="30" dur="500"/>
                                        <p:tgtEl>
                                          <p:spTgt spid="14">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14">
                                            <p:txEl>
                                              <p:pRg st="8" end="8"/>
                                            </p:txEl>
                                          </p:spTgt>
                                        </p:tgtEl>
                                        <p:attrNameLst>
                                          <p:attrName>style.visibility</p:attrName>
                                        </p:attrNameLst>
                                      </p:cBhvr>
                                      <p:to>
                                        <p:strVal val="visible"/>
                                      </p:to>
                                    </p:set>
                                    <p:animEffect transition="in" filter="wipe(down)">
                                      <p:cBhvr>
                                        <p:cTn id="33" dur="500"/>
                                        <p:tgtEl>
                                          <p:spTgt spid="14">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14">
                                            <p:txEl>
                                              <p:pRg st="9" end="9"/>
                                            </p:txEl>
                                          </p:spTgt>
                                        </p:tgtEl>
                                        <p:attrNameLst>
                                          <p:attrName>style.visibility</p:attrName>
                                        </p:attrNameLst>
                                      </p:cBhvr>
                                      <p:to>
                                        <p:strVal val="visible"/>
                                      </p:to>
                                    </p:set>
                                    <p:animEffect transition="in" filter="wipe(down)">
                                      <p:cBhvr>
                                        <p:cTn id="36" dur="500"/>
                                        <p:tgtEl>
                                          <p:spTgt spid="14">
                                            <p:txEl>
                                              <p:pRg st="9" end="9"/>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14">
                                            <p:txEl>
                                              <p:pRg st="10" end="10"/>
                                            </p:txEl>
                                          </p:spTgt>
                                        </p:tgtEl>
                                        <p:attrNameLst>
                                          <p:attrName>style.visibility</p:attrName>
                                        </p:attrNameLst>
                                      </p:cBhvr>
                                      <p:to>
                                        <p:strVal val="visible"/>
                                      </p:to>
                                    </p:set>
                                    <p:animEffect transition="in" filter="wipe(down)">
                                      <p:cBhvr>
                                        <p:cTn id="39"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a:t>Làm quen với ArcGIS Desktop 10.x</a:t>
            </a:r>
            <a:endParaRPr lang="en-US" sz="3050"/>
          </a:p>
        </p:txBody>
      </p:sp>
      <p:sp>
        <p:nvSpPr>
          <p:cNvPr id="14" name="Content Placeholder 13"/>
          <p:cNvSpPr>
            <a:spLocks noGrp="1"/>
          </p:cNvSpPr>
          <p:nvPr>
            <p:ph idx="1"/>
          </p:nvPr>
        </p:nvSpPr>
        <p:spPr/>
        <p:txBody>
          <a:bodyPr>
            <a:normAutofit/>
          </a:bodyPr>
          <a:lstStyle/>
          <a:p>
            <a:pPr>
              <a:buClr>
                <a:srgbClr val="514843"/>
              </a:buClr>
            </a:pPr>
            <a:r>
              <a:rPr lang="en-US"/>
              <a:t>ArcToolbox</a:t>
            </a:r>
          </a:p>
          <a:p>
            <a:pPr lvl="1">
              <a:buClr>
                <a:srgbClr val="514843"/>
              </a:buClr>
            </a:pPr>
            <a:r>
              <a:rPr lang="en-US"/>
              <a:t>ArcToolbox cung cấp các công cụ để xử lý không gian, phân tích GIS, xuất – nhập các dữ liệu từ định dạng khác MapInfo, MicroStation, AutoCAD,…</a:t>
            </a:r>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6</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pic>
        <p:nvPicPr>
          <p:cNvPr id="2" name="Picture 1">
            <a:extLst>
              <a:ext uri="{FF2B5EF4-FFF2-40B4-BE49-F238E27FC236}">
                <a16:creationId xmlns:a16="http://schemas.microsoft.com/office/drawing/2014/main" id="{C22257BA-3ACC-4207-A697-CA5A173C4324}"/>
              </a:ext>
            </a:extLst>
          </p:cNvPr>
          <p:cNvPicPr>
            <a:picLocks noChangeAspect="1"/>
          </p:cNvPicPr>
          <p:nvPr/>
        </p:nvPicPr>
        <p:blipFill>
          <a:blip r:embed="rId3"/>
          <a:stretch>
            <a:fillRect/>
          </a:stretch>
        </p:blipFill>
        <p:spPr>
          <a:xfrm>
            <a:off x="1308076" y="2924191"/>
            <a:ext cx="6526712" cy="3432150"/>
          </a:xfrm>
          <a:prstGeom prst="rect">
            <a:avLst/>
          </a:prstGeom>
        </p:spPr>
      </p:pic>
    </p:spTree>
    <p:extLst>
      <p:ext uri="{BB962C8B-B14F-4D97-AF65-F5344CB8AC3E}">
        <p14:creationId xmlns:p14="http://schemas.microsoft.com/office/powerpoint/2010/main" val="315221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wipe(down)">
                                      <p:cBhvr>
                                        <p:cTn id="10" dur="500"/>
                                        <p:tgtEl>
                                          <p:spTgt spid="1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a:t>Làm quen với ArcGIS Desktop 10.x</a:t>
            </a:r>
            <a:endParaRPr lang="en-US" sz="3050"/>
          </a:p>
        </p:txBody>
      </p:sp>
      <p:sp>
        <p:nvSpPr>
          <p:cNvPr id="14" name="Content Placeholder 13"/>
          <p:cNvSpPr>
            <a:spLocks noGrp="1"/>
          </p:cNvSpPr>
          <p:nvPr>
            <p:ph idx="1"/>
          </p:nvPr>
        </p:nvSpPr>
        <p:spPr>
          <a:xfrm>
            <a:off x="828675" y="1600200"/>
            <a:ext cx="3904560" cy="4572000"/>
          </a:xfrm>
        </p:spPr>
        <p:txBody>
          <a:bodyPr>
            <a:normAutofit/>
          </a:bodyPr>
          <a:lstStyle/>
          <a:p>
            <a:pPr>
              <a:buClr>
                <a:srgbClr val="514843"/>
              </a:buClr>
            </a:pPr>
            <a:r>
              <a:rPr lang="en-US"/>
              <a:t>Các mô đun mở rộng trong ArcGIS (Extensions)</a:t>
            </a:r>
          </a:p>
          <a:p>
            <a:pPr lvl="1">
              <a:buClr>
                <a:srgbClr val="514843"/>
              </a:buClr>
            </a:pPr>
            <a:r>
              <a:rPr lang="en-US"/>
              <a:t>ArcGIS cung cấp các mô đun mở rộng cho phép thực hiện các chức năng chuyên sâu như phép phân tích raster, phân tích 3 chiều, phân tích mạng lưới…</a:t>
            </a:r>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7</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pic>
        <p:nvPicPr>
          <p:cNvPr id="5" name="Picture 4">
            <a:extLst>
              <a:ext uri="{FF2B5EF4-FFF2-40B4-BE49-F238E27FC236}">
                <a16:creationId xmlns:a16="http://schemas.microsoft.com/office/drawing/2014/main" id="{4383CDBE-2D18-47AD-BDC7-C507A90B8382}"/>
              </a:ext>
            </a:extLst>
          </p:cNvPr>
          <p:cNvPicPr>
            <a:picLocks noChangeAspect="1"/>
          </p:cNvPicPr>
          <p:nvPr/>
        </p:nvPicPr>
        <p:blipFill>
          <a:blip r:embed="rId3"/>
          <a:stretch>
            <a:fillRect/>
          </a:stretch>
        </p:blipFill>
        <p:spPr>
          <a:xfrm>
            <a:off x="4852503" y="1600200"/>
            <a:ext cx="3580952" cy="4666667"/>
          </a:xfrm>
          <a:prstGeom prst="rect">
            <a:avLst/>
          </a:prstGeom>
        </p:spPr>
      </p:pic>
    </p:spTree>
    <p:extLst>
      <p:ext uri="{BB962C8B-B14F-4D97-AF65-F5344CB8AC3E}">
        <p14:creationId xmlns:p14="http://schemas.microsoft.com/office/powerpoint/2010/main" val="220055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wipe(down)">
                                      <p:cBhvr>
                                        <p:cTn id="10" dur="500"/>
                                        <p:tgtEl>
                                          <p:spTgt spid="14">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2800"/>
              <a:t>Làm quen với ArcGIS Desktop 10.x</a:t>
            </a:r>
            <a:endParaRPr lang="en-US" sz="3050"/>
          </a:p>
        </p:txBody>
      </p:sp>
      <p:graphicFrame>
        <p:nvGraphicFramePr>
          <p:cNvPr id="2" name="Content Placeholder 1">
            <a:extLst>
              <a:ext uri="{FF2B5EF4-FFF2-40B4-BE49-F238E27FC236}">
                <a16:creationId xmlns:a16="http://schemas.microsoft.com/office/drawing/2014/main" id="{1FF4CAE5-E2EF-4434-AD33-49C52AE4B6CE}"/>
              </a:ext>
            </a:extLst>
          </p:cNvPr>
          <p:cNvGraphicFramePr>
            <a:graphicFrameLocks noGrp="1"/>
          </p:cNvGraphicFramePr>
          <p:nvPr>
            <p:ph idx="1"/>
            <p:extLst>
              <p:ext uri="{D42A27DB-BD31-4B8C-83A1-F6EECF244321}">
                <p14:modId xmlns:p14="http://schemas.microsoft.com/office/powerpoint/2010/main" val="3532020288"/>
              </p:ext>
            </p:extLst>
          </p:nvPr>
        </p:nvGraphicFramePr>
        <p:xfrm>
          <a:off x="828675" y="2130291"/>
          <a:ext cx="7486650" cy="4043680"/>
        </p:xfrm>
        <a:graphic>
          <a:graphicData uri="http://schemas.openxmlformats.org/drawingml/2006/table">
            <a:tbl>
              <a:tblPr firstRow="1" bandRow="1">
                <a:tableStyleId>{5940675A-B579-460E-94D1-54222C63F5DA}</a:tableStyleId>
              </a:tblPr>
              <a:tblGrid>
                <a:gridCol w="2484368">
                  <a:extLst>
                    <a:ext uri="{9D8B030D-6E8A-4147-A177-3AD203B41FA5}">
                      <a16:colId xmlns:a16="http://schemas.microsoft.com/office/drawing/2014/main" val="1753588008"/>
                    </a:ext>
                  </a:extLst>
                </a:gridCol>
                <a:gridCol w="5002282">
                  <a:extLst>
                    <a:ext uri="{9D8B030D-6E8A-4147-A177-3AD203B41FA5}">
                      <a16:colId xmlns:a16="http://schemas.microsoft.com/office/drawing/2014/main" val="2824568271"/>
                    </a:ext>
                  </a:extLst>
                </a:gridCol>
              </a:tblGrid>
              <a:tr h="370840">
                <a:tc>
                  <a:txBody>
                    <a:bodyPr/>
                    <a:lstStyle/>
                    <a:p>
                      <a:r>
                        <a:rPr lang="en-US"/>
                        <a:t>3D Analyst</a:t>
                      </a:r>
                    </a:p>
                  </a:txBody>
                  <a:tcPr/>
                </a:tc>
                <a:tc>
                  <a:txBody>
                    <a:bodyPr/>
                    <a:lstStyle/>
                    <a:p>
                      <a:r>
                        <a:rPr lang="en-US"/>
                        <a:t>Quan sát và phân tích 3 chiều</a:t>
                      </a:r>
                    </a:p>
                  </a:txBody>
                  <a:tcPr/>
                </a:tc>
                <a:extLst>
                  <a:ext uri="{0D108BD9-81ED-4DB2-BD59-A6C34878D82A}">
                    <a16:rowId xmlns:a16="http://schemas.microsoft.com/office/drawing/2014/main" val="3938000958"/>
                  </a:ext>
                </a:extLst>
              </a:tr>
              <a:tr h="370840">
                <a:tc>
                  <a:txBody>
                    <a:bodyPr/>
                    <a:lstStyle/>
                    <a:p>
                      <a:r>
                        <a:rPr lang="en-US"/>
                        <a:t>ArcScan</a:t>
                      </a:r>
                    </a:p>
                  </a:txBody>
                  <a:tcPr/>
                </a:tc>
                <a:tc>
                  <a:txBody>
                    <a:bodyPr/>
                    <a:lstStyle/>
                    <a:p>
                      <a:r>
                        <a:rPr lang="en-US"/>
                        <a:t>Chuyển đổi dữ liệu bản đồ ảnh thành vector</a:t>
                      </a:r>
                    </a:p>
                  </a:txBody>
                  <a:tcPr/>
                </a:tc>
                <a:extLst>
                  <a:ext uri="{0D108BD9-81ED-4DB2-BD59-A6C34878D82A}">
                    <a16:rowId xmlns:a16="http://schemas.microsoft.com/office/drawing/2014/main" val="106423996"/>
                  </a:ext>
                </a:extLst>
              </a:tr>
              <a:tr h="370840">
                <a:tc>
                  <a:txBody>
                    <a:bodyPr/>
                    <a:lstStyle/>
                    <a:p>
                      <a:r>
                        <a:rPr lang="en-US"/>
                        <a:t>Geostatistical Analyst</a:t>
                      </a:r>
                    </a:p>
                  </a:txBody>
                  <a:tcPr/>
                </a:tc>
                <a:tc>
                  <a:txBody>
                    <a:bodyPr/>
                    <a:lstStyle/>
                    <a:p>
                      <a:r>
                        <a:rPr lang="en-US"/>
                        <a:t>Công cụ thống kê cho việc phân tích, mô hình hóa và nội suy</a:t>
                      </a:r>
                    </a:p>
                  </a:txBody>
                  <a:tcPr/>
                </a:tc>
                <a:extLst>
                  <a:ext uri="{0D108BD9-81ED-4DB2-BD59-A6C34878D82A}">
                    <a16:rowId xmlns:a16="http://schemas.microsoft.com/office/drawing/2014/main" val="1407896000"/>
                  </a:ext>
                </a:extLst>
              </a:tr>
              <a:tr h="370840">
                <a:tc>
                  <a:txBody>
                    <a:bodyPr/>
                    <a:lstStyle/>
                    <a:p>
                      <a:r>
                        <a:rPr lang="en-US"/>
                        <a:t>Network Analyst</a:t>
                      </a:r>
                    </a:p>
                  </a:txBody>
                  <a:tcPr/>
                </a:tc>
                <a:tc>
                  <a:txBody>
                    <a:bodyPr/>
                    <a:lstStyle/>
                    <a:p>
                      <a:r>
                        <a:rPr lang="en-US"/>
                        <a:t>Công cụ phân tích mạng l</a:t>
                      </a:r>
                      <a:r>
                        <a:rPr lang="vi-VN"/>
                        <a:t>ư</a:t>
                      </a:r>
                      <a:r>
                        <a:rPr lang="en-US"/>
                        <a:t>ới</a:t>
                      </a:r>
                    </a:p>
                  </a:txBody>
                  <a:tcPr/>
                </a:tc>
                <a:extLst>
                  <a:ext uri="{0D108BD9-81ED-4DB2-BD59-A6C34878D82A}">
                    <a16:rowId xmlns:a16="http://schemas.microsoft.com/office/drawing/2014/main" val="3259483548"/>
                  </a:ext>
                </a:extLst>
              </a:tr>
              <a:tr h="370840">
                <a:tc>
                  <a:txBody>
                    <a:bodyPr/>
                    <a:lstStyle/>
                    <a:p>
                      <a:r>
                        <a:rPr lang="en-US"/>
                        <a:t>Publisher</a:t>
                      </a:r>
                    </a:p>
                  </a:txBody>
                  <a:tcPr/>
                </a:tc>
                <a:tc>
                  <a:txBody>
                    <a:bodyPr/>
                    <a:lstStyle/>
                    <a:p>
                      <a:r>
                        <a:rPr lang="en-US"/>
                        <a:t>Xuất bản dữ liệu GIS và bản đồ</a:t>
                      </a:r>
                    </a:p>
                  </a:txBody>
                  <a:tcPr/>
                </a:tc>
                <a:extLst>
                  <a:ext uri="{0D108BD9-81ED-4DB2-BD59-A6C34878D82A}">
                    <a16:rowId xmlns:a16="http://schemas.microsoft.com/office/drawing/2014/main" val="1471593443"/>
                  </a:ext>
                </a:extLst>
              </a:tr>
              <a:tr h="370840">
                <a:tc>
                  <a:txBody>
                    <a:bodyPr/>
                    <a:lstStyle/>
                    <a:p>
                      <a:r>
                        <a:rPr lang="en-US"/>
                        <a:t>Schematics</a:t>
                      </a:r>
                    </a:p>
                  </a:txBody>
                  <a:tcPr/>
                </a:tc>
                <a:tc>
                  <a:txBody>
                    <a:bodyPr/>
                    <a:lstStyle/>
                    <a:p>
                      <a:r>
                        <a:rPr lang="en-US"/>
                        <a:t>Tự động tạo ra mô hình mạng nguyên lý từ các số liệu có tính mạng l</a:t>
                      </a:r>
                      <a:r>
                        <a:rPr lang="vi-VN"/>
                        <a:t>ư</a:t>
                      </a:r>
                      <a:r>
                        <a:rPr lang="en-US"/>
                        <a:t>ới</a:t>
                      </a:r>
                    </a:p>
                  </a:txBody>
                  <a:tcPr/>
                </a:tc>
                <a:extLst>
                  <a:ext uri="{0D108BD9-81ED-4DB2-BD59-A6C34878D82A}">
                    <a16:rowId xmlns:a16="http://schemas.microsoft.com/office/drawing/2014/main" val="2728226005"/>
                  </a:ext>
                </a:extLst>
              </a:tr>
              <a:tr h="370840">
                <a:tc>
                  <a:txBody>
                    <a:bodyPr/>
                    <a:lstStyle/>
                    <a:p>
                      <a:r>
                        <a:rPr lang="en-US"/>
                        <a:t>Spatial Analyst</a:t>
                      </a:r>
                    </a:p>
                  </a:txBody>
                  <a:tcPr/>
                </a:tc>
                <a:tc>
                  <a:txBody>
                    <a:bodyPr/>
                    <a:lstStyle/>
                    <a:p>
                      <a:r>
                        <a:rPr lang="en-US"/>
                        <a:t>Phân tích không gian nâng cao sử dụng ph</a:t>
                      </a:r>
                      <a:r>
                        <a:rPr lang="vi-VN"/>
                        <a:t>ư</a:t>
                      </a:r>
                      <a:r>
                        <a:rPr lang="en-US"/>
                        <a:t>ơng pháp raster và vector</a:t>
                      </a:r>
                    </a:p>
                  </a:txBody>
                  <a:tcPr/>
                </a:tc>
                <a:extLst>
                  <a:ext uri="{0D108BD9-81ED-4DB2-BD59-A6C34878D82A}">
                    <a16:rowId xmlns:a16="http://schemas.microsoft.com/office/drawing/2014/main" val="4091000145"/>
                  </a:ext>
                </a:extLst>
              </a:tr>
              <a:tr h="370840">
                <a:tc>
                  <a:txBody>
                    <a:bodyPr/>
                    <a:lstStyle/>
                    <a:p>
                      <a:r>
                        <a:rPr lang="en-US"/>
                        <a:t>Tracking Analyst</a:t>
                      </a:r>
                    </a:p>
                  </a:txBody>
                  <a:tcPr/>
                </a:tc>
                <a:tc>
                  <a:txBody>
                    <a:bodyPr/>
                    <a:lstStyle/>
                    <a:p>
                      <a:r>
                        <a:rPr lang="en-US"/>
                        <a:t>Quan sát và phân tích dữ liệu thay đổi theo thời gian</a:t>
                      </a:r>
                    </a:p>
                  </a:txBody>
                  <a:tcPr/>
                </a:tc>
                <a:extLst>
                  <a:ext uri="{0D108BD9-81ED-4DB2-BD59-A6C34878D82A}">
                    <a16:rowId xmlns:a16="http://schemas.microsoft.com/office/drawing/2014/main" val="3164037275"/>
                  </a:ext>
                </a:extLst>
              </a:tr>
            </a:tbl>
          </a:graphicData>
        </a:graphic>
      </p:graphicFrame>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8</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sp>
        <p:nvSpPr>
          <p:cNvPr id="8" name="Content Placeholder 13">
            <a:extLst>
              <a:ext uri="{FF2B5EF4-FFF2-40B4-BE49-F238E27FC236}">
                <a16:creationId xmlns:a16="http://schemas.microsoft.com/office/drawing/2014/main" id="{602A8AAF-6E48-460D-9194-A3B7C195148A}"/>
              </a:ext>
            </a:extLst>
          </p:cNvPr>
          <p:cNvSpPr txBox="1">
            <a:spLocks/>
          </p:cNvSpPr>
          <p:nvPr/>
        </p:nvSpPr>
        <p:spPr>
          <a:xfrm>
            <a:off x="828675" y="1600200"/>
            <a:ext cx="7485512" cy="4572000"/>
          </a:xfrm>
          <a:prstGeom prst="rect">
            <a:avLst/>
          </a:prstGeom>
        </p:spPr>
        <p:txBody>
          <a:bodyPr vert="horz" lIns="0" tIns="45720" rIns="0" bIns="45720" rtlCol="0">
            <a:normAutofit/>
          </a:bodyPr>
          <a:lstStyle>
            <a:lvl1pPr marL="228589" indent="-228589" algn="just" defTabSz="914354" rtl="0" eaLnBrk="1" latinLnBrk="0" hangingPunct="1">
              <a:lnSpc>
                <a:spcPct val="90000"/>
              </a:lnSpc>
              <a:spcBef>
                <a:spcPts val="1800"/>
              </a:spcBef>
              <a:buFont typeface="Wingdings" panose="05000000000000000000" pitchFamily="2" charset="2"/>
              <a:buChar char="§"/>
              <a:defRPr sz="2400" kern="1200">
                <a:solidFill>
                  <a:schemeClr val="tx1"/>
                </a:solidFill>
                <a:latin typeface="+mn-lt"/>
                <a:ea typeface="+mn-ea"/>
                <a:cs typeface="+mn-cs"/>
              </a:defRPr>
            </a:lvl1pPr>
            <a:lvl2pPr marL="685766" indent="-228589" algn="just" defTabSz="914354" rtl="0" eaLnBrk="1" latinLnBrk="0" hangingPunct="1">
              <a:lnSpc>
                <a:spcPct val="90000"/>
              </a:lnSpc>
              <a:spcBef>
                <a:spcPts val="600"/>
              </a:spcBef>
              <a:buFont typeface="Courier New" panose="02070309020205020404" pitchFamily="49" charset="0"/>
              <a:buChar char="o"/>
              <a:defRPr sz="2000" kern="1200">
                <a:solidFill>
                  <a:schemeClr val="tx1"/>
                </a:solidFill>
                <a:latin typeface="+mn-lt"/>
                <a:ea typeface="+mn-ea"/>
                <a:cs typeface="+mn-cs"/>
              </a:defRPr>
            </a:lvl2pPr>
            <a:lvl3pPr marL="1142942" indent="-228589" algn="just" defTabSz="914354" rtl="0" eaLnBrk="1" latinLnBrk="0" hangingPunct="1">
              <a:lnSpc>
                <a:spcPct val="90000"/>
              </a:lnSpc>
              <a:spcBef>
                <a:spcPts val="600"/>
              </a:spcBef>
              <a:buFont typeface="Arial" panose="020B0604020202020204" pitchFamily="34" charset="0"/>
              <a:buChar char="•"/>
              <a:defRPr sz="1800" kern="1200">
                <a:solidFill>
                  <a:schemeClr val="tx1"/>
                </a:solidFill>
                <a:latin typeface="+mn-lt"/>
                <a:ea typeface="+mn-ea"/>
                <a:cs typeface="+mn-cs"/>
              </a:defRPr>
            </a:lvl3pPr>
            <a:lvl4pPr marL="1600120" indent="-228589" algn="just" defTabSz="914354" rtl="0" eaLnBrk="1" latinLnBrk="0" hangingPunct="1">
              <a:lnSpc>
                <a:spcPct val="9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298" indent="-228589" algn="just" defTabSz="914354" rtl="0" eaLnBrk="1" latinLnBrk="0" hangingPunct="1">
              <a:lnSpc>
                <a:spcPct val="90000"/>
              </a:lnSpc>
              <a:spcBef>
                <a:spcPts val="600"/>
              </a:spcBef>
              <a:buFont typeface="Wingdings" panose="05000000000000000000" pitchFamily="2" charset="2"/>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a:buClr>
                <a:srgbClr val="514843"/>
              </a:buClr>
            </a:pPr>
            <a:r>
              <a:rPr lang="en-US"/>
              <a:t>Các mô đun mở rộng trong ArcGIS (Extensions)</a:t>
            </a:r>
          </a:p>
        </p:txBody>
      </p:sp>
    </p:spTree>
    <p:extLst>
      <p:ext uri="{BB962C8B-B14F-4D97-AF65-F5344CB8AC3E}">
        <p14:creationId xmlns:p14="http://schemas.microsoft.com/office/powerpoint/2010/main" val="2257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3050"/>
              <a:t>Thực hành Demo về CSDL TP Phủ Lý trong ArcGIS 10.x</a:t>
            </a:r>
          </a:p>
        </p:txBody>
      </p:sp>
      <p:sp>
        <p:nvSpPr>
          <p:cNvPr id="14" name="Content Placeholder 13"/>
          <p:cNvSpPr>
            <a:spLocks noGrp="1"/>
          </p:cNvSpPr>
          <p:nvPr>
            <p:ph idx="1"/>
          </p:nvPr>
        </p:nvSpPr>
        <p:spPr/>
        <p:txBody>
          <a:bodyPr>
            <a:normAutofit/>
          </a:bodyPr>
          <a:lstStyle/>
          <a:p>
            <a:pPr marL="1828800" lvl="1" indent="-1828800">
              <a:buClr>
                <a:srgbClr val="514843"/>
              </a:buClr>
              <a:buNone/>
              <a:tabLst>
                <a:tab pos="1828800" algn="l"/>
              </a:tabLst>
            </a:pPr>
            <a:r>
              <a:rPr lang="en-US" sz="2400" b="1"/>
              <a:t>Mục đích: 	</a:t>
            </a:r>
            <a:r>
              <a:rPr lang="en-US" sz="2400"/>
              <a:t>Làm quen với phần mềm ArcGIS, một số chức năng hiển thị dữ liệu cơ bản và làm quen với dữ liệu về TP Phủ Lý.</a:t>
            </a:r>
          </a:p>
          <a:p>
            <a:pPr marL="1828800" lvl="1" indent="-1828800">
              <a:buClr>
                <a:srgbClr val="514843"/>
              </a:buClr>
              <a:buNone/>
              <a:tabLst>
                <a:tab pos="1828800" algn="l"/>
              </a:tabLst>
            </a:pPr>
            <a:r>
              <a:rPr lang="en-US" sz="2400" b="1"/>
              <a:t>Yêu cầu:	</a:t>
            </a:r>
            <a:r>
              <a:rPr lang="en-US" sz="2400"/>
              <a:t>Sử dụng thành thạo các giao diện và menu của ArcMap, ArcCatalog, ArcToolbox.</a:t>
            </a:r>
            <a:endParaRPr lang="en-US" sz="2400" b="1"/>
          </a:p>
          <a:p>
            <a:pPr marL="1828800" lvl="1" indent="-1828800">
              <a:buClr>
                <a:srgbClr val="514843"/>
              </a:buClr>
              <a:buNone/>
            </a:pPr>
            <a:endParaRPr lang="en-US" sz="2400"/>
          </a:p>
          <a:p>
            <a:pPr marL="1538288" lvl="1" indent="-1538288">
              <a:buClr>
                <a:srgbClr val="514843"/>
              </a:buClr>
              <a:buNone/>
            </a:pPr>
            <a:endParaRPr lang="en-US" sz="2400"/>
          </a:p>
        </p:txBody>
      </p:sp>
      <p:sp>
        <p:nvSpPr>
          <p:cNvPr id="3" name="Date Placeholder 2">
            <a:extLst>
              <a:ext uri="{FF2B5EF4-FFF2-40B4-BE49-F238E27FC236}">
                <a16:creationId xmlns:a16="http://schemas.microsoft.com/office/drawing/2014/main" id="{9BD7D5C3-CFE7-419A-BA98-E4A764F563C7}"/>
              </a:ext>
            </a:extLst>
          </p:cNvPr>
          <p:cNvSpPr>
            <a:spLocks noGrp="1"/>
          </p:cNvSpPr>
          <p:nvPr>
            <p:ph type="dt" sz="half" idx="10"/>
          </p:nvPr>
        </p:nvSpPr>
        <p:spPr/>
        <p:txBody>
          <a:bodyPr/>
          <a:lstStyle/>
          <a:p>
            <a:fld id="{42B18375-A76F-480F-9A63-9953BC8B2EA8}" type="datetime1">
              <a:rPr lang="en-US" smtClean="0"/>
              <a:t>17-Apr-24</a:t>
            </a:fld>
            <a:endParaRPr lang="en-US"/>
          </a:p>
        </p:txBody>
      </p:sp>
      <p:sp>
        <p:nvSpPr>
          <p:cNvPr id="4" name="Slide Number Placeholder 3">
            <a:extLst>
              <a:ext uri="{FF2B5EF4-FFF2-40B4-BE49-F238E27FC236}">
                <a16:creationId xmlns:a16="http://schemas.microsoft.com/office/drawing/2014/main" id="{B721054D-80F8-4198-8A5E-D4FFA25128D9}"/>
              </a:ext>
            </a:extLst>
          </p:cNvPr>
          <p:cNvSpPr>
            <a:spLocks noGrp="1"/>
          </p:cNvSpPr>
          <p:nvPr>
            <p:ph type="sldNum" sz="quarter" idx="12"/>
          </p:nvPr>
        </p:nvSpPr>
        <p:spPr/>
        <p:txBody>
          <a:bodyPr/>
          <a:lstStyle/>
          <a:p>
            <a:fld id="{0FF54DE5-C571-48E8-A5BC-B369434E2F44}" type="slidenum">
              <a:rPr lang="en-US" smtClean="0"/>
              <a:t>9</a:t>
            </a:fld>
            <a:endParaRPr lang="en-US"/>
          </a:p>
        </p:txBody>
      </p:sp>
      <p:sp>
        <p:nvSpPr>
          <p:cNvPr id="6" name="Footer Placeholder 5">
            <a:extLst>
              <a:ext uri="{FF2B5EF4-FFF2-40B4-BE49-F238E27FC236}">
                <a16:creationId xmlns:a16="http://schemas.microsoft.com/office/drawing/2014/main" id="{692C0077-4F36-42B4-8185-2A5470C83BC4}"/>
              </a:ext>
            </a:extLst>
          </p:cNvPr>
          <p:cNvSpPr>
            <a:spLocks noGrp="1"/>
          </p:cNvSpPr>
          <p:nvPr>
            <p:ph type="ftr" sz="quarter" idx="11"/>
          </p:nvPr>
        </p:nvSpPr>
        <p:spPr/>
        <p:txBody>
          <a:bodyPr/>
          <a:lstStyle/>
          <a:p>
            <a:r>
              <a:rPr lang="en-US"/>
              <a:t>PHẠM HỒNG QUÂN</a:t>
            </a:r>
          </a:p>
        </p:txBody>
      </p:sp>
    </p:spTree>
    <p:extLst>
      <p:ext uri="{BB962C8B-B14F-4D97-AF65-F5344CB8AC3E}">
        <p14:creationId xmlns:p14="http://schemas.microsoft.com/office/powerpoint/2010/main" val="47861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down)">
                                      <p:cBhvr>
                                        <p:cTn id="7" dur="500"/>
                                        <p:tgtEl>
                                          <p:spTgt spid="1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wipe(down)">
                                      <p:cBhvr>
                                        <p:cTn id="10"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www.w3.org/XML/1998/namespace"/>
    <ds:schemaRef ds:uri="http://schemas.microsoft.com/office/2006/documentManagement/types"/>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4873beb7-5857-4685-be1f-d57550cc96cc"/>
    <ds:schemaRef ds:uri="http://purl.org/dc/dcmitype/"/>
    <ds:schemaRef ds:uri="http://purl.org/dc/terms/"/>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14182</TotalTime>
  <Words>2139</Words>
  <Application>Microsoft Office PowerPoint</Application>
  <PresentationFormat>On-screen Show (4:3)</PresentationFormat>
  <Paragraphs>241</Paragraphs>
  <Slides>27</Slides>
  <Notes>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Courier New</vt:lpstr>
      <vt:lpstr>Euphemia</vt:lpstr>
      <vt:lpstr>Verdana</vt:lpstr>
      <vt:lpstr>Wingdings</vt:lpstr>
      <vt:lpstr>Academic Literature 16x9</vt:lpstr>
      <vt:lpstr>Hệ thống thông tin địa lý - gis</vt:lpstr>
      <vt:lpstr>THỰC HÀNH LÀM QUEN VỚI ArcGIS</vt:lpstr>
      <vt:lpstr>Nội dung thực hành</vt:lpstr>
      <vt:lpstr>Làm quen với ArcGIS Desktop 10.x</vt:lpstr>
      <vt:lpstr>Làm quen với ArcGIS Desktop 10.x</vt:lpstr>
      <vt:lpstr>Làm quen với ArcGIS Desktop 10.x</vt:lpstr>
      <vt:lpstr>Làm quen với ArcGIS Desktop 10.x</vt:lpstr>
      <vt:lpstr>Làm quen với ArcGIS Desktop 10.x</vt:lpstr>
      <vt:lpstr>Thực hành Demo về CSDL TP Phủ Lý trong ArcGIS 10.x</vt:lpstr>
      <vt:lpstr>Thực hành Demo về CSDL TP Phủ Lý trong ArcGIS 10.x</vt:lpstr>
      <vt:lpstr>Thực hành Demo về CSDL TP Phủ Lý trong ArcGIS 10.x</vt:lpstr>
      <vt:lpstr>Thực hành Demo về CSDL TP Phủ Lý trong ArcGIS 10.x</vt:lpstr>
      <vt:lpstr>Thực hành Demo về CSDL TP Phủ Lý trong ArcGIS 10.x</vt:lpstr>
      <vt:lpstr>Thực hành Demo về CSDL TP Phủ Lý trong ArcGIS 10.x</vt:lpstr>
      <vt:lpstr>Thực hành Demo về CSDL TP Phủ Lý trong ArcGIS 10.x</vt:lpstr>
      <vt:lpstr>Thực hành Demo về CSDL TP Phủ Lý trong ArcGIS 10.x</vt:lpstr>
      <vt:lpstr>Thực hành Demo về CSDL TP Phủ Lý trong ArcGIS 10.x</vt:lpstr>
      <vt:lpstr>Thực hành Demo về CSDL TP Phủ Lý trong ArcGIS 10.x</vt:lpstr>
      <vt:lpstr>Thực hành Demo về CSDL TP Phủ Lý trong ArcGIS 10.x</vt:lpstr>
      <vt:lpstr>Thực hành Demo về CSDL TP Phủ Lý trong ArcGIS 10.x</vt:lpstr>
      <vt:lpstr>Thực hành Demo về CSDL TP Phủ Lý trong ArcGIS 10.x</vt:lpstr>
      <vt:lpstr>Thực hành Demo về CSDL TP Phủ Lý trong ArcGIS 10.x</vt:lpstr>
      <vt:lpstr>Thực hành Demo về CSDL TP Phủ Lý trong ArcGIS 10.x</vt:lpstr>
      <vt:lpstr>Thực hành Demo về CSDL TP Phủ Lý trong ArcGIS 10.x</vt:lpstr>
      <vt:lpstr>Thực hành Demo về CSDL TP Phủ Lý trong ArcGIS 10.x</vt:lpstr>
      <vt:lpstr>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Làm quen với ArcGIS</dc:title>
  <dc:creator>Nguyễn Chung</dc:creator>
  <cp:lastModifiedBy>Quân Phạm</cp:lastModifiedBy>
  <cp:revision>488</cp:revision>
  <dcterms:created xsi:type="dcterms:W3CDTF">2017-12-05T08:39:39Z</dcterms:created>
  <dcterms:modified xsi:type="dcterms:W3CDTF">2024-04-17T01:52:29Z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