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58" r:id="rId3"/>
    <p:sldId id="278" r:id="rId4"/>
    <p:sldId id="260" r:id="rId5"/>
    <p:sldId id="279" r:id="rId6"/>
    <p:sldId id="280" r:id="rId7"/>
    <p:sldId id="281" r:id="rId8"/>
    <p:sldId id="282" r:id="rId9"/>
    <p:sldId id="283" r:id="rId10"/>
    <p:sldId id="284" r:id="rId11"/>
    <p:sldId id="287" r:id="rId12"/>
    <p:sldId id="286" r:id="rId13"/>
    <p:sldId id="285"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Lst>
  <p:sldSz cx="9144000" cy="6858000" type="screen4x3"/>
  <p:notesSz cx="9144000" cy="6858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30T23:31:12.955"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DFD0E36-BC15-4222-96FE-22921BF4E7B5}" type="datetimeFigureOut">
              <a:rPr lang="en-US" smtClean="0"/>
              <a:t>6/1/2024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BB6B52F-F5E4-4AE4-95A4-17A02142D01F}" type="slidenum">
              <a:rPr lang="en-US" smtClean="0"/>
              <a:t>‹#›</a:t>
            </a:fld>
            <a:endParaRPr lang="en-US"/>
          </a:p>
        </p:txBody>
      </p:sp>
    </p:spTree>
    <p:extLst>
      <p:ext uri="{BB962C8B-B14F-4D97-AF65-F5344CB8AC3E}">
        <p14:creationId xmlns:p14="http://schemas.microsoft.com/office/powerpoint/2010/main" val="116114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Times New Roman" panose="02020603050405020304" pitchFamily="18" charset="0"/>
              </a:rPr>
              <a:t>thiết kế các ca kiểm thử hàm</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của chương trình chỉ dựa trên đặc tả của chương trình mà không dựa trên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việc phân tích mã nguồn của chương trình</a:t>
            </a:r>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a:t>
            </a:fld>
            <a:endParaRPr lang="en-US"/>
          </a:p>
        </p:txBody>
      </p:sp>
    </p:spTree>
    <p:extLst>
      <p:ext uri="{BB962C8B-B14F-4D97-AF65-F5344CB8AC3E}">
        <p14:creationId xmlns:p14="http://schemas.microsoft.com/office/powerpoint/2010/main" val="250017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13</a:t>
            </a:fld>
            <a:endParaRPr lang="en-US"/>
          </a:p>
        </p:txBody>
      </p:sp>
    </p:spTree>
    <p:extLst>
      <p:ext uri="{BB962C8B-B14F-4D97-AF65-F5344CB8AC3E}">
        <p14:creationId xmlns:p14="http://schemas.microsoft.com/office/powerpoint/2010/main" val="315507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14</a:t>
            </a:fld>
            <a:endParaRPr lang="en-US"/>
          </a:p>
        </p:txBody>
      </p:sp>
    </p:spTree>
    <p:extLst>
      <p:ext uri="{BB962C8B-B14F-4D97-AF65-F5344CB8AC3E}">
        <p14:creationId xmlns:p14="http://schemas.microsoft.com/office/powerpoint/2010/main" val="2148399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15</a:t>
            </a:fld>
            <a:endParaRPr lang="en-US"/>
          </a:p>
        </p:txBody>
      </p:sp>
    </p:spTree>
    <p:extLst>
      <p:ext uri="{BB962C8B-B14F-4D97-AF65-F5344CB8AC3E}">
        <p14:creationId xmlns:p14="http://schemas.microsoft.com/office/powerpoint/2010/main" val="230483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16</a:t>
            </a:fld>
            <a:endParaRPr lang="en-US"/>
          </a:p>
        </p:txBody>
      </p:sp>
    </p:spTree>
    <p:extLst>
      <p:ext uri="{BB962C8B-B14F-4D97-AF65-F5344CB8AC3E}">
        <p14:creationId xmlns:p14="http://schemas.microsoft.com/office/powerpoint/2010/main" val="282852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17</a:t>
            </a:fld>
            <a:endParaRPr lang="en-US"/>
          </a:p>
        </p:txBody>
      </p:sp>
    </p:spTree>
    <p:extLst>
      <p:ext uri="{BB962C8B-B14F-4D97-AF65-F5344CB8AC3E}">
        <p14:creationId xmlns:p14="http://schemas.microsoft.com/office/powerpoint/2010/main" val="414474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18</a:t>
            </a:fld>
            <a:endParaRPr lang="en-US"/>
          </a:p>
        </p:txBody>
      </p:sp>
    </p:spTree>
    <p:extLst>
      <p:ext uri="{BB962C8B-B14F-4D97-AF65-F5344CB8AC3E}">
        <p14:creationId xmlns:p14="http://schemas.microsoft.com/office/powerpoint/2010/main" val="4227912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19</a:t>
            </a:fld>
            <a:endParaRPr lang="en-US"/>
          </a:p>
        </p:txBody>
      </p:sp>
    </p:spTree>
    <p:extLst>
      <p:ext uri="{BB962C8B-B14F-4D97-AF65-F5344CB8AC3E}">
        <p14:creationId xmlns:p14="http://schemas.microsoft.com/office/powerpoint/2010/main" val="146770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20</a:t>
            </a:fld>
            <a:endParaRPr lang="en-US"/>
          </a:p>
        </p:txBody>
      </p:sp>
    </p:spTree>
    <p:extLst>
      <p:ext uri="{BB962C8B-B14F-4D97-AF65-F5344CB8AC3E}">
        <p14:creationId xmlns:p14="http://schemas.microsoft.com/office/powerpoint/2010/main" val="3283839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21</a:t>
            </a:fld>
            <a:endParaRPr lang="en-US"/>
          </a:p>
        </p:txBody>
      </p:sp>
    </p:spTree>
    <p:extLst>
      <p:ext uri="{BB962C8B-B14F-4D97-AF65-F5344CB8AC3E}">
        <p14:creationId xmlns:p14="http://schemas.microsoft.com/office/powerpoint/2010/main" val="3665815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22</a:t>
            </a:fld>
            <a:endParaRPr lang="en-US"/>
          </a:p>
        </p:txBody>
      </p:sp>
    </p:spTree>
    <p:extLst>
      <p:ext uri="{BB962C8B-B14F-4D97-AF65-F5344CB8AC3E}">
        <p14:creationId xmlns:p14="http://schemas.microsoft.com/office/powerpoint/2010/main" val="56536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5</a:t>
            </a:fld>
            <a:endParaRPr lang="en-US"/>
          </a:p>
        </p:txBody>
      </p:sp>
    </p:spTree>
    <p:extLst>
      <p:ext uri="{BB962C8B-B14F-4D97-AF65-F5344CB8AC3E}">
        <p14:creationId xmlns:p14="http://schemas.microsoft.com/office/powerpoint/2010/main" val="370491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23</a:t>
            </a:fld>
            <a:endParaRPr lang="en-US"/>
          </a:p>
        </p:txBody>
      </p:sp>
    </p:spTree>
    <p:extLst>
      <p:ext uri="{BB962C8B-B14F-4D97-AF65-F5344CB8AC3E}">
        <p14:creationId xmlns:p14="http://schemas.microsoft.com/office/powerpoint/2010/main" val="2185921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24</a:t>
            </a:fld>
            <a:endParaRPr lang="en-US"/>
          </a:p>
        </p:txBody>
      </p:sp>
    </p:spTree>
    <p:extLst>
      <p:ext uri="{BB962C8B-B14F-4D97-AF65-F5344CB8AC3E}">
        <p14:creationId xmlns:p14="http://schemas.microsoft.com/office/powerpoint/2010/main" val="142366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25</a:t>
            </a:fld>
            <a:endParaRPr lang="en-US"/>
          </a:p>
        </p:txBody>
      </p:sp>
    </p:spTree>
    <p:extLst>
      <p:ext uri="{BB962C8B-B14F-4D97-AF65-F5344CB8AC3E}">
        <p14:creationId xmlns:p14="http://schemas.microsoft.com/office/powerpoint/2010/main" val="602646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26</a:t>
            </a:fld>
            <a:endParaRPr lang="en-US"/>
          </a:p>
        </p:txBody>
      </p:sp>
    </p:spTree>
    <p:extLst>
      <p:ext uri="{BB962C8B-B14F-4D97-AF65-F5344CB8AC3E}">
        <p14:creationId xmlns:p14="http://schemas.microsoft.com/office/powerpoint/2010/main" val="2440272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27</a:t>
            </a:fld>
            <a:endParaRPr lang="en-US"/>
          </a:p>
        </p:txBody>
      </p:sp>
    </p:spTree>
    <p:extLst>
      <p:ext uri="{BB962C8B-B14F-4D97-AF65-F5344CB8AC3E}">
        <p14:creationId xmlns:p14="http://schemas.microsoft.com/office/powerpoint/2010/main" val="3328308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28</a:t>
            </a:fld>
            <a:endParaRPr lang="en-US"/>
          </a:p>
        </p:txBody>
      </p:sp>
    </p:spTree>
    <p:extLst>
      <p:ext uri="{BB962C8B-B14F-4D97-AF65-F5344CB8AC3E}">
        <p14:creationId xmlns:p14="http://schemas.microsoft.com/office/powerpoint/2010/main" val="3478362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29</a:t>
            </a:fld>
            <a:endParaRPr lang="en-US"/>
          </a:p>
        </p:txBody>
      </p:sp>
    </p:spTree>
    <p:extLst>
      <p:ext uri="{BB962C8B-B14F-4D97-AF65-F5344CB8AC3E}">
        <p14:creationId xmlns:p14="http://schemas.microsoft.com/office/powerpoint/2010/main" val="428997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30</a:t>
            </a:fld>
            <a:endParaRPr lang="en-US"/>
          </a:p>
        </p:txBody>
      </p:sp>
    </p:spTree>
    <p:extLst>
      <p:ext uri="{BB962C8B-B14F-4D97-AF65-F5344CB8AC3E}">
        <p14:creationId xmlns:p14="http://schemas.microsoft.com/office/powerpoint/2010/main" val="1979160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31</a:t>
            </a:fld>
            <a:endParaRPr lang="en-US"/>
          </a:p>
        </p:txBody>
      </p:sp>
    </p:spTree>
    <p:extLst>
      <p:ext uri="{BB962C8B-B14F-4D97-AF65-F5344CB8AC3E}">
        <p14:creationId xmlns:p14="http://schemas.microsoft.com/office/powerpoint/2010/main" val="2427202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32</a:t>
            </a:fld>
            <a:endParaRPr lang="en-US"/>
          </a:p>
        </p:txBody>
      </p:sp>
    </p:spTree>
    <p:extLst>
      <p:ext uri="{BB962C8B-B14F-4D97-AF65-F5344CB8AC3E}">
        <p14:creationId xmlns:p14="http://schemas.microsoft.com/office/powerpoint/2010/main" val="183266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6</a:t>
            </a:fld>
            <a:endParaRPr lang="en-US"/>
          </a:p>
        </p:txBody>
      </p:sp>
    </p:spTree>
    <p:extLst>
      <p:ext uri="{BB962C8B-B14F-4D97-AF65-F5344CB8AC3E}">
        <p14:creationId xmlns:p14="http://schemas.microsoft.com/office/powerpoint/2010/main" val="2384414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33</a:t>
            </a:fld>
            <a:endParaRPr lang="en-US"/>
          </a:p>
        </p:txBody>
      </p:sp>
    </p:spTree>
    <p:extLst>
      <p:ext uri="{BB962C8B-B14F-4D97-AF65-F5344CB8AC3E}">
        <p14:creationId xmlns:p14="http://schemas.microsoft.com/office/powerpoint/2010/main" val="3423963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34</a:t>
            </a:fld>
            <a:endParaRPr lang="en-US"/>
          </a:p>
        </p:txBody>
      </p:sp>
    </p:spTree>
    <p:extLst>
      <p:ext uri="{BB962C8B-B14F-4D97-AF65-F5344CB8AC3E}">
        <p14:creationId xmlns:p14="http://schemas.microsoft.com/office/powerpoint/2010/main" val="849243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35</a:t>
            </a:fld>
            <a:endParaRPr lang="en-US"/>
          </a:p>
        </p:txBody>
      </p:sp>
    </p:spTree>
    <p:extLst>
      <p:ext uri="{BB962C8B-B14F-4D97-AF65-F5344CB8AC3E}">
        <p14:creationId xmlns:p14="http://schemas.microsoft.com/office/powerpoint/2010/main" val="1474798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36</a:t>
            </a:fld>
            <a:endParaRPr lang="en-US"/>
          </a:p>
        </p:txBody>
      </p:sp>
    </p:spTree>
    <p:extLst>
      <p:ext uri="{BB962C8B-B14F-4D97-AF65-F5344CB8AC3E}">
        <p14:creationId xmlns:p14="http://schemas.microsoft.com/office/powerpoint/2010/main" val="2663623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37</a:t>
            </a:fld>
            <a:endParaRPr lang="en-US"/>
          </a:p>
        </p:txBody>
      </p:sp>
    </p:spTree>
    <p:extLst>
      <p:ext uri="{BB962C8B-B14F-4D97-AF65-F5344CB8AC3E}">
        <p14:creationId xmlns:p14="http://schemas.microsoft.com/office/powerpoint/2010/main" val="1482746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38</a:t>
            </a:fld>
            <a:endParaRPr lang="en-US"/>
          </a:p>
        </p:txBody>
      </p:sp>
    </p:spTree>
    <p:extLst>
      <p:ext uri="{BB962C8B-B14F-4D97-AF65-F5344CB8AC3E}">
        <p14:creationId xmlns:p14="http://schemas.microsoft.com/office/powerpoint/2010/main" val="1317668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39</a:t>
            </a:fld>
            <a:endParaRPr lang="en-US"/>
          </a:p>
        </p:txBody>
      </p:sp>
    </p:spTree>
    <p:extLst>
      <p:ext uri="{BB962C8B-B14F-4D97-AF65-F5344CB8AC3E}">
        <p14:creationId xmlns:p14="http://schemas.microsoft.com/office/powerpoint/2010/main" val="161870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40</a:t>
            </a:fld>
            <a:endParaRPr lang="en-US"/>
          </a:p>
        </p:txBody>
      </p:sp>
    </p:spTree>
    <p:extLst>
      <p:ext uri="{BB962C8B-B14F-4D97-AF65-F5344CB8AC3E}">
        <p14:creationId xmlns:p14="http://schemas.microsoft.com/office/powerpoint/2010/main" val="1781415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41</a:t>
            </a:fld>
            <a:endParaRPr lang="en-US"/>
          </a:p>
        </p:txBody>
      </p:sp>
    </p:spTree>
    <p:extLst>
      <p:ext uri="{BB962C8B-B14F-4D97-AF65-F5344CB8AC3E}">
        <p14:creationId xmlns:p14="http://schemas.microsoft.com/office/powerpoint/2010/main" val="2282337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42</a:t>
            </a:fld>
            <a:endParaRPr lang="en-US"/>
          </a:p>
        </p:txBody>
      </p:sp>
    </p:spTree>
    <p:extLst>
      <p:ext uri="{BB962C8B-B14F-4D97-AF65-F5344CB8AC3E}">
        <p14:creationId xmlns:p14="http://schemas.microsoft.com/office/powerpoint/2010/main" val="17663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7</a:t>
            </a:fld>
            <a:endParaRPr lang="en-US"/>
          </a:p>
        </p:txBody>
      </p:sp>
    </p:spTree>
    <p:extLst>
      <p:ext uri="{BB962C8B-B14F-4D97-AF65-F5344CB8AC3E}">
        <p14:creationId xmlns:p14="http://schemas.microsoft.com/office/powerpoint/2010/main" val="4043959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43</a:t>
            </a:fld>
            <a:endParaRPr lang="en-US"/>
          </a:p>
        </p:txBody>
      </p:sp>
    </p:spTree>
    <p:extLst>
      <p:ext uri="{BB962C8B-B14F-4D97-AF65-F5344CB8AC3E}">
        <p14:creationId xmlns:p14="http://schemas.microsoft.com/office/powerpoint/2010/main" val="4250974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44</a:t>
            </a:fld>
            <a:endParaRPr lang="en-US"/>
          </a:p>
        </p:txBody>
      </p:sp>
    </p:spTree>
    <p:extLst>
      <p:ext uri="{BB962C8B-B14F-4D97-AF65-F5344CB8AC3E}">
        <p14:creationId xmlns:p14="http://schemas.microsoft.com/office/powerpoint/2010/main" val="1944774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45</a:t>
            </a:fld>
            <a:endParaRPr lang="en-US"/>
          </a:p>
        </p:txBody>
      </p:sp>
    </p:spTree>
    <p:extLst>
      <p:ext uri="{BB962C8B-B14F-4D97-AF65-F5344CB8AC3E}">
        <p14:creationId xmlns:p14="http://schemas.microsoft.com/office/powerpoint/2010/main" val="957075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46</a:t>
            </a:fld>
            <a:endParaRPr lang="en-US"/>
          </a:p>
        </p:txBody>
      </p:sp>
    </p:spTree>
    <p:extLst>
      <p:ext uri="{BB962C8B-B14F-4D97-AF65-F5344CB8AC3E}">
        <p14:creationId xmlns:p14="http://schemas.microsoft.com/office/powerpoint/2010/main" val="20420562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47</a:t>
            </a:fld>
            <a:endParaRPr lang="en-US"/>
          </a:p>
        </p:txBody>
      </p:sp>
    </p:spTree>
    <p:extLst>
      <p:ext uri="{BB962C8B-B14F-4D97-AF65-F5344CB8AC3E}">
        <p14:creationId xmlns:p14="http://schemas.microsoft.com/office/powerpoint/2010/main" val="136934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8</a:t>
            </a:fld>
            <a:endParaRPr lang="en-US"/>
          </a:p>
        </p:txBody>
      </p:sp>
    </p:spTree>
    <p:extLst>
      <p:ext uri="{BB962C8B-B14F-4D97-AF65-F5344CB8AC3E}">
        <p14:creationId xmlns:p14="http://schemas.microsoft.com/office/powerpoint/2010/main" val="398571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9</a:t>
            </a:fld>
            <a:endParaRPr lang="en-US"/>
          </a:p>
        </p:txBody>
      </p:sp>
    </p:spTree>
    <p:extLst>
      <p:ext uri="{BB962C8B-B14F-4D97-AF65-F5344CB8AC3E}">
        <p14:creationId xmlns:p14="http://schemas.microsoft.com/office/powerpoint/2010/main" val="201617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10</a:t>
            </a:fld>
            <a:endParaRPr lang="en-US"/>
          </a:p>
        </p:txBody>
      </p:sp>
    </p:spTree>
    <p:extLst>
      <p:ext uri="{BB962C8B-B14F-4D97-AF65-F5344CB8AC3E}">
        <p14:creationId xmlns:p14="http://schemas.microsoft.com/office/powerpoint/2010/main" val="159087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11</a:t>
            </a:fld>
            <a:endParaRPr lang="en-US"/>
          </a:p>
        </p:txBody>
      </p:sp>
    </p:spTree>
    <p:extLst>
      <p:ext uri="{BB962C8B-B14F-4D97-AF65-F5344CB8AC3E}">
        <p14:creationId xmlns:p14="http://schemas.microsoft.com/office/powerpoint/2010/main" val="109177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B6B52F-F5E4-4AE4-95A4-17A02142D01F}" type="slidenum">
              <a:rPr lang="en-US" smtClean="0"/>
              <a:t>12</a:t>
            </a:fld>
            <a:endParaRPr lang="en-US"/>
          </a:p>
        </p:txBody>
      </p:sp>
    </p:spTree>
    <p:extLst>
      <p:ext uri="{BB962C8B-B14F-4D97-AF65-F5344CB8AC3E}">
        <p14:creationId xmlns:p14="http://schemas.microsoft.com/office/powerpoint/2010/main" val="4763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33400" y="304800"/>
            <a:ext cx="8069834" cy="452120"/>
          </a:xfrm>
        </p:spPr>
        <p:txBody>
          <a:bodyPr lIns="0" tIns="0" rIns="0" bIns="0"/>
          <a:lstStyle>
            <a:lvl1pPr>
              <a:defRPr sz="2250" b="1" i="0">
                <a:solidFill>
                  <a:srgbClr val="FF5A33"/>
                </a:solidFill>
                <a:latin typeface="Segoe UI"/>
                <a:cs typeface="Segoe UI"/>
              </a:defRPr>
            </a:lvl1pPr>
          </a:lstStyle>
          <a:p>
            <a:endParaRPr dirty="0"/>
          </a:p>
        </p:txBody>
      </p:sp>
      <p:sp>
        <p:nvSpPr>
          <p:cNvPr id="3" name="Holder 3"/>
          <p:cNvSpPr>
            <a:spLocks noGrp="1"/>
          </p:cNvSpPr>
          <p:nvPr>
            <p:ph type="body" idx="1"/>
          </p:nvPr>
        </p:nvSpPr>
        <p:spPr/>
        <p:txBody>
          <a:bodyPr lIns="0" tIns="0" rIns="0" bIns="0"/>
          <a:lstStyle>
            <a:lvl1pPr>
              <a:defRPr sz="2400" b="0" i="0">
                <a:solidFill>
                  <a:schemeClr val="tx1"/>
                </a:solidFill>
                <a:latin typeface="Segoe UI"/>
                <a:cs typeface="Segoe UI"/>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1000" y="381000"/>
            <a:ext cx="8069834" cy="381000"/>
          </a:xfrm>
        </p:spPr>
        <p:txBody>
          <a:bodyPr lIns="0" tIns="0" rIns="0" bIns="0"/>
          <a:lstStyle>
            <a:lvl1pPr>
              <a:defRPr sz="2250" b="1" i="0">
                <a:solidFill>
                  <a:srgbClr val="FF5A33"/>
                </a:solidFill>
                <a:latin typeface="Segoe UI"/>
                <a:cs typeface="Segoe UI"/>
              </a:defRPr>
            </a:lvl1pPr>
          </a:lstStyle>
          <a:p>
            <a:endParaRPr dirty="0"/>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FF5A33"/>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0" y="2551010"/>
            <a:ext cx="6400800" cy="3265170"/>
          </a:xfrm>
          <a:custGeom>
            <a:avLst/>
            <a:gdLst/>
            <a:ahLst/>
            <a:cxnLst/>
            <a:rect l="l" t="t" r="r" b="b"/>
            <a:pathLst>
              <a:path w="6400800" h="3265170">
                <a:moveTo>
                  <a:pt x="6400800" y="0"/>
                </a:moveTo>
                <a:lnTo>
                  <a:pt x="0" y="0"/>
                </a:lnTo>
                <a:lnTo>
                  <a:pt x="0" y="3264763"/>
                </a:lnTo>
                <a:lnTo>
                  <a:pt x="6400800" y="3264763"/>
                </a:lnTo>
                <a:lnTo>
                  <a:pt x="64008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797479" y="2575400"/>
            <a:ext cx="3426041" cy="285236"/>
          </a:xfrm>
          <a:prstGeom prst="rect">
            <a:avLst/>
          </a:prstGeom>
        </p:spPr>
      </p:pic>
      <p:pic>
        <p:nvPicPr>
          <p:cNvPr id="18" name="bg object 18"/>
          <p:cNvPicPr/>
          <p:nvPr/>
        </p:nvPicPr>
        <p:blipFill>
          <a:blip r:embed="rId3" cstate="print"/>
          <a:stretch>
            <a:fillRect/>
          </a:stretch>
        </p:blipFill>
        <p:spPr>
          <a:xfrm>
            <a:off x="1934445" y="617582"/>
            <a:ext cx="5443441" cy="282548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sp>
        <p:nvSpPr>
          <p:cNvPr id="2" name="Holder 2"/>
          <p:cNvSpPr>
            <a:spLocks noGrp="1"/>
          </p:cNvSpPr>
          <p:nvPr>
            <p:ph type="title"/>
          </p:nvPr>
        </p:nvSpPr>
        <p:spPr>
          <a:xfrm>
            <a:off x="490330" y="382767"/>
            <a:ext cx="8069834" cy="452120"/>
          </a:xfrm>
          <a:prstGeom prst="rect">
            <a:avLst/>
          </a:prstGeom>
        </p:spPr>
        <p:txBody>
          <a:bodyPr wrap="square" lIns="0" tIns="0" rIns="0" bIns="0">
            <a:spAutoFit/>
          </a:bodyPr>
          <a:lstStyle>
            <a:lvl1pPr>
              <a:defRPr sz="2250" b="1" i="0">
                <a:solidFill>
                  <a:srgbClr val="FF5A33"/>
                </a:solidFill>
                <a:latin typeface="Segoe UI"/>
                <a:cs typeface="Segoe UI"/>
              </a:defRPr>
            </a:lvl1pPr>
          </a:lstStyle>
          <a:p>
            <a:endParaRPr dirty="0"/>
          </a:p>
        </p:txBody>
      </p:sp>
      <p:sp>
        <p:nvSpPr>
          <p:cNvPr id="3" name="Holder 3"/>
          <p:cNvSpPr>
            <a:spLocks noGrp="1"/>
          </p:cNvSpPr>
          <p:nvPr>
            <p:ph type="body" idx="1"/>
          </p:nvPr>
        </p:nvSpPr>
        <p:spPr>
          <a:xfrm>
            <a:off x="993139" y="3274567"/>
            <a:ext cx="4485005" cy="2951479"/>
          </a:xfrm>
          <a:prstGeom prst="rect">
            <a:avLst/>
          </a:prstGeom>
        </p:spPr>
        <p:txBody>
          <a:bodyPr wrap="square" lIns="0" tIns="0" rIns="0" bIns="0">
            <a:spAutoFit/>
          </a:bodyPr>
          <a:lstStyle>
            <a:lvl1pPr>
              <a:defRPr sz="2400" b="0" i="0">
                <a:solidFill>
                  <a:schemeClr val="tx1"/>
                </a:solidFill>
                <a:latin typeface="Segoe UI"/>
                <a:cs typeface="Segoe U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p:nvPr/>
        </p:nvSpPr>
        <p:spPr>
          <a:xfrm>
            <a:off x="1694622" y="1535255"/>
            <a:ext cx="5410200" cy="1289456"/>
          </a:xfrm>
          <a:prstGeom prst="rect">
            <a:avLst/>
          </a:prstGeom>
        </p:spPr>
        <p:txBody>
          <a:bodyPr vert="horz" wrap="square" lIns="0" tIns="90805" rIns="0" bIns="0" rtlCol="0">
            <a:spAutoFit/>
          </a:bodyPr>
          <a:lstStyle/>
          <a:p>
            <a:pPr marL="12700" algn="ctr">
              <a:lnSpc>
                <a:spcPct val="100000"/>
              </a:lnSpc>
              <a:spcBef>
                <a:spcPts val="715"/>
              </a:spcBef>
            </a:pPr>
            <a:r>
              <a:rPr lang="en-US" sz="3600" b="1" spc="10" dirty="0">
                <a:solidFill>
                  <a:srgbClr val="FF5A33"/>
                </a:solidFill>
                <a:latin typeface="Segoe UI"/>
                <a:cs typeface="Segoe UI"/>
              </a:rPr>
              <a:t>BÀI GIẢNG</a:t>
            </a:r>
          </a:p>
          <a:p>
            <a:pPr marL="12700" algn="ctr">
              <a:lnSpc>
                <a:spcPct val="100000"/>
              </a:lnSpc>
              <a:spcBef>
                <a:spcPts val="715"/>
              </a:spcBef>
            </a:pPr>
            <a:r>
              <a:rPr lang="en-US" sz="3600" b="1" spc="10" dirty="0">
                <a:solidFill>
                  <a:srgbClr val="FF5A33"/>
                </a:solidFill>
                <a:latin typeface="Segoe UI"/>
                <a:cs typeface="Segoe UI"/>
              </a:rPr>
              <a:t>KIỂM THỬ PHẦN MỀM</a:t>
            </a:r>
            <a:endParaRPr sz="1750" dirty="0">
              <a:latin typeface="Segoe UI"/>
              <a:cs typeface="Segoe UI"/>
            </a:endParaRPr>
          </a:p>
        </p:txBody>
      </p:sp>
      <p:sp>
        <p:nvSpPr>
          <p:cNvPr id="3" name="object 19"/>
          <p:cNvSpPr txBox="1"/>
          <p:nvPr/>
        </p:nvSpPr>
        <p:spPr>
          <a:xfrm>
            <a:off x="762000" y="4004786"/>
            <a:ext cx="6808304" cy="1279196"/>
          </a:xfrm>
          <a:prstGeom prst="rect">
            <a:avLst/>
          </a:prstGeom>
        </p:spPr>
        <p:txBody>
          <a:bodyPr vert="horz" wrap="square" lIns="0" tIns="90805" rIns="0" bIns="0" rtlCol="0">
            <a:spAutoFit/>
          </a:bodyPr>
          <a:lstStyle/>
          <a:p>
            <a:pPr marL="12700" algn="ctr">
              <a:lnSpc>
                <a:spcPct val="100000"/>
              </a:lnSpc>
              <a:spcBef>
                <a:spcPts val="715"/>
              </a:spcBef>
            </a:pPr>
            <a:r>
              <a:rPr lang="en-US" sz="2400" b="1" i="1" spc="10" dirty="0" err="1">
                <a:solidFill>
                  <a:srgbClr val="FF5A33"/>
                </a:solidFill>
                <a:latin typeface="Segoe UI"/>
                <a:cs typeface="Segoe UI"/>
              </a:rPr>
              <a:t>Giảng</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viên</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Bùi</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Thị</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Nhung</a:t>
            </a:r>
            <a:endParaRPr lang="en-US" sz="2400" b="1" i="1" spc="10" dirty="0">
              <a:solidFill>
                <a:srgbClr val="FF5A33"/>
              </a:solidFill>
              <a:latin typeface="Segoe UI"/>
              <a:cs typeface="Segoe UI"/>
            </a:endParaRPr>
          </a:p>
          <a:p>
            <a:pPr marL="12700" algn="ctr">
              <a:lnSpc>
                <a:spcPct val="100000"/>
              </a:lnSpc>
              <a:spcBef>
                <a:spcPts val="715"/>
              </a:spcBef>
            </a:pPr>
            <a:r>
              <a:rPr lang="en-US" sz="2400" b="1" i="1" spc="10" dirty="0">
                <a:solidFill>
                  <a:srgbClr val="FF5A33"/>
                </a:solidFill>
                <a:latin typeface="Segoe UI"/>
                <a:cs typeface="Segoe UI"/>
              </a:rPr>
              <a:t>Email: nhungbt@utt.edu.vn</a:t>
            </a:r>
          </a:p>
          <a:p>
            <a:pPr marL="12700" algn="ctr">
              <a:lnSpc>
                <a:spcPct val="100000"/>
              </a:lnSpc>
              <a:spcBef>
                <a:spcPts val="715"/>
              </a:spcBef>
            </a:pPr>
            <a:endParaRPr sz="175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2923877"/>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algn="just"/>
            <a:r>
              <a:rPr lang="vi-VN" sz="2000" b="1" dirty="0">
                <a:solidFill>
                  <a:schemeClr val="accent6">
                    <a:lumMod val="75000"/>
                  </a:schemeClr>
                </a:solidFill>
                <a:latin typeface="Arial" panose="020B0604020202020204" pitchFamily="34" charset="0"/>
                <a:cs typeface="Arial" panose="020B0604020202020204" pitchFamily="34" charset="0"/>
              </a:rPr>
              <a:t>Giá trị biên</a:t>
            </a:r>
            <a:endParaRPr lang="en-US" sz="2000" b="1" dirty="0">
              <a:solidFill>
                <a:schemeClr val="accent6">
                  <a:lumMod val="75000"/>
                </a:schemeClr>
              </a:solidFill>
              <a:latin typeface="Arial" panose="020B0604020202020204" pitchFamily="34" charset="0"/>
              <a:cs typeface="Arial" panose="020B0604020202020204" pitchFamily="34" charset="0"/>
            </a:endParaRPr>
          </a:p>
          <a:p>
            <a:pPr algn="just"/>
            <a:r>
              <a:rPr lang="en-US" sz="2000" b="1" dirty="0">
                <a:solidFill>
                  <a:schemeClr val="accent6">
                    <a:lumMod val="75000"/>
                  </a:schemeClr>
                </a:solidFill>
                <a:latin typeface="Arial" panose="020B0604020202020204" pitchFamily="34" charset="0"/>
                <a:cs typeface="Arial" panose="020B0604020202020204" pitchFamily="34" charset="0"/>
              </a:rPr>
              <a:t>TH1: </a:t>
            </a:r>
            <a:r>
              <a:rPr lang="en-US" sz="2000" b="1" dirty="0" err="1">
                <a:solidFill>
                  <a:schemeClr val="accent6">
                    <a:lumMod val="75000"/>
                  </a:schemeClr>
                </a:solidFill>
                <a:latin typeface="Arial" panose="020B0604020202020204" pitchFamily="34" charset="0"/>
                <a:cs typeface="Arial" panose="020B0604020202020204" pitchFamily="34" charset="0"/>
              </a:rPr>
              <a:t>Có</a:t>
            </a:r>
            <a:r>
              <a:rPr lang="en-US" sz="2000" b="1" dirty="0">
                <a:solidFill>
                  <a:schemeClr val="accent6">
                    <a:lumMod val="75000"/>
                  </a:schemeClr>
                </a:solidFill>
                <a:latin typeface="Arial" panose="020B0604020202020204" pitchFamily="34" charset="0"/>
                <a:cs typeface="Arial" panose="020B0604020202020204" pitchFamily="34" charset="0"/>
              </a:rPr>
              <a:t> 1 </a:t>
            </a:r>
            <a:r>
              <a:rPr lang="en-US" sz="2000" b="1" dirty="0" err="1">
                <a:solidFill>
                  <a:schemeClr val="accent6">
                    <a:lumMod val="75000"/>
                  </a:schemeClr>
                </a:solidFill>
                <a:latin typeface="Arial" panose="020B0604020202020204" pitchFamily="34" charset="0"/>
                <a:cs typeface="Arial" panose="020B0604020202020204" pitchFamily="34" charset="0"/>
              </a:rPr>
              <a:t>biến</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đầu</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vào</a:t>
            </a:r>
            <a:endParaRPr lang="vi-VN" sz="2000" b="1" dirty="0">
              <a:solidFill>
                <a:schemeClr val="accent6">
                  <a:lumMod val="75000"/>
                </a:schemeClr>
              </a:solidFill>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Giả sử y = f (x) với x, y ∈ N. </a:t>
            </a:r>
            <a:endParaRPr lang="en-US" sz="2000" dirty="0">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Khi đó x</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vi-VN" sz="2000" dirty="0">
                <a:latin typeface="Arial" panose="020B0604020202020204" pitchFamily="34" charset="0"/>
                <a:cs typeface="Arial" panose="020B0604020202020204" pitchFamily="34" charset="0"/>
              </a:rPr>
              <a:t> có miền xác định thể hiện bằng các biên:</a:t>
            </a:r>
          </a:p>
          <a:p>
            <a:pPr algn="just"/>
            <a:r>
              <a:rPr lang="vi-VN" sz="2000" dirty="0">
                <a:latin typeface="Arial" panose="020B0604020202020204" pitchFamily="34" charset="0"/>
                <a:cs typeface="Arial" panose="020B0604020202020204" pitchFamily="34" charset="0"/>
              </a:rPr>
              <a:t>a ≤ x ≤ b trong đó a, b, là các hằng số nào đó. </a:t>
            </a:r>
            <a:endParaRPr lang="en-US"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C119A0A-BF50-1486-00D0-DAB6FFE4A0E1}"/>
              </a:ext>
            </a:extLst>
          </p:cNvPr>
          <p:cNvPicPr>
            <a:picLocks noChangeAspect="1"/>
          </p:cNvPicPr>
          <p:nvPr/>
        </p:nvPicPr>
        <p:blipFill>
          <a:blip r:embed="rId3"/>
          <a:stretch>
            <a:fillRect/>
          </a:stretch>
        </p:blipFill>
        <p:spPr>
          <a:xfrm>
            <a:off x="2438400" y="3891584"/>
            <a:ext cx="3771900" cy="942975"/>
          </a:xfrm>
          <a:prstGeom prst="rect">
            <a:avLst/>
          </a:prstGeom>
        </p:spPr>
      </p:pic>
    </p:spTree>
    <p:extLst>
      <p:ext uri="{BB962C8B-B14F-4D97-AF65-F5344CB8AC3E}">
        <p14:creationId xmlns:p14="http://schemas.microsoft.com/office/powerpoint/2010/main" val="229965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mc:AlternateContent xmlns:mc="http://schemas.openxmlformats.org/markup-compatibility/2006" xmlns:a14="http://schemas.microsoft.com/office/drawing/2010/main">
        <mc:Choice Requires="a14">
          <p:sp>
            <p:nvSpPr>
              <p:cNvPr id="2" name="Rectangle 1"/>
              <p:cNvSpPr/>
              <p:nvPr/>
            </p:nvSpPr>
            <p:spPr>
              <a:xfrm>
                <a:off x="762000" y="1243528"/>
                <a:ext cx="7848600" cy="2442207"/>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algn="just"/>
                <a:r>
                  <a:rPr lang="en-US" sz="2000" b="1" dirty="0">
                    <a:solidFill>
                      <a:schemeClr val="accent6">
                        <a:lumMod val="75000"/>
                      </a:schemeClr>
                    </a:solidFill>
                    <a:latin typeface="Arial" panose="020B0604020202020204" pitchFamily="34" charset="0"/>
                    <a:cs typeface="Arial" panose="020B0604020202020204" pitchFamily="34" charset="0"/>
                  </a:rPr>
                  <a:t>TH1: </a:t>
                </a:r>
                <a:r>
                  <a:rPr lang="en-US" sz="2000" b="1" dirty="0" err="1">
                    <a:solidFill>
                      <a:schemeClr val="accent6">
                        <a:lumMod val="75000"/>
                      </a:schemeClr>
                    </a:solidFill>
                    <a:latin typeface="Arial" panose="020B0604020202020204" pitchFamily="34" charset="0"/>
                    <a:cs typeface="Arial" panose="020B0604020202020204" pitchFamily="34" charset="0"/>
                  </a:rPr>
                  <a:t>Có</a:t>
                </a:r>
                <a:r>
                  <a:rPr lang="en-US" sz="2000" b="1" dirty="0">
                    <a:solidFill>
                      <a:schemeClr val="accent6">
                        <a:lumMod val="75000"/>
                      </a:schemeClr>
                    </a:solidFill>
                    <a:latin typeface="Arial" panose="020B0604020202020204" pitchFamily="34" charset="0"/>
                    <a:cs typeface="Arial" panose="020B0604020202020204" pitchFamily="34" charset="0"/>
                  </a:rPr>
                  <a:t> 1 </a:t>
                </a:r>
                <a:r>
                  <a:rPr lang="en-US" sz="2000" b="1" dirty="0" err="1">
                    <a:solidFill>
                      <a:schemeClr val="accent6">
                        <a:lumMod val="75000"/>
                      </a:schemeClr>
                    </a:solidFill>
                    <a:latin typeface="Arial" panose="020B0604020202020204" pitchFamily="34" charset="0"/>
                    <a:cs typeface="Arial" panose="020B0604020202020204" pitchFamily="34" charset="0"/>
                  </a:rPr>
                  <a:t>biến</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đầu</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vào</a:t>
                </a:r>
                <a:endParaRPr lang="vi-VN" sz="2000" b="1" dirty="0">
                  <a:solidFill>
                    <a:schemeClr val="accent6">
                      <a:lumMod val="75000"/>
                    </a:schemeClr>
                  </a:solidFill>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fr-FR" sz="2000" b="1" dirty="0">
                    <a:latin typeface="Arial" panose="020B0604020202020204" pitchFamily="34" charset="0"/>
                    <a:cs typeface="Arial" panose="020B0604020202020204" pitchFamily="34" charset="0"/>
                  </a:rPr>
                  <a:t>max, min, min+, max- </a:t>
                </a:r>
                <a:r>
                  <a:rPr lang="fr-FR" sz="2000" b="1" dirty="0" err="1">
                    <a:latin typeface="Arial" panose="020B0604020202020204" pitchFamily="34" charset="0"/>
                    <a:cs typeface="Arial" panose="020B0604020202020204" pitchFamily="34" charset="0"/>
                  </a:rPr>
                  <a:t>và</a:t>
                </a:r>
                <a:r>
                  <a:rPr lang="fr-FR" sz="2000" b="1" dirty="0">
                    <a:latin typeface="Arial" panose="020B0604020202020204" pitchFamily="34" charset="0"/>
                    <a:cs typeface="Arial" panose="020B0604020202020204" pitchFamily="34" charset="0"/>
                  </a:rPr>
                  <a:t> nom (</a:t>
                </a:r>
                <a:r>
                  <a:rPr lang="fr-FR" sz="2000" b="1" dirty="0" err="1">
                    <a:latin typeface="Arial" panose="020B0604020202020204" pitchFamily="34" charset="0"/>
                    <a:cs typeface="Arial" panose="020B0604020202020204" pitchFamily="34" charset="0"/>
                  </a:rPr>
                  <a:t>giá</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trị</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trung</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bình</a:t>
                </a:r>
                <a:r>
                  <a:rPr lang="fr-FR" sz="2000" b="1" dirty="0">
                    <a:latin typeface="Arial" panose="020B0604020202020204" pitchFamily="34" charset="0"/>
                    <a:cs typeface="Arial" panose="020B0604020202020204" pitchFamily="34" charset="0"/>
                  </a:rPr>
                  <a:t>)</a:t>
                </a:r>
              </a:p>
              <a:p>
                <a:pPr algn="just"/>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Tạo</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ra</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5 ca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kiểm</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thử</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như</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sau</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a, a+1,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 b, b-1;</a:t>
                </a:r>
              </a:p>
              <a:p>
                <a:pPr algn="just"/>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1243528"/>
                <a:ext cx="7848600" cy="2442207"/>
              </a:xfrm>
              <a:prstGeom prst="rect">
                <a:avLst/>
              </a:prstGeom>
              <a:blipFill>
                <a:blip r:embed="rId3"/>
                <a:stretch>
                  <a:fillRect l="-1165" t="-2244" r="-699"/>
                </a:stretch>
              </a:blipFill>
            </p:spPr>
            <p:txBody>
              <a:bodyPr/>
              <a:lstStyle/>
              <a:p>
                <a:r>
                  <a:rPr lang="en-US">
                    <a:noFill/>
                  </a:rPr>
                  <a:t> </a:t>
                </a:r>
              </a:p>
            </p:txBody>
          </p:sp>
        </mc:Fallback>
      </mc:AlternateContent>
    </p:spTree>
    <p:extLst>
      <p:ext uri="{BB962C8B-B14F-4D97-AF65-F5344CB8AC3E}">
        <p14:creationId xmlns:p14="http://schemas.microsoft.com/office/powerpoint/2010/main" val="408595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2923877"/>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algn="just"/>
            <a:r>
              <a:rPr lang="en-US" sz="2000" b="1" dirty="0">
                <a:solidFill>
                  <a:schemeClr val="accent6">
                    <a:lumMod val="75000"/>
                  </a:schemeClr>
                </a:solidFill>
                <a:latin typeface="Arial" panose="020B0604020202020204" pitchFamily="34" charset="0"/>
                <a:cs typeface="Arial" panose="020B0604020202020204" pitchFamily="34" charset="0"/>
              </a:rPr>
              <a:t>TH2: </a:t>
            </a:r>
            <a:r>
              <a:rPr lang="en-US" sz="2000" b="1" dirty="0" err="1">
                <a:solidFill>
                  <a:schemeClr val="accent6">
                    <a:lumMod val="75000"/>
                  </a:schemeClr>
                </a:solidFill>
                <a:latin typeface="Arial" panose="020B0604020202020204" pitchFamily="34" charset="0"/>
                <a:cs typeface="Arial" panose="020B0604020202020204" pitchFamily="34" charset="0"/>
              </a:rPr>
              <a:t>Có</a:t>
            </a:r>
            <a:r>
              <a:rPr lang="en-US" sz="2000" b="1" dirty="0">
                <a:solidFill>
                  <a:schemeClr val="accent6">
                    <a:lumMod val="75000"/>
                  </a:schemeClr>
                </a:solidFill>
                <a:latin typeface="Arial" panose="020B0604020202020204" pitchFamily="34" charset="0"/>
                <a:cs typeface="Arial" panose="020B0604020202020204" pitchFamily="34" charset="0"/>
              </a:rPr>
              <a:t> 2 </a:t>
            </a:r>
            <a:r>
              <a:rPr lang="en-US" sz="2000" b="1" dirty="0" err="1">
                <a:solidFill>
                  <a:schemeClr val="accent6">
                    <a:lumMod val="75000"/>
                  </a:schemeClr>
                </a:solidFill>
                <a:latin typeface="Arial" panose="020B0604020202020204" pitchFamily="34" charset="0"/>
                <a:cs typeface="Arial" panose="020B0604020202020204" pitchFamily="34" charset="0"/>
              </a:rPr>
              <a:t>biến</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đầu</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vào</a:t>
            </a:r>
            <a:endParaRPr lang="vi-VN" sz="2000" b="1" dirty="0">
              <a:solidFill>
                <a:schemeClr val="accent6">
                  <a:lumMod val="75000"/>
                </a:schemeClr>
              </a:solidFill>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Giả sử y = f (x1, x2) với x1, x2, y ∈ N. </a:t>
            </a:r>
            <a:endParaRPr lang="en-US" sz="2000" dirty="0">
              <a:latin typeface="Arial" panose="020B0604020202020204" pitchFamily="34" charset="0"/>
              <a:cs typeface="Arial" panose="020B0604020202020204" pitchFamily="34" charset="0"/>
            </a:endParaRPr>
          </a:p>
          <a:p>
            <a:pPr algn="just"/>
            <a:r>
              <a:rPr lang="vi-VN" sz="2000" dirty="0">
                <a:latin typeface="Arial" panose="020B0604020202020204" pitchFamily="34" charset="0"/>
                <a:cs typeface="Arial" panose="020B0604020202020204" pitchFamily="34" charset="0"/>
              </a:rPr>
              <a:t>Khi đó x1</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x2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vi-VN" sz="2000" dirty="0">
                <a:latin typeface="Arial" panose="020B0604020202020204" pitchFamily="34" charset="0"/>
                <a:cs typeface="Arial" panose="020B0604020202020204" pitchFamily="34" charset="0"/>
              </a:rPr>
              <a:t> có miền xác định thể hiện bằng các biên:</a:t>
            </a:r>
          </a:p>
          <a:p>
            <a:pPr algn="just"/>
            <a:r>
              <a:rPr lang="vi-VN" sz="2000" dirty="0">
                <a:latin typeface="Arial" panose="020B0604020202020204" pitchFamily="34" charset="0"/>
                <a:cs typeface="Arial" panose="020B0604020202020204" pitchFamily="34" charset="0"/>
              </a:rPr>
              <a:t>a ≤ x1 ≤ b và c ≤ x2 ≤ d</a:t>
            </a:r>
          </a:p>
          <a:p>
            <a:pPr algn="just"/>
            <a:r>
              <a:rPr lang="vi-VN" sz="2000" dirty="0">
                <a:latin typeface="Arial" panose="020B0604020202020204" pitchFamily="34" charset="0"/>
                <a:cs typeface="Arial" panose="020B0604020202020204" pitchFamily="34" charset="0"/>
              </a:rPr>
              <a:t>trong đó a, b, c, d là các hằng số nào đó. </a:t>
            </a:r>
            <a:endParaRPr lang="en-US"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93F4944-D256-A952-CE71-2BB952E5C01C}"/>
              </a:ext>
            </a:extLst>
          </p:cNvPr>
          <p:cNvPicPr>
            <a:picLocks noChangeAspect="1"/>
          </p:cNvPicPr>
          <p:nvPr/>
        </p:nvPicPr>
        <p:blipFill>
          <a:blip r:embed="rId3"/>
          <a:stretch>
            <a:fillRect/>
          </a:stretch>
        </p:blipFill>
        <p:spPr>
          <a:xfrm>
            <a:off x="2819400" y="3493698"/>
            <a:ext cx="3962400" cy="3364302"/>
          </a:xfrm>
          <a:prstGeom prst="rect">
            <a:avLst/>
          </a:prstGeom>
        </p:spPr>
      </p:pic>
    </p:spTree>
    <p:extLst>
      <p:ext uri="{BB962C8B-B14F-4D97-AF65-F5344CB8AC3E}">
        <p14:creationId xmlns:p14="http://schemas.microsoft.com/office/powerpoint/2010/main" val="3280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mc:AlternateContent xmlns:mc="http://schemas.openxmlformats.org/markup-compatibility/2006" xmlns:a14="http://schemas.microsoft.com/office/drawing/2010/main">
        <mc:Choice Requires="a14">
          <p:sp>
            <p:nvSpPr>
              <p:cNvPr id="2" name="Rectangle 1"/>
              <p:cNvSpPr/>
              <p:nvPr/>
            </p:nvSpPr>
            <p:spPr>
              <a:xfrm>
                <a:off x="762000" y="1243528"/>
                <a:ext cx="7848600" cy="4516621"/>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algn="just"/>
                <a:r>
                  <a:rPr lang="en-US"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Vậy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giá</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trị</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biên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kiểm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thử</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với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biến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đầu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vào</a:t>
                </a:r>
                <a:r>
                  <a:rPr lang="fr-FR" sz="2000" dirty="0">
                    <a:latin typeface="Arial" panose="020B0604020202020204" pitchFamily="34" charset="0"/>
                    <a:cs typeface="Arial" panose="020B0604020202020204" pitchFamily="34" charset="0"/>
                  </a:rPr>
                  <a:t>:</a:t>
                </a:r>
              </a:p>
              <a:p>
                <a:pPr algn="just"/>
                <a:r>
                  <a:rPr lang="vi-VN" sz="2000" dirty="0">
                    <a:latin typeface="Arial" panose="020B0604020202020204" pitchFamily="34" charset="0"/>
                    <a:cs typeface="Arial" panose="020B0604020202020204" pitchFamily="34" charset="0"/>
                  </a:rPr>
                  <a:t>X1</a:t>
                </a:r>
                <a:r>
                  <a:rPr lang="en-US" sz="2000" dirty="0">
                    <a:latin typeface="Arial" panose="020B0604020202020204" pitchFamily="34" charset="0"/>
                    <a:cs typeface="Arial" panose="020B0604020202020204" pitchFamily="34" charset="0"/>
                  </a:rPr>
                  <a:t>: a, a+1,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 b, b-1;</a:t>
                </a:r>
              </a:p>
              <a:p>
                <a:pPr algn="just"/>
                <a:r>
                  <a:rPr lang="en-US" sz="2000" dirty="0">
                    <a:latin typeface="Arial" panose="020B0604020202020204" pitchFamily="34" charset="0"/>
                    <a:cs typeface="Arial" panose="020B0604020202020204" pitchFamily="34" charset="0"/>
                  </a:rPr>
                  <a:t>X2: c, c+1,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𝑑</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 d-1</a:t>
                </a:r>
              </a:p>
              <a:p>
                <a:pPr marL="342900" indent="-342900" algn="just">
                  <a:buFont typeface="Wingdings" panose="05000000000000000000" pitchFamily="2" charset="2"/>
                  <a:buChar char="è"/>
                </a:pP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Tạo</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ra</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9 ca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kiểm</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thử</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như</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sau</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a:t>
                </a:r>
              </a:p>
              <a:p>
                <a:pPr algn="just"/>
                <a:r>
                  <a:rPr lang="en-US" sz="2000" dirty="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t>
                </a:r>
              </a:p>
              <a:p>
                <a:pPr algn="just"/>
                <a:r>
                  <a:rPr lang="en-US" sz="2000" dirty="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c),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,c+1),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,d-1)</a:t>
                </a:r>
              </a:p>
              <a:p>
                <a:pPr algn="just"/>
                <a:r>
                  <a:rPr lang="en-US" sz="2000" dirty="0">
                    <a:latin typeface="Arial" panose="020B0604020202020204" pitchFamily="34" charset="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𝑑</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,a+1),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,b),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,b-1), </a:t>
                </a:r>
                <a:endParaRPr lang="vi-VN"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1243528"/>
                <a:ext cx="7848600" cy="4516621"/>
              </a:xfrm>
              <a:prstGeom prst="rect">
                <a:avLst/>
              </a:prstGeom>
              <a:blipFill>
                <a:blip r:embed="rId3"/>
                <a:stretch>
                  <a:fillRect l="-1165" t="-1215"/>
                </a:stretch>
              </a:blipFill>
            </p:spPr>
            <p:txBody>
              <a:bodyPr/>
              <a:lstStyle/>
              <a:p>
                <a:r>
                  <a:rPr lang="en-US">
                    <a:noFill/>
                  </a:rPr>
                  <a:t> </a:t>
                </a:r>
              </a:p>
            </p:txBody>
          </p:sp>
        </mc:Fallback>
      </mc:AlternateContent>
    </p:spTree>
    <p:extLst>
      <p:ext uri="{BB962C8B-B14F-4D97-AF65-F5344CB8AC3E}">
        <p14:creationId xmlns:p14="http://schemas.microsoft.com/office/powerpoint/2010/main" val="18340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mc:AlternateContent xmlns:mc="http://schemas.openxmlformats.org/markup-compatibility/2006" xmlns:a14="http://schemas.microsoft.com/office/drawing/2010/main">
        <mc:Choice Requires="a14">
          <p:sp>
            <p:nvSpPr>
              <p:cNvPr id="2" name="Rectangle 1"/>
              <p:cNvSpPr/>
              <p:nvPr/>
            </p:nvSpPr>
            <p:spPr>
              <a:xfrm>
                <a:off x="762000" y="1243528"/>
                <a:ext cx="7848600" cy="4516621"/>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algn="just"/>
                <a:r>
                  <a:rPr lang="en-US"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Vậy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giá</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trị</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biên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kiểm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thử</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với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biến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đầu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vào</a:t>
                </a:r>
                <a:r>
                  <a:rPr lang="fr-FR" sz="2000" dirty="0">
                    <a:latin typeface="Arial" panose="020B0604020202020204" pitchFamily="34" charset="0"/>
                    <a:cs typeface="Arial" panose="020B0604020202020204" pitchFamily="34" charset="0"/>
                  </a:rPr>
                  <a:t>:</a:t>
                </a:r>
              </a:p>
              <a:p>
                <a:pPr algn="just"/>
                <a:r>
                  <a:rPr lang="vi-VN" sz="2000" dirty="0">
                    <a:latin typeface="Arial" panose="020B0604020202020204" pitchFamily="34" charset="0"/>
                    <a:cs typeface="Arial" panose="020B0604020202020204" pitchFamily="34" charset="0"/>
                  </a:rPr>
                  <a:t>X1</a:t>
                </a:r>
                <a:r>
                  <a:rPr lang="en-US" sz="2000" dirty="0">
                    <a:latin typeface="Arial" panose="020B0604020202020204" pitchFamily="34" charset="0"/>
                    <a:cs typeface="Arial" panose="020B0604020202020204" pitchFamily="34" charset="0"/>
                  </a:rPr>
                  <a:t>: a, a+1,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 b, b-1;</a:t>
                </a:r>
              </a:p>
              <a:p>
                <a:pPr algn="just"/>
                <a:r>
                  <a:rPr lang="en-US" sz="2000" dirty="0">
                    <a:latin typeface="Arial" panose="020B0604020202020204" pitchFamily="34" charset="0"/>
                    <a:cs typeface="Arial" panose="020B0604020202020204" pitchFamily="34" charset="0"/>
                  </a:rPr>
                  <a:t>X2: c, c+1,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𝑑</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 d-1</a:t>
                </a:r>
              </a:p>
              <a:p>
                <a:pPr marL="342900" indent="-342900" algn="just">
                  <a:buFont typeface="Wingdings" panose="05000000000000000000" pitchFamily="2" charset="2"/>
                  <a:buChar char="è"/>
                </a:pP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Tạo</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ra</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9 ca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kiểm</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thử</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như</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sau</a:t>
                </a:r>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a:t>
                </a:r>
              </a:p>
              <a:p>
                <a:pPr algn="just"/>
                <a:r>
                  <a:rPr lang="en-US" sz="2000" dirty="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t>
                </a:r>
              </a:p>
              <a:p>
                <a:pPr algn="just"/>
                <a:r>
                  <a:rPr lang="en-US" sz="2000" dirty="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c),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,c+1),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𝑎</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𝑏</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 ,d-1)</a:t>
                </a:r>
              </a:p>
              <a:p>
                <a:pPr algn="just"/>
                <a:r>
                  <a:rPr lang="en-US" sz="2000" dirty="0">
                    <a:latin typeface="Arial" panose="020B0604020202020204" pitchFamily="34" charset="0"/>
                    <a:cs typeface="Arial" panose="020B0604020202020204" pitchFamily="34" charset="0"/>
                  </a:rPr>
                  <a:t>(</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𝑑</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,a+1),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,b),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𝑐</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𝑑</m:t>
                        </m:r>
                      </m:num>
                      <m:den>
                        <m:r>
                          <a:rPr lang="en-US" sz="2000" i="1">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,b-1), </a:t>
                </a:r>
                <a:endParaRPr lang="vi-VN" sz="2000" dirty="0">
                  <a:latin typeface="Arial" panose="020B0604020202020204" pitchFamily="34" charset="0"/>
                  <a:cs typeface="Arial" panose="020B0604020202020204" pitchFamily="34" charset="0"/>
                </a:endParaRPr>
              </a:p>
              <a:p>
                <a:pPr algn="just"/>
                <a:r>
                  <a:rPr lang="en-US" sz="2000" b="1" dirty="0">
                    <a:solidFill>
                      <a:schemeClr val="accent6">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2000" b="1" dirty="0" err="1">
                    <a:solidFill>
                      <a:schemeClr val="accent6">
                        <a:lumMod val="75000"/>
                      </a:schemeClr>
                    </a:solidFill>
                    <a:latin typeface="Arial" panose="020B0604020202020204" pitchFamily="34" charset="0"/>
                    <a:cs typeface="Arial" panose="020B0604020202020204" pitchFamily="34" charset="0"/>
                  </a:rPr>
                  <a:t>Vậy</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với</a:t>
                </a:r>
                <a:r>
                  <a:rPr lang="en-US" sz="2000" b="1" dirty="0">
                    <a:solidFill>
                      <a:schemeClr val="accent6">
                        <a:lumMod val="75000"/>
                      </a:schemeClr>
                    </a:solidFill>
                    <a:latin typeface="Arial" panose="020B0604020202020204" pitchFamily="34" charset="0"/>
                    <a:cs typeface="Arial" panose="020B0604020202020204" pitchFamily="34" charset="0"/>
                  </a:rPr>
                  <a:t> n </a:t>
                </a:r>
                <a:r>
                  <a:rPr lang="en-US" sz="2000" b="1" dirty="0" err="1">
                    <a:solidFill>
                      <a:schemeClr val="accent6">
                        <a:lumMod val="75000"/>
                      </a:schemeClr>
                    </a:solidFill>
                    <a:latin typeface="Arial" panose="020B0604020202020204" pitchFamily="34" charset="0"/>
                    <a:cs typeface="Arial" panose="020B0604020202020204" pitchFamily="34" charset="0"/>
                  </a:rPr>
                  <a:t>biến</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đầu</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vào</a:t>
                </a:r>
                <a:r>
                  <a:rPr lang="en-US" sz="2000" b="1" dirty="0">
                    <a:solidFill>
                      <a:schemeClr val="accent6">
                        <a:lumMod val="75000"/>
                      </a:schemeClr>
                    </a:solidFill>
                    <a:latin typeface="Arial" panose="020B0604020202020204" pitchFamily="34" charset="0"/>
                    <a:cs typeface="Arial" panose="020B0604020202020204" pitchFamily="34" charset="0"/>
                  </a:rPr>
                  <a:t> ta </a:t>
                </a:r>
                <a:r>
                  <a:rPr lang="en-US" sz="2000" b="1" dirty="0" err="1">
                    <a:solidFill>
                      <a:schemeClr val="accent6">
                        <a:lumMod val="75000"/>
                      </a:schemeClr>
                    </a:solidFill>
                    <a:latin typeface="Arial" panose="020B0604020202020204" pitchFamily="34" charset="0"/>
                    <a:cs typeface="Arial" panose="020B0604020202020204" pitchFamily="34" charset="0"/>
                  </a:rPr>
                  <a:t>sẽ</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có</a:t>
                </a:r>
                <a:r>
                  <a:rPr lang="en-US" sz="2000" b="1" dirty="0">
                    <a:solidFill>
                      <a:schemeClr val="accent6">
                        <a:lumMod val="75000"/>
                      </a:schemeClr>
                    </a:solidFill>
                    <a:latin typeface="Arial" panose="020B0604020202020204" pitchFamily="34" charset="0"/>
                    <a:cs typeface="Arial" panose="020B0604020202020204" pitchFamily="34" charset="0"/>
                  </a:rPr>
                  <a:t> 4n+1 ca </a:t>
                </a:r>
                <a:r>
                  <a:rPr lang="en-US" sz="2000" b="1" dirty="0" err="1">
                    <a:solidFill>
                      <a:schemeClr val="accent6">
                        <a:lumMod val="75000"/>
                      </a:schemeClr>
                    </a:solidFill>
                    <a:latin typeface="Arial" panose="020B0604020202020204" pitchFamily="34" charset="0"/>
                    <a:cs typeface="Arial" panose="020B0604020202020204" pitchFamily="34" charset="0"/>
                  </a:rPr>
                  <a:t>kiểm</a:t>
                </a:r>
                <a:r>
                  <a:rPr lang="en-US" sz="2000" b="1" dirty="0">
                    <a:solidFill>
                      <a:schemeClr val="accent6">
                        <a:lumMod val="75000"/>
                      </a:schemeClr>
                    </a:solidFill>
                    <a:latin typeface="Arial" panose="020B0604020202020204" pitchFamily="34" charset="0"/>
                    <a:cs typeface="Arial" panose="020B0604020202020204" pitchFamily="34" charset="0"/>
                  </a:rPr>
                  <a:t> </a:t>
                </a:r>
                <a:r>
                  <a:rPr lang="en-US" sz="2000" b="1" dirty="0" err="1">
                    <a:solidFill>
                      <a:schemeClr val="accent6">
                        <a:lumMod val="75000"/>
                      </a:schemeClr>
                    </a:solidFill>
                    <a:latin typeface="Arial" panose="020B0604020202020204" pitchFamily="34" charset="0"/>
                    <a:cs typeface="Arial" panose="020B0604020202020204" pitchFamily="34" charset="0"/>
                  </a:rPr>
                  <a:t>thử</a:t>
                </a:r>
                <a:endParaRPr lang="vi-VN" sz="2000" b="1" dirty="0">
                  <a:solidFill>
                    <a:schemeClr val="accent6">
                      <a:lumMod val="75000"/>
                    </a:schemeClr>
                  </a:solidFill>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1243528"/>
                <a:ext cx="7848600" cy="4516621"/>
              </a:xfrm>
              <a:prstGeom prst="rect">
                <a:avLst/>
              </a:prstGeom>
              <a:blipFill>
                <a:blip r:embed="rId3"/>
                <a:stretch>
                  <a:fillRect l="-1165" t="-1215"/>
                </a:stretch>
              </a:blipFill>
            </p:spPr>
            <p:txBody>
              <a:bodyPr/>
              <a:lstStyle/>
              <a:p>
                <a:r>
                  <a:rPr lang="en-US">
                    <a:noFill/>
                  </a:rPr>
                  <a:t> </a:t>
                </a:r>
              </a:p>
            </p:txBody>
          </p:sp>
        </mc:Fallback>
      </mc:AlternateContent>
    </p:spTree>
    <p:extLst>
      <p:ext uri="{BB962C8B-B14F-4D97-AF65-F5344CB8AC3E}">
        <p14:creationId xmlns:p14="http://schemas.microsoft.com/office/powerpoint/2010/main" val="148122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3359318"/>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latin typeface="Arial" panose="020B0604020202020204" pitchFamily="34" charset="0"/>
                <a:cs typeface="Arial" panose="020B0604020202020204" pitchFamily="34" charset="0"/>
              </a:rPr>
              <a:t>Một</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số</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dạng</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kiểm</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thử</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giá</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trị</a:t>
            </a:r>
            <a:r>
              <a:rPr lang="fr-FR" sz="2000" b="1" dirty="0">
                <a:latin typeface="Arial" panose="020B0604020202020204" pitchFamily="34" charset="0"/>
                <a:cs typeface="Arial" panose="020B0604020202020204" pitchFamily="34" charset="0"/>
              </a:rPr>
              <a:t> </a:t>
            </a:r>
            <a:r>
              <a:rPr lang="fr-FR" sz="2000" b="1" dirty="0" err="1">
                <a:latin typeface="Arial" panose="020B0604020202020204" pitchFamily="34" charset="0"/>
                <a:cs typeface="Arial" panose="020B0604020202020204" pitchFamily="34" charset="0"/>
              </a:rPr>
              <a:t>biên</a:t>
            </a:r>
            <a:endParaRPr lang="fr-FR" sz="2000" b="1" dirty="0">
              <a:latin typeface="Arial" panose="020B0604020202020204" pitchFamily="34" charset="0"/>
              <a:cs typeface="Arial" panose="020B0604020202020204" pitchFamily="34" charset="0"/>
            </a:endParaRP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Dạng</a:t>
            </a:r>
            <a:r>
              <a:rPr lang="fr-FR" sz="2000" b="1" dirty="0">
                <a:solidFill>
                  <a:schemeClr val="accent6">
                    <a:lumMod val="75000"/>
                  </a:schemeClr>
                </a:solidFill>
                <a:latin typeface="Arial" panose="020B0604020202020204" pitchFamily="34" charset="0"/>
                <a:cs typeface="Arial" panose="020B0604020202020204" pitchFamily="34" charset="0"/>
              </a:rPr>
              <a:t> 1: </a:t>
            </a:r>
            <a:r>
              <a:rPr lang="fr-FR" sz="2000" b="1" dirty="0" err="1">
                <a:solidFill>
                  <a:schemeClr val="accent6">
                    <a:lumMod val="75000"/>
                  </a:schemeClr>
                </a:solidFill>
                <a:latin typeface="Arial" panose="020B0604020202020204" pitchFamily="34" charset="0"/>
                <a:cs typeface="Arial" panose="020B0604020202020204" pitchFamily="34" charset="0"/>
              </a:rPr>
              <a:t>Kiểm</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thử</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giá</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trị</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biên</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mạnh</a:t>
            </a:r>
            <a:endParaRPr lang="fr-FR" sz="2000" b="1" dirty="0">
              <a:solidFill>
                <a:schemeClr val="accent6">
                  <a:lumMod val="75000"/>
                </a:schemeClr>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à mở rộng của kiểm thử giá trị biên bằng việc bổ sung các giá trị cận biên bên ngoài miền xác định</a:t>
            </a:r>
            <a:r>
              <a:rPr lang="en-US" sz="2000" dirty="0">
                <a:latin typeface="Arial" panose="020B0604020202020204" pitchFamily="34" charset="0"/>
                <a:cs typeface="Arial" panose="020B0604020202020204" pitchFamily="34" charset="0"/>
              </a:rPr>
              <a:t>: </a:t>
            </a:r>
            <a:r>
              <a:rPr lang="vi-VN" sz="2000" i="1" dirty="0" err="1">
                <a:solidFill>
                  <a:srgbClr val="00B0F0"/>
                </a:solidFill>
                <a:latin typeface="Arial" panose="020B0604020202020204" pitchFamily="34" charset="0"/>
                <a:cs typeface="Arial" panose="020B0604020202020204" pitchFamily="34" charset="0"/>
              </a:rPr>
              <a:t>max</a:t>
            </a:r>
            <a:r>
              <a:rPr lang="vi-VN" sz="2000" i="1" dirty="0">
                <a:solidFill>
                  <a:srgbClr val="00B0F0"/>
                </a:solidFill>
                <a:latin typeface="Arial" panose="020B0604020202020204" pitchFamily="34" charset="0"/>
                <a:cs typeface="Arial" panose="020B0604020202020204" pitchFamily="34" charset="0"/>
              </a:rPr>
              <a:t>+ và min− </a:t>
            </a:r>
            <a:endParaRPr lang="en-US" sz="2000" i="1" dirty="0">
              <a:solidFill>
                <a:srgbClr val="00B0F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000" dirty="0" err="1">
                <a:latin typeface="Arial" panose="020B0604020202020204" pitchFamily="34" charset="0"/>
                <a:cs typeface="Arial" panose="020B0604020202020204" pitchFamily="34" charset="0"/>
              </a:rPr>
              <a:t>Nhằm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tra chương trình với dữ liệu không hợp lệ, nằm ngoài khoảng </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41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1050993"/>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endParaRPr lang="fr-FR"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425CDA-2F3D-AAD2-C5E8-7A791CF206FF}"/>
              </a:ext>
            </a:extLst>
          </p:cNvPr>
          <p:cNvPicPr>
            <a:picLocks noChangeAspect="1"/>
          </p:cNvPicPr>
          <p:nvPr/>
        </p:nvPicPr>
        <p:blipFill>
          <a:blip r:embed="rId3"/>
          <a:stretch>
            <a:fillRect/>
          </a:stretch>
        </p:blipFill>
        <p:spPr>
          <a:xfrm>
            <a:off x="1752600" y="1943408"/>
            <a:ext cx="5448300" cy="4714875"/>
          </a:xfrm>
          <a:prstGeom prst="rect">
            <a:avLst/>
          </a:prstGeom>
        </p:spPr>
      </p:pic>
    </p:spTree>
    <p:extLst>
      <p:ext uri="{BB962C8B-B14F-4D97-AF65-F5344CB8AC3E}">
        <p14:creationId xmlns:p14="http://schemas.microsoft.com/office/powerpoint/2010/main" val="326211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4366132"/>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Dạng</a:t>
            </a:r>
            <a:r>
              <a:rPr lang="fr-FR" sz="2000" b="1" dirty="0">
                <a:solidFill>
                  <a:schemeClr val="accent6">
                    <a:lumMod val="75000"/>
                  </a:schemeClr>
                </a:solidFill>
                <a:latin typeface="Arial" panose="020B0604020202020204" pitchFamily="34" charset="0"/>
                <a:cs typeface="Arial" panose="020B0604020202020204" pitchFamily="34" charset="0"/>
              </a:rPr>
              <a:t> 2: </a:t>
            </a:r>
            <a:r>
              <a:rPr lang="fr-FR" sz="2000" b="1" dirty="0" err="1">
                <a:solidFill>
                  <a:schemeClr val="accent6">
                    <a:lumMod val="75000"/>
                  </a:schemeClr>
                </a:solidFill>
                <a:latin typeface="Arial" panose="020B0604020202020204" pitchFamily="34" charset="0"/>
                <a:cs typeface="Arial" panose="020B0604020202020204" pitchFamily="34" charset="0"/>
              </a:rPr>
              <a:t>Kiểm</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thử</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giá</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trị</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biên</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tổ</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hợp</a:t>
            </a:r>
            <a:endParaRPr lang="fr-FR" sz="2000" b="1" dirty="0">
              <a:solidFill>
                <a:schemeClr val="accent6">
                  <a:lumMod val="75000"/>
                </a:schemeClr>
              </a:solidFill>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M</a:t>
            </a:r>
            <a:r>
              <a:rPr lang="vi-VN" sz="2000" dirty="0">
                <a:latin typeface="Arial" panose="020B0604020202020204" pitchFamily="34" charset="0"/>
                <a:cs typeface="Arial" panose="020B0604020202020204" pitchFamily="34" charset="0"/>
              </a:rPr>
              <a:t>ở rộng với hai hoặc với tất cả các biến đều được đẩy đến giá trị biên và cận biên thì chúng ta sẽ tạo ra được các ca kiểm thử giá trị biên tổ hợp. </a:t>
            </a:r>
            <a:endParaRPr lang="en-US" sz="2000" dirty="0">
              <a:latin typeface="Arial" panose="020B0604020202020204" pitchFamily="34" charset="0"/>
              <a:cs typeface="Arial" panose="020B0604020202020204" pitchFamily="34" charset="0"/>
            </a:endParaRPr>
          </a:p>
          <a:p>
            <a:pPr algn="just">
              <a:lnSpc>
                <a:spcPct val="150000"/>
              </a:lnSpc>
            </a:pPr>
            <a:r>
              <a:rPr lang="vi-VN" sz="2000" dirty="0">
                <a:latin typeface="Arial" panose="020B0604020202020204" pitchFamily="34" charset="0"/>
                <a:cs typeface="Arial" panose="020B0604020202020204" pitchFamily="34" charset="0"/>
              </a:rPr>
              <a:t>Tức là từ bộ giá trị 5 phần tử min, min+, nom, </a:t>
            </a:r>
            <a:r>
              <a:rPr lang="vi-VN" sz="2000" dirty="0" err="1">
                <a:latin typeface="Arial" panose="020B0604020202020204" pitchFamily="34" charset="0"/>
                <a:cs typeface="Arial" panose="020B0604020202020204" pitchFamily="34" charset="0"/>
              </a:rPr>
              <a:t>max</a:t>
            </a:r>
            <a:r>
              <a:rPr lang="vi-VN" sz="2000" dirty="0">
                <a:latin typeface="Arial" panose="020B0604020202020204" pitchFamily="34" charset="0"/>
                <a:cs typeface="Arial" panose="020B0604020202020204" pitchFamily="34" charset="0"/>
              </a:rPr>
              <a:t>− và </a:t>
            </a:r>
            <a:r>
              <a:rPr lang="vi-VN" sz="2000" dirty="0" err="1">
                <a:latin typeface="Arial" panose="020B0604020202020204" pitchFamily="34" charset="0"/>
                <a:cs typeface="Arial" panose="020B0604020202020204" pitchFamily="34" charset="0"/>
              </a:rPr>
              <a:t>max</a:t>
            </a:r>
            <a:r>
              <a:rPr lang="vi-VN" sz="2000" dirty="0">
                <a:latin typeface="Arial" panose="020B0604020202020204" pitchFamily="34" charset="0"/>
                <a:cs typeface="Arial" panose="020B0604020202020204" pitchFamily="34" charset="0"/>
              </a:rPr>
              <a:t> của mỗi biến ta lấy tích Đề-Các (</a:t>
            </a:r>
            <a:r>
              <a:rPr lang="vi-VN" sz="2000" dirty="0" err="1">
                <a:latin typeface="Arial" panose="020B0604020202020204" pitchFamily="34" charset="0"/>
                <a:cs typeface="Arial" panose="020B0604020202020204" pitchFamily="34" charset="0"/>
              </a:rPr>
              <a:t>Cartesian</a:t>
            </a:r>
            <a:r>
              <a:rPr lang="vi-VN" sz="2000" dirty="0">
                <a:latin typeface="Arial" panose="020B0604020202020204" pitchFamily="34" charset="0"/>
                <a:cs typeface="Arial" panose="020B0604020202020204" pitchFamily="34" charset="0"/>
              </a:rPr>
              <a:t>) của chúng để tạo ra các ca kiểm thử</a:t>
            </a:r>
            <a:r>
              <a:rPr lang="en-US" sz="2000" dirty="0">
                <a:latin typeface="Arial" panose="020B0604020202020204" pitchFamily="34" charset="0"/>
                <a:cs typeface="Arial" panose="020B0604020202020204" pitchFamily="34" charset="0"/>
              </a:rPr>
              <a:t>	</a:t>
            </a:r>
          </a:p>
          <a:p>
            <a:pPr algn="just">
              <a:lnSpc>
                <a:spcPct val="150000"/>
              </a:lnSpc>
            </a:pP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Vậy</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số</a:t>
            </a:r>
            <a:r>
              <a:rPr lang="en-US" sz="2000" b="1" i="1" dirty="0">
                <a:latin typeface="Arial" panose="020B0604020202020204" pitchFamily="34" charset="0"/>
                <a:cs typeface="Arial" panose="020B0604020202020204" pitchFamily="34" charset="0"/>
                <a:sym typeface="Wingdings" panose="05000000000000000000" pitchFamily="2" charset="2"/>
              </a:rPr>
              <a:t> ca </a:t>
            </a:r>
            <a:r>
              <a:rPr lang="en-US" sz="2000" b="1" i="1" dirty="0" err="1">
                <a:latin typeface="Arial" panose="020B0604020202020204" pitchFamily="34" charset="0"/>
                <a:cs typeface="Arial" panose="020B0604020202020204" pitchFamily="34" charset="0"/>
                <a:sym typeface="Wingdings" panose="05000000000000000000" pitchFamily="2" charset="2"/>
              </a:rPr>
              <a:t>kiểm</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thử</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sẽ</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là</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vi-VN" sz="2000" b="1" i="1" spc="-5" dirty="0">
                <a:effectLst/>
                <a:latin typeface="Calibri" panose="020F0502020204030204" pitchFamily="34" charset="0"/>
                <a:ea typeface="Times New Roman" panose="02020603050405020304" pitchFamily="18" charset="0"/>
                <a:cs typeface="Times New Roman" panose="02020603050405020304" pitchFamily="18" charset="0"/>
              </a:rPr>
              <a:t>5</a:t>
            </a:r>
            <a:r>
              <a:rPr lang="vi-VN" sz="2000" b="1" i="1" spc="-5"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n-US" sz="2000" b="1" i="1" spc="-5" baseline="30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b="1" i="1" dirty="0" err="1">
                <a:latin typeface="Arial" panose="020B0604020202020204" pitchFamily="34" charset="0"/>
                <a:cs typeface="Arial" panose="020B0604020202020204" pitchFamily="34" charset="0"/>
                <a:sym typeface="Wingdings" panose="05000000000000000000" pitchFamily="2" charset="2"/>
              </a:rPr>
              <a:t>và</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spc="-5" dirty="0">
                <a:latin typeface="Calibri" panose="020F0502020204030204" pitchFamily="34" charset="0"/>
                <a:cs typeface="Times New Roman" panose="02020603050405020304" pitchFamily="18" charset="0"/>
                <a:sym typeface="Wingdings" panose="05000000000000000000" pitchFamily="2" charset="2"/>
              </a:rPr>
              <a:t>7</a:t>
            </a:r>
            <a:r>
              <a:rPr lang="vi-VN" sz="2000" b="1" i="1" spc="-5" baseline="30000" dirty="0">
                <a:effectLst/>
                <a:latin typeface="Calibri" panose="020F0502020204030204" pitchFamily="34" charset="0"/>
                <a:ea typeface="Times New Roman" panose="02020603050405020304" pitchFamily="18" charset="0"/>
                <a:cs typeface="Times New Roman" panose="02020603050405020304" pitchFamily="18" charset="0"/>
              </a:rPr>
              <a:t>n</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với</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kiểm</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thử</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biên</a:t>
            </a:r>
            <a:r>
              <a:rPr lang="en-US" sz="2000" b="1" i="1" dirty="0">
                <a:latin typeface="Arial" panose="020B0604020202020204" pitchFamily="34" charset="0"/>
                <a:cs typeface="Arial" panose="020B0604020202020204" pitchFamily="34" charset="0"/>
                <a:sym typeface="Wingdings" panose="05000000000000000000" pitchFamily="2" charset="2"/>
              </a:rPr>
              <a:t> </a:t>
            </a:r>
            <a:r>
              <a:rPr lang="en-US" sz="2000" b="1" i="1" dirty="0" err="1">
                <a:latin typeface="Arial" panose="020B0604020202020204" pitchFamily="34" charset="0"/>
                <a:cs typeface="Arial" panose="020B0604020202020204" pitchFamily="34" charset="0"/>
                <a:sym typeface="Wingdings" panose="05000000000000000000" pitchFamily="2" charset="2"/>
              </a:rPr>
              <a:t>mạnh</a:t>
            </a:r>
            <a:endParaRPr lang="vi-VN"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18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3359318"/>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Dạng</a:t>
            </a:r>
            <a:r>
              <a:rPr lang="fr-FR" sz="2000" b="1" dirty="0">
                <a:solidFill>
                  <a:schemeClr val="accent6">
                    <a:lumMod val="75000"/>
                  </a:schemeClr>
                </a:solidFill>
                <a:latin typeface="Arial" panose="020B0604020202020204" pitchFamily="34" charset="0"/>
                <a:cs typeface="Arial" panose="020B0604020202020204" pitchFamily="34" charset="0"/>
              </a:rPr>
              <a:t> 3: </a:t>
            </a:r>
            <a:r>
              <a:rPr lang="fr-FR" sz="2000" b="1" dirty="0" err="1">
                <a:solidFill>
                  <a:schemeClr val="accent6">
                    <a:lumMod val="75000"/>
                  </a:schemeClr>
                </a:solidFill>
                <a:latin typeface="Arial" panose="020B0604020202020204" pitchFamily="34" charset="0"/>
                <a:cs typeface="Arial" panose="020B0604020202020204" pitchFamily="34" charset="0"/>
              </a:rPr>
              <a:t>Kiểm</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thử</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các</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giá</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trị</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đặc</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biệt</a:t>
            </a:r>
            <a:endParaRPr lang="fr-FR" sz="2000" b="1" dirty="0">
              <a:solidFill>
                <a:schemeClr val="accent6">
                  <a:lumMod val="75000"/>
                </a:schemeClr>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à phương pháp trực quan nhất và không theo một khuôn dạng cụ thể nào. </a:t>
            </a:r>
            <a:endParaRPr lang="en-US" sz="20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vi-VN" sz="2000" dirty="0">
                <a:latin typeface="Arial" panose="020B0604020202020204" pitchFamily="34" charset="0"/>
                <a:cs typeface="Arial" panose="020B0604020202020204" pitchFamily="34" charset="0"/>
              </a:rPr>
              <a:t>Dựa trên hiểu biết về bài toán và miền ứng dụng kết hợp với kinh nghiệm cá nhân, người kiểm thử đưa ra các giá trị kiểm thử</a:t>
            </a:r>
            <a:endParaRPr lang="en-US" sz="2000" dirty="0">
              <a:latin typeface="Arial" panose="020B0604020202020204" pitchFamily="34" charset="0"/>
              <a:cs typeface="Arial" panose="020B0604020202020204" pitchFamily="34" charset="0"/>
            </a:endParaRPr>
          </a:p>
          <a:p>
            <a:pPr algn="just">
              <a:lnSpc>
                <a:spcPct val="150000"/>
              </a:lnSpc>
            </a:pPr>
            <a:r>
              <a:rPr lang="en-US" sz="2000" b="1" i="1" dirty="0" err="1">
                <a:latin typeface="Arial" panose="020B0604020202020204" pitchFamily="34" charset="0"/>
                <a:cs typeface="Arial" panose="020B0604020202020204" pitchFamily="34" charset="0"/>
              </a:rPr>
              <a:t>Ví</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dụ</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kiểm</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thử</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số</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ngày</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trong</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tháng</a:t>
            </a:r>
            <a:r>
              <a:rPr lang="en-US" sz="2000" b="1" i="1" dirty="0">
                <a:latin typeface="Arial" panose="020B0604020202020204" pitchFamily="34" charset="0"/>
                <a:cs typeface="Arial" panose="020B0604020202020204" pitchFamily="34" charset="0"/>
              </a:rPr>
              <a:t> 2 </a:t>
            </a:r>
            <a:r>
              <a:rPr lang="en-US" sz="2000" b="1" i="1" dirty="0" err="1">
                <a:latin typeface="Arial" panose="020B0604020202020204" pitchFamily="34" charset="0"/>
                <a:cs typeface="Arial" panose="020B0604020202020204" pitchFamily="34" charset="0"/>
              </a:rPr>
              <a:t>của</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bài</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toán</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NextDate</a:t>
            </a:r>
            <a:endParaRPr lang="vi-VN"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33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2435988"/>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Bài</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tập</a:t>
            </a:r>
            <a:r>
              <a:rPr lang="fr-FR" sz="2000" b="1" dirty="0">
                <a:solidFill>
                  <a:schemeClr val="accent6">
                    <a:lumMod val="75000"/>
                  </a:schemeClr>
                </a:solidFill>
                <a:latin typeface="Arial" panose="020B0604020202020204" pitchFamily="34" charset="0"/>
                <a:cs typeface="Arial" panose="020B0604020202020204" pitchFamily="34" charset="0"/>
              </a:rPr>
              <a:t> 1: </a:t>
            </a:r>
            <a:r>
              <a:rPr lang="fr-FR" sz="2000" b="1" dirty="0" err="1">
                <a:solidFill>
                  <a:schemeClr val="accent6">
                    <a:lumMod val="75000"/>
                  </a:schemeClr>
                </a:solidFill>
                <a:latin typeface="Arial" panose="020B0604020202020204" pitchFamily="34" charset="0"/>
                <a:cs typeface="Arial" panose="020B0604020202020204" pitchFamily="34" charset="0"/>
              </a:rPr>
              <a:t>Kiểm</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thử</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giá</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trị</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biên</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cho</a:t>
            </a:r>
            <a:r>
              <a:rPr lang="fr-FR" sz="2000" b="1" dirty="0">
                <a:solidFill>
                  <a:schemeClr val="accent6">
                    <a:lumMod val="75000"/>
                  </a:schemeClr>
                </a:solidFill>
                <a:latin typeface="Arial" panose="020B0604020202020204" pitchFamily="34" charset="0"/>
                <a:cs typeface="Arial" panose="020B0604020202020204" pitchFamily="34" charset="0"/>
              </a:rPr>
              <a:t> Triangle</a:t>
            </a:r>
          </a:p>
          <a:p>
            <a:pPr marL="342900" indent="-342900" algn="just">
              <a:lnSpc>
                <a:spcPct val="150000"/>
              </a:lnSpc>
              <a:buFont typeface="Wingdings" panose="05000000000000000000" pitchFamily="2" charset="2"/>
              <a:buChar char="Ø"/>
            </a:pPr>
            <a:r>
              <a:rPr lang="en-US" sz="2000" dirty="0" err="1">
                <a:latin typeface="Arial" panose="020B0604020202020204" pitchFamily="34" charset="0"/>
                <a:cs typeface="Arial" panose="020B0604020202020204" pitchFamily="34" charset="0"/>
              </a:rPr>
              <a:t>Cận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dưới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1</a:t>
            </a:r>
          </a:p>
          <a:p>
            <a:pPr marL="342900" indent="-342900" algn="just">
              <a:lnSpc>
                <a:spcPct val="150000"/>
              </a:lnSpc>
              <a:buFont typeface="Wingdings" panose="05000000000000000000" pitchFamily="2" charset="2"/>
              <a:buChar char="Ø"/>
            </a:pPr>
            <a:r>
              <a:rPr lang="en-US" sz="2000" dirty="0" err="1">
                <a:latin typeface="Arial" panose="020B0604020202020204" pitchFamily="34" charset="0"/>
                <a:cs typeface="Arial" panose="020B0604020202020204" pitchFamily="34" charset="0"/>
              </a:rPr>
              <a:t>Cận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200</a:t>
            </a:r>
          </a:p>
          <a:p>
            <a:pPr algn="just">
              <a:lnSpc>
                <a:spcPct val="150000"/>
              </a:lnSpc>
            </a:pPr>
            <a:endParaRPr lang="vi-V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A03775-CBEC-7E03-9FDA-FA2D7D0DAE5D}"/>
              </a:ext>
            </a:extLst>
          </p:cNvPr>
          <p:cNvPicPr>
            <a:picLocks noChangeAspect="1"/>
          </p:cNvPicPr>
          <p:nvPr/>
        </p:nvPicPr>
        <p:blipFill>
          <a:blip r:embed="rId3"/>
          <a:stretch>
            <a:fillRect/>
          </a:stretch>
        </p:blipFill>
        <p:spPr>
          <a:xfrm>
            <a:off x="3326069" y="1724437"/>
            <a:ext cx="5800725" cy="5343525"/>
          </a:xfrm>
          <a:prstGeom prst="rect">
            <a:avLst/>
          </a:prstGeom>
        </p:spPr>
      </p:pic>
    </p:spTree>
    <p:extLst>
      <p:ext uri="{BB962C8B-B14F-4D97-AF65-F5344CB8AC3E}">
        <p14:creationId xmlns:p14="http://schemas.microsoft.com/office/powerpoint/2010/main" val="317725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6617970">
              <a:lnSpc>
                <a:spcPct val="100000"/>
              </a:lnSpc>
              <a:spcBef>
                <a:spcPts val="95"/>
              </a:spcBef>
            </a:pPr>
            <a:r>
              <a:rPr lang="en-US" sz="2800" spc="-10" dirty="0" err="1"/>
              <a:t>Nội</a:t>
            </a:r>
            <a:r>
              <a:rPr lang="en-US" sz="2800" spc="-10" dirty="0"/>
              <a:t> dung</a:t>
            </a:r>
            <a:endParaRPr sz="2800" dirty="0"/>
          </a:p>
        </p:txBody>
      </p:sp>
      <p:sp>
        <p:nvSpPr>
          <p:cNvPr id="7" name="object 7"/>
          <p:cNvSpPr txBox="1"/>
          <p:nvPr/>
        </p:nvSpPr>
        <p:spPr>
          <a:xfrm>
            <a:off x="535816" y="1002790"/>
            <a:ext cx="6950075" cy="3281026"/>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1. Tổng quan về kiểm thử</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2. Cơ sở toán học cho việc kiểm thử</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3. Khảo sát đặc tả và mã nguồn</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4. Kiểm thử chức năng</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5. Kiểm thử luồng điều khiển</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6. Kiểm thử luồng dữ liệu</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7. Kiểm thử tự động và công cụ hỗ trợ</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Chương 8. Kiểm thử tích hợp, hệ thống và chấp nhận</a:t>
            </a:r>
          </a:p>
        </p:txBody>
      </p:sp>
    </p:spTree>
    <p:extLst>
      <p:ext uri="{BB962C8B-B14F-4D97-AF65-F5344CB8AC3E}">
        <p14:creationId xmlns:p14="http://schemas.microsoft.com/office/powerpoint/2010/main" val="51240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3359318"/>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Bài</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tập</a:t>
            </a:r>
            <a:r>
              <a:rPr lang="fr-FR" sz="2000" b="1" dirty="0">
                <a:solidFill>
                  <a:schemeClr val="accent6">
                    <a:lumMod val="75000"/>
                  </a:schemeClr>
                </a:solidFill>
                <a:latin typeface="Arial" panose="020B0604020202020204" pitchFamily="34" charset="0"/>
                <a:cs typeface="Arial" panose="020B0604020202020204" pitchFamily="34" charset="0"/>
              </a:rPr>
              <a:t> 1: </a:t>
            </a:r>
            <a:r>
              <a:rPr lang="fr-FR" sz="2000" b="1" dirty="0" err="1">
                <a:solidFill>
                  <a:schemeClr val="accent6">
                    <a:lumMod val="75000"/>
                  </a:schemeClr>
                </a:solidFill>
                <a:latin typeface="Arial" panose="020B0604020202020204" pitchFamily="34" charset="0"/>
                <a:cs typeface="Arial" panose="020B0604020202020204" pitchFamily="34" charset="0"/>
              </a:rPr>
              <a:t>Kiểm</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thử</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giá</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trị</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biên</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cho</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NextDate</a:t>
            </a:r>
            <a:endParaRPr lang="fr-FR" sz="2000" b="1" dirty="0">
              <a:solidFill>
                <a:schemeClr val="accent6">
                  <a:lumMod val="75000"/>
                </a:schemeClr>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1&lt;=</a:t>
            </a:r>
            <a:r>
              <a:rPr lang="en-US" sz="2000" dirty="0" err="1">
                <a:latin typeface="Arial" panose="020B0604020202020204" pitchFamily="34" charset="0"/>
                <a:cs typeface="Arial" panose="020B0604020202020204" pitchFamily="34" charset="0"/>
              </a:rPr>
              <a:t>ngày</a:t>
            </a:r>
            <a:r>
              <a:rPr lang="en-US" sz="2000" dirty="0">
                <a:latin typeface="Arial" panose="020B0604020202020204" pitchFamily="34" charset="0"/>
                <a:cs typeface="Arial" panose="020B0604020202020204" pitchFamily="34" charset="0"/>
              </a:rPr>
              <a:t>&lt;=31</a:t>
            </a: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1&lt;=</a:t>
            </a:r>
            <a:r>
              <a:rPr lang="en-US" sz="2000" dirty="0" err="1">
                <a:latin typeface="Arial" panose="020B0604020202020204" pitchFamily="34" charset="0"/>
                <a:cs typeface="Arial" panose="020B0604020202020204" pitchFamily="34" charset="0"/>
              </a:rPr>
              <a:t>tháng</a:t>
            </a:r>
            <a:r>
              <a:rPr lang="en-US" sz="2000" dirty="0">
                <a:latin typeface="Arial" panose="020B0604020202020204" pitchFamily="34" charset="0"/>
                <a:cs typeface="Arial" panose="020B0604020202020204" pitchFamily="34" charset="0"/>
              </a:rPr>
              <a:t>&lt;=12</a:t>
            </a: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1812&lt;=</a:t>
            </a:r>
            <a:r>
              <a:rPr lang="en-US" sz="2000" dirty="0" err="1">
                <a:latin typeface="Arial" panose="020B0604020202020204" pitchFamily="34" charset="0"/>
                <a:cs typeface="Arial" panose="020B0604020202020204" pitchFamily="34" charset="0"/>
              </a:rPr>
              <a:t>năm</a:t>
            </a:r>
            <a:r>
              <a:rPr lang="en-US" sz="2000" dirty="0">
                <a:latin typeface="Arial" panose="020B0604020202020204" pitchFamily="34" charset="0"/>
                <a:cs typeface="Arial" panose="020B0604020202020204" pitchFamily="34" charset="0"/>
              </a:rPr>
              <a:t>&lt;=2024</a:t>
            </a:r>
          </a:p>
          <a:p>
            <a:pPr algn="just">
              <a:lnSpc>
                <a:spcPct val="150000"/>
              </a:lnSpc>
            </a:pPr>
            <a:r>
              <a:rPr lang="en-US" sz="2000" dirty="0">
                <a:latin typeface="Arial" panose="020B0604020202020204" pitchFamily="34" charset="0"/>
                <a:cs typeface="Arial" panose="020B0604020202020204" pitchFamily="34" charset="0"/>
                <a:sym typeface="Wingdings" panose="05000000000000000000" pitchFamily="2" charset="2"/>
              </a:rPr>
              <a:t></a:t>
            </a:r>
            <a:r>
              <a:rPr lang="en-US" sz="2000" dirty="0" err="1">
                <a:latin typeface="Arial" panose="020B0604020202020204" pitchFamily="34" charset="0"/>
                <a:cs typeface="Arial" panose="020B0604020202020204" pitchFamily="34" charset="0"/>
                <a:sym typeface="Wingdings" panose="05000000000000000000" pitchFamily="2" charset="2"/>
              </a:rPr>
              <a:t>Tổng</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số</a:t>
            </a:r>
            <a:r>
              <a:rPr lang="en-US" sz="2000" dirty="0">
                <a:latin typeface="Arial" panose="020B0604020202020204" pitchFamily="34" charset="0"/>
                <a:cs typeface="Arial" panose="020B0604020202020204" pitchFamily="34" charset="0"/>
                <a:sym typeface="Wingdings" panose="05000000000000000000" pitchFamily="2" charset="2"/>
              </a:rPr>
              <a:t> ca </a:t>
            </a:r>
            <a:r>
              <a:rPr lang="en-US" sz="2000" dirty="0" err="1">
                <a:latin typeface="Arial" panose="020B0604020202020204" pitchFamily="34" charset="0"/>
                <a:cs typeface="Arial" panose="020B0604020202020204" pitchFamily="34" charset="0"/>
                <a:sym typeface="Wingdings" panose="05000000000000000000" pitchFamily="2" charset="2"/>
              </a:rPr>
              <a:t>kiểm</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thử</a:t>
            </a:r>
            <a:r>
              <a:rPr lang="en-US" sz="2000" dirty="0">
                <a:latin typeface="Arial" panose="020B0604020202020204" pitchFamily="34" charset="0"/>
                <a:cs typeface="Arial" panose="020B0604020202020204" pitchFamily="34" charset="0"/>
                <a:sym typeface="Wingdings" panose="05000000000000000000" pitchFamily="2" charset="2"/>
              </a:rPr>
              <a:t>: 125</a:t>
            </a:r>
            <a:endParaRPr lang="en-US" sz="2000" dirty="0">
              <a:latin typeface="Arial" panose="020B0604020202020204" pitchFamily="34" charset="0"/>
              <a:cs typeface="Arial" panose="020B0604020202020204" pitchFamily="34" charset="0"/>
            </a:endParaRPr>
          </a:p>
          <a:p>
            <a:pPr algn="just">
              <a:lnSpc>
                <a:spcPct val="150000"/>
              </a:lnSpc>
            </a:pPr>
            <a:endParaRPr lang="vi-VN"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CFDAB64-1EBA-265D-D04B-96C4C675FC74}"/>
              </a:ext>
            </a:extLst>
          </p:cNvPr>
          <p:cNvPicPr>
            <a:picLocks noChangeAspect="1"/>
          </p:cNvPicPr>
          <p:nvPr/>
        </p:nvPicPr>
        <p:blipFill>
          <a:blip r:embed="rId3"/>
          <a:stretch>
            <a:fillRect/>
          </a:stretch>
        </p:blipFill>
        <p:spPr>
          <a:xfrm>
            <a:off x="3733800" y="1737939"/>
            <a:ext cx="5256114" cy="5826732"/>
          </a:xfrm>
          <a:prstGeom prst="rect">
            <a:avLst/>
          </a:prstGeom>
        </p:spPr>
      </p:pic>
    </p:spTree>
    <p:extLst>
      <p:ext uri="{BB962C8B-B14F-4D97-AF65-F5344CB8AC3E}">
        <p14:creationId xmlns:p14="http://schemas.microsoft.com/office/powerpoint/2010/main" val="335724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1974323"/>
          </a:xfrm>
          <a:prstGeom prst="rect">
            <a:avLst/>
          </a:prstGeom>
        </p:spPr>
        <p:txBody>
          <a:bodyPr wrap="square">
            <a:spAutoFit/>
          </a:bodyPr>
          <a:lstStyle/>
          <a:p>
            <a:pPr>
              <a:lnSpc>
                <a:spcPct val="150000"/>
              </a:lnSpc>
            </a:pPr>
            <a:r>
              <a:rPr lang="en-US" sz="2400" b="1" dirty="0">
                <a:solidFill>
                  <a:srgbClr val="0070C0"/>
                </a:solidFill>
              </a:rPr>
              <a:t>5</a:t>
            </a:r>
            <a:r>
              <a:rPr lang="vi-VN" sz="2400" b="1" dirty="0">
                <a:solidFill>
                  <a:srgbClr val="0070C0"/>
                </a:solidFill>
              </a:rPr>
              <a:t>.2. Kiểm thử giá trị biên</a:t>
            </a:r>
          </a:p>
          <a:p>
            <a:pPr algn="just">
              <a:lnSpc>
                <a:spcPct val="150000"/>
              </a:lnSpc>
            </a:pPr>
            <a:r>
              <a:rPr lang="fr-FR" sz="2000" b="1" dirty="0" err="1">
                <a:solidFill>
                  <a:schemeClr val="accent6">
                    <a:lumMod val="75000"/>
                  </a:schemeClr>
                </a:solidFill>
                <a:latin typeface="Arial" panose="020B0604020202020204" pitchFamily="34" charset="0"/>
                <a:cs typeface="Arial" panose="020B0604020202020204" pitchFamily="34" charset="0"/>
              </a:rPr>
              <a:t>Kết</a:t>
            </a:r>
            <a:r>
              <a:rPr lang="fr-FR" sz="2000" b="1" dirty="0">
                <a:solidFill>
                  <a:schemeClr val="accent6">
                    <a:lumMod val="75000"/>
                  </a:schemeClr>
                </a:solidFill>
                <a:latin typeface="Arial" panose="020B0604020202020204" pitchFamily="34" charset="0"/>
                <a:cs typeface="Arial" panose="020B0604020202020204" pitchFamily="34" charset="0"/>
              </a:rPr>
              <a:t> </a:t>
            </a:r>
            <a:r>
              <a:rPr lang="fr-FR" sz="2000" b="1" dirty="0" err="1">
                <a:solidFill>
                  <a:schemeClr val="accent6">
                    <a:lumMod val="75000"/>
                  </a:schemeClr>
                </a:solidFill>
                <a:latin typeface="Arial" panose="020B0604020202020204" pitchFamily="34" charset="0"/>
                <a:cs typeface="Arial" panose="020B0604020202020204" pitchFamily="34" charset="0"/>
              </a:rPr>
              <a:t>luận</a:t>
            </a:r>
            <a:endParaRPr lang="fr-FR" sz="2000" b="1" dirty="0">
              <a:solidFill>
                <a:schemeClr val="accent6">
                  <a:lumMod val="75000"/>
                </a:schemeClr>
              </a:solidFill>
              <a:latin typeface="Arial" panose="020B0604020202020204" pitchFamily="34" charset="0"/>
              <a:cs typeface="Arial" panose="020B0604020202020204" pitchFamily="34" charset="0"/>
            </a:endParaRPr>
          </a:p>
          <a:p>
            <a:pPr algn="just">
              <a:lnSpc>
                <a:spcPct val="150000"/>
              </a:lnSpc>
            </a:pPr>
            <a:r>
              <a:rPr lang="vi-VN" sz="2000" dirty="0">
                <a:latin typeface="Arial" panose="020B0604020202020204" pitchFamily="34" charset="0"/>
                <a:cs typeface="Arial" panose="020B0604020202020204" pitchFamily="34" charset="0"/>
              </a:rPr>
              <a:t>Phương pháp này nên áp dụng cho các hàm có các biến đầu vào độc lập, không phụ thuộc vào nhau</a:t>
            </a:r>
          </a:p>
        </p:txBody>
      </p:sp>
    </p:spTree>
    <p:extLst>
      <p:ext uri="{BB962C8B-B14F-4D97-AF65-F5344CB8AC3E}">
        <p14:creationId xmlns:p14="http://schemas.microsoft.com/office/powerpoint/2010/main" val="195951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2241576"/>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algn="just">
              <a:lnSpc>
                <a:spcPct val="150000"/>
              </a:lnSpc>
            </a:pPr>
            <a:r>
              <a:rPr lang="en-US" sz="24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Kiểm thử lớp tương đương là phương pháp chia miền dữ liệu kiểm thử</a:t>
            </a:r>
            <a:r>
              <a:rPr lang="vi-VN" sz="2400" spc="5"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thành các miền con sao cho dữ liệu trong mỗi miền con có cùng tính chất đối</a:t>
            </a:r>
            <a:r>
              <a:rPr lang="vi-VN" sz="2400" spc="-3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với chương trình</a:t>
            </a:r>
            <a:endParaRPr lang="vi-VN" sz="2400" b="1" dirty="0">
              <a:solidFill>
                <a:srgbClr val="0070C0"/>
              </a:solidFill>
            </a:endParaRPr>
          </a:p>
        </p:txBody>
      </p:sp>
    </p:spTree>
    <p:extLst>
      <p:ext uri="{BB962C8B-B14F-4D97-AF65-F5344CB8AC3E}">
        <p14:creationId xmlns:p14="http://schemas.microsoft.com/office/powerpoint/2010/main" val="59420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3349571"/>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algn="just">
              <a:lnSpc>
                <a:spcPct val="150000"/>
              </a:lnSpc>
            </a:pPr>
            <a:r>
              <a:rPr lang="en-US" sz="24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Ví dụ trong bài toán </a:t>
            </a:r>
            <a:r>
              <a:rPr lang="vi-VN" sz="2400" dirty="0" err="1">
                <a:effectLst/>
                <a:latin typeface="Times New Roman" panose="02020603050405020304" pitchFamily="18" charset="0"/>
                <a:ea typeface="Times New Roman" panose="02020603050405020304" pitchFamily="18" charset="0"/>
              </a:rPr>
              <a:t>Triangle</a:t>
            </a:r>
            <a:r>
              <a:rPr lang="vi-VN" sz="2400" dirty="0">
                <a:effectLst/>
                <a:latin typeface="Times New Roman" panose="02020603050405020304" pitchFamily="18" charset="0"/>
                <a:ea typeface="Times New Roman" panose="02020603050405020304" pitchFamily="18" charset="0"/>
              </a:rPr>
              <a:t> ta lấy một lớp tương đương là tất cả các tam giác đều. Khi đó ta chọn một ca kiểm thử là (5, 5, 5) để thực hiện thì sau đó ta có thể kết luận tương tự về kết quả kiểm thử cho các ca kiểm thử khác cùng lớp như (6, 6, 6) hay (100, 100, 100)</a:t>
            </a:r>
            <a:endParaRPr lang="vi-VN" sz="2400" b="1" dirty="0">
              <a:solidFill>
                <a:srgbClr val="0070C0"/>
              </a:solidFill>
            </a:endParaRPr>
          </a:p>
        </p:txBody>
      </p:sp>
    </p:spTree>
    <p:extLst>
      <p:ext uri="{BB962C8B-B14F-4D97-AF65-F5344CB8AC3E}">
        <p14:creationId xmlns:p14="http://schemas.microsoft.com/office/powerpoint/2010/main" val="363646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2248693"/>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marL="342900" indent="-342900" algn="just">
              <a:lnSpc>
                <a:spcPct val="150000"/>
              </a:lnSpc>
              <a:buFont typeface="Wingdings" panose="05000000000000000000" pitchFamily="2" charset="2"/>
              <a:buChar char="è"/>
            </a:pPr>
            <a:r>
              <a:rPr lang="en-US" sz="2400" b="1" dirty="0" err="1">
                <a:solidFill>
                  <a:srgbClr val="0070C0"/>
                </a:solidFill>
                <a:latin typeface="Times New Roman" panose="02020603050405020304" pitchFamily="18" charset="0"/>
                <a:sym typeface="Wingdings" panose="05000000000000000000" pitchFamily="2" charset="2"/>
              </a:rPr>
              <a:t>Vậy</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làm</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sao</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để</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xác</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định</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được</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các</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miền</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dữ</a:t>
            </a:r>
            <a:r>
              <a:rPr lang="en-US" sz="2400" b="1" dirty="0">
                <a:solidFill>
                  <a:srgbClr val="0070C0"/>
                </a:solidFill>
                <a:latin typeface="Times New Roman" panose="02020603050405020304" pitchFamily="18" charset="0"/>
                <a:sym typeface="Wingdings" panose="05000000000000000000" pitchFamily="2" charset="2"/>
              </a:rPr>
              <a:t> </a:t>
            </a:r>
            <a:r>
              <a:rPr lang="en-US" sz="2400" b="1" dirty="0" err="1">
                <a:solidFill>
                  <a:srgbClr val="0070C0"/>
                </a:solidFill>
                <a:latin typeface="Times New Roman" panose="02020603050405020304" pitchFamily="18" charset="0"/>
                <a:sym typeface="Wingdings" panose="05000000000000000000" pitchFamily="2" charset="2"/>
              </a:rPr>
              <a:t>liệu</a:t>
            </a:r>
            <a:endParaRPr lang="en-US" sz="2400" b="1" dirty="0">
              <a:solidFill>
                <a:srgbClr val="0070C0"/>
              </a:solidFill>
              <a:latin typeface="Times New Roman" panose="02020603050405020304" pitchFamily="18" charset="0"/>
              <a:sym typeface="Wingdings" panose="05000000000000000000" pitchFamily="2" charset="2"/>
            </a:endParaRPr>
          </a:p>
          <a:p>
            <a:pPr marL="342900" indent="-342900" algn="just">
              <a:lnSpc>
                <a:spcPct val="150000"/>
              </a:lnSpc>
              <a:buFontTx/>
              <a:buChar char="-"/>
            </a:pPr>
            <a:r>
              <a:rPr lang="en-US" sz="2400" dirty="0" err="1">
                <a:latin typeface="Times New Roman" panose="02020603050405020304" pitchFamily="18" charset="0"/>
                <a:sym typeface="Wingdings" panose="05000000000000000000" pitchFamily="2" charset="2"/>
              </a:rPr>
              <a:t>Phân</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tích</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mã</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nguồn</a:t>
            </a:r>
            <a:endParaRPr lang="en-US" sz="2400" dirty="0">
              <a:latin typeface="Times New Roman" panose="02020603050405020304" pitchFamily="18" charset="0"/>
              <a:sym typeface="Wingdings" panose="05000000000000000000" pitchFamily="2" charset="2"/>
            </a:endParaRPr>
          </a:p>
          <a:p>
            <a:pPr marL="342900" indent="-342900" algn="just">
              <a:lnSpc>
                <a:spcPct val="150000"/>
              </a:lnSpc>
              <a:buFontTx/>
              <a:buChar char="-"/>
            </a:pPr>
            <a:r>
              <a:rPr lang="en-US" sz="2400" dirty="0" err="1"/>
              <a:t>Dựa</a:t>
            </a:r>
            <a:r>
              <a:rPr lang="en-US" sz="2400" dirty="0"/>
              <a:t> </a:t>
            </a:r>
            <a:r>
              <a:rPr lang="en-US" sz="2400" dirty="0" err="1"/>
              <a:t>vào</a:t>
            </a:r>
            <a:r>
              <a:rPr lang="en-US" sz="2400" dirty="0"/>
              <a:t> </a:t>
            </a:r>
            <a:r>
              <a:rPr lang="en-US" sz="2400" dirty="0" err="1"/>
              <a:t>chức</a:t>
            </a:r>
            <a:r>
              <a:rPr lang="en-US" sz="2400" dirty="0"/>
              <a:t> </a:t>
            </a:r>
            <a:r>
              <a:rPr lang="en-US" sz="2400" dirty="0" err="1"/>
              <a:t>năng</a:t>
            </a:r>
            <a:r>
              <a:rPr lang="en-US" sz="2400" dirty="0"/>
              <a:t> </a:t>
            </a:r>
            <a:r>
              <a:rPr lang="en-US" sz="2400" dirty="0" err="1"/>
              <a:t>của</a:t>
            </a:r>
            <a:r>
              <a:rPr lang="en-US" sz="2400" dirty="0"/>
              <a:t> </a:t>
            </a:r>
            <a:r>
              <a:rPr lang="en-US" sz="2400" dirty="0" err="1"/>
              <a:t>chương</a:t>
            </a:r>
            <a:r>
              <a:rPr lang="en-US" sz="2400" dirty="0"/>
              <a:t> </a:t>
            </a:r>
            <a:r>
              <a:rPr lang="en-US" sz="2400" dirty="0" err="1"/>
              <a:t>trình</a:t>
            </a:r>
            <a:r>
              <a:rPr lang="en-US" sz="2400" dirty="0"/>
              <a:t> </a:t>
            </a:r>
            <a:r>
              <a:rPr lang="en-US" sz="2400" dirty="0" err="1"/>
              <a:t>mà</a:t>
            </a:r>
            <a:r>
              <a:rPr lang="en-US" sz="2400" dirty="0"/>
              <a:t> </a:t>
            </a:r>
            <a:r>
              <a:rPr lang="en-US" sz="2400" dirty="0" err="1"/>
              <a:t>suy</a:t>
            </a:r>
            <a:r>
              <a:rPr lang="en-US" sz="2400" dirty="0"/>
              <a:t> </a:t>
            </a:r>
            <a:r>
              <a:rPr lang="en-US" sz="2400" dirty="0" err="1"/>
              <a:t>ra</a:t>
            </a:r>
            <a:r>
              <a:rPr lang="en-US" sz="2400" dirty="0"/>
              <a:t> </a:t>
            </a:r>
            <a:r>
              <a:rPr lang="en-US" sz="2400" dirty="0" err="1"/>
              <a:t>cách</a:t>
            </a:r>
            <a:r>
              <a:rPr lang="en-US" sz="2400" dirty="0"/>
              <a:t> </a:t>
            </a:r>
            <a:r>
              <a:rPr lang="en-US" sz="2400" dirty="0" err="1"/>
              <a:t>cài</a:t>
            </a:r>
            <a:r>
              <a:rPr lang="en-US" sz="2400" dirty="0"/>
              <a:t> </a:t>
            </a:r>
            <a:r>
              <a:rPr lang="en-US" sz="2400" dirty="0" err="1"/>
              <a:t>đặt</a:t>
            </a:r>
            <a:r>
              <a:rPr lang="en-US" sz="2400" dirty="0"/>
              <a:t> </a:t>
            </a:r>
            <a:r>
              <a:rPr lang="en-US" sz="2400" dirty="0" err="1"/>
              <a:t>nó</a:t>
            </a:r>
            <a:endParaRPr lang="vi-VN" sz="2400" dirty="0"/>
          </a:p>
        </p:txBody>
      </p:sp>
    </p:spTree>
    <p:extLst>
      <p:ext uri="{BB962C8B-B14F-4D97-AF65-F5344CB8AC3E}">
        <p14:creationId xmlns:p14="http://schemas.microsoft.com/office/powerpoint/2010/main" val="76852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3858236"/>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algn="just">
              <a:lnSpc>
                <a:spcPct val="150000"/>
              </a:lnSpc>
            </a:pPr>
            <a:r>
              <a:rPr lang="en-US" sz="2400" dirty="0" err="1">
                <a:latin typeface="Times New Roman" panose="02020603050405020304" pitchFamily="18" charset="0"/>
                <a:sym typeface="Wingdings" panose="05000000000000000000" pitchFamily="2" charset="2"/>
              </a:rPr>
              <a:t>Dựa</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trên</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khái</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niệm</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phân</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hoạch</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của</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tập</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hợp</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giả</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sử</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cho</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tập</a:t>
            </a:r>
            <a:r>
              <a:rPr lang="en-US" sz="2400" dirty="0">
                <a:latin typeface="Times New Roman" panose="02020603050405020304" pitchFamily="18" charset="0"/>
                <a:sym typeface="Wingdings" panose="05000000000000000000" pitchFamily="2" charset="2"/>
              </a:rPr>
              <a:t> A</a:t>
            </a:r>
          </a:p>
          <a:p>
            <a:pPr algn="just">
              <a:lnSpc>
                <a:spcPct val="150000"/>
              </a:lnSpc>
            </a:pPr>
            <a:r>
              <a:rPr lang="en-US" sz="2400" dirty="0">
                <a:latin typeface="Times New Roman" panose="02020603050405020304" pitchFamily="18" charset="0"/>
                <a:sym typeface="Wingdings" panose="05000000000000000000" pitchFamily="2" charset="2"/>
              </a:rPr>
              <a:t>A </a:t>
            </a:r>
            <a:r>
              <a:rPr lang="en-US" sz="2400" dirty="0" err="1">
                <a:latin typeface="Times New Roman" panose="02020603050405020304" pitchFamily="18" charset="0"/>
                <a:sym typeface="Wingdings" panose="05000000000000000000" pitchFamily="2" charset="2"/>
              </a:rPr>
              <a:t>được</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gọi</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là</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phân</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hoạch</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nếu</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thỏa</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mãm</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điều</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kiện</a:t>
            </a:r>
            <a:r>
              <a:rPr lang="en-US" sz="2400" dirty="0">
                <a:latin typeface="Times New Roman" panose="02020603050405020304" pitchFamily="18" charset="0"/>
                <a:sym typeface="Wingdings" panose="05000000000000000000" pitchFamily="2" charset="2"/>
              </a:rPr>
              <a:t>:</a:t>
            </a:r>
          </a:p>
          <a:p>
            <a:pPr marL="671195" marR="805815">
              <a:spcBef>
                <a:spcPts val="1130"/>
              </a:spcBef>
              <a:spcAft>
                <a:spcPts val="0"/>
              </a:spcAft>
            </a:pP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i="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2400"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1</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2</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en-US" sz="2400" i="1" spc="-40" dirty="0">
                <a:latin typeface="Calibri" panose="020F0502020204030204" pitchFamily="34" charset="0"/>
                <a:ea typeface="Times New Roman" panose="02020603050405020304" pitchFamily="18" charset="0"/>
                <a:cs typeface="Times New Roman" panose="02020603050405020304" pitchFamily="18" charset="0"/>
              </a:rPr>
              <a:t>…</a:t>
            </a:r>
            <a:r>
              <a:rPr lang="en-US" sz="2400" baseline="-25000" dirty="0">
                <a:effectLst/>
                <a:latin typeface="Georgia" panose="02040502050405020303" pitchFamily="18" charset="0"/>
                <a:ea typeface="Times New Roman" panose="02020603050405020304" pitchFamily="18" charset="0"/>
              </a:rPr>
              <a:t> </a:t>
            </a:r>
            <a:r>
              <a:rPr lang="en-US" sz="2400" baseline="-25000" dirty="0">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400" i="1" baseline="-25000" dirty="0">
                <a:latin typeface="Georgia" panose="02040502050405020303" pitchFamily="18" charset="0"/>
                <a:ea typeface="Times New Roman" panose="02020603050405020304" pitchFamily="18" charset="0"/>
                <a:cs typeface="Times New Roman" panose="02020603050405020304" pitchFamily="18" charset="0"/>
              </a:rPr>
              <a:t>n-1</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400" i="1" baseline="-25000" dirty="0">
                <a:latin typeface="Georgia" panose="02040502050405020303" pitchFamily="18" charset="0"/>
                <a:ea typeface="Times New Roman" panose="02020603050405020304" pitchFamily="18" charset="0"/>
                <a:cs typeface="Times New Roman" panose="02020603050405020304" pitchFamily="18" charset="0"/>
              </a:rPr>
              <a:t>n</a:t>
            </a:r>
            <a:r>
              <a:rPr lang="en-US" sz="2400" baseline="-25000" dirty="0">
                <a:effectLst/>
                <a:latin typeface="Georgia" panose="02040502050405020303" pitchFamily="18" charset="0"/>
                <a:ea typeface="Times New Roman" panose="02020603050405020304" pitchFamily="18" charset="0"/>
              </a:rPr>
              <a:t> </a:t>
            </a:r>
            <a:endParaRPr lang="en-US" sz="2400" baseline="-25000" dirty="0">
              <a:latin typeface="Times New Roman" panose="02020603050405020304" pitchFamily="18" charset="0"/>
              <a:ea typeface="Times New Roman" panose="02020603050405020304" pitchFamily="18" charset="0"/>
            </a:endParaRPr>
          </a:p>
          <a:p>
            <a:pPr algn="just">
              <a:lnSpc>
                <a:spcPct val="150000"/>
              </a:lnSpc>
            </a:pPr>
            <a:r>
              <a:rPr lang="en-US" sz="2400" dirty="0" err="1"/>
              <a:t>Và</a:t>
            </a:r>
            <a:r>
              <a:rPr lang="en-US" sz="2400" dirty="0"/>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1</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2</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 </a:t>
            </a:r>
            <a:r>
              <a:rPr lang="en-US" sz="2400" i="1" spc="-40" dirty="0">
                <a:latin typeface="Calibri" panose="020F0502020204030204" pitchFamily="34" charset="0"/>
                <a:ea typeface="Times New Roman" panose="02020603050405020304" pitchFamily="18" charset="0"/>
                <a:cs typeface="Times New Roman" panose="02020603050405020304" pitchFamily="18" charset="0"/>
              </a:rPr>
              <a:t>…</a:t>
            </a:r>
            <a:r>
              <a:rPr lang="en-US" sz="2400" baseline="-2500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400" i="1" baseline="-25000" dirty="0">
                <a:latin typeface="Georgia" panose="02040502050405020303" pitchFamily="18" charset="0"/>
                <a:ea typeface="Times New Roman" panose="02020603050405020304" pitchFamily="18" charset="0"/>
                <a:cs typeface="Times New Roman" panose="02020603050405020304" pitchFamily="18" charset="0"/>
              </a:rPr>
              <a:t>n-1</a:t>
            </a:r>
            <a:r>
              <a:rPr lang="vi-VN" sz="2400" dirty="0">
                <a:effectLst/>
                <a:latin typeface="Cambria" panose="02040503050406030204" pitchFamily="18" charset="0"/>
                <a:ea typeface="Times New Roman" panose="02020603050405020304" pitchFamily="18" charset="0"/>
              </a:rPr>
              <a:t> ∩</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400" i="1" baseline="-25000" dirty="0">
                <a:latin typeface="Georgia" panose="02040502050405020303" pitchFamily="18" charset="0"/>
                <a:ea typeface="Times New Roman" panose="02020603050405020304" pitchFamily="18" charset="0"/>
                <a:cs typeface="Times New Roman" panose="02020603050405020304" pitchFamily="18" charset="0"/>
              </a:rPr>
              <a:t>n</a:t>
            </a:r>
            <a:r>
              <a:rPr lang="en-US" sz="2400" baseline="-25000"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latin typeface="Times New Roman" panose="02020603050405020304" pitchFamily="18" charset="0"/>
              </a:rPr>
              <a:t>a</a:t>
            </a:r>
            <a:r>
              <a:rPr lang="en-US" sz="2400" baseline="-25000" dirty="0">
                <a:latin typeface="Times New Roman" panose="02020603050405020304" pitchFamily="18" charset="0"/>
              </a:rPr>
              <a:t>i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phần</a:t>
            </a:r>
            <a:r>
              <a:rPr lang="en-US" sz="2400" dirty="0">
                <a:latin typeface="Times New Roman" panose="02020603050405020304" pitchFamily="18" charset="0"/>
              </a:rPr>
              <a:t> </a:t>
            </a:r>
            <a:r>
              <a:rPr lang="en-US" sz="2400" dirty="0" err="1">
                <a:latin typeface="Times New Roman" panose="02020603050405020304" pitchFamily="18" charset="0"/>
              </a:rPr>
              <a:t>tử</a:t>
            </a:r>
            <a:r>
              <a:rPr lang="en-US" sz="2400" dirty="0">
                <a:latin typeface="Times New Roman" panose="02020603050405020304" pitchFamily="18" charset="0"/>
              </a:rPr>
              <a:t> </a:t>
            </a:r>
            <a:r>
              <a:rPr lang="en-US" sz="2400" dirty="0" err="1">
                <a:latin typeface="Times New Roman" panose="02020603050405020304" pitchFamily="18" charset="0"/>
              </a:rPr>
              <a:t>đại</a:t>
            </a:r>
            <a:r>
              <a:rPr lang="en-US" sz="2400" dirty="0">
                <a:latin typeface="Times New Roman" panose="02020603050405020304" pitchFamily="18" charset="0"/>
              </a:rPr>
              <a:t> </a:t>
            </a:r>
            <a:r>
              <a:rPr lang="en-US" sz="2400" dirty="0" err="1">
                <a:latin typeface="Times New Roman" panose="02020603050405020304" pitchFamily="18" charset="0"/>
              </a:rPr>
              <a:t>diện</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r>
              <a:rPr lang="en-US" sz="2400" dirty="0" err="1">
                <a:latin typeface="Times New Roman" panose="02020603050405020304" pitchFamily="18" charset="0"/>
              </a:rPr>
              <a:t>miền</a:t>
            </a:r>
            <a:r>
              <a:rPr lang="en-US" sz="2400" dirty="0">
                <a:latin typeface="Times New Roman" panose="02020603050405020304" pitchFamily="18" charset="0"/>
              </a:rPr>
              <a:t> A</a:t>
            </a:r>
            <a:r>
              <a:rPr lang="en-US" sz="2400" baseline="-25000" dirty="0">
                <a:latin typeface="Times New Roman" panose="02020603050405020304" pitchFamily="18" charset="0"/>
              </a:rPr>
              <a:t>i</a:t>
            </a:r>
          </a:p>
          <a:p>
            <a:pPr algn="just">
              <a:lnSpc>
                <a:spcPct val="150000"/>
              </a:lnSpc>
            </a:pPr>
            <a:endParaRPr lang="vi-VN" sz="2400" dirty="0"/>
          </a:p>
        </p:txBody>
      </p:sp>
    </p:spTree>
    <p:extLst>
      <p:ext uri="{BB962C8B-B14F-4D97-AF65-F5344CB8AC3E}">
        <p14:creationId xmlns:p14="http://schemas.microsoft.com/office/powerpoint/2010/main" val="1285006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4879028"/>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marL="342900" indent="-342900" algn="just">
              <a:lnSpc>
                <a:spcPct val="150000"/>
              </a:lnSpc>
              <a:buFontTx/>
              <a:buChar char="-"/>
            </a:pPr>
            <a:r>
              <a:rPr lang="vi-VN" sz="2400" dirty="0">
                <a:latin typeface="Times New Roman" panose="02020603050405020304" pitchFamily="18" charset="0"/>
                <a:sym typeface="Wingdings" panose="05000000000000000000" pitchFamily="2" charset="2"/>
              </a:rPr>
              <a:t>Giả sử chương trình của chúng ta là một hàm của ba biến a, b, c và không gian đầu vào là ba tập A, B, C. </a:t>
            </a:r>
            <a:endParaRPr lang="en-US" sz="2400" dirty="0">
              <a:latin typeface="Times New Roman" panose="02020603050405020304" pitchFamily="18" charset="0"/>
              <a:sym typeface="Wingdings" panose="05000000000000000000" pitchFamily="2" charset="2"/>
            </a:endParaRPr>
          </a:p>
          <a:p>
            <a:pPr marL="342900" indent="-342900" algn="just">
              <a:lnSpc>
                <a:spcPct val="150000"/>
              </a:lnSpc>
              <a:buFontTx/>
              <a:buChar char="-"/>
            </a:pPr>
            <a:r>
              <a:rPr lang="en-US" sz="2400" dirty="0" err="1">
                <a:latin typeface="Times New Roman" panose="02020603050405020304" pitchFamily="18" charset="0"/>
                <a:sym typeface="Wingdings" panose="05000000000000000000" pitchFamily="2" charset="2"/>
              </a:rPr>
              <a:t>Giả</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sử</a:t>
            </a:r>
            <a:r>
              <a:rPr lang="en-US" sz="2400" dirty="0">
                <a:latin typeface="Times New Roman" panose="02020603050405020304" pitchFamily="18" charset="0"/>
                <a:sym typeface="Wingdings" panose="05000000000000000000" pitchFamily="2" charset="2"/>
              </a:rPr>
              <a:t> ta </a:t>
            </a:r>
            <a:r>
              <a:rPr lang="en-US" sz="2400" dirty="0" err="1">
                <a:latin typeface="Times New Roman" panose="02020603050405020304" pitchFamily="18" charset="0"/>
                <a:sym typeface="Wingdings" panose="05000000000000000000" pitchFamily="2" charset="2"/>
              </a:rPr>
              <a:t>đã</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xác</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định</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được</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miền</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tương</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đương</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cho</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các</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đầu</a:t>
            </a:r>
            <a:r>
              <a:rPr lang="en-US" sz="2400" dirty="0">
                <a:latin typeface="Times New Roman" panose="02020603050405020304" pitchFamily="18" charset="0"/>
                <a:sym typeface="Wingdings" panose="05000000000000000000" pitchFamily="2" charset="2"/>
              </a:rPr>
              <a:t> </a:t>
            </a:r>
            <a:r>
              <a:rPr lang="en-US" sz="2400" dirty="0" err="1">
                <a:latin typeface="Times New Roman" panose="02020603050405020304" pitchFamily="18" charset="0"/>
                <a:sym typeface="Wingdings" panose="05000000000000000000" pitchFamily="2" charset="2"/>
              </a:rPr>
              <a:t>vào</a:t>
            </a:r>
            <a:endParaRPr lang="en-US" sz="2400" dirty="0">
              <a:latin typeface="Times New Roman" panose="02020603050405020304" pitchFamily="18" charset="0"/>
              <a:sym typeface="Wingdings" panose="05000000000000000000" pitchFamily="2" charset="2"/>
            </a:endParaRPr>
          </a:p>
          <a:p>
            <a:pPr marL="671195" marR="805815">
              <a:spcBef>
                <a:spcPts val="1130"/>
              </a:spcBef>
              <a:spcAft>
                <a:spcPts val="0"/>
              </a:spcAft>
            </a:pP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i="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2400"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1</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vi-VN" sz="2400" baseline="-25000" dirty="0">
                <a:effectLst/>
                <a:latin typeface="Georgia" panose="02040502050405020303" pitchFamily="18" charset="0"/>
                <a:ea typeface="Times New Roman" panose="02020603050405020304" pitchFamily="18" charset="0"/>
              </a:rPr>
              <a:t>2</a:t>
            </a:r>
            <a:r>
              <a:rPr lang="vi-VN" sz="2400" spc="-20"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4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400" i="1" baseline="-25000" dirty="0">
                <a:effectLst/>
                <a:latin typeface="Georgia" panose="02040502050405020303" pitchFamily="18" charset="0"/>
                <a:ea typeface="Times New Roman" panose="02020603050405020304" pitchFamily="18" charset="0"/>
                <a:cs typeface="Times New Roman" panose="02020603050405020304" pitchFamily="18" charset="0"/>
              </a:rPr>
              <a:t>3</a:t>
            </a:r>
            <a:r>
              <a:rPr lang="en-US" sz="2400" baseline="-25000" dirty="0">
                <a:effectLst/>
                <a:latin typeface="Georgia" panose="02040502050405020303" pitchFamily="18" charset="0"/>
                <a:ea typeface="Times New Roman" panose="02020603050405020304" pitchFamily="18" charset="0"/>
              </a:rPr>
              <a:t> </a:t>
            </a:r>
            <a:endParaRPr lang="en-US" sz="2400" baseline="-25000" dirty="0">
              <a:latin typeface="Times New Roman" panose="02020603050405020304" pitchFamily="18" charset="0"/>
              <a:ea typeface="Times New Roman" panose="02020603050405020304" pitchFamily="18" charset="0"/>
            </a:endParaRPr>
          </a:p>
          <a:p>
            <a:pPr marL="671195" marR="805815">
              <a:spcBef>
                <a:spcPts val="1130"/>
              </a:spcBef>
              <a:spcAft>
                <a:spcPts val="0"/>
              </a:spcAft>
            </a:pPr>
            <a:r>
              <a:rPr lang="vi-VN" sz="2400" i="1" spc="-10" dirty="0">
                <a:effectLst/>
                <a:latin typeface="Calibri" panose="020F0502020204030204" pitchFamily="34" charset="0"/>
                <a:ea typeface="Times New Roman" panose="02020603050405020304" pitchFamily="18" charset="0"/>
                <a:cs typeface="Times New Roman" panose="02020603050405020304" pitchFamily="18" charset="0"/>
              </a:rPr>
              <a:t>B</a:t>
            </a:r>
            <a:r>
              <a:rPr lang="vi-VN" sz="2400" i="1"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spc="-10"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2400" spc="-5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i="1" spc="-10" dirty="0">
                <a:effectLst/>
                <a:latin typeface="Calibri" panose="020F0502020204030204" pitchFamily="34" charset="0"/>
                <a:ea typeface="Times New Roman" panose="02020603050405020304" pitchFamily="18" charset="0"/>
                <a:cs typeface="Times New Roman" panose="02020603050405020304" pitchFamily="18" charset="0"/>
              </a:rPr>
              <a:t>B</a:t>
            </a:r>
            <a:r>
              <a:rPr lang="vi-VN" sz="2400" spc="-10" baseline="-25000" dirty="0">
                <a:effectLst/>
                <a:latin typeface="Georgia" panose="02040502050405020303" pitchFamily="18" charset="0"/>
                <a:ea typeface="Times New Roman" panose="02020603050405020304" pitchFamily="18" charset="0"/>
              </a:rPr>
              <a:t>1</a:t>
            </a:r>
            <a:r>
              <a:rPr lang="vi-VN" sz="2400" spc="-55" dirty="0">
                <a:effectLst/>
                <a:latin typeface="Georgia" panose="02040502050405020303" pitchFamily="18" charset="0"/>
                <a:ea typeface="Times New Roman" panose="02020603050405020304" pitchFamily="18" charset="0"/>
              </a:rPr>
              <a:t> </a:t>
            </a:r>
            <a:r>
              <a:rPr lang="vi-VN" sz="2400" spc="-5" dirty="0">
                <a:effectLst/>
                <a:latin typeface="Cambria" panose="02040503050406030204" pitchFamily="18" charset="0"/>
                <a:ea typeface="Times New Roman" panose="02020603050405020304" pitchFamily="18" charset="0"/>
              </a:rPr>
              <a:t>∪</a:t>
            </a:r>
            <a:r>
              <a:rPr lang="vi-VN" sz="2400" spc="-75" dirty="0">
                <a:effectLst/>
                <a:latin typeface="Cambria" panose="02040503050406030204" pitchFamily="18" charset="0"/>
                <a:ea typeface="Times New Roman" panose="02020603050405020304" pitchFamily="18" charset="0"/>
              </a:rPr>
              <a:t> </a:t>
            </a:r>
            <a:r>
              <a:rPr lang="vi-VN" sz="2400" i="1" spc="-5" dirty="0">
                <a:effectLst/>
                <a:latin typeface="Calibri" panose="020F0502020204030204" pitchFamily="34" charset="0"/>
                <a:ea typeface="Times New Roman" panose="02020603050405020304" pitchFamily="18" charset="0"/>
                <a:cs typeface="Times New Roman" panose="02020603050405020304" pitchFamily="18" charset="0"/>
              </a:rPr>
              <a:t>B</a:t>
            </a:r>
            <a:r>
              <a:rPr lang="vi-VN" sz="2400" spc="-5" baseline="-25000" dirty="0">
                <a:effectLst/>
                <a:latin typeface="Georgia" panose="02040502050405020303" pitchFamily="18" charset="0"/>
                <a:ea typeface="Times New Roman" panose="02020603050405020304" pitchFamily="18" charset="0"/>
              </a:rPr>
              <a:t>2</a:t>
            </a:r>
            <a:r>
              <a:rPr lang="vi-VN" sz="2400" spc="-60" dirty="0">
                <a:effectLst/>
                <a:latin typeface="Georgia" panose="02040502050405020303" pitchFamily="18" charset="0"/>
                <a:ea typeface="Times New Roman" panose="02020603050405020304" pitchFamily="18" charset="0"/>
              </a:rPr>
              <a:t> </a:t>
            </a:r>
            <a:r>
              <a:rPr lang="vi-VN" sz="2400" spc="-5" dirty="0">
                <a:effectLst/>
                <a:latin typeface="Cambria" panose="02040503050406030204" pitchFamily="18" charset="0"/>
                <a:ea typeface="Times New Roman" panose="02020603050405020304" pitchFamily="18" charset="0"/>
              </a:rPr>
              <a:t>∪</a:t>
            </a:r>
            <a:r>
              <a:rPr lang="vi-VN" sz="2400" spc="-70" dirty="0">
                <a:effectLst/>
                <a:latin typeface="Cambria" panose="02040503050406030204" pitchFamily="18" charset="0"/>
                <a:ea typeface="Times New Roman" panose="02020603050405020304" pitchFamily="18" charset="0"/>
              </a:rPr>
              <a:t> </a:t>
            </a:r>
            <a:r>
              <a:rPr lang="vi-VN" sz="2400" i="1" spc="-5" dirty="0">
                <a:effectLst/>
                <a:latin typeface="Calibri" panose="020F0502020204030204" pitchFamily="34" charset="0"/>
                <a:ea typeface="Times New Roman" panose="02020603050405020304" pitchFamily="18" charset="0"/>
                <a:cs typeface="Times New Roman" panose="02020603050405020304" pitchFamily="18" charset="0"/>
              </a:rPr>
              <a:t>B</a:t>
            </a:r>
            <a:r>
              <a:rPr lang="vi-VN" sz="2400" spc="-5" baseline="-25000" dirty="0">
                <a:effectLst/>
                <a:latin typeface="Georgia" panose="02040502050405020303" pitchFamily="18" charset="0"/>
                <a:ea typeface="Times New Roman" panose="02020603050405020304" pitchFamily="18" charset="0"/>
              </a:rPr>
              <a:t>3</a:t>
            </a:r>
            <a:r>
              <a:rPr lang="vi-VN" sz="2400" spc="-60" dirty="0">
                <a:effectLst/>
                <a:latin typeface="Georgia" panose="02040502050405020303" pitchFamily="18" charset="0"/>
                <a:ea typeface="Times New Roman" panose="02020603050405020304" pitchFamily="18" charset="0"/>
              </a:rPr>
              <a:t> </a:t>
            </a:r>
            <a:r>
              <a:rPr lang="vi-VN" sz="2400" spc="-5" dirty="0">
                <a:effectLst/>
                <a:latin typeface="Cambria" panose="02040503050406030204" pitchFamily="18" charset="0"/>
                <a:ea typeface="Times New Roman" panose="02020603050405020304" pitchFamily="18" charset="0"/>
              </a:rPr>
              <a:t>∪</a:t>
            </a:r>
            <a:r>
              <a:rPr lang="vi-VN" sz="2400" spc="-75" dirty="0">
                <a:effectLst/>
                <a:latin typeface="Cambria" panose="02040503050406030204" pitchFamily="18" charset="0"/>
                <a:ea typeface="Times New Roman" panose="02020603050405020304" pitchFamily="18" charset="0"/>
              </a:rPr>
              <a:t> </a:t>
            </a:r>
            <a:r>
              <a:rPr lang="vi-VN" sz="2400" i="1" spc="-5" dirty="0">
                <a:effectLst/>
                <a:latin typeface="Calibri" panose="020F0502020204030204" pitchFamily="34" charset="0"/>
                <a:ea typeface="Times New Roman" panose="02020603050405020304" pitchFamily="18" charset="0"/>
                <a:cs typeface="Times New Roman" panose="02020603050405020304" pitchFamily="18" charset="0"/>
              </a:rPr>
              <a:t>B</a:t>
            </a:r>
            <a:r>
              <a:rPr lang="vi-VN" sz="2400" spc="-5" baseline="-25000" dirty="0">
                <a:effectLst/>
                <a:latin typeface="Georgia" panose="02040502050405020303" pitchFamily="18" charset="0"/>
                <a:ea typeface="Times New Roman" panose="02020603050405020304" pitchFamily="18" charset="0"/>
              </a:rPr>
              <a:t>4</a:t>
            </a:r>
            <a:endParaRPr lang="en-US" sz="2400" spc="-5" baseline="-25000" dirty="0">
              <a:latin typeface="Georgia" panose="02040502050405020303" pitchFamily="18" charset="0"/>
              <a:ea typeface="Times New Roman" panose="02020603050405020304" pitchFamily="18" charset="0"/>
            </a:endParaRPr>
          </a:p>
          <a:p>
            <a:pPr marL="671195" marR="805815">
              <a:spcBef>
                <a:spcPts val="1130"/>
              </a:spcBef>
              <a:spcAft>
                <a:spcPts val="0"/>
              </a:spcAft>
            </a:pPr>
            <a:r>
              <a:rPr lang="vi-VN" sz="2400" spc="-330" dirty="0">
                <a:effectLst/>
                <a:latin typeface="Georgia" panose="02040502050405020303"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2400" i="1" spc="9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2400"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24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spc="-15" dirty="0">
                <a:latin typeface="Calibri" panose="020F0502020204030204" pitchFamily="34" charset="0"/>
                <a:ea typeface="Times New Roman" panose="02020603050405020304" pitchFamily="18" charset="0"/>
                <a:cs typeface="Times New Roman" panose="02020603050405020304" pitchFamily="18" charset="0"/>
              </a:rPr>
              <a:t>C</a:t>
            </a:r>
            <a:r>
              <a:rPr lang="vi-VN" sz="2400" baseline="-25000" dirty="0">
                <a:effectLst/>
                <a:latin typeface="Georgia" panose="02040502050405020303" pitchFamily="18" charset="0"/>
                <a:ea typeface="Times New Roman" panose="02020603050405020304" pitchFamily="18" charset="0"/>
              </a:rPr>
              <a:t>1</a:t>
            </a:r>
            <a:r>
              <a:rPr lang="vi-VN" sz="2400" spc="-25" dirty="0">
                <a:effectLst/>
                <a:latin typeface="Georgia" panose="02040502050405020303" pitchFamily="18" charset="0"/>
                <a:ea typeface="Times New Roman" panose="02020603050405020304" pitchFamily="18" charset="0"/>
              </a:rPr>
              <a:t> </a:t>
            </a:r>
            <a:r>
              <a:rPr lang="vi-VN" sz="2400" dirty="0">
                <a:effectLst/>
                <a:latin typeface="Cambria" panose="02040503050406030204" pitchFamily="18" charset="0"/>
                <a:ea typeface="Times New Roman" panose="02020603050405020304" pitchFamily="18" charset="0"/>
              </a:rPr>
              <a:t>∪</a:t>
            </a:r>
            <a:r>
              <a:rPr lang="vi-VN" sz="2400" spc="-50" dirty="0">
                <a:effectLst/>
                <a:latin typeface="Cambria" panose="02040503050406030204" pitchFamily="18" charset="0"/>
                <a:ea typeface="Times New Roman" panose="02020603050405020304" pitchFamily="18" charset="0"/>
              </a:rPr>
              <a:t> </a:t>
            </a:r>
            <a:r>
              <a:rPr lang="vi-VN" sz="24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2400" baseline="-25000" dirty="0">
                <a:effectLst/>
                <a:latin typeface="Georgia" panose="02040502050405020303" pitchFamily="18" charset="0"/>
                <a:ea typeface="Times New Roman" panose="02020603050405020304" pitchFamily="18" charset="0"/>
              </a:rPr>
              <a:t>2</a:t>
            </a: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err="1"/>
              <a:t>Và</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của</a:t>
            </a:r>
            <a:r>
              <a:rPr lang="en-US" sz="2400" dirty="0"/>
              <a:t> </a:t>
            </a:r>
            <a:r>
              <a:rPr lang="en-US" sz="2400" dirty="0" err="1"/>
              <a:t>các</a:t>
            </a:r>
            <a:r>
              <a:rPr lang="en-US" sz="2400" dirty="0"/>
              <a:t> </a:t>
            </a:r>
            <a:r>
              <a:rPr lang="en-US" sz="2400" dirty="0" err="1"/>
              <a:t>miền</a:t>
            </a:r>
            <a:r>
              <a:rPr lang="en-US" sz="2400" dirty="0"/>
              <a:t> </a:t>
            </a:r>
            <a:r>
              <a:rPr lang="en-US" sz="2400" dirty="0" err="1"/>
              <a:t>được</a:t>
            </a:r>
            <a:r>
              <a:rPr lang="en-US" sz="2400" dirty="0"/>
              <a:t> </a:t>
            </a:r>
            <a:r>
              <a:rPr lang="en-US" sz="2400" dirty="0" err="1"/>
              <a:t>kí</a:t>
            </a:r>
            <a:r>
              <a:rPr lang="en-US" sz="2400" dirty="0"/>
              <a:t> </a:t>
            </a:r>
            <a:r>
              <a:rPr lang="en-US" sz="2400" dirty="0" err="1"/>
              <a:t>hiệu</a:t>
            </a:r>
            <a:r>
              <a:rPr lang="en-US" sz="2400" dirty="0"/>
              <a:t> </a:t>
            </a:r>
            <a:r>
              <a:rPr lang="en-US" sz="2400" dirty="0" err="1"/>
              <a:t>bằng</a:t>
            </a:r>
            <a:r>
              <a:rPr lang="en-US" sz="2400" dirty="0"/>
              <a:t> </a:t>
            </a:r>
            <a:r>
              <a:rPr lang="en-US" sz="2400" dirty="0" err="1"/>
              <a:t>các</a:t>
            </a:r>
            <a:r>
              <a:rPr lang="en-US" sz="2400" dirty="0"/>
              <a:t> </a:t>
            </a:r>
            <a:r>
              <a:rPr lang="en-US" sz="2400" dirty="0" err="1"/>
              <a:t>chữ</a:t>
            </a:r>
            <a:r>
              <a:rPr lang="en-US" sz="2400" dirty="0"/>
              <a:t> </a:t>
            </a:r>
            <a:r>
              <a:rPr lang="en-US" sz="2400" dirty="0" err="1"/>
              <a:t>thường</a:t>
            </a:r>
            <a:r>
              <a:rPr lang="en-US" sz="2400" dirty="0"/>
              <a:t>: v</a:t>
            </a:r>
            <a:r>
              <a:rPr lang="vi-VN" sz="2400" dirty="0"/>
              <a:t>í dụ a1 ∈ A1, b3 ∈ B3 và c2 ∈ C2.</a:t>
            </a:r>
          </a:p>
        </p:txBody>
      </p:sp>
    </p:spTree>
    <p:extLst>
      <p:ext uri="{BB962C8B-B14F-4D97-AF65-F5344CB8AC3E}">
        <p14:creationId xmlns:p14="http://schemas.microsoft.com/office/powerpoint/2010/main" val="2144452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4467057"/>
          </a:xfrm>
          <a:prstGeom prst="rect">
            <a:avLst/>
          </a:prstGeom>
        </p:spPr>
        <p:txBody>
          <a:bodyPr wrap="square">
            <a:spAutoFit/>
          </a:bodyPr>
          <a:lstStyle/>
          <a:p>
            <a:pPr>
              <a:lnSpc>
                <a:spcPct val="150000"/>
              </a:lnSpc>
            </a:pPr>
            <a:r>
              <a:rPr lang="vi-VN" sz="2400" b="1" dirty="0">
                <a:solidFill>
                  <a:srgbClr val="0070C0"/>
                </a:solidFill>
              </a:rPr>
              <a:t>4.3. Kiểm thử lớp tương </a:t>
            </a:r>
            <a:r>
              <a:rPr lang="vi-VN" sz="2400" b="1" dirty="0" err="1">
                <a:solidFill>
                  <a:srgbClr val="0070C0"/>
                </a:solidFill>
              </a:rPr>
              <a:t>đươn</a:t>
            </a:r>
            <a:r>
              <a:rPr lang="en-US" sz="2400" b="1" dirty="0">
                <a:solidFill>
                  <a:srgbClr val="0070C0"/>
                </a:solidFill>
              </a:rPr>
              <a:t>g</a:t>
            </a:r>
          </a:p>
          <a:p>
            <a:pPr>
              <a:lnSpc>
                <a:spcPct val="150000"/>
              </a:lnSpc>
            </a:pPr>
            <a:r>
              <a:rPr lang="en-US" sz="2400" b="1" dirty="0">
                <a:solidFill>
                  <a:srgbClr val="0070C0"/>
                </a:solidFill>
              </a:rPr>
              <a:t>4.3.1 </a:t>
            </a:r>
            <a:r>
              <a:rPr lang="en-US" sz="2400" b="1" dirty="0" err="1">
                <a:solidFill>
                  <a:srgbClr val="0070C0"/>
                </a:solidFill>
              </a:rPr>
              <a:t>Phân</a:t>
            </a:r>
            <a:r>
              <a:rPr lang="en-US" sz="2400" b="1" dirty="0">
                <a:solidFill>
                  <a:srgbClr val="0070C0"/>
                </a:solidFill>
              </a:rPr>
              <a:t> </a:t>
            </a:r>
            <a:r>
              <a:rPr lang="en-US" sz="2400" b="1" dirty="0" err="1">
                <a:solidFill>
                  <a:srgbClr val="0070C0"/>
                </a:solidFill>
              </a:rPr>
              <a:t>loại</a:t>
            </a:r>
            <a:r>
              <a:rPr lang="en-US" sz="2400" b="1" dirty="0">
                <a:solidFill>
                  <a:srgbClr val="0070C0"/>
                </a:solidFill>
              </a:rPr>
              <a:t> </a:t>
            </a:r>
            <a:r>
              <a:rPr lang="en-US" sz="2400" b="1" dirty="0" err="1">
                <a:solidFill>
                  <a:srgbClr val="0070C0"/>
                </a:solidFill>
              </a:rPr>
              <a:t>các</a:t>
            </a:r>
            <a:r>
              <a:rPr lang="en-US" sz="2400" b="1" dirty="0">
                <a:solidFill>
                  <a:srgbClr val="0070C0"/>
                </a:solidFill>
              </a:rPr>
              <a:t> </a:t>
            </a:r>
            <a:r>
              <a:rPr lang="en-US" sz="2400" b="1" dirty="0" err="1">
                <a:solidFill>
                  <a:srgbClr val="0070C0"/>
                </a:solidFill>
              </a:rPr>
              <a:t>phương</a:t>
            </a:r>
            <a:r>
              <a:rPr lang="en-US" sz="2400" b="1" dirty="0">
                <a:solidFill>
                  <a:srgbClr val="0070C0"/>
                </a:solidFill>
              </a:rPr>
              <a:t> </a:t>
            </a:r>
            <a:r>
              <a:rPr lang="en-US" sz="2400" b="1" dirty="0" err="1">
                <a:solidFill>
                  <a:srgbClr val="0070C0"/>
                </a:solidFill>
              </a:rPr>
              <a:t>pháp</a:t>
            </a:r>
            <a:r>
              <a:rPr lang="en-US" sz="2400" b="1" dirty="0">
                <a:solidFill>
                  <a:srgbClr val="0070C0"/>
                </a:solidFill>
              </a:rPr>
              <a:t> </a:t>
            </a:r>
            <a:r>
              <a:rPr lang="en-US" sz="2400" b="1" dirty="0" err="1">
                <a:solidFill>
                  <a:srgbClr val="0070C0"/>
                </a:solidFill>
              </a:rPr>
              <a:t>kiểm</a:t>
            </a:r>
            <a:r>
              <a:rPr lang="en-US" sz="2400" b="1" dirty="0">
                <a:solidFill>
                  <a:srgbClr val="0070C0"/>
                </a:solidFill>
              </a:rPr>
              <a:t> </a:t>
            </a:r>
            <a:r>
              <a:rPr lang="en-US" sz="2400" b="1" dirty="0" err="1">
                <a:solidFill>
                  <a:srgbClr val="0070C0"/>
                </a:solidFill>
              </a:rPr>
              <a:t>thử</a:t>
            </a:r>
            <a:r>
              <a:rPr lang="en-US" sz="2400" b="1" dirty="0">
                <a:solidFill>
                  <a:srgbClr val="0070C0"/>
                </a:solidFill>
              </a:rPr>
              <a:t> </a:t>
            </a:r>
            <a:r>
              <a:rPr lang="en-US" sz="2400" b="1" dirty="0" err="1">
                <a:solidFill>
                  <a:srgbClr val="0070C0"/>
                </a:solidFill>
              </a:rPr>
              <a:t>tương</a:t>
            </a:r>
            <a:r>
              <a:rPr lang="en-US" sz="2400" b="1" dirty="0">
                <a:solidFill>
                  <a:srgbClr val="0070C0"/>
                </a:solidFill>
              </a:rPr>
              <a:t> </a:t>
            </a:r>
            <a:r>
              <a:rPr lang="en-US" sz="2400" b="1" dirty="0" err="1">
                <a:solidFill>
                  <a:srgbClr val="0070C0"/>
                </a:solidFill>
              </a:rPr>
              <a:t>đương</a:t>
            </a:r>
            <a:endParaRPr lang="en-US" sz="2400" b="1" dirty="0">
              <a:solidFill>
                <a:srgbClr val="0070C0"/>
              </a:solidFill>
            </a:endParaRPr>
          </a:p>
          <a:p>
            <a:pPr>
              <a:lnSpc>
                <a:spcPct val="150000"/>
              </a:lnSpc>
            </a:pPr>
            <a:r>
              <a:rPr lang="en-US" sz="2400" b="1" dirty="0">
                <a:solidFill>
                  <a:schemeClr val="accent6">
                    <a:lumMod val="75000"/>
                  </a:schemeClr>
                </a:solidFill>
              </a:rPr>
              <a:t>a. </a:t>
            </a:r>
            <a:r>
              <a:rPr lang="vi-VN" sz="2400" b="1" dirty="0">
                <a:solidFill>
                  <a:schemeClr val="accent6">
                    <a:lumMod val="75000"/>
                  </a:schemeClr>
                </a:solidFill>
              </a:rPr>
              <a:t>Kiểm thử lớp tương đương yếu</a:t>
            </a:r>
            <a:endParaRPr lang="en-US" sz="2400" b="1" dirty="0">
              <a:solidFill>
                <a:schemeClr val="accent6">
                  <a:lumMod val="75000"/>
                </a:schemeClr>
              </a:solidFill>
            </a:endParaRPr>
          </a:p>
          <a:p>
            <a:pPr algn="just">
              <a:lnSpc>
                <a:spcPct val="150000"/>
              </a:lnSpc>
            </a:pPr>
            <a:r>
              <a:rPr lang="en-US" sz="2400" dirty="0"/>
              <a:t>	</a:t>
            </a:r>
            <a:r>
              <a:rPr lang="vi-VN" sz="2400" dirty="0"/>
              <a:t>chỉ yêu cầu mỗi không gian tương đương có ít nhất một phần tử xuất hiện trong một ca kiểm thử nào đó</a:t>
            </a:r>
            <a:endParaRPr lang="en-US" sz="2400" dirty="0"/>
          </a:p>
          <a:p>
            <a:pPr marL="342900" indent="-342900" algn="just">
              <a:lnSpc>
                <a:spcPct val="150000"/>
              </a:lnSpc>
              <a:buFont typeface="Wingdings" panose="05000000000000000000" pitchFamily="2" charset="2"/>
              <a:buChar char="è"/>
            </a:pPr>
            <a:r>
              <a:rPr lang="en-US" sz="2400" dirty="0" err="1">
                <a:sym typeface="Wingdings" panose="05000000000000000000" pitchFamily="2" charset="2"/>
              </a:rPr>
              <a:t>Số</a:t>
            </a:r>
            <a:r>
              <a:rPr lang="en-US" sz="2400" dirty="0">
                <a:sym typeface="Wingdings" panose="05000000000000000000" pitchFamily="2" charset="2"/>
              </a:rPr>
              <a:t> ca </a:t>
            </a:r>
            <a:r>
              <a:rPr lang="en-US" sz="2400" dirty="0" err="1">
                <a:sym typeface="Wingdings" panose="05000000000000000000" pitchFamily="2" charset="2"/>
              </a:rPr>
              <a:t>kiểm</a:t>
            </a:r>
            <a:r>
              <a:rPr lang="en-US" sz="2400" dirty="0">
                <a:sym typeface="Wingdings" panose="05000000000000000000" pitchFamily="2" charset="2"/>
              </a:rPr>
              <a:t> </a:t>
            </a:r>
            <a:r>
              <a:rPr lang="en-US" sz="2400" dirty="0" err="1">
                <a:sym typeface="Wingdings" panose="05000000000000000000" pitchFamily="2" charset="2"/>
              </a:rPr>
              <a:t>thử</a:t>
            </a:r>
            <a:r>
              <a:rPr lang="en-US" sz="2400" dirty="0">
                <a:sym typeface="Wingdings" panose="05000000000000000000" pitchFamily="2" charset="2"/>
              </a:rPr>
              <a:t> </a:t>
            </a:r>
            <a:r>
              <a:rPr lang="en-US" sz="2400" dirty="0" err="1">
                <a:sym typeface="Wingdings" panose="05000000000000000000" pitchFamily="2" charset="2"/>
              </a:rPr>
              <a:t>tối</a:t>
            </a:r>
            <a:r>
              <a:rPr lang="en-US" sz="2400" dirty="0">
                <a:sym typeface="Wingdings" panose="05000000000000000000" pitchFamily="2" charset="2"/>
              </a:rPr>
              <a:t> </a:t>
            </a:r>
            <a:r>
              <a:rPr lang="en-US" sz="2400" dirty="0" err="1">
                <a:sym typeface="Wingdings" panose="05000000000000000000" pitchFamily="2" charset="2"/>
              </a:rPr>
              <a:t>thiểu</a:t>
            </a:r>
            <a:r>
              <a:rPr lang="en-US" sz="2400" dirty="0">
                <a:sym typeface="Wingdings" panose="05000000000000000000" pitchFamily="2" charset="2"/>
              </a:rPr>
              <a:t> </a:t>
            </a:r>
            <a:r>
              <a:rPr lang="en-US" sz="2400" dirty="0" err="1">
                <a:sym typeface="Wingdings" panose="05000000000000000000" pitchFamily="2" charset="2"/>
              </a:rPr>
              <a:t>theo</a:t>
            </a:r>
            <a:r>
              <a:rPr lang="en-US" sz="2400" dirty="0">
                <a:sym typeface="Wingdings" panose="05000000000000000000" pitchFamily="2" charset="2"/>
              </a:rPr>
              <a:t> </a:t>
            </a:r>
            <a:r>
              <a:rPr lang="en-US" sz="2400" dirty="0" err="1">
                <a:sym typeface="Wingdings" panose="05000000000000000000" pitchFamily="2" charset="2"/>
              </a:rPr>
              <a:t>phương</a:t>
            </a:r>
            <a:r>
              <a:rPr lang="en-US" sz="2400" dirty="0">
                <a:sym typeface="Wingdings" panose="05000000000000000000" pitchFamily="2" charset="2"/>
              </a:rPr>
              <a:t> </a:t>
            </a:r>
            <a:r>
              <a:rPr lang="en-US" sz="2400" dirty="0" err="1">
                <a:sym typeface="Wingdings" panose="05000000000000000000" pitchFamily="2" charset="2"/>
              </a:rPr>
              <a:t>pháp</a:t>
            </a:r>
            <a:r>
              <a:rPr lang="en-US" sz="2400" dirty="0">
                <a:sym typeface="Wingdings" panose="05000000000000000000" pitchFamily="2" charset="2"/>
              </a:rPr>
              <a:t> </a:t>
            </a:r>
            <a:r>
              <a:rPr lang="en-US" sz="2400" dirty="0" err="1">
                <a:sym typeface="Wingdings" panose="05000000000000000000" pitchFamily="2" charset="2"/>
              </a:rPr>
              <a:t>này</a:t>
            </a:r>
            <a:r>
              <a:rPr lang="en-US" sz="2400" dirty="0">
                <a:sym typeface="Wingdings" panose="05000000000000000000" pitchFamily="2" charset="2"/>
              </a:rPr>
              <a:t> </a:t>
            </a:r>
            <a:r>
              <a:rPr lang="en-US" sz="2400" dirty="0" err="1">
                <a:sym typeface="Wingdings" panose="05000000000000000000" pitchFamily="2" charset="2"/>
              </a:rPr>
              <a:t>là</a:t>
            </a:r>
            <a:r>
              <a:rPr lang="en-US" sz="2400" dirty="0">
                <a:sym typeface="Wingdings" panose="05000000000000000000" pitchFamily="2" charset="2"/>
              </a:rPr>
              <a:t>: </a:t>
            </a:r>
            <a:r>
              <a:rPr lang="en-US" sz="2400" dirty="0" err="1">
                <a:sym typeface="Wingdings" panose="05000000000000000000" pitchFamily="2" charset="2"/>
              </a:rPr>
              <a:t>Số</a:t>
            </a:r>
            <a:r>
              <a:rPr lang="en-US" sz="2400" dirty="0">
                <a:sym typeface="Wingdings" panose="05000000000000000000" pitchFamily="2" charset="2"/>
              </a:rPr>
              <a:t> </a:t>
            </a:r>
            <a:r>
              <a:rPr lang="en-US" sz="2400" dirty="0" err="1">
                <a:sym typeface="Wingdings" panose="05000000000000000000" pitchFamily="2" charset="2"/>
              </a:rPr>
              <a:t>lớp</a:t>
            </a:r>
            <a:r>
              <a:rPr lang="en-US" sz="2400" dirty="0">
                <a:sym typeface="Wingdings" panose="05000000000000000000" pitchFamily="2" charset="2"/>
              </a:rPr>
              <a:t> </a:t>
            </a:r>
            <a:r>
              <a:rPr lang="en-US" sz="2400" dirty="0" err="1">
                <a:sym typeface="Wingdings" panose="05000000000000000000" pitchFamily="2" charset="2"/>
              </a:rPr>
              <a:t>tương</a:t>
            </a:r>
            <a:r>
              <a:rPr lang="en-US" sz="2400" dirty="0">
                <a:sym typeface="Wingdings" panose="05000000000000000000" pitchFamily="2" charset="2"/>
              </a:rPr>
              <a:t> </a:t>
            </a:r>
            <a:r>
              <a:rPr lang="en-US" sz="2400" dirty="0" err="1">
                <a:sym typeface="Wingdings" panose="05000000000000000000" pitchFamily="2" charset="2"/>
              </a:rPr>
              <a:t>đương</a:t>
            </a:r>
            <a:r>
              <a:rPr lang="en-US" sz="2400" dirty="0">
                <a:sym typeface="Wingdings" panose="05000000000000000000" pitchFamily="2" charset="2"/>
              </a:rPr>
              <a:t> </a:t>
            </a:r>
            <a:r>
              <a:rPr lang="en-US" sz="2400" dirty="0" err="1">
                <a:sym typeface="Wingdings" panose="05000000000000000000" pitchFamily="2" charset="2"/>
              </a:rPr>
              <a:t>lớn</a:t>
            </a:r>
            <a:r>
              <a:rPr lang="en-US" sz="2400" dirty="0">
                <a:sym typeface="Wingdings" panose="05000000000000000000" pitchFamily="2" charset="2"/>
              </a:rPr>
              <a:t> </a:t>
            </a:r>
            <a:r>
              <a:rPr lang="en-US" sz="2400" dirty="0" err="1">
                <a:sym typeface="Wingdings" panose="05000000000000000000" pitchFamily="2" charset="2"/>
              </a:rPr>
              <a:t>nhất</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biến</a:t>
            </a:r>
            <a:r>
              <a:rPr lang="en-US" sz="2400" dirty="0">
                <a:sym typeface="Wingdings" panose="05000000000000000000" pitchFamily="2" charset="2"/>
              </a:rPr>
              <a:t> </a:t>
            </a:r>
            <a:r>
              <a:rPr lang="en-US" sz="2400" dirty="0" err="1">
                <a:sym typeface="Wingdings" panose="05000000000000000000" pitchFamily="2" charset="2"/>
              </a:rPr>
              <a:t>đầu</a:t>
            </a:r>
            <a:r>
              <a:rPr lang="en-US" sz="2400" dirty="0">
                <a:sym typeface="Wingdings" panose="05000000000000000000" pitchFamily="2" charset="2"/>
              </a:rPr>
              <a:t> </a:t>
            </a:r>
            <a:r>
              <a:rPr lang="en-US" sz="2400" dirty="0" err="1">
                <a:sym typeface="Wingdings" panose="05000000000000000000" pitchFamily="2" charset="2"/>
              </a:rPr>
              <a:t>vào</a:t>
            </a:r>
            <a:endParaRPr lang="en-US" sz="2400" dirty="0">
              <a:sym typeface="Wingdings" panose="05000000000000000000" pitchFamily="2" charset="2"/>
            </a:endParaRPr>
          </a:p>
          <a:p>
            <a:pPr algn="just">
              <a:lnSpc>
                <a:spcPct val="150000"/>
              </a:lnSpc>
            </a:pPr>
            <a:r>
              <a:rPr lang="en-US" sz="2400" dirty="0" err="1">
                <a:sym typeface="Wingdings" panose="05000000000000000000" pitchFamily="2" charset="2"/>
              </a:rPr>
              <a:t>Vậy</a:t>
            </a:r>
            <a:r>
              <a:rPr lang="en-US" sz="2400" dirty="0">
                <a:sym typeface="Wingdings" panose="05000000000000000000" pitchFamily="2" charset="2"/>
              </a:rPr>
              <a:t> </a:t>
            </a:r>
            <a:r>
              <a:rPr lang="en-US" sz="2400" dirty="0" err="1">
                <a:sym typeface="Wingdings" panose="05000000000000000000" pitchFamily="2" charset="2"/>
              </a:rPr>
              <a:t>với</a:t>
            </a:r>
            <a:r>
              <a:rPr lang="en-US" sz="2400" dirty="0">
                <a:sym typeface="Wingdings" panose="05000000000000000000" pitchFamily="2" charset="2"/>
              </a:rPr>
              <a:t> </a:t>
            </a:r>
            <a:r>
              <a:rPr lang="en-US" sz="2400" dirty="0" err="1">
                <a:sym typeface="Wingdings" panose="05000000000000000000" pitchFamily="2" charset="2"/>
              </a:rPr>
              <a:t>ví</a:t>
            </a:r>
            <a:r>
              <a:rPr lang="en-US" sz="2400" dirty="0">
                <a:sym typeface="Wingdings" panose="05000000000000000000" pitchFamily="2" charset="2"/>
              </a:rPr>
              <a:t> </a:t>
            </a:r>
            <a:r>
              <a:rPr lang="en-US" sz="2400" dirty="0" err="1">
                <a:sym typeface="Wingdings" panose="05000000000000000000" pitchFamily="2" charset="2"/>
              </a:rPr>
              <a:t>dụ</a:t>
            </a:r>
            <a:r>
              <a:rPr lang="en-US" sz="2400" dirty="0">
                <a:sym typeface="Wingdings" panose="05000000000000000000" pitchFamily="2" charset="2"/>
              </a:rPr>
              <a:t> </a:t>
            </a:r>
            <a:r>
              <a:rPr lang="en-US" sz="2400" dirty="0" err="1">
                <a:sym typeface="Wingdings" panose="05000000000000000000" pitchFamily="2" charset="2"/>
              </a:rPr>
              <a:t>trên</a:t>
            </a:r>
            <a:r>
              <a:rPr lang="en-US" sz="2400" dirty="0">
                <a:sym typeface="Wingdings" panose="05000000000000000000" pitchFamily="2" charset="2"/>
              </a:rPr>
              <a:t> ta </a:t>
            </a:r>
            <a:r>
              <a:rPr lang="en-US" sz="2400" dirty="0" err="1">
                <a:sym typeface="Wingdings" panose="05000000000000000000" pitchFamily="2" charset="2"/>
              </a:rPr>
              <a:t>có</a:t>
            </a:r>
            <a:r>
              <a:rPr lang="en-US" sz="2400" dirty="0">
                <a:sym typeface="Wingdings" panose="05000000000000000000" pitchFamily="2" charset="2"/>
              </a:rPr>
              <a:t> 4 ca </a:t>
            </a:r>
            <a:r>
              <a:rPr lang="en-US" sz="2400" dirty="0" err="1">
                <a:sym typeface="Wingdings" panose="05000000000000000000" pitchFamily="2" charset="2"/>
              </a:rPr>
              <a:t>kiểm</a:t>
            </a:r>
            <a:r>
              <a:rPr lang="en-US" sz="2400" dirty="0">
                <a:sym typeface="Wingdings" panose="05000000000000000000" pitchFamily="2" charset="2"/>
              </a:rPr>
              <a:t> </a:t>
            </a:r>
            <a:r>
              <a:rPr lang="en-US" sz="2400" dirty="0" err="1">
                <a:sym typeface="Wingdings" panose="05000000000000000000" pitchFamily="2" charset="2"/>
              </a:rPr>
              <a:t>thử</a:t>
            </a:r>
            <a:endParaRPr lang="en-US" sz="2400" dirty="0"/>
          </a:p>
        </p:txBody>
      </p:sp>
      <p:pic>
        <p:nvPicPr>
          <p:cNvPr id="4" name="Picture 3">
            <a:extLst>
              <a:ext uri="{FF2B5EF4-FFF2-40B4-BE49-F238E27FC236}">
                <a16:creationId xmlns:a16="http://schemas.microsoft.com/office/drawing/2014/main" id="{4477ABDE-3672-59D1-7FC1-2AAC537D5524}"/>
              </a:ext>
            </a:extLst>
          </p:cNvPr>
          <p:cNvPicPr>
            <a:picLocks noChangeAspect="1"/>
          </p:cNvPicPr>
          <p:nvPr/>
        </p:nvPicPr>
        <p:blipFill>
          <a:blip r:embed="rId3"/>
          <a:stretch>
            <a:fillRect/>
          </a:stretch>
        </p:blipFill>
        <p:spPr>
          <a:xfrm>
            <a:off x="5181600" y="4648200"/>
            <a:ext cx="2466975" cy="2038350"/>
          </a:xfrm>
          <a:prstGeom prst="rect">
            <a:avLst/>
          </a:prstGeom>
        </p:spPr>
      </p:pic>
    </p:spTree>
    <p:extLst>
      <p:ext uri="{BB962C8B-B14F-4D97-AF65-F5344CB8AC3E}">
        <p14:creationId xmlns:p14="http://schemas.microsoft.com/office/powerpoint/2010/main" val="288037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2251065"/>
          </a:xfrm>
          <a:prstGeom prst="rect">
            <a:avLst/>
          </a:prstGeom>
        </p:spPr>
        <p:txBody>
          <a:bodyPr wrap="square">
            <a:spAutoFit/>
          </a:bodyPr>
          <a:lstStyle/>
          <a:p>
            <a:pPr>
              <a:lnSpc>
                <a:spcPct val="150000"/>
              </a:lnSpc>
            </a:pPr>
            <a:r>
              <a:rPr lang="en-US" sz="2400" b="1" dirty="0">
                <a:solidFill>
                  <a:schemeClr val="accent6">
                    <a:lumMod val="75000"/>
                  </a:schemeClr>
                </a:solidFill>
              </a:rPr>
              <a:t>a. </a:t>
            </a:r>
            <a:r>
              <a:rPr lang="vi-VN" sz="2400" b="1" dirty="0">
                <a:solidFill>
                  <a:schemeClr val="accent6">
                    <a:lumMod val="75000"/>
                  </a:schemeClr>
                </a:solidFill>
              </a:rPr>
              <a:t>Kiểm thử lớp tương đương yếu</a:t>
            </a:r>
            <a:endParaRPr lang="en-US" sz="2400" b="1" dirty="0">
              <a:solidFill>
                <a:schemeClr val="accent6">
                  <a:lumMod val="75000"/>
                </a:schemeClr>
              </a:solidFill>
            </a:endParaRPr>
          </a:p>
          <a:p>
            <a:pPr algn="just">
              <a:lnSpc>
                <a:spcPct val="150000"/>
              </a:lnSpc>
            </a:pPr>
            <a:r>
              <a:rPr lang="en-US" sz="2400" dirty="0" err="1"/>
              <a:t>Ví</a:t>
            </a:r>
            <a:r>
              <a:rPr lang="en-US" sz="2400" dirty="0"/>
              <a:t> </a:t>
            </a:r>
            <a:r>
              <a:rPr lang="en-US" sz="2400" dirty="0" err="1"/>
              <a:t>dụ</a:t>
            </a:r>
            <a:r>
              <a:rPr lang="en-US" sz="2400" dirty="0"/>
              <a:t>: </a:t>
            </a:r>
            <a:r>
              <a:rPr lang="en-US" sz="2400" dirty="0" err="1"/>
              <a:t>Kiểm</a:t>
            </a:r>
            <a:r>
              <a:rPr lang="en-US" sz="2400" dirty="0"/>
              <a:t> </a:t>
            </a:r>
            <a:r>
              <a:rPr lang="en-US" sz="2400" dirty="0" err="1"/>
              <a:t>thử</a:t>
            </a:r>
            <a:r>
              <a:rPr lang="en-US" sz="2400" dirty="0"/>
              <a:t> </a:t>
            </a:r>
            <a:r>
              <a:rPr lang="en-US" sz="2400" dirty="0" err="1"/>
              <a:t>chức</a:t>
            </a:r>
            <a:r>
              <a:rPr lang="en-US" sz="2400" dirty="0"/>
              <a:t> </a:t>
            </a:r>
            <a:r>
              <a:rPr lang="en-US" sz="2400" dirty="0" err="1"/>
              <a:t>năng</a:t>
            </a:r>
            <a:r>
              <a:rPr lang="en-US" sz="2400" dirty="0"/>
              <a:t> </a:t>
            </a:r>
            <a:r>
              <a:rPr lang="en-US" sz="2400" dirty="0" err="1"/>
              <a:t>đăng</a:t>
            </a:r>
            <a:r>
              <a:rPr lang="en-US" sz="2400" dirty="0"/>
              <a:t> </a:t>
            </a:r>
            <a:r>
              <a:rPr lang="en-US" sz="2400" dirty="0" err="1"/>
              <a:t>ký</a:t>
            </a:r>
            <a:r>
              <a:rPr lang="en-US" sz="2400" dirty="0"/>
              <a:t> </a:t>
            </a:r>
            <a:r>
              <a:rPr lang="en-US" sz="2400" dirty="0" err="1"/>
              <a:t>với</a:t>
            </a:r>
            <a:r>
              <a:rPr lang="en-US" sz="2400" dirty="0"/>
              <a:t> </a:t>
            </a:r>
            <a:r>
              <a:rPr lang="en-US" sz="2400" dirty="0" err="1"/>
              <a:t>điều</a:t>
            </a:r>
            <a:r>
              <a:rPr lang="en-US" sz="2400" dirty="0"/>
              <a:t> </a:t>
            </a:r>
            <a:r>
              <a:rPr lang="en-US" sz="2400" dirty="0" err="1"/>
              <a:t>kiện</a:t>
            </a:r>
            <a:r>
              <a:rPr lang="en-US" sz="2400" dirty="0"/>
              <a:t>:</a:t>
            </a:r>
          </a:p>
          <a:p>
            <a:pPr algn="just">
              <a:lnSpc>
                <a:spcPct val="150000"/>
              </a:lnSpc>
            </a:pPr>
            <a:r>
              <a:rPr lang="en-US" sz="2400" dirty="0" err="1"/>
              <a:t>Tên</a:t>
            </a:r>
            <a:r>
              <a:rPr lang="en-US" sz="2400" dirty="0"/>
              <a:t> </a:t>
            </a:r>
            <a:r>
              <a:rPr lang="en-US" sz="2400" dirty="0" err="1"/>
              <a:t>đăng</a:t>
            </a:r>
            <a:r>
              <a:rPr lang="en-US" sz="2400" dirty="0"/>
              <a:t> </a:t>
            </a:r>
            <a:r>
              <a:rPr lang="en-US" sz="2400" dirty="0" err="1"/>
              <a:t>nhập</a:t>
            </a:r>
            <a:r>
              <a:rPr lang="en-US" sz="2400" dirty="0"/>
              <a:t> </a:t>
            </a:r>
            <a:r>
              <a:rPr lang="en-US" sz="2400" dirty="0" err="1"/>
              <a:t>và</a:t>
            </a:r>
            <a:r>
              <a:rPr lang="en-US" sz="2400" dirty="0"/>
              <a:t> </a:t>
            </a:r>
            <a:r>
              <a:rPr lang="en-US" sz="2400" dirty="0" err="1"/>
              <a:t>mật</a:t>
            </a:r>
            <a:r>
              <a:rPr lang="en-US" sz="2400" dirty="0"/>
              <a:t> </a:t>
            </a:r>
            <a:r>
              <a:rPr lang="en-US" sz="2400" dirty="0" err="1"/>
              <a:t>khẩu</a:t>
            </a:r>
            <a:r>
              <a:rPr lang="en-US" sz="2400" dirty="0"/>
              <a:t> </a:t>
            </a:r>
            <a:r>
              <a:rPr lang="en-US" sz="2400" dirty="0" err="1"/>
              <a:t>hợp</a:t>
            </a:r>
            <a:r>
              <a:rPr lang="en-US" sz="2400" dirty="0"/>
              <a:t> </a:t>
            </a:r>
            <a:r>
              <a:rPr lang="en-US" sz="2400" dirty="0" err="1"/>
              <a:t>lệ</a:t>
            </a:r>
            <a:r>
              <a:rPr lang="en-US" sz="2400" dirty="0"/>
              <a:t> </a:t>
            </a:r>
            <a:r>
              <a:rPr lang="en-US" sz="2400" dirty="0" err="1"/>
              <a:t>có</a:t>
            </a:r>
            <a:r>
              <a:rPr lang="en-US" sz="2400" dirty="0"/>
              <a:t> </a:t>
            </a:r>
            <a:r>
              <a:rPr lang="en-US" sz="2400" dirty="0" err="1"/>
              <a:t>độ</a:t>
            </a:r>
            <a:r>
              <a:rPr lang="en-US" sz="2400" dirty="0"/>
              <a:t> </a:t>
            </a:r>
            <a:r>
              <a:rPr lang="en-US" sz="2400" dirty="0" err="1"/>
              <a:t>dài</a:t>
            </a:r>
            <a:r>
              <a:rPr lang="en-US" sz="2400" dirty="0"/>
              <a:t> </a:t>
            </a:r>
            <a:r>
              <a:rPr lang="en-US" sz="2400" dirty="0" err="1"/>
              <a:t>từ</a:t>
            </a:r>
            <a:r>
              <a:rPr lang="en-US" sz="2400" dirty="0"/>
              <a:t> 6 </a:t>
            </a:r>
            <a:r>
              <a:rPr lang="en-US" sz="2400" dirty="0" err="1"/>
              <a:t>đến</a:t>
            </a:r>
            <a:r>
              <a:rPr lang="en-US" sz="2400" dirty="0"/>
              <a:t> 10 </a:t>
            </a:r>
            <a:r>
              <a:rPr lang="en-US" sz="2400" dirty="0" err="1"/>
              <a:t>kí</a:t>
            </a:r>
            <a:r>
              <a:rPr lang="en-US" sz="2400" dirty="0"/>
              <a:t> </a:t>
            </a:r>
            <a:r>
              <a:rPr lang="en-US" sz="2400" dirty="0" err="1"/>
              <a:t>tự</a:t>
            </a:r>
            <a:endParaRPr lang="en-US" sz="2400" dirty="0"/>
          </a:p>
          <a:p>
            <a:pPr algn="just">
              <a:lnSpc>
                <a:spcPct val="150000"/>
              </a:lnSpc>
            </a:pPr>
            <a:endParaRPr lang="en-US" sz="2400" dirty="0"/>
          </a:p>
        </p:txBody>
      </p:sp>
      <p:grpSp>
        <p:nvGrpSpPr>
          <p:cNvPr id="14" name="Group 13">
            <a:extLst>
              <a:ext uri="{FF2B5EF4-FFF2-40B4-BE49-F238E27FC236}">
                <a16:creationId xmlns:a16="http://schemas.microsoft.com/office/drawing/2014/main" id="{CD7D5DAE-2690-550D-E8B4-C542C9843AF8}"/>
              </a:ext>
            </a:extLst>
          </p:cNvPr>
          <p:cNvGrpSpPr/>
          <p:nvPr/>
        </p:nvGrpSpPr>
        <p:grpSpPr>
          <a:xfrm>
            <a:off x="2819400" y="2551837"/>
            <a:ext cx="3810000" cy="1754326"/>
            <a:chOff x="3200400" y="3810000"/>
            <a:chExt cx="3810000" cy="1754326"/>
          </a:xfrm>
        </p:grpSpPr>
        <p:sp>
          <p:nvSpPr>
            <p:cNvPr id="8" name="TextBox 7">
              <a:extLst>
                <a:ext uri="{FF2B5EF4-FFF2-40B4-BE49-F238E27FC236}">
                  <a16:creationId xmlns:a16="http://schemas.microsoft.com/office/drawing/2014/main" id="{25DC384B-E4BE-D897-6CAA-2B9EAEE0305A}"/>
                </a:ext>
              </a:extLst>
            </p:cNvPr>
            <p:cNvSpPr txBox="1"/>
            <p:nvPr/>
          </p:nvSpPr>
          <p:spPr>
            <a:xfrm>
              <a:off x="3200400" y="3810000"/>
              <a:ext cx="3810000" cy="1754326"/>
            </a:xfrm>
            <a:prstGeom prst="rect">
              <a:avLst/>
            </a:prstGeom>
            <a:noFill/>
            <a:ln>
              <a:solidFill>
                <a:schemeClr val="accent2"/>
              </a:solidFill>
            </a:ln>
          </p:spPr>
          <p:txBody>
            <a:bodyPr wrap="square" rtlCol="0">
              <a:spAutoFit/>
            </a:bodyPr>
            <a:lstStyle/>
            <a:p>
              <a:endParaRPr lang="en-US" dirty="0"/>
            </a:p>
            <a:p>
              <a:r>
                <a:rPr lang="en-US" dirty="0" err="1"/>
                <a:t>Đăng</a:t>
              </a:r>
              <a:r>
                <a:rPr lang="en-US" dirty="0"/>
                <a:t> </a:t>
              </a:r>
              <a:r>
                <a:rPr lang="en-US" dirty="0" err="1"/>
                <a:t>nhập</a:t>
              </a:r>
              <a:endParaRPr lang="en-US" dirty="0"/>
            </a:p>
            <a:p>
              <a:endParaRPr lang="en-US" dirty="0"/>
            </a:p>
            <a:p>
              <a:r>
                <a:rPr lang="en-US" dirty="0" err="1"/>
                <a:t>Mật</a:t>
              </a:r>
              <a:r>
                <a:rPr lang="en-US" dirty="0"/>
                <a:t> </a:t>
              </a:r>
              <a:r>
                <a:rPr lang="en-US" dirty="0" err="1"/>
                <a:t>khẩu</a:t>
              </a:r>
              <a:endParaRPr lang="en-US" dirty="0"/>
            </a:p>
            <a:p>
              <a:endParaRPr lang="en-US" dirty="0"/>
            </a:p>
            <a:p>
              <a:endParaRPr lang="en-US" dirty="0"/>
            </a:p>
          </p:txBody>
        </p:sp>
        <p:sp>
          <p:nvSpPr>
            <p:cNvPr id="10" name="TextBox 9">
              <a:extLst>
                <a:ext uri="{FF2B5EF4-FFF2-40B4-BE49-F238E27FC236}">
                  <a16:creationId xmlns:a16="http://schemas.microsoft.com/office/drawing/2014/main" id="{362ACC68-C2D6-DEEA-FF2A-4AEFB3030E5A}"/>
                </a:ext>
              </a:extLst>
            </p:cNvPr>
            <p:cNvSpPr txBox="1"/>
            <p:nvPr/>
          </p:nvSpPr>
          <p:spPr>
            <a:xfrm>
              <a:off x="4530213" y="4111594"/>
              <a:ext cx="1600200"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2F2B9914-222F-6D44-29A4-6B705EC046FF}"/>
                </a:ext>
              </a:extLst>
            </p:cNvPr>
            <p:cNvSpPr txBox="1"/>
            <p:nvPr/>
          </p:nvSpPr>
          <p:spPr>
            <a:xfrm>
              <a:off x="4530213" y="4640622"/>
              <a:ext cx="1600200"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D6AC460-52EF-EE1C-E436-D688CFA396E5}"/>
                </a:ext>
              </a:extLst>
            </p:cNvPr>
            <p:cNvSpPr txBox="1"/>
            <p:nvPr/>
          </p:nvSpPr>
          <p:spPr>
            <a:xfrm>
              <a:off x="5257800" y="5078869"/>
              <a:ext cx="1066800" cy="369332"/>
            </a:xfrm>
            <a:prstGeom prst="rect">
              <a:avLst/>
            </a:prstGeom>
            <a:noFill/>
            <a:ln>
              <a:solidFill>
                <a:schemeClr val="tx1"/>
              </a:solidFill>
            </a:ln>
          </p:spPr>
          <p:txBody>
            <a:bodyPr wrap="square" rtlCol="0">
              <a:spAutoFit/>
            </a:bodyPr>
            <a:lstStyle/>
            <a:p>
              <a:r>
                <a:rPr lang="en-US" dirty="0" err="1"/>
                <a:t>Thoát</a:t>
              </a:r>
              <a:endParaRPr lang="en-US" dirty="0"/>
            </a:p>
          </p:txBody>
        </p:sp>
        <p:sp>
          <p:nvSpPr>
            <p:cNvPr id="13" name="TextBox 12">
              <a:extLst>
                <a:ext uri="{FF2B5EF4-FFF2-40B4-BE49-F238E27FC236}">
                  <a16:creationId xmlns:a16="http://schemas.microsoft.com/office/drawing/2014/main" id="{12BCFBCA-58B6-C87D-C06A-52C054637963}"/>
                </a:ext>
              </a:extLst>
            </p:cNvPr>
            <p:cNvSpPr txBox="1"/>
            <p:nvPr/>
          </p:nvSpPr>
          <p:spPr>
            <a:xfrm>
              <a:off x="3733800" y="5097872"/>
              <a:ext cx="1295400" cy="369332"/>
            </a:xfrm>
            <a:prstGeom prst="rect">
              <a:avLst/>
            </a:prstGeom>
            <a:noFill/>
            <a:ln>
              <a:solidFill>
                <a:schemeClr val="tx1"/>
              </a:solidFill>
            </a:ln>
          </p:spPr>
          <p:txBody>
            <a:bodyPr wrap="square" rtlCol="0">
              <a:spAutoFit/>
            </a:bodyPr>
            <a:lstStyle/>
            <a:p>
              <a:r>
                <a:rPr lang="en-US" dirty="0" err="1"/>
                <a:t>Đăng</a:t>
              </a:r>
              <a:r>
                <a:rPr lang="en-US" dirty="0"/>
                <a:t> </a:t>
              </a:r>
              <a:r>
                <a:rPr lang="en-US" dirty="0" err="1"/>
                <a:t>ký</a:t>
              </a:r>
              <a:endParaRPr lang="en-US" dirty="0"/>
            </a:p>
          </p:txBody>
        </p:sp>
      </p:grpSp>
    </p:spTree>
    <p:extLst>
      <p:ext uri="{BB962C8B-B14F-4D97-AF65-F5344CB8AC3E}">
        <p14:creationId xmlns:p14="http://schemas.microsoft.com/office/powerpoint/2010/main" val="477515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5575052"/>
          </a:xfrm>
          <a:prstGeom prst="rect">
            <a:avLst/>
          </a:prstGeom>
        </p:spPr>
        <p:txBody>
          <a:bodyPr wrap="square">
            <a:spAutoFit/>
          </a:bodyPr>
          <a:lstStyle/>
          <a:p>
            <a:pPr>
              <a:lnSpc>
                <a:spcPct val="150000"/>
              </a:lnSpc>
            </a:pPr>
            <a:r>
              <a:rPr lang="en-US" sz="2400" b="1" dirty="0">
                <a:solidFill>
                  <a:schemeClr val="accent6">
                    <a:lumMod val="75000"/>
                  </a:schemeClr>
                </a:solidFill>
              </a:rPr>
              <a:t>a. </a:t>
            </a:r>
            <a:r>
              <a:rPr lang="vi-VN" sz="2400" b="1" dirty="0">
                <a:solidFill>
                  <a:schemeClr val="accent6">
                    <a:lumMod val="75000"/>
                  </a:schemeClr>
                </a:solidFill>
              </a:rPr>
              <a:t>Kiểm thử lớp tương đương yếu</a:t>
            </a:r>
            <a:endParaRPr lang="en-US" sz="2400" b="1" dirty="0">
              <a:solidFill>
                <a:schemeClr val="accent6">
                  <a:lumMod val="75000"/>
                </a:schemeClr>
              </a:solidFill>
            </a:endParaRPr>
          </a:p>
          <a:p>
            <a:pPr algn="just">
              <a:lnSpc>
                <a:spcPct val="150000"/>
              </a:lnSpc>
            </a:pPr>
            <a:r>
              <a:rPr lang="en-US" sz="2400" dirty="0" err="1"/>
              <a:t>Ví</a:t>
            </a:r>
            <a:r>
              <a:rPr lang="en-US" sz="2400" dirty="0"/>
              <a:t> </a:t>
            </a:r>
            <a:r>
              <a:rPr lang="en-US" sz="2400" dirty="0" err="1"/>
              <a:t>dụ</a:t>
            </a:r>
            <a:r>
              <a:rPr lang="en-US" sz="2400" dirty="0"/>
              <a:t>: </a:t>
            </a:r>
          </a:p>
          <a:p>
            <a:pPr algn="just">
              <a:lnSpc>
                <a:spcPct val="150000"/>
              </a:lnSpc>
            </a:pPr>
            <a:r>
              <a:rPr lang="en-US" sz="2400" dirty="0" err="1"/>
              <a:t>Lớp</a:t>
            </a:r>
            <a:r>
              <a:rPr lang="en-US" sz="2400" dirty="0"/>
              <a:t> </a:t>
            </a:r>
            <a:r>
              <a:rPr lang="en-US" sz="2400" dirty="0" err="1"/>
              <a:t>tương</a:t>
            </a:r>
            <a:r>
              <a:rPr lang="en-US" sz="2400" dirty="0"/>
              <a:t> </a:t>
            </a:r>
            <a:r>
              <a:rPr lang="en-US" sz="2400" dirty="0" err="1"/>
              <a:t>đương</a:t>
            </a:r>
            <a:endParaRPr lang="en-US" sz="2400" dirty="0"/>
          </a:p>
          <a:p>
            <a:pPr algn="just">
              <a:lnSpc>
                <a:spcPct val="150000"/>
              </a:lnSpc>
            </a:pPr>
            <a:r>
              <a:rPr lang="en-US" sz="2400" dirty="0" err="1"/>
              <a:t>Tên</a:t>
            </a:r>
            <a:r>
              <a:rPr lang="en-US" sz="2400" dirty="0"/>
              <a:t> </a:t>
            </a:r>
            <a:r>
              <a:rPr lang="en-US" sz="2400" dirty="0" err="1"/>
              <a:t>đăng</a:t>
            </a:r>
            <a:r>
              <a:rPr lang="en-US" sz="2400" dirty="0"/>
              <a:t> </a:t>
            </a:r>
            <a:r>
              <a:rPr lang="en-US" sz="2400" dirty="0" err="1"/>
              <a:t>nhập</a:t>
            </a:r>
            <a:r>
              <a:rPr lang="en-US" sz="2400" dirty="0"/>
              <a:t>: A1={</a:t>
            </a:r>
            <a:r>
              <a:rPr lang="en-US" sz="2400" dirty="0" err="1"/>
              <a:t>chuỗi</a:t>
            </a:r>
            <a:r>
              <a:rPr lang="en-US" sz="2400" dirty="0"/>
              <a:t> &lt; 6 </a:t>
            </a:r>
            <a:r>
              <a:rPr lang="en-US" sz="2400" dirty="0" err="1"/>
              <a:t>kí</a:t>
            </a:r>
            <a:r>
              <a:rPr lang="en-US" sz="2400" dirty="0"/>
              <a:t> </a:t>
            </a:r>
            <a:r>
              <a:rPr lang="en-US" sz="2400" dirty="0" err="1"/>
              <a:t>tự</a:t>
            </a:r>
            <a:r>
              <a:rPr lang="en-US" sz="2400" dirty="0"/>
              <a:t>}, </a:t>
            </a:r>
          </a:p>
          <a:p>
            <a:pPr algn="just">
              <a:lnSpc>
                <a:spcPct val="150000"/>
              </a:lnSpc>
            </a:pPr>
            <a:r>
              <a:rPr lang="en-US" sz="2400" dirty="0"/>
              <a:t>		A2={6 </a:t>
            </a:r>
            <a:r>
              <a:rPr lang="en-US" sz="2400" dirty="0" err="1"/>
              <a:t>kí</a:t>
            </a:r>
            <a:r>
              <a:rPr lang="en-US" sz="2400" dirty="0"/>
              <a:t> </a:t>
            </a:r>
            <a:r>
              <a:rPr lang="en-US" sz="2400" dirty="0" err="1"/>
              <a:t>tự</a:t>
            </a:r>
            <a:r>
              <a:rPr lang="en-US" sz="2400" dirty="0"/>
              <a:t>&lt;=</a:t>
            </a:r>
            <a:r>
              <a:rPr lang="en-US" sz="2400" dirty="0" err="1"/>
              <a:t>chuỗi</a:t>
            </a:r>
            <a:r>
              <a:rPr lang="en-US" sz="2400" dirty="0"/>
              <a:t> &lt;=10 </a:t>
            </a:r>
            <a:r>
              <a:rPr lang="en-US" sz="2400" dirty="0" err="1"/>
              <a:t>kí</a:t>
            </a:r>
            <a:r>
              <a:rPr lang="en-US" sz="2400" dirty="0"/>
              <a:t> </a:t>
            </a:r>
            <a:r>
              <a:rPr lang="en-US" sz="2400" dirty="0" err="1"/>
              <a:t>tự</a:t>
            </a:r>
            <a:r>
              <a:rPr lang="en-US" sz="2400" dirty="0"/>
              <a:t>}, </a:t>
            </a:r>
          </a:p>
          <a:p>
            <a:pPr algn="just">
              <a:lnSpc>
                <a:spcPct val="150000"/>
              </a:lnSpc>
            </a:pPr>
            <a:r>
              <a:rPr lang="en-US" sz="2400" dirty="0"/>
              <a:t>		A3={</a:t>
            </a:r>
            <a:r>
              <a:rPr lang="en-US" sz="2400" dirty="0" err="1"/>
              <a:t>chuỗi</a:t>
            </a:r>
            <a:r>
              <a:rPr lang="en-US" sz="2400" dirty="0"/>
              <a:t> &gt; 10 </a:t>
            </a:r>
            <a:r>
              <a:rPr lang="en-US" sz="2400" dirty="0" err="1"/>
              <a:t>kí</a:t>
            </a:r>
            <a:r>
              <a:rPr lang="en-US" sz="2400" dirty="0"/>
              <a:t> </a:t>
            </a:r>
            <a:r>
              <a:rPr lang="en-US" sz="2400" dirty="0" err="1"/>
              <a:t>tự</a:t>
            </a:r>
            <a:r>
              <a:rPr lang="en-US" sz="2400" dirty="0"/>
              <a:t>}</a:t>
            </a:r>
          </a:p>
          <a:p>
            <a:pPr algn="just">
              <a:lnSpc>
                <a:spcPct val="150000"/>
              </a:lnSpc>
            </a:pPr>
            <a:r>
              <a:rPr lang="en-US" sz="2400" dirty="0" err="1"/>
              <a:t>Mật</a:t>
            </a:r>
            <a:r>
              <a:rPr lang="en-US" sz="2400" dirty="0"/>
              <a:t> </a:t>
            </a:r>
            <a:r>
              <a:rPr lang="en-US" sz="2400" dirty="0" err="1"/>
              <a:t>khẩu</a:t>
            </a:r>
            <a:r>
              <a:rPr lang="en-US" sz="2400" dirty="0"/>
              <a:t>: B1={</a:t>
            </a:r>
            <a:r>
              <a:rPr lang="en-US" sz="2400" dirty="0" err="1"/>
              <a:t>chuỗi</a:t>
            </a:r>
            <a:r>
              <a:rPr lang="en-US" sz="2400" dirty="0"/>
              <a:t> &lt; 6 </a:t>
            </a:r>
            <a:r>
              <a:rPr lang="en-US" sz="2400" dirty="0" err="1"/>
              <a:t>kí</a:t>
            </a:r>
            <a:r>
              <a:rPr lang="en-US" sz="2400" dirty="0"/>
              <a:t> </a:t>
            </a:r>
            <a:r>
              <a:rPr lang="en-US" sz="2400" dirty="0" err="1"/>
              <a:t>tự</a:t>
            </a:r>
            <a:r>
              <a:rPr lang="en-US" sz="2400" dirty="0"/>
              <a:t>}, </a:t>
            </a:r>
          </a:p>
          <a:p>
            <a:pPr algn="just">
              <a:lnSpc>
                <a:spcPct val="150000"/>
              </a:lnSpc>
            </a:pPr>
            <a:r>
              <a:rPr lang="en-US" sz="2400" dirty="0"/>
              <a:t>		B2={6 </a:t>
            </a:r>
            <a:r>
              <a:rPr lang="en-US" sz="2400" dirty="0" err="1"/>
              <a:t>kí</a:t>
            </a:r>
            <a:r>
              <a:rPr lang="en-US" sz="2400" dirty="0"/>
              <a:t> </a:t>
            </a:r>
            <a:r>
              <a:rPr lang="en-US" sz="2400" dirty="0" err="1"/>
              <a:t>tự</a:t>
            </a:r>
            <a:r>
              <a:rPr lang="en-US" sz="2400" dirty="0"/>
              <a:t>&lt;=</a:t>
            </a:r>
            <a:r>
              <a:rPr lang="en-US" sz="2400" dirty="0" err="1"/>
              <a:t>chuỗi</a:t>
            </a:r>
            <a:r>
              <a:rPr lang="en-US" sz="2400" dirty="0"/>
              <a:t> &lt;=10 </a:t>
            </a:r>
            <a:r>
              <a:rPr lang="en-US" sz="2400" dirty="0" err="1"/>
              <a:t>kí</a:t>
            </a:r>
            <a:r>
              <a:rPr lang="en-US" sz="2400" dirty="0"/>
              <a:t> </a:t>
            </a:r>
            <a:r>
              <a:rPr lang="en-US" sz="2400" dirty="0" err="1"/>
              <a:t>tự</a:t>
            </a:r>
            <a:r>
              <a:rPr lang="en-US" sz="2400" dirty="0"/>
              <a:t>}, </a:t>
            </a:r>
          </a:p>
          <a:p>
            <a:pPr algn="just">
              <a:lnSpc>
                <a:spcPct val="150000"/>
              </a:lnSpc>
            </a:pPr>
            <a:r>
              <a:rPr lang="en-US" sz="2400" dirty="0"/>
              <a:t>		B3={</a:t>
            </a:r>
            <a:r>
              <a:rPr lang="en-US" sz="2400" dirty="0" err="1"/>
              <a:t>chuỗi</a:t>
            </a:r>
            <a:r>
              <a:rPr lang="en-US" sz="2400" dirty="0"/>
              <a:t> &gt; 10 </a:t>
            </a:r>
            <a:r>
              <a:rPr lang="en-US" sz="2400" dirty="0" err="1"/>
              <a:t>kí</a:t>
            </a:r>
            <a:r>
              <a:rPr lang="en-US" sz="2400" dirty="0"/>
              <a:t> </a:t>
            </a:r>
            <a:r>
              <a:rPr lang="en-US" sz="2400" dirty="0" err="1"/>
              <a:t>tự</a:t>
            </a:r>
            <a:r>
              <a:rPr lang="en-US" sz="2400" dirty="0"/>
              <a:t>}</a:t>
            </a:r>
          </a:p>
          <a:p>
            <a:pPr algn="just">
              <a:lnSpc>
                <a:spcPct val="150000"/>
              </a:lnSpc>
            </a:pPr>
            <a:endParaRPr lang="en-US" sz="2400" dirty="0"/>
          </a:p>
        </p:txBody>
      </p:sp>
    </p:spTree>
    <p:extLst>
      <p:ext uri="{BB962C8B-B14F-4D97-AF65-F5344CB8AC3E}">
        <p14:creationId xmlns:p14="http://schemas.microsoft.com/office/powerpoint/2010/main" val="9649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a:t>
            </a:r>
            <a:r>
              <a:rPr lang="en-US" sz="2800" spc="-10" dirty="0"/>
              <a:t>4</a:t>
            </a:r>
            <a:r>
              <a:rPr lang="vi-VN" sz="2800" spc="-10" dirty="0"/>
              <a:t>.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1143000" y="1026558"/>
            <a:ext cx="6504747" cy="1569660"/>
          </a:xfrm>
          <a:prstGeom prst="rect">
            <a:avLst/>
          </a:prstGeom>
        </p:spPr>
        <p:txBody>
          <a:bodyPr wrap="square">
            <a:spAutoFit/>
          </a:bodyPr>
          <a:lstStyle/>
          <a:p>
            <a:r>
              <a:rPr lang="vi-VN" sz="2400" dirty="0"/>
              <a:t>4.1. Tổng quan về kiểm thử chức năng</a:t>
            </a:r>
          </a:p>
          <a:p>
            <a:r>
              <a:rPr lang="vi-VN" sz="2400" dirty="0"/>
              <a:t>4.2. Kiểm thử giá trị biên</a:t>
            </a:r>
          </a:p>
          <a:p>
            <a:r>
              <a:rPr lang="vi-VN" sz="2400" dirty="0"/>
              <a:t>4.3. Kiểm thử lớp tương đương</a:t>
            </a:r>
          </a:p>
          <a:p>
            <a:r>
              <a:rPr lang="vi-VN" sz="2400" dirty="0"/>
              <a:t>4.4. Kiểm thử bảng quyết định</a:t>
            </a:r>
          </a:p>
        </p:txBody>
      </p:sp>
    </p:spTree>
    <p:extLst>
      <p:ext uri="{BB962C8B-B14F-4D97-AF65-F5344CB8AC3E}">
        <p14:creationId xmlns:p14="http://schemas.microsoft.com/office/powerpoint/2010/main" val="344044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1697068"/>
          </a:xfrm>
          <a:prstGeom prst="rect">
            <a:avLst/>
          </a:prstGeom>
        </p:spPr>
        <p:txBody>
          <a:bodyPr wrap="square">
            <a:spAutoFit/>
          </a:bodyPr>
          <a:lstStyle/>
          <a:p>
            <a:pPr>
              <a:lnSpc>
                <a:spcPct val="150000"/>
              </a:lnSpc>
            </a:pPr>
            <a:r>
              <a:rPr lang="en-US" sz="2400" b="1" dirty="0">
                <a:solidFill>
                  <a:schemeClr val="accent6">
                    <a:lumMod val="75000"/>
                  </a:schemeClr>
                </a:solidFill>
              </a:rPr>
              <a:t>a. </a:t>
            </a:r>
            <a:r>
              <a:rPr lang="vi-VN" sz="2400" b="1" dirty="0">
                <a:solidFill>
                  <a:schemeClr val="accent6">
                    <a:lumMod val="75000"/>
                  </a:schemeClr>
                </a:solidFill>
              </a:rPr>
              <a:t>Kiểm thử lớp tương đương yếu</a:t>
            </a:r>
            <a:endParaRPr lang="en-US" sz="2400" b="1" dirty="0">
              <a:solidFill>
                <a:schemeClr val="accent6">
                  <a:lumMod val="75000"/>
                </a:schemeClr>
              </a:solidFill>
            </a:endParaRPr>
          </a:p>
          <a:p>
            <a:pPr algn="just">
              <a:lnSpc>
                <a:spcPct val="150000"/>
              </a:lnSpc>
            </a:pPr>
            <a:r>
              <a:rPr lang="en-US" sz="2400" dirty="0" err="1"/>
              <a:t>Ví</a:t>
            </a:r>
            <a:r>
              <a:rPr lang="en-US" sz="2400" dirty="0"/>
              <a:t> </a:t>
            </a:r>
            <a:r>
              <a:rPr lang="en-US" sz="2400" dirty="0" err="1"/>
              <a:t>dụ</a:t>
            </a:r>
            <a:r>
              <a:rPr lang="en-US" sz="2400" dirty="0"/>
              <a:t>: </a:t>
            </a:r>
          </a:p>
          <a:p>
            <a:pPr algn="just">
              <a:lnSpc>
                <a:spcPct val="150000"/>
              </a:lnSpc>
            </a:pPr>
            <a:endParaRPr lang="en-US" sz="2400" dirty="0"/>
          </a:p>
        </p:txBody>
      </p:sp>
      <p:graphicFrame>
        <p:nvGraphicFramePr>
          <p:cNvPr id="3" name="Table 2">
            <a:extLst>
              <a:ext uri="{FF2B5EF4-FFF2-40B4-BE49-F238E27FC236}">
                <a16:creationId xmlns:a16="http://schemas.microsoft.com/office/drawing/2014/main" id="{DE79D3B1-5799-8743-3F83-F97ED438EBD9}"/>
              </a:ext>
            </a:extLst>
          </p:cNvPr>
          <p:cNvGraphicFramePr>
            <a:graphicFrameLocks noGrp="1"/>
          </p:cNvGraphicFramePr>
          <p:nvPr>
            <p:extLst>
              <p:ext uri="{D42A27DB-BD31-4B8C-83A1-F6EECF244321}">
                <p14:modId xmlns:p14="http://schemas.microsoft.com/office/powerpoint/2010/main" val="728811333"/>
              </p:ext>
            </p:extLst>
          </p:nvPr>
        </p:nvGraphicFramePr>
        <p:xfrm>
          <a:off x="533400" y="2286000"/>
          <a:ext cx="7666035"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070979073"/>
                    </a:ext>
                  </a:extLst>
                </a:gridCol>
                <a:gridCol w="533400">
                  <a:extLst>
                    <a:ext uri="{9D8B030D-6E8A-4147-A177-3AD203B41FA5}">
                      <a16:colId xmlns:a16="http://schemas.microsoft.com/office/drawing/2014/main" val="69192303"/>
                    </a:ext>
                  </a:extLst>
                </a:gridCol>
                <a:gridCol w="609600">
                  <a:extLst>
                    <a:ext uri="{9D8B030D-6E8A-4147-A177-3AD203B41FA5}">
                      <a16:colId xmlns:a16="http://schemas.microsoft.com/office/drawing/2014/main" val="2367112472"/>
                    </a:ext>
                  </a:extLst>
                </a:gridCol>
                <a:gridCol w="3200400">
                  <a:extLst>
                    <a:ext uri="{9D8B030D-6E8A-4147-A177-3AD203B41FA5}">
                      <a16:colId xmlns:a16="http://schemas.microsoft.com/office/drawing/2014/main" val="2298611729"/>
                    </a:ext>
                  </a:extLst>
                </a:gridCol>
                <a:gridCol w="2789235">
                  <a:extLst>
                    <a:ext uri="{9D8B030D-6E8A-4147-A177-3AD203B41FA5}">
                      <a16:colId xmlns:a16="http://schemas.microsoft.com/office/drawing/2014/main" val="2933817872"/>
                    </a:ext>
                  </a:extLst>
                </a:gridCol>
              </a:tblGrid>
              <a:tr h="370840">
                <a:tc>
                  <a:txBody>
                    <a:bodyPr/>
                    <a:lstStyle/>
                    <a:p>
                      <a:r>
                        <a:rPr lang="en-US" dirty="0"/>
                        <a:t>STT</a:t>
                      </a:r>
                    </a:p>
                  </a:txBody>
                  <a:tcPr/>
                </a:tc>
                <a:tc>
                  <a:txBody>
                    <a:bodyPr/>
                    <a:lstStyle/>
                    <a:p>
                      <a:r>
                        <a:rPr lang="en-US" dirty="0"/>
                        <a:t>A</a:t>
                      </a:r>
                    </a:p>
                  </a:txBody>
                  <a:tcPr/>
                </a:tc>
                <a:tc>
                  <a:txBody>
                    <a:bodyPr/>
                    <a:lstStyle/>
                    <a:p>
                      <a:r>
                        <a:rPr lang="en-US" dirty="0"/>
                        <a:t>B</a:t>
                      </a:r>
                    </a:p>
                  </a:txBody>
                  <a:tcPr/>
                </a:tc>
                <a:tc>
                  <a:txBody>
                    <a:bodyPr/>
                    <a:lstStyle/>
                    <a:p>
                      <a:r>
                        <a:rPr lang="en-US" dirty="0" err="1"/>
                        <a:t>Bộ</a:t>
                      </a:r>
                      <a:r>
                        <a:rPr lang="en-US" dirty="0"/>
                        <a:t> test</a:t>
                      </a:r>
                    </a:p>
                  </a:txBody>
                  <a:tcPr/>
                </a:tc>
                <a:tc>
                  <a:txBody>
                    <a:bodyPr/>
                    <a:lstStyle/>
                    <a:p>
                      <a:r>
                        <a:rPr lang="en-US" dirty="0" err="1"/>
                        <a:t>Kết</a:t>
                      </a:r>
                      <a:r>
                        <a:rPr lang="en-US" dirty="0"/>
                        <a:t> </a:t>
                      </a:r>
                      <a:r>
                        <a:rPr lang="en-US" dirty="0" err="1"/>
                        <a:t>quả</a:t>
                      </a:r>
                      <a:endParaRPr lang="en-US" dirty="0"/>
                    </a:p>
                  </a:txBody>
                  <a:tcPr/>
                </a:tc>
                <a:extLst>
                  <a:ext uri="{0D108BD9-81ED-4DB2-BD59-A6C34878D82A}">
                    <a16:rowId xmlns:a16="http://schemas.microsoft.com/office/drawing/2014/main" val="3354686090"/>
                  </a:ext>
                </a:extLst>
              </a:tr>
              <a:tr h="370840">
                <a:tc>
                  <a:txBody>
                    <a:bodyPr/>
                    <a:lstStyle/>
                    <a:p>
                      <a:r>
                        <a:rPr lang="en-US" dirty="0"/>
                        <a:t>1</a:t>
                      </a:r>
                    </a:p>
                  </a:txBody>
                  <a:tcPr/>
                </a:tc>
                <a:tc>
                  <a:txBody>
                    <a:bodyPr/>
                    <a:lstStyle/>
                    <a:p>
                      <a:r>
                        <a:rPr lang="en-US" dirty="0"/>
                        <a:t>A1</a:t>
                      </a:r>
                    </a:p>
                  </a:txBody>
                  <a:tcPr/>
                </a:tc>
                <a:tc>
                  <a:txBody>
                    <a:bodyPr/>
                    <a:lstStyle/>
                    <a:p>
                      <a:r>
                        <a:rPr lang="en-US" dirty="0"/>
                        <a:t>B1</a:t>
                      </a:r>
                    </a:p>
                  </a:txBody>
                  <a:tcPr/>
                </a:tc>
                <a:tc>
                  <a:txBody>
                    <a:bodyPr/>
                    <a:lstStyle/>
                    <a:p>
                      <a:r>
                        <a:rPr lang="en-US" dirty="0"/>
                        <a:t>(</a:t>
                      </a:r>
                      <a:r>
                        <a:rPr lang="en-US" dirty="0" err="1"/>
                        <a:t>abc</a:t>
                      </a:r>
                      <a:r>
                        <a:rPr lang="en-US" dirty="0"/>
                        <a:t>, 123)</a:t>
                      </a:r>
                    </a:p>
                  </a:txBody>
                  <a:tcPr/>
                </a:tc>
                <a:tc>
                  <a:txBody>
                    <a:bodyPr/>
                    <a:lstStyle/>
                    <a:p>
                      <a:r>
                        <a:rPr lang="en-US" dirty="0" err="1"/>
                        <a:t>Đăng</a:t>
                      </a:r>
                      <a:r>
                        <a:rPr lang="en-US" dirty="0"/>
                        <a:t> </a:t>
                      </a:r>
                      <a:r>
                        <a:rPr lang="en-US" dirty="0" err="1"/>
                        <a:t>ký</a:t>
                      </a:r>
                      <a:r>
                        <a:rPr lang="en-US" dirty="0"/>
                        <a:t> </a:t>
                      </a:r>
                      <a:r>
                        <a:rPr lang="en-US" dirty="0" err="1"/>
                        <a:t>thất</a:t>
                      </a:r>
                      <a:r>
                        <a:rPr lang="en-US" dirty="0"/>
                        <a:t> </a:t>
                      </a:r>
                      <a:r>
                        <a:rPr lang="en-US" dirty="0" err="1"/>
                        <a:t>bại</a:t>
                      </a:r>
                      <a:endParaRPr lang="en-US" dirty="0"/>
                    </a:p>
                  </a:txBody>
                  <a:tcPr/>
                </a:tc>
                <a:extLst>
                  <a:ext uri="{0D108BD9-81ED-4DB2-BD59-A6C34878D82A}">
                    <a16:rowId xmlns:a16="http://schemas.microsoft.com/office/drawing/2014/main" val="2827497431"/>
                  </a:ext>
                </a:extLst>
              </a:tr>
              <a:tr h="370840">
                <a:tc>
                  <a:txBody>
                    <a:bodyPr/>
                    <a:lstStyle/>
                    <a:p>
                      <a:r>
                        <a:rPr lang="en-US" dirty="0"/>
                        <a:t>2</a:t>
                      </a:r>
                    </a:p>
                  </a:txBody>
                  <a:tcPr/>
                </a:tc>
                <a:tc>
                  <a:txBody>
                    <a:bodyPr/>
                    <a:lstStyle/>
                    <a:p>
                      <a:r>
                        <a:rPr lang="en-US" dirty="0"/>
                        <a:t>A2</a:t>
                      </a:r>
                    </a:p>
                  </a:txBody>
                  <a:tcPr/>
                </a:tc>
                <a:tc>
                  <a:txBody>
                    <a:bodyPr/>
                    <a:lstStyle/>
                    <a:p>
                      <a:r>
                        <a:rPr lang="en-US" dirty="0"/>
                        <a:t>B2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t>
                      </a:r>
                      <a:r>
                        <a:rPr lang="en-US" dirty="0" err="1"/>
                        <a:t>abcdefg</a:t>
                      </a:r>
                      <a:r>
                        <a:rPr lang="en-US" dirty="0"/>
                        <a:t>, 1234567)</a:t>
                      </a:r>
                    </a:p>
                  </a:txBody>
                  <a:tcPr/>
                </a:tc>
                <a:tc>
                  <a:txBody>
                    <a:bodyPr/>
                    <a:lstStyle/>
                    <a:p>
                      <a:r>
                        <a:rPr lang="en-US" dirty="0" err="1"/>
                        <a:t>Đăng</a:t>
                      </a:r>
                      <a:r>
                        <a:rPr lang="en-US" dirty="0"/>
                        <a:t> </a:t>
                      </a:r>
                      <a:r>
                        <a:rPr lang="en-US" dirty="0" err="1"/>
                        <a:t>ký</a:t>
                      </a:r>
                      <a:r>
                        <a:rPr lang="en-US" dirty="0"/>
                        <a:t> </a:t>
                      </a:r>
                      <a:r>
                        <a:rPr lang="en-US" dirty="0" err="1"/>
                        <a:t>thành</a:t>
                      </a:r>
                      <a:r>
                        <a:rPr lang="en-US" dirty="0"/>
                        <a:t> </a:t>
                      </a:r>
                      <a:r>
                        <a:rPr lang="en-US" dirty="0" err="1"/>
                        <a:t>công</a:t>
                      </a:r>
                      <a:endParaRPr lang="en-US" dirty="0"/>
                    </a:p>
                  </a:txBody>
                  <a:tcPr/>
                </a:tc>
                <a:extLst>
                  <a:ext uri="{0D108BD9-81ED-4DB2-BD59-A6C34878D82A}">
                    <a16:rowId xmlns:a16="http://schemas.microsoft.com/office/drawing/2014/main" val="1328681281"/>
                  </a:ext>
                </a:extLst>
              </a:tr>
              <a:tr h="370840">
                <a:tc>
                  <a:txBody>
                    <a:bodyPr/>
                    <a:lstStyle/>
                    <a:p>
                      <a:r>
                        <a:rPr lang="en-US" dirty="0"/>
                        <a:t>3</a:t>
                      </a:r>
                    </a:p>
                  </a:txBody>
                  <a:tcPr/>
                </a:tc>
                <a:tc>
                  <a:txBody>
                    <a:bodyPr/>
                    <a:lstStyle/>
                    <a:p>
                      <a:r>
                        <a:rPr lang="en-US" dirty="0"/>
                        <a:t>A3</a:t>
                      </a:r>
                    </a:p>
                  </a:txBody>
                  <a:tcPr/>
                </a:tc>
                <a:tc>
                  <a:txBody>
                    <a:bodyPr/>
                    <a:lstStyle/>
                    <a:p>
                      <a:r>
                        <a:rPr lang="en-US" dirty="0"/>
                        <a:t>B3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t>
                      </a:r>
                      <a:r>
                        <a:rPr lang="en-US" dirty="0" err="1"/>
                        <a:t>abc</a:t>
                      </a:r>
                      <a:r>
                        <a:rPr lang="en-US" dirty="0"/>
                        <a:t>, 123)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t>Đăng</a:t>
                      </a:r>
                      <a:r>
                        <a:rPr lang="en-US" dirty="0"/>
                        <a:t> </a:t>
                      </a:r>
                      <a:r>
                        <a:rPr lang="en-US" dirty="0" err="1"/>
                        <a:t>ký</a:t>
                      </a:r>
                      <a:r>
                        <a:rPr lang="en-US" dirty="0"/>
                        <a:t> </a:t>
                      </a:r>
                      <a:r>
                        <a:rPr lang="en-US" dirty="0" err="1"/>
                        <a:t>thất</a:t>
                      </a:r>
                      <a:r>
                        <a:rPr lang="en-US" dirty="0"/>
                        <a:t> </a:t>
                      </a:r>
                      <a:r>
                        <a:rPr lang="en-US" dirty="0" err="1"/>
                        <a:t>bại</a:t>
                      </a:r>
                      <a:endParaRPr lang="en-US" dirty="0"/>
                    </a:p>
                  </a:txBody>
                  <a:tcPr/>
                </a:tc>
                <a:extLst>
                  <a:ext uri="{0D108BD9-81ED-4DB2-BD59-A6C34878D82A}">
                    <a16:rowId xmlns:a16="http://schemas.microsoft.com/office/drawing/2014/main" val="1775562470"/>
                  </a:ext>
                </a:extLst>
              </a:tr>
            </a:tbl>
          </a:graphicData>
        </a:graphic>
      </p:graphicFrame>
    </p:spTree>
    <p:extLst>
      <p:ext uri="{BB962C8B-B14F-4D97-AF65-F5344CB8AC3E}">
        <p14:creationId xmlns:p14="http://schemas.microsoft.com/office/powerpoint/2010/main" val="3967726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5791200" cy="3913059"/>
          </a:xfrm>
          <a:prstGeom prst="rect">
            <a:avLst/>
          </a:prstGeom>
        </p:spPr>
        <p:txBody>
          <a:bodyPr wrap="square">
            <a:spAutoFit/>
          </a:bodyPr>
          <a:lstStyle/>
          <a:p>
            <a:pPr>
              <a:lnSpc>
                <a:spcPct val="150000"/>
              </a:lnSpc>
            </a:pPr>
            <a:r>
              <a:rPr lang="en-US" sz="2400" b="1" dirty="0">
                <a:solidFill>
                  <a:schemeClr val="accent6">
                    <a:lumMod val="75000"/>
                  </a:schemeClr>
                </a:solidFill>
              </a:rPr>
              <a:t>c. </a:t>
            </a:r>
            <a:r>
              <a:rPr lang="vi-VN" sz="2400" b="1" dirty="0">
                <a:solidFill>
                  <a:schemeClr val="accent6">
                    <a:lumMod val="75000"/>
                  </a:schemeClr>
                </a:solidFill>
              </a:rPr>
              <a:t>Kiểm thử lớp tương </a:t>
            </a:r>
            <a:r>
              <a:rPr lang="vi-VN" sz="2400" b="1" dirty="0" err="1">
                <a:solidFill>
                  <a:schemeClr val="accent6">
                    <a:lumMod val="75000"/>
                  </a:schemeClr>
                </a:solidFill>
              </a:rPr>
              <a:t>đươ</a:t>
            </a:r>
            <a:r>
              <a:rPr lang="en-US" sz="2400" b="1" dirty="0">
                <a:solidFill>
                  <a:schemeClr val="accent6">
                    <a:lumMod val="75000"/>
                  </a:schemeClr>
                </a:solidFill>
              </a:rPr>
              <a:t>ng </a:t>
            </a:r>
            <a:r>
              <a:rPr lang="en-US" sz="2400" b="1" dirty="0" err="1">
                <a:solidFill>
                  <a:schemeClr val="accent6">
                    <a:lumMod val="75000"/>
                  </a:schemeClr>
                </a:solidFill>
              </a:rPr>
              <a:t>mạnh</a:t>
            </a:r>
            <a:endParaRPr lang="en-US" sz="2400" b="1" dirty="0">
              <a:solidFill>
                <a:schemeClr val="accent6">
                  <a:lumMod val="75000"/>
                </a:schemeClr>
              </a:solidFill>
            </a:endParaRPr>
          </a:p>
          <a:p>
            <a:pPr algn="just">
              <a:lnSpc>
                <a:spcPct val="150000"/>
              </a:lnSpc>
            </a:pPr>
            <a:r>
              <a:rPr lang="en-US" sz="2400" dirty="0"/>
              <a:t> 	</a:t>
            </a:r>
            <a:r>
              <a:rPr lang="vi-VN" sz="2400" dirty="0"/>
              <a:t>Kiểm thử lớp tương đương mạnh sẽ kết hợp các tổ hợp có thể của các miền tương đương. Với ví dụ trên ta sẽ có 3 ∗ 4 ∗ 2 = 24 tổ hợp tương ứng với 24 ca kiểm thử như bảng </a:t>
            </a:r>
            <a:endParaRPr lang="en-US" sz="2400" dirty="0"/>
          </a:p>
          <a:p>
            <a:pPr algn="just">
              <a:lnSpc>
                <a:spcPct val="150000"/>
              </a:lnSpc>
            </a:pPr>
            <a:endParaRPr lang="en-US" sz="2400" dirty="0"/>
          </a:p>
        </p:txBody>
      </p:sp>
      <p:pic>
        <p:nvPicPr>
          <p:cNvPr id="5" name="Picture 4">
            <a:extLst>
              <a:ext uri="{FF2B5EF4-FFF2-40B4-BE49-F238E27FC236}">
                <a16:creationId xmlns:a16="http://schemas.microsoft.com/office/drawing/2014/main" id="{7CC344AB-750E-10B0-AC3E-27F808CFD2D3}"/>
              </a:ext>
            </a:extLst>
          </p:cNvPr>
          <p:cNvPicPr>
            <a:picLocks noChangeAspect="1"/>
          </p:cNvPicPr>
          <p:nvPr/>
        </p:nvPicPr>
        <p:blipFill>
          <a:blip r:embed="rId3"/>
          <a:stretch>
            <a:fillRect/>
          </a:stretch>
        </p:blipFill>
        <p:spPr>
          <a:xfrm>
            <a:off x="6583157" y="1097219"/>
            <a:ext cx="1704975" cy="5743575"/>
          </a:xfrm>
          <a:prstGeom prst="rect">
            <a:avLst/>
          </a:prstGeom>
        </p:spPr>
      </p:pic>
    </p:spTree>
    <p:extLst>
      <p:ext uri="{BB962C8B-B14F-4D97-AF65-F5344CB8AC3E}">
        <p14:creationId xmlns:p14="http://schemas.microsoft.com/office/powerpoint/2010/main" val="560895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3913059"/>
          </a:xfrm>
          <a:prstGeom prst="rect">
            <a:avLst/>
          </a:prstGeom>
        </p:spPr>
        <p:txBody>
          <a:bodyPr wrap="square">
            <a:spAutoFit/>
          </a:bodyPr>
          <a:lstStyle/>
          <a:p>
            <a:pPr>
              <a:lnSpc>
                <a:spcPct val="150000"/>
              </a:lnSpc>
            </a:pPr>
            <a:r>
              <a:rPr lang="en-US" sz="2400" b="1" dirty="0">
                <a:solidFill>
                  <a:schemeClr val="accent6">
                    <a:lumMod val="75000"/>
                  </a:schemeClr>
                </a:solidFill>
              </a:rPr>
              <a:t>c. </a:t>
            </a:r>
            <a:r>
              <a:rPr lang="vi-VN" sz="2400" b="1" dirty="0">
                <a:solidFill>
                  <a:schemeClr val="accent6">
                    <a:lumMod val="75000"/>
                  </a:schemeClr>
                </a:solidFill>
              </a:rPr>
              <a:t>Kiểm thử lớp tương </a:t>
            </a:r>
            <a:r>
              <a:rPr lang="en-US" sz="2400" b="1" dirty="0" err="1">
                <a:solidFill>
                  <a:schemeClr val="accent6">
                    <a:lumMod val="75000"/>
                  </a:schemeClr>
                </a:solidFill>
              </a:rPr>
              <a:t>đơn</a:t>
            </a:r>
            <a:r>
              <a:rPr lang="en-US" sz="2400" b="1" dirty="0">
                <a:solidFill>
                  <a:schemeClr val="accent6">
                    <a:lumMod val="75000"/>
                  </a:schemeClr>
                </a:solidFill>
              </a:rPr>
              <a:t> </a:t>
            </a:r>
            <a:r>
              <a:rPr lang="en-US" sz="2400" b="1" dirty="0" err="1">
                <a:solidFill>
                  <a:schemeClr val="accent6">
                    <a:lumMod val="75000"/>
                  </a:schemeClr>
                </a:solidFill>
              </a:rPr>
              <a:t>giản</a:t>
            </a:r>
            <a:endParaRPr lang="en-US" sz="2400" b="1" dirty="0">
              <a:solidFill>
                <a:schemeClr val="accent6">
                  <a:lumMod val="75000"/>
                </a:schemeClr>
              </a:solidFill>
            </a:endParaRPr>
          </a:p>
          <a:p>
            <a:pPr algn="just">
              <a:lnSpc>
                <a:spcPct val="150000"/>
              </a:lnSpc>
            </a:pPr>
            <a:r>
              <a:rPr lang="en-US" sz="2400" dirty="0"/>
              <a:t> 	</a:t>
            </a:r>
            <a:r>
              <a:rPr lang="vi-VN" sz="2400" dirty="0"/>
              <a:t>Kiểm thử lớp tương đương đơn giản chỉ phân chia một lớp gồm các giá trị hợp lệ và các miền giá trị không hợp lệ</a:t>
            </a:r>
            <a:r>
              <a:rPr lang="en-US" sz="2400" dirty="0"/>
              <a:t>.</a:t>
            </a:r>
          </a:p>
          <a:p>
            <a:pPr algn="just">
              <a:lnSpc>
                <a:spcPct val="150000"/>
              </a:lnSpc>
            </a:pPr>
            <a:r>
              <a:rPr lang="en-US" sz="2400" dirty="0" err="1"/>
              <a:t>Ví</a:t>
            </a:r>
            <a:r>
              <a:rPr lang="en-US" sz="2400" dirty="0"/>
              <a:t> </a:t>
            </a:r>
            <a:r>
              <a:rPr lang="en-US" sz="2400" dirty="0" err="1"/>
              <a:t>dụ</a:t>
            </a:r>
            <a:r>
              <a:rPr lang="en-US" sz="2400" dirty="0"/>
              <a:t>: </a:t>
            </a:r>
            <a:r>
              <a:rPr lang="en-US" sz="2400" dirty="0" err="1"/>
              <a:t>nếu</a:t>
            </a:r>
            <a:r>
              <a:rPr lang="en-US" sz="2400" dirty="0"/>
              <a:t> A </a:t>
            </a:r>
            <a:r>
              <a:rPr lang="en-US" sz="2400" dirty="0" err="1"/>
              <a:t>là</a:t>
            </a:r>
            <a:r>
              <a:rPr lang="en-US" sz="2400" dirty="0"/>
              <a:t> </a:t>
            </a:r>
            <a:r>
              <a:rPr lang="en-US" sz="2400" dirty="0" err="1"/>
              <a:t>khoảng</a:t>
            </a:r>
            <a:r>
              <a:rPr lang="en-US" sz="2400" dirty="0"/>
              <a:t> 1 </a:t>
            </a:r>
            <a:r>
              <a:rPr lang="en-US" sz="2400" dirty="0" err="1"/>
              <a:t>đến</a:t>
            </a:r>
            <a:r>
              <a:rPr lang="en-US" sz="2400" dirty="0"/>
              <a:t> 200 </a:t>
            </a:r>
            <a:r>
              <a:rPr lang="en-US" sz="2400" dirty="0" err="1"/>
              <a:t>các</a:t>
            </a:r>
            <a:r>
              <a:rPr lang="en-US" sz="2400" dirty="0"/>
              <a:t> </a:t>
            </a:r>
            <a:r>
              <a:rPr lang="en-US" sz="2400" dirty="0" err="1"/>
              <a:t>số</a:t>
            </a:r>
            <a:r>
              <a:rPr lang="en-US" sz="2400" dirty="0"/>
              <a:t> </a:t>
            </a:r>
            <a:r>
              <a:rPr lang="en-US" sz="2400" dirty="0" err="1"/>
              <a:t>nguyên</a:t>
            </a:r>
            <a:r>
              <a:rPr lang="en-US" sz="2400" dirty="0"/>
              <a:t> </a:t>
            </a:r>
            <a:r>
              <a:rPr lang="en-US" sz="2400" dirty="0" err="1"/>
              <a:t>thì</a:t>
            </a:r>
            <a:r>
              <a:rPr lang="en-US" sz="2400" dirty="0"/>
              <a:t> </a:t>
            </a:r>
            <a:r>
              <a:rPr lang="en-US" sz="2400" dirty="0" err="1"/>
              <a:t>miền</a:t>
            </a:r>
            <a:r>
              <a:rPr lang="en-US" sz="2400" dirty="0"/>
              <a:t> </a:t>
            </a:r>
            <a:r>
              <a:rPr lang="en-US" sz="2400" dirty="0" err="1"/>
              <a:t>hợp</a:t>
            </a:r>
            <a:r>
              <a:rPr lang="en-US" sz="2400" dirty="0"/>
              <a:t> </a:t>
            </a:r>
            <a:r>
              <a:rPr lang="en-US" sz="2400" dirty="0" err="1"/>
              <a:t>lệ</a:t>
            </a:r>
            <a:r>
              <a:rPr lang="en-US" sz="2400" dirty="0"/>
              <a:t> </a:t>
            </a:r>
            <a:r>
              <a:rPr lang="en-US" sz="2400" dirty="0" err="1"/>
              <a:t>là</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1 </a:t>
            </a:r>
            <a:r>
              <a:rPr lang="en-US" sz="2400" dirty="0" err="1"/>
              <a:t>đến</a:t>
            </a:r>
            <a:r>
              <a:rPr lang="en-US" sz="2400" dirty="0"/>
              <a:t> 200, </a:t>
            </a:r>
            <a:r>
              <a:rPr lang="en-US" sz="2400" dirty="0" err="1"/>
              <a:t>miền</a:t>
            </a:r>
            <a:r>
              <a:rPr lang="en-US" sz="2400" dirty="0"/>
              <a:t> </a:t>
            </a:r>
            <a:r>
              <a:rPr lang="en-US" sz="2400" dirty="0" err="1"/>
              <a:t>không</a:t>
            </a:r>
            <a:r>
              <a:rPr lang="en-US" sz="2400" dirty="0"/>
              <a:t> </a:t>
            </a:r>
            <a:r>
              <a:rPr lang="en-US" sz="2400" dirty="0" err="1"/>
              <a:t>hợp</a:t>
            </a:r>
            <a:r>
              <a:rPr lang="en-US" sz="2400" dirty="0"/>
              <a:t> </a:t>
            </a:r>
            <a:r>
              <a:rPr lang="en-US" sz="2400" dirty="0" err="1"/>
              <a:t>lệ</a:t>
            </a:r>
            <a:r>
              <a:rPr lang="en-US" sz="2400" dirty="0"/>
              <a:t> </a:t>
            </a:r>
            <a:r>
              <a:rPr lang="en-US" sz="2400" dirty="0" err="1"/>
              <a:t>gồm</a:t>
            </a:r>
            <a:r>
              <a:rPr lang="en-US" sz="2400" dirty="0"/>
              <a:t> </a:t>
            </a:r>
            <a:r>
              <a:rPr lang="en-US" sz="2400" dirty="0" err="1"/>
              <a:t>hai</a:t>
            </a:r>
            <a:r>
              <a:rPr lang="en-US" sz="2400" dirty="0"/>
              <a:t> </a:t>
            </a:r>
            <a:r>
              <a:rPr lang="en-US" sz="2400" dirty="0" err="1"/>
              <a:t>miền</a:t>
            </a:r>
            <a:r>
              <a:rPr lang="en-US" sz="2400" dirty="0"/>
              <a:t>. </a:t>
            </a:r>
          </a:p>
          <a:p>
            <a:pPr algn="just">
              <a:lnSpc>
                <a:spcPct val="150000"/>
              </a:lnSpc>
            </a:pPr>
            <a:r>
              <a:rPr lang="en-US" sz="2400" dirty="0" err="1"/>
              <a:t>Miền</a:t>
            </a:r>
            <a:r>
              <a:rPr lang="en-US" sz="2400" dirty="0"/>
              <a:t> </a:t>
            </a:r>
            <a:r>
              <a:rPr lang="en-US" sz="2400" dirty="0" err="1"/>
              <a:t>thứ</a:t>
            </a:r>
            <a:r>
              <a:rPr lang="en-US" sz="2400" dirty="0"/>
              <a:t> </a:t>
            </a:r>
            <a:r>
              <a:rPr lang="en-US" sz="2400" dirty="0" err="1"/>
              <a:t>nhất</a:t>
            </a:r>
            <a:r>
              <a:rPr lang="en-US" sz="2400" dirty="0"/>
              <a:t> </a:t>
            </a:r>
            <a:r>
              <a:rPr lang="en-US" sz="2400" dirty="0" err="1"/>
              <a:t>là</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0 </a:t>
            </a:r>
            <a:r>
              <a:rPr lang="en-US" sz="2400" dirty="0" err="1"/>
              <a:t>trở</a:t>
            </a:r>
            <a:r>
              <a:rPr lang="en-US" sz="2400" dirty="0"/>
              <a:t> </a:t>
            </a:r>
            <a:r>
              <a:rPr lang="en-US" sz="2400" dirty="0" err="1"/>
              <a:t>xuống</a:t>
            </a:r>
            <a:r>
              <a:rPr lang="en-US" sz="2400" dirty="0"/>
              <a:t>. </a:t>
            </a:r>
            <a:r>
              <a:rPr lang="en-US" sz="2400" dirty="0" err="1"/>
              <a:t>Miền</a:t>
            </a:r>
            <a:r>
              <a:rPr lang="en-US" sz="2400" dirty="0"/>
              <a:t> </a:t>
            </a:r>
            <a:r>
              <a:rPr lang="en-US" sz="2400" dirty="0" err="1"/>
              <a:t>còn</a:t>
            </a:r>
            <a:r>
              <a:rPr lang="en-US" sz="2400" dirty="0"/>
              <a:t> </a:t>
            </a:r>
            <a:r>
              <a:rPr lang="en-US" sz="2400" dirty="0" err="1"/>
              <a:t>lại</a:t>
            </a:r>
            <a:r>
              <a:rPr lang="en-US" sz="2400" dirty="0"/>
              <a:t> </a:t>
            </a:r>
            <a:r>
              <a:rPr lang="en-US" sz="2400" dirty="0" err="1"/>
              <a:t>là</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201 </a:t>
            </a:r>
            <a:r>
              <a:rPr lang="en-US" sz="2400" dirty="0" err="1"/>
              <a:t>trở</a:t>
            </a:r>
            <a:r>
              <a:rPr lang="en-US" sz="2400" dirty="0"/>
              <a:t> </a:t>
            </a:r>
            <a:r>
              <a:rPr lang="en-US" sz="2400" dirty="0" err="1"/>
              <a:t>lên</a:t>
            </a:r>
            <a:endParaRPr lang="en-US" sz="2400" dirty="0"/>
          </a:p>
        </p:txBody>
      </p:sp>
    </p:spTree>
    <p:extLst>
      <p:ext uri="{BB962C8B-B14F-4D97-AF65-F5344CB8AC3E}">
        <p14:creationId xmlns:p14="http://schemas.microsoft.com/office/powerpoint/2010/main" val="1362533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4467057"/>
          </a:xfrm>
          <a:prstGeom prst="rect">
            <a:avLst/>
          </a:prstGeom>
        </p:spPr>
        <p:txBody>
          <a:bodyPr wrap="square">
            <a:spAutoFit/>
          </a:bodyPr>
          <a:lstStyle/>
          <a:p>
            <a:pPr>
              <a:lnSpc>
                <a:spcPct val="150000"/>
              </a:lnSpc>
            </a:pPr>
            <a:r>
              <a:rPr lang="en-US" sz="2400" dirty="0" err="1"/>
              <a:t>Nhận</a:t>
            </a:r>
            <a:r>
              <a:rPr lang="en-US" sz="2400" dirty="0"/>
              <a:t> </a:t>
            </a:r>
            <a:r>
              <a:rPr lang="en-US" sz="2400" dirty="0" err="1"/>
              <a:t>xét</a:t>
            </a:r>
            <a:r>
              <a:rPr lang="en-US" sz="2400" dirty="0"/>
              <a:t>:</a:t>
            </a:r>
          </a:p>
          <a:p>
            <a:pPr marL="342900" indent="-342900" algn="just">
              <a:lnSpc>
                <a:spcPct val="150000"/>
              </a:lnSpc>
              <a:buFont typeface="Wingdings" panose="05000000000000000000" pitchFamily="2" charset="2"/>
              <a:buChar char="Ø"/>
            </a:pPr>
            <a:r>
              <a:rPr lang="vi-VN" sz="2400" dirty="0"/>
              <a:t>Kiểm thử lớp tương đương đơn giản kém kiểm thử lớp tương đương yếu kém kiểm thử lớp tương đương mạnh.</a:t>
            </a:r>
          </a:p>
          <a:p>
            <a:pPr marL="342900" indent="-342900" algn="just">
              <a:lnSpc>
                <a:spcPct val="150000"/>
              </a:lnSpc>
              <a:buFont typeface="Wingdings" panose="05000000000000000000" pitchFamily="2" charset="2"/>
              <a:buChar char="Ø"/>
            </a:pPr>
            <a:r>
              <a:rPr lang="vi-VN" sz="2400" dirty="0"/>
              <a:t>Sử dụng kiểm thử tương đương đơn giản khi ngôn ngữ không có kiểm tra kiểu mạnh.</a:t>
            </a:r>
          </a:p>
          <a:p>
            <a:pPr marL="342900" indent="-342900" algn="just">
              <a:lnSpc>
                <a:spcPct val="150000"/>
              </a:lnSpc>
              <a:buFont typeface="Wingdings" panose="05000000000000000000" pitchFamily="2" charset="2"/>
              <a:buChar char="Ø"/>
            </a:pPr>
            <a:r>
              <a:rPr lang="vi-VN" sz="2400" dirty="0"/>
              <a:t>Nếu cần kiểm tra ngoại lệ chúng ta nên mở rộng kiểm thử lớp tương đương với các lớp giá trị ngoài miền xác định.</a:t>
            </a:r>
          </a:p>
          <a:p>
            <a:pPr algn="just">
              <a:lnSpc>
                <a:spcPct val="150000"/>
              </a:lnSpc>
            </a:pPr>
            <a:endParaRPr lang="en-US" sz="2400" dirty="0"/>
          </a:p>
        </p:txBody>
      </p:sp>
    </p:spTree>
    <p:extLst>
      <p:ext uri="{BB962C8B-B14F-4D97-AF65-F5344CB8AC3E}">
        <p14:creationId xmlns:p14="http://schemas.microsoft.com/office/powerpoint/2010/main" val="2690383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6129050"/>
          </a:xfrm>
          <a:prstGeom prst="rect">
            <a:avLst/>
          </a:prstGeom>
        </p:spPr>
        <p:txBody>
          <a:bodyPr wrap="square">
            <a:spAutoFit/>
          </a:bodyPr>
          <a:lstStyle/>
          <a:p>
            <a:pPr>
              <a:lnSpc>
                <a:spcPct val="150000"/>
              </a:lnSpc>
            </a:pPr>
            <a:r>
              <a:rPr lang="en-US" sz="2400" dirty="0" err="1"/>
              <a:t>Nhận</a:t>
            </a:r>
            <a:r>
              <a:rPr lang="en-US" sz="2400" dirty="0"/>
              <a:t> </a:t>
            </a:r>
            <a:r>
              <a:rPr lang="en-US" sz="2400" dirty="0" err="1"/>
              <a:t>xét</a:t>
            </a:r>
            <a:r>
              <a:rPr lang="en-US" sz="2400" dirty="0"/>
              <a:t>:</a:t>
            </a:r>
          </a:p>
          <a:p>
            <a:pPr marL="342900" indent="-342900" algn="just">
              <a:lnSpc>
                <a:spcPct val="150000"/>
              </a:lnSpc>
              <a:buFont typeface="Wingdings" panose="05000000000000000000" pitchFamily="2" charset="2"/>
              <a:buChar char="Ø"/>
            </a:pPr>
            <a:r>
              <a:rPr lang="vi-VN" sz="2400" dirty="0"/>
              <a:t>Kiểm thử lớp tương đương phù hợp với dữ liệu đầu vào có miền giá trị là khoảng và hữu hạn.</a:t>
            </a:r>
          </a:p>
          <a:p>
            <a:pPr marL="342900" indent="-342900" algn="just">
              <a:lnSpc>
                <a:spcPct val="150000"/>
              </a:lnSpc>
              <a:buFont typeface="Wingdings" panose="05000000000000000000" pitchFamily="2" charset="2"/>
              <a:buChar char="Ø"/>
            </a:pPr>
            <a:r>
              <a:rPr lang="vi-VN" sz="2400" dirty="0"/>
              <a:t>Kiểm thử lớp tương đương kết hợp với kiểm thử giá trị biên sẽ tốt hơn.</a:t>
            </a:r>
          </a:p>
          <a:p>
            <a:pPr marL="342900" indent="-342900" algn="just">
              <a:lnSpc>
                <a:spcPct val="150000"/>
              </a:lnSpc>
              <a:buFont typeface="Wingdings" panose="05000000000000000000" pitchFamily="2" charset="2"/>
              <a:buChar char="Ø"/>
            </a:pPr>
            <a:r>
              <a:rPr lang="vi-VN" sz="2400" dirty="0"/>
              <a:t>Nên dùng kiểm thử lớp tương đương với các chương trình phức tạp.</a:t>
            </a:r>
          </a:p>
          <a:p>
            <a:pPr marL="342900" indent="-342900" algn="just">
              <a:lnSpc>
                <a:spcPct val="150000"/>
              </a:lnSpc>
              <a:buFont typeface="Wingdings" panose="05000000000000000000" pitchFamily="2" charset="2"/>
              <a:buChar char="Ø"/>
            </a:pPr>
            <a:r>
              <a:rPr lang="vi-VN" sz="2400" dirty="0"/>
              <a:t>Nên dùng kiểm thử lớp tương đương mạnh khi các biến là độc lập. Khi các biến phụ thuộc nhau thì dễ tạo ra các ca kiểm thử vô lý.</a:t>
            </a:r>
          </a:p>
          <a:p>
            <a:pPr algn="just">
              <a:lnSpc>
                <a:spcPct val="150000"/>
              </a:lnSpc>
            </a:pPr>
            <a:endParaRPr lang="en-US" sz="2400" dirty="0"/>
          </a:p>
        </p:txBody>
      </p:sp>
    </p:spTree>
    <p:extLst>
      <p:ext uri="{BB962C8B-B14F-4D97-AF65-F5344CB8AC3E}">
        <p14:creationId xmlns:p14="http://schemas.microsoft.com/office/powerpoint/2010/main" val="3607381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5010282"/>
          </a:xfrm>
          <a:prstGeom prst="rect">
            <a:avLst/>
          </a:prstGeom>
        </p:spPr>
        <p:txBody>
          <a:bodyPr wrap="square">
            <a:spAutoFit/>
          </a:bodyPr>
          <a:lstStyle/>
          <a:p>
            <a:pPr>
              <a:lnSpc>
                <a:spcPct val="150000"/>
              </a:lnSpc>
            </a:pPr>
            <a:r>
              <a:rPr lang="en-US" sz="2400" dirty="0" err="1"/>
              <a:t>Bài</a:t>
            </a:r>
            <a:r>
              <a:rPr lang="en-US" sz="2400" dirty="0"/>
              <a:t> </a:t>
            </a:r>
            <a:r>
              <a:rPr lang="en-US" sz="2400" dirty="0" err="1"/>
              <a:t>tập</a:t>
            </a:r>
            <a:r>
              <a:rPr lang="en-US" sz="2400" dirty="0"/>
              <a:t> 1:</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Kiểm</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thử</a:t>
            </a:r>
            <a:r>
              <a:rPr lang="vi-VN" sz="1800" spc="-6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lớp</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tương</a:t>
            </a:r>
            <a:r>
              <a:rPr lang="vi-VN" sz="1800" spc="-3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đương</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cho</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err="1">
                <a:effectLst/>
                <a:latin typeface="Palatino Linotype" panose="02040502050505030304" pitchFamily="18" charset="0"/>
                <a:ea typeface="Palatino Linotype" panose="02040502050505030304" pitchFamily="18" charset="0"/>
                <a:cs typeface="Palatino Linotype" panose="02040502050505030304" pitchFamily="18" charset="0"/>
              </a:rPr>
              <a:t>Triangle</a:t>
            </a:r>
            <a:endParaRPr lang="en-US" sz="1800" spc="-5" dirty="0">
              <a:effectLst/>
              <a:latin typeface="Times New Roman" panose="02020603050405020304" pitchFamily="18" charset="0"/>
              <a:ea typeface="Palatino Linotype" panose="02040502050505030304" pitchFamily="18" charset="0"/>
              <a:cs typeface="Palatino Linotype" panose="02040502050505030304" pitchFamily="18" charset="0"/>
            </a:endParaRPr>
          </a:p>
          <a:p>
            <a:pPr marL="74930" marR="1342390" indent="222885" algn="just">
              <a:lnSpc>
                <a:spcPct val="105000"/>
              </a:lnSpc>
              <a:spcBef>
                <a:spcPts val="1340"/>
              </a:spcBef>
              <a:spcAft>
                <a:spcPts val="0"/>
              </a:spcAft>
            </a:pP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dirty="0" err="1">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đầu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 tam </a:t>
            </a:r>
            <a:r>
              <a:rPr lang="en-US" dirty="0" err="1">
                <a:latin typeface="Times New Roman" panose="02020603050405020304" pitchFamily="18" charset="0"/>
                <a:ea typeface="Times New Roman" panose="02020603050405020304" pitchFamily="18" charset="0"/>
              </a:rPr>
              <a:t>giác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chia </a:t>
            </a:r>
            <a:r>
              <a:rPr lang="en-US" dirty="0" err="1">
                <a:latin typeface="Times New Roman" panose="02020603050405020304" pitchFamily="18" charset="0"/>
                <a:ea typeface="Times New Roman" panose="02020603050405020304" pitchFamily="18" charset="0"/>
              </a:rPr>
              <a:t>thành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trường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hợp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đều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thường</a:t>
            </a:r>
            <a:r>
              <a:rPr lang="en-US" dirty="0">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Chúng ta có 5 lớp tương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đương</a:t>
            </a:r>
            <a:r>
              <a:rPr lang="vi-VN" sz="1800" spc="6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đầu</a:t>
            </a:r>
            <a:r>
              <a:rPr lang="vi-VN" sz="1800" spc="6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vào</a:t>
            </a:r>
            <a:r>
              <a:rPr lang="vi-VN" sz="1800" spc="7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như</a:t>
            </a:r>
            <a:r>
              <a:rPr lang="vi-VN" sz="1800" spc="6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sau:</a:t>
            </a:r>
            <a:endParaRPr lang="en-US" dirty="0">
              <a:latin typeface="Times New Roman" panose="02020603050405020304" pitchFamily="18" charset="0"/>
              <a:ea typeface="Times New Roman" panose="02020603050405020304" pitchFamily="18" charset="0"/>
            </a:endParaRPr>
          </a:p>
          <a:p>
            <a:pPr marL="74930" marR="1342390" indent="222885" algn="just">
              <a:lnSpc>
                <a:spcPct val="105000"/>
              </a:lnSpc>
              <a:spcBef>
                <a:spcPts val="134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1</a:t>
            </a:r>
            <a:r>
              <a:rPr lang="vi-VN" sz="1800" spc="35"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a:t>
            </a:r>
            <a:r>
              <a:rPr lang="vi-VN" sz="1800" i="1" spc="-1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1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45"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55"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a</a:t>
            </a:r>
            <a:r>
              <a:rPr lang="vi-VN" sz="1800" i="1" spc="40"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40"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endParaRPr lang="en-US" dirty="0">
              <a:latin typeface="Times New Roman" panose="02020603050405020304" pitchFamily="18" charset="0"/>
              <a:ea typeface="Cambria" panose="02040503050406030204" pitchFamily="18" charset="0"/>
              <a:cs typeface="Cambria" panose="02040503050406030204" pitchFamily="18" charset="0"/>
            </a:endParaRPr>
          </a:p>
          <a:p>
            <a:pPr marL="74930" marR="1342390" indent="222885" algn="just">
              <a:lnSpc>
                <a:spcPct val="105000"/>
              </a:lnSpc>
              <a:spcBef>
                <a:spcPts val="134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2 =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 b, c</a:t>
            </a:r>
            <a:r>
              <a:rPr lang="vi-VN" sz="1800" dirty="0">
                <a:effectLst/>
                <a:latin typeface="Cambria" panose="02040503050406030204" pitchFamily="18" charset="0"/>
                <a:ea typeface="Cambria" panose="02040503050406030204" pitchFamily="18" charset="0"/>
                <a:cs typeface="Cambria" panose="02040503050406030204" pitchFamily="18" charset="0"/>
              </a:rPr>
              <a:t>⟩ |</a:t>
            </a:r>
            <a:r>
              <a:rPr lang="vi-VN" sz="1800" spc="265"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a </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 a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5" dirty="0">
                <a:effectLst/>
                <a:latin typeface="Cambria" panose="02040503050406030204" pitchFamily="18" charset="0"/>
                <a:ea typeface="Cambria" panose="02040503050406030204" pitchFamily="18" charset="0"/>
                <a:cs typeface="Cambria" panose="02040503050406030204" pitchFamily="18" charset="0"/>
              </a:rPr>
              <a:t> </a:t>
            </a:r>
            <a:endParaRPr lang="en-US" sz="1800" spc="5" dirty="0">
              <a:effectLst/>
              <a:latin typeface="Cambria" panose="02040503050406030204" pitchFamily="18" charset="0"/>
              <a:ea typeface="Cambria" panose="02040503050406030204" pitchFamily="18" charset="0"/>
              <a:cs typeface="Cambria" panose="02040503050406030204" pitchFamily="18" charset="0"/>
            </a:endParaRPr>
          </a:p>
          <a:p>
            <a:pPr marL="74930" marR="1342390" indent="222885" algn="just">
              <a:lnSpc>
                <a:spcPct val="105000"/>
              </a:lnSpc>
              <a:spcBef>
                <a:spcPts val="134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3 =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 b, c</a:t>
            </a:r>
            <a:r>
              <a:rPr lang="vi-VN" sz="1800" dirty="0">
                <a:effectLst/>
                <a:latin typeface="Cambria" panose="02040503050406030204" pitchFamily="18" charset="0"/>
                <a:ea typeface="Cambria" panose="02040503050406030204" pitchFamily="18" charset="0"/>
                <a:cs typeface="Cambria" panose="02040503050406030204" pitchFamily="18" charset="0"/>
              </a:rPr>
              <a:t>⟩ |</a:t>
            </a:r>
            <a:r>
              <a:rPr lang="vi-VN" sz="1800" spc="265"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a </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 a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5" dirty="0">
                <a:effectLst/>
                <a:latin typeface="Cambria" panose="02040503050406030204" pitchFamily="18" charset="0"/>
                <a:ea typeface="Cambria" panose="02040503050406030204" pitchFamily="18" charset="0"/>
                <a:cs typeface="Cambria" panose="02040503050406030204" pitchFamily="18" charset="0"/>
              </a:rPr>
              <a:t> </a:t>
            </a:r>
            <a:endParaRPr lang="en-US" sz="1800" spc="5" dirty="0">
              <a:effectLst/>
              <a:latin typeface="Cambria" panose="02040503050406030204" pitchFamily="18" charset="0"/>
              <a:ea typeface="Cambria" panose="02040503050406030204" pitchFamily="18" charset="0"/>
              <a:cs typeface="Cambria" panose="02040503050406030204" pitchFamily="18" charset="0"/>
            </a:endParaRPr>
          </a:p>
          <a:p>
            <a:pPr marL="74930" marR="1342390" indent="222885" algn="just">
              <a:lnSpc>
                <a:spcPct val="105000"/>
              </a:lnSpc>
              <a:spcBef>
                <a:spcPts val="134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4</a:t>
            </a:r>
            <a:r>
              <a:rPr lang="vi-VN" sz="1800" spc="135"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65"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a:t>
            </a:r>
            <a:r>
              <a:rPr lang="vi-VN" sz="1800" i="1" spc="-3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3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40"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00"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b</a:t>
            </a:r>
            <a:r>
              <a:rPr lang="vi-VN" sz="1800" i="1" spc="135"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7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i="1" spc="-3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a</a:t>
            </a:r>
            <a:r>
              <a:rPr lang="vi-VN" sz="1800" i="1" spc="135"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dirty="0">
                <a:effectLst/>
                <a:latin typeface="Calibri" panose="020F0502020204030204" pitchFamily="34" charset="0"/>
                <a:ea typeface="Calibri" panose="020F0502020204030204" pitchFamily="34" charset="0"/>
              </a:rPr>
              <a:t>=</a:t>
            </a:r>
            <a:r>
              <a:rPr lang="vi-VN" sz="1800" spc="13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dirty="0">
                <a:effectLst/>
                <a:latin typeface="Cambria" panose="02040503050406030204" pitchFamily="18" charset="0"/>
                <a:ea typeface="Cambria" panose="02040503050406030204" pitchFamily="18" charset="0"/>
                <a:cs typeface="Cambria" panose="02040503050406030204" pitchFamily="18" charset="0"/>
              </a:rPr>
              <a:t>}</a:t>
            </a:r>
            <a:endParaRPr lang="en-US" dirty="0">
              <a:latin typeface="Times New Roman" panose="02020603050405020304" pitchFamily="18" charset="0"/>
              <a:ea typeface="Cambria" panose="02040503050406030204" pitchFamily="18" charset="0"/>
              <a:cs typeface="Cambria" panose="02040503050406030204" pitchFamily="18" charset="0"/>
            </a:endParaRPr>
          </a:p>
          <a:p>
            <a:pPr marL="74930" marR="1342390" indent="222885" algn="just">
              <a:lnSpc>
                <a:spcPct val="105000"/>
              </a:lnSpc>
              <a:spcBef>
                <a:spcPts val="134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5</a:t>
            </a:r>
            <a:r>
              <a:rPr lang="vi-VN" sz="1800" spc="110"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45"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a:t>
            </a:r>
            <a:r>
              <a:rPr lang="vi-VN" sz="1800" i="1" spc="-4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4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15"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  </a:t>
            </a:r>
            <a:r>
              <a:rPr lang="vi-VN" sz="1800" spc="50"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a</a:t>
            </a:r>
            <a:r>
              <a:rPr lang="en-US" sz="1800" i="1" dirty="0">
                <a:effectLst/>
                <a:latin typeface="Calibri" panose="020F0502020204030204" pitchFamily="34" charset="0"/>
                <a:ea typeface="Calibri" panose="020F0502020204030204" pitchFamily="34" charset="0"/>
              </a:rPr>
              <a:t>/=</a:t>
            </a:r>
            <a:r>
              <a:rPr lang="vi-VN" sz="1800" i="1" dirty="0">
                <a:effectLst/>
                <a:latin typeface="Calibri" panose="020F0502020204030204" pitchFamily="34" charset="0"/>
                <a:ea typeface="Calibri" panose="020F0502020204030204" pitchFamily="34" charset="0"/>
              </a:rPr>
              <a:t>b,</a:t>
            </a:r>
            <a:r>
              <a:rPr lang="vi-VN" sz="1800" i="1" spc="-2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a</a:t>
            </a:r>
            <a:r>
              <a:rPr lang="vi-VN" sz="1800" i="1" spc="150"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dirty="0">
                <a:effectLst/>
                <a:latin typeface="Calibri" panose="020F0502020204030204" pitchFamily="34" charset="0"/>
                <a:ea typeface="Calibri" panose="020F0502020204030204" pitchFamily="34" charset="0"/>
              </a:rPr>
              <a:t>=</a:t>
            </a:r>
            <a:r>
              <a:rPr lang="vi-VN" sz="1800" spc="15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i="1" spc="-2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150"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dirty="0">
                <a:effectLst/>
                <a:latin typeface="Calibri" panose="020F0502020204030204" pitchFamily="34" charset="0"/>
                <a:ea typeface="Calibri" panose="020F0502020204030204" pitchFamily="34" charset="0"/>
              </a:rPr>
              <a:t>=</a:t>
            </a:r>
            <a:r>
              <a:rPr lang="vi-VN" sz="1800" spc="15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endParaRPr lang="en-US" sz="1800" dirty="0">
              <a:effectLst/>
              <a:latin typeface="Times New Roman" panose="02020603050405020304" pitchFamily="18" charset="0"/>
              <a:ea typeface="Times New Roman" panose="02020603050405020304" pitchFamily="18" charset="0"/>
            </a:endParaRPr>
          </a:p>
          <a:p>
            <a:pPr>
              <a:spcBef>
                <a:spcPts val="45"/>
              </a:spcBef>
            </a:pPr>
            <a:r>
              <a:rPr lang="vi-VN" sz="1800" dirty="0">
                <a:effectLst/>
                <a:latin typeface="Cambria" panose="020405030504060302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vi-VN" sz="2400" dirty="0"/>
          </a:p>
          <a:p>
            <a:pPr algn="just">
              <a:lnSpc>
                <a:spcPct val="150000"/>
              </a:lnSpc>
            </a:pPr>
            <a:endParaRPr lang="en-US" sz="2400" dirty="0"/>
          </a:p>
        </p:txBody>
      </p:sp>
    </p:spTree>
    <p:extLst>
      <p:ext uri="{BB962C8B-B14F-4D97-AF65-F5344CB8AC3E}">
        <p14:creationId xmlns:p14="http://schemas.microsoft.com/office/powerpoint/2010/main" val="65467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5287794"/>
          </a:xfrm>
          <a:prstGeom prst="rect">
            <a:avLst/>
          </a:prstGeom>
        </p:spPr>
        <p:txBody>
          <a:bodyPr wrap="square">
            <a:spAutoFit/>
          </a:bodyPr>
          <a:lstStyle/>
          <a:p>
            <a:pPr>
              <a:lnSpc>
                <a:spcPct val="150000"/>
              </a:lnSpc>
            </a:pPr>
            <a:r>
              <a:rPr lang="en-US" sz="2400" dirty="0" err="1"/>
              <a:t>Bài</a:t>
            </a:r>
            <a:r>
              <a:rPr lang="en-US" sz="2400" dirty="0"/>
              <a:t> </a:t>
            </a:r>
            <a:r>
              <a:rPr lang="en-US" sz="2400" dirty="0" err="1"/>
              <a:t>tập</a:t>
            </a:r>
            <a:r>
              <a:rPr lang="en-US" sz="2400" dirty="0"/>
              <a:t> 1:</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Kiểm</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thử</a:t>
            </a:r>
            <a:r>
              <a:rPr lang="vi-VN" sz="1800" spc="-6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lớp</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tương</a:t>
            </a:r>
            <a:r>
              <a:rPr lang="vi-VN" sz="1800" spc="-3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đương</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cho</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err="1">
                <a:effectLst/>
                <a:latin typeface="Palatino Linotype" panose="02040502050505030304" pitchFamily="18" charset="0"/>
                <a:ea typeface="Palatino Linotype" panose="02040502050505030304" pitchFamily="18" charset="0"/>
                <a:cs typeface="Palatino Linotype" panose="02040502050505030304" pitchFamily="18" charset="0"/>
              </a:rPr>
              <a:t>Triangle</a:t>
            </a:r>
            <a:endParaRPr lang="en-US" sz="1800" spc="-5" dirty="0">
              <a:effectLst/>
              <a:latin typeface="Times New Roman" panose="02020603050405020304" pitchFamily="18" charset="0"/>
              <a:ea typeface="Palatino Linotype" panose="02040502050505030304" pitchFamily="18" charset="0"/>
              <a:cs typeface="Palatino Linotype" panose="02040502050505030304" pitchFamily="18" charset="0"/>
            </a:endParaRPr>
          </a:p>
          <a:p>
            <a:pPr>
              <a:spcBef>
                <a:spcPts val="45"/>
              </a:spcBef>
            </a:pPr>
            <a:r>
              <a:rPr lang="vi-VN" sz="1800" dirty="0">
                <a:effectLst/>
                <a:latin typeface="Cambria" panose="020405030504060302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74930" marR="1342390" indent="222885" algn="just" defTabSz="952500">
              <a:lnSpc>
                <a:spcPct val="103000"/>
              </a:lnSpc>
              <a:spcBef>
                <a:spcPts val="690"/>
              </a:spcBef>
              <a:spcAft>
                <a:spcPts val="0"/>
              </a:spcAft>
            </a:pPr>
            <a:r>
              <a:rPr lang="en-US" dirty="0" err="1">
                <a:latin typeface="Times New Roman" panose="02020603050405020304" pitchFamily="18" charset="0"/>
                <a:ea typeface="Times New Roman" panose="02020603050405020304" pitchFamily="18" charset="0"/>
              </a:rPr>
              <a:t>Dựa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điều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kiện</a:t>
            </a:r>
            <a:r>
              <a:rPr lang="en-US" dirty="0">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tổng</a:t>
            </a:r>
            <a:r>
              <a:rPr lang="vi-VN" sz="1800" spc="-4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hai</a:t>
            </a:r>
            <a:r>
              <a:rPr lang="vi-VN" sz="1800" spc="-4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cạnh</a:t>
            </a:r>
            <a:r>
              <a:rPr lang="vi-VN" sz="1800" spc="-4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phải</a:t>
            </a:r>
            <a:r>
              <a:rPr lang="vi-VN" sz="1800" spc="-4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lớn</a:t>
            </a:r>
            <a:r>
              <a:rPr lang="vi-VN" sz="1800" spc="-3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hơn</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cạnh</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còn</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lại</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có</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thể</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phân</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tiếp</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thành</a:t>
            </a:r>
            <a:r>
              <a:rPr lang="en-US" spc="-80" dirty="0">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lớp</a:t>
            </a:r>
            <a:r>
              <a:rPr lang="vi-VN" sz="1800" spc="-7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tương</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đương</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mịn</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hơn.</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Ví</a:t>
            </a:r>
            <a:r>
              <a:rPr lang="vi-VN" sz="1800" spc="-3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dụ</a:t>
            </a:r>
            <a:r>
              <a:rPr lang="vi-VN" sz="1800" spc="80" dirty="0">
                <a:effectLst/>
                <a:latin typeface="Times New Roman" panose="02020603050405020304" pitchFamily="18" charset="0"/>
                <a:ea typeface="Times New Roman" panose="02020603050405020304" pitchFamily="18" charset="0"/>
              </a:rPr>
              <a:t>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&lt;</a:t>
            </a:r>
            <a:r>
              <a:rPr lang="vi-VN" sz="1800" i="1" spc="6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1</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1800" i="1" spc="-8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4</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a:t>
            </a:r>
            <a:r>
              <a:rPr lang="vi-VN" sz="1800" i="1" spc="-8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1</a:t>
            </a:r>
            <a:r>
              <a:rPr lang="vi-VN" sz="1800" spc="5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&gt;</a:t>
            </a:r>
            <a:r>
              <a:rPr lang="vi-VN" sz="1800" i="1" spc="115"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thuộc</a:t>
            </a:r>
            <a:r>
              <a:rPr lang="vi-VN" sz="1800" spc="90" dirty="0">
                <a:effectLst/>
                <a:latin typeface="Times New Roman" panose="02020603050405020304" pitchFamily="18" charset="0"/>
                <a:ea typeface="Times New Roman" panose="02020603050405020304" pitchFamily="18" charset="0"/>
              </a:rPr>
              <a:t>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D</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3</a:t>
            </a:r>
            <a:r>
              <a:rPr lang="vi-VN" sz="1800" spc="12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nhưng</a:t>
            </a:r>
            <a:r>
              <a:rPr lang="vi-VN" sz="1800" spc="8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không</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là</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tam</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giác.</a:t>
            </a:r>
            <a:endParaRPr lang="en-US" sz="1800" dirty="0">
              <a:effectLst/>
              <a:latin typeface="Times New Roman" panose="02020603050405020304" pitchFamily="18" charset="0"/>
              <a:ea typeface="Times New Roman" panose="02020603050405020304" pitchFamily="18" charset="0"/>
            </a:endParaRPr>
          </a:p>
          <a:p>
            <a:pPr marL="1654810" marR="2788920">
              <a:lnSpc>
                <a:spcPct val="172000"/>
              </a:lnSpc>
              <a:spcBef>
                <a:spcPts val="101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6 =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 b, 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5"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a </a:t>
            </a:r>
            <a:r>
              <a:rPr lang="en-US" sz="1800" i="1" dirty="0">
                <a:effectLst/>
                <a:latin typeface="Calibri" panose="020F0502020204030204" pitchFamily="34" charset="0"/>
                <a:ea typeface="Calibri" panose="020F0502020204030204" pitchFamily="34" charset="0"/>
              </a:rPr>
              <a:t>&lt;</a:t>
            </a:r>
            <a:r>
              <a:rPr lang="vi-VN" sz="1800" i="1" dirty="0">
                <a:effectLst/>
                <a:latin typeface="Calibri" panose="020F0502020204030204" pitchFamily="34" charset="0"/>
                <a:ea typeface="Calibri" panose="020F0502020204030204" pitchFamily="34" charset="0"/>
              </a:rPr>
              <a:t> b </a:t>
            </a:r>
            <a:r>
              <a:rPr lang="vi-VN" sz="18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280" dirty="0">
                <a:effectLst/>
                <a:latin typeface="Cambria" panose="02040503050406030204" pitchFamily="18" charset="0"/>
                <a:ea typeface="Cambria" panose="02040503050406030204" pitchFamily="18" charset="0"/>
                <a:cs typeface="Cambria" panose="02040503050406030204" pitchFamily="18" charset="0"/>
              </a:rPr>
              <a:t> </a:t>
            </a:r>
            <a:endParaRPr lang="en-US" sz="1800" spc="-280" dirty="0">
              <a:effectLst/>
              <a:latin typeface="Cambria" panose="02040503050406030204" pitchFamily="18" charset="0"/>
              <a:ea typeface="Cambria" panose="02040503050406030204" pitchFamily="18" charset="0"/>
              <a:cs typeface="Cambria" panose="02040503050406030204" pitchFamily="18" charset="0"/>
            </a:endParaRPr>
          </a:p>
          <a:p>
            <a:pPr marL="1654810" marR="2788920">
              <a:lnSpc>
                <a:spcPct val="172000"/>
              </a:lnSpc>
              <a:spcBef>
                <a:spcPts val="101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7</a:t>
            </a:r>
            <a:r>
              <a:rPr lang="vi-VN" sz="1800" spc="30"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5"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a:t>
            </a:r>
            <a:r>
              <a:rPr lang="vi-VN" sz="1800" i="1" spc="-10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1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45"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40"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b</a:t>
            </a:r>
            <a:r>
              <a:rPr lang="vi-VN" sz="1800" i="1" spc="30" dirty="0">
                <a:effectLst/>
                <a:latin typeface="Calibri" panose="020F0502020204030204" pitchFamily="34" charset="0"/>
                <a:ea typeface="Calibri" panose="020F0502020204030204" pitchFamily="34" charset="0"/>
              </a:rPr>
              <a:t> </a:t>
            </a:r>
            <a:r>
              <a:rPr lang="en-US" sz="1800" i="1" spc="30" dirty="0">
                <a:effectLst/>
                <a:latin typeface="Calibri" panose="020F0502020204030204" pitchFamily="34" charset="0"/>
                <a:ea typeface="Calibri" panose="020F0502020204030204" pitchFamily="34" charset="0"/>
              </a:rPr>
              <a:t>&lt;</a:t>
            </a:r>
            <a:r>
              <a:rPr lang="vi-VN" sz="1800" i="1" spc="-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a</a:t>
            </a:r>
            <a:r>
              <a:rPr lang="vi-VN" sz="1800" i="1" spc="-35"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7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endParaRPr lang="en-US" dirty="0">
              <a:latin typeface="Times New Roman" panose="02020603050405020304" pitchFamily="18" charset="0"/>
              <a:ea typeface="Cambria" panose="02040503050406030204" pitchFamily="18" charset="0"/>
              <a:cs typeface="Cambria" panose="02040503050406030204" pitchFamily="18" charset="0"/>
            </a:endParaRPr>
          </a:p>
          <a:p>
            <a:pPr marL="1654810" marR="2788920">
              <a:lnSpc>
                <a:spcPct val="172000"/>
              </a:lnSpc>
              <a:spcBef>
                <a:spcPts val="1010"/>
              </a:spcBef>
              <a:spcAft>
                <a:spcPts val="0"/>
              </a:spcAft>
            </a:pPr>
            <a:r>
              <a:rPr lang="vi-VN" sz="1800" i="1" dirty="0">
                <a:effectLst/>
                <a:latin typeface="Calibri" panose="020F0502020204030204" pitchFamily="34" charset="0"/>
                <a:ea typeface="Calibri" panose="020F0502020204030204" pitchFamily="34" charset="0"/>
              </a:rPr>
              <a:t>D</a:t>
            </a:r>
            <a:r>
              <a:rPr lang="vi-VN" sz="1800" dirty="0">
                <a:effectLst/>
                <a:latin typeface="Calibri" panose="020F0502020204030204" pitchFamily="34" charset="0"/>
                <a:ea typeface="Calibri" panose="020F0502020204030204" pitchFamily="34" charset="0"/>
              </a:rPr>
              <a:t>8</a:t>
            </a:r>
            <a:r>
              <a:rPr lang="vi-VN" sz="1800" spc="35"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i="1" dirty="0">
                <a:effectLst/>
                <a:latin typeface="Calibri" panose="020F0502020204030204" pitchFamily="34" charset="0"/>
                <a:ea typeface="Calibri" panose="020F0502020204030204" pitchFamily="34" charset="0"/>
              </a:rPr>
              <a:t>a,</a:t>
            </a:r>
            <a:r>
              <a:rPr lang="vi-VN" sz="1800" i="1" spc="-1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i="1" spc="-100"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c</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155" dirty="0">
                <a:effectLst/>
                <a:latin typeface="Cambria" panose="02040503050406030204" pitchFamily="18" charset="0"/>
                <a:ea typeface="Cambria" panose="02040503050406030204" pitchFamily="18" charset="0"/>
                <a:cs typeface="Cambria" panose="02040503050406030204" pitchFamily="18" charset="0"/>
              </a:rPr>
              <a:t> </a:t>
            </a:r>
            <a:r>
              <a:rPr lang="vi-VN" sz="1800" dirty="0">
                <a:effectLst/>
                <a:latin typeface="Cambria" panose="02040503050406030204" pitchFamily="18" charset="0"/>
                <a:ea typeface="Cambria" panose="02040503050406030204" pitchFamily="18" charset="0"/>
                <a:cs typeface="Cambria" panose="02040503050406030204" pitchFamily="18" charset="0"/>
              </a:rPr>
              <a:t>|</a:t>
            </a:r>
            <a:r>
              <a:rPr lang="vi-VN" sz="1800" spc="45" dirty="0">
                <a:effectLst/>
                <a:latin typeface="Cambria" panose="02040503050406030204" pitchFamily="18" charset="0"/>
                <a:ea typeface="Cambria" panose="02040503050406030204" pitchFamily="18" charset="0"/>
                <a:cs typeface="Cambria" panose="02040503050406030204" pitchFamily="18" charset="0"/>
              </a:rPr>
              <a:t> </a:t>
            </a:r>
            <a:r>
              <a:rPr lang="vi-VN" sz="1800" i="1" dirty="0">
                <a:effectLst/>
                <a:latin typeface="Calibri" panose="020F0502020204030204" pitchFamily="34" charset="0"/>
                <a:ea typeface="Calibri" panose="020F0502020204030204" pitchFamily="34" charset="0"/>
              </a:rPr>
              <a:t>c</a:t>
            </a:r>
            <a:r>
              <a:rPr lang="vi-VN" sz="1800" i="1" spc="40" dirty="0">
                <a:effectLst/>
                <a:latin typeface="Calibri" panose="020F0502020204030204" pitchFamily="34" charset="0"/>
                <a:ea typeface="Calibri" panose="020F0502020204030204" pitchFamily="34" charset="0"/>
              </a:rPr>
              <a:t> </a:t>
            </a:r>
            <a:r>
              <a:rPr lang="en-US" sz="1800" i="1" dirty="0">
                <a:effectLst/>
                <a:latin typeface="Calibri" panose="020F0502020204030204" pitchFamily="34" charset="0"/>
                <a:ea typeface="Calibri" panose="020F0502020204030204" pitchFamily="34" charset="0"/>
              </a:rPr>
              <a:t>&lt;</a:t>
            </a:r>
            <a:r>
              <a:rPr lang="vi-VN" sz="1800" i="1" dirty="0">
                <a:effectLst/>
                <a:latin typeface="Calibri" panose="020F0502020204030204" pitchFamily="34" charset="0"/>
                <a:ea typeface="Calibri" panose="020F0502020204030204" pitchFamily="34" charset="0"/>
              </a:rPr>
              <a:t>a</a:t>
            </a:r>
            <a:r>
              <a:rPr lang="vi-VN" sz="1800" i="1" spc="-30" dirty="0">
                <a:effectLst/>
                <a:latin typeface="Calibri" panose="020F0502020204030204" pitchFamily="34" charset="0"/>
                <a:ea typeface="Calibri" panose="020F0502020204030204" pitchFamily="34" charset="0"/>
              </a:rPr>
              <a:t> </a:t>
            </a:r>
            <a:r>
              <a:rPr lang="vi-VN" sz="1800" dirty="0">
                <a:effectLst/>
                <a:latin typeface="Calibri" panose="020F0502020204030204" pitchFamily="34" charset="0"/>
                <a:ea typeface="Calibri" panose="020F0502020204030204" pitchFamily="34" charset="0"/>
              </a:rPr>
              <a:t>+</a:t>
            </a:r>
            <a:r>
              <a:rPr lang="vi-VN" sz="1800" spc="-65" dirty="0">
                <a:effectLst/>
                <a:latin typeface="Calibri" panose="020F0502020204030204" pitchFamily="34" charset="0"/>
                <a:ea typeface="Calibri" panose="020F0502020204030204" pitchFamily="34" charset="0"/>
              </a:rPr>
              <a:t> </a:t>
            </a:r>
            <a:r>
              <a:rPr lang="vi-VN" sz="1800" i="1" dirty="0">
                <a:effectLst/>
                <a:latin typeface="Calibri" panose="020F0502020204030204" pitchFamily="34" charset="0"/>
                <a:ea typeface="Calibri" panose="020F0502020204030204" pitchFamily="34" charset="0"/>
              </a:rPr>
              <a:t>b</a:t>
            </a:r>
            <a:r>
              <a:rPr lang="vi-VN" sz="1800" dirty="0">
                <a:effectLst/>
                <a:latin typeface="Cambria" panose="02040503050406030204" pitchFamily="18" charset="0"/>
                <a:ea typeface="Cambria" panose="02040503050406030204" pitchFamily="18" charset="0"/>
                <a:cs typeface="Cambria" panose="02040503050406030204" pitchFamily="18" charset="0"/>
              </a:rPr>
              <a:t>}</a:t>
            </a: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sz="2400" dirty="0"/>
          </a:p>
          <a:p>
            <a:pPr>
              <a:lnSpc>
                <a:spcPct val="150000"/>
              </a:lnSpc>
            </a:pPr>
            <a:endParaRPr lang="vi-VN" sz="2400" dirty="0"/>
          </a:p>
          <a:p>
            <a:pPr algn="just">
              <a:lnSpc>
                <a:spcPct val="150000"/>
              </a:lnSpc>
            </a:pPr>
            <a:endParaRPr lang="en-US" sz="2400" dirty="0"/>
          </a:p>
        </p:txBody>
      </p:sp>
    </p:spTree>
    <p:extLst>
      <p:ext uri="{BB962C8B-B14F-4D97-AF65-F5344CB8AC3E}">
        <p14:creationId xmlns:p14="http://schemas.microsoft.com/office/powerpoint/2010/main" val="745508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686800" cy="2805063"/>
          </a:xfrm>
          <a:prstGeom prst="rect">
            <a:avLst/>
          </a:prstGeom>
        </p:spPr>
        <p:txBody>
          <a:bodyPr wrap="square">
            <a:spAutoFit/>
          </a:bodyPr>
          <a:lstStyle/>
          <a:p>
            <a:pPr>
              <a:lnSpc>
                <a:spcPct val="150000"/>
              </a:lnSpc>
            </a:pPr>
            <a:r>
              <a:rPr lang="en-US" sz="2400" dirty="0" err="1"/>
              <a:t>Bài</a:t>
            </a:r>
            <a:r>
              <a:rPr lang="en-US" sz="2400" dirty="0"/>
              <a:t> </a:t>
            </a:r>
            <a:r>
              <a:rPr lang="en-US" sz="2400" dirty="0" err="1"/>
              <a:t>tập</a:t>
            </a:r>
            <a:r>
              <a:rPr lang="en-US" sz="2400" dirty="0"/>
              <a:t> 1:</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Kiểm</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thử</a:t>
            </a:r>
            <a:r>
              <a:rPr lang="vi-VN" sz="1800" spc="-6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lớp</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tương</a:t>
            </a:r>
            <a:r>
              <a:rPr lang="vi-VN" sz="1800" spc="-30"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đương</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a:effectLst/>
                <a:latin typeface="Palatino Linotype" panose="02040502050505030304" pitchFamily="18" charset="0"/>
                <a:ea typeface="Palatino Linotype" panose="02040502050505030304" pitchFamily="18" charset="0"/>
                <a:cs typeface="Palatino Linotype" panose="02040502050505030304" pitchFamily="18" charset="0"/>
              </a:rPr>
              <a:t>cho</a:t>
            </a:r>
            <a:r>
              <a:rPr lang="vi-VN" sz="1800" spc="-35" dirty="0">
                <a:effectLst/>
                <a:latin typeface="Palatino Linotype" panose="02040502050505030304" pitchFamily="18" charset="0"/>
                <a:ea typeface="Palatino Linotype" panose="02040502050505030304" pitchFamily="18" charset="0"/>
                <a:cs typeface="Palatino Linotype" panose="02040502050505030304" pitchFamily="18" charset="0"/>
              </a:rPr>
              <a:t> </a:t>
            </a:r>
            <a:r>
              <a:rPr lang="vi-VN" sz="1800" spc="-5" dirty="0" err="1">
                <a:effectLst/>
                <a:latin typeface="Palatino Linotype" panose="02040502050505030304" pitchFamily="18" charset="0"/>
                <a:ea typeface="Palatino Linotype" panose="02040502050505030304" pitchFamily="18" charset="0"/>
                <a:cs typeface="Palatino Linotype" panose="02040502050505030304" pitchFamily="18" charset="0"/>
              </a:rPr>
              <a:t>Triangle</a:t>
            </a:r>
            <a:endParaRPr lang="en-US" sz="1800" spc="-5" dirty="0">
              <a:effectLst/>
              <a:latin typeface="Times New Roman" panose="02020603050405020304" pitchFamily="18" charset="0"/>
              <a:ea typeface="Palatino Linotype" panose="02040502050505030304" pitchFamily="18" charset="0"/>
              <a:cs typeface="Palatino Linotype" panose="02040502050505030304" pitchFamily="18" charset="0"/>
            </a:endParaRPr>
          </a:p>
          <a:p>
            <a:pPr>
              <a:spcBef>
                <a:spcPts val="45"/>
              </a:spcBef>
            </a:pPr>
            <a:r>
              <a:rPr lang="vi-VN" sz="1800" dirty="0">
                <a:effectLst/>
                <a:latin typeface="Cambria" panose="020405030504060302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ca </a:t>
            </a:r>
            <a:r>
              <a:rPr lang="en-US" sz="1800" dirty="0" err="1">
                <a:effectLst/>
                <a:latin typeface="Times New Roman" panose="02020603050405020304" pitchFamily="18" charset="0"/>
                <a:ea typeface="Times New Roman" panose="02020603050405020304" pitchFamily="18" charset="0"/>
              </a:rPr>
              <a:t>kiểm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a:t>
            </a:r>
          </a:p>
          <a:p>
            <a:pPr>
              <a:spcBef>
                <a:spcPts val="45"/>
              </a:spcBef>
            </a:pP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sz="2400" dirty="0"/>
          </a:p>
          <a:p>
            <a:pPr>
              <a:lnSpc>
                <a:spcPct val="150000"/>
              </a:lnSpc>
            </a:pPr>
            <a:endParaRPr lang="vi-VN" sz="2400" dirty="0"/>
          </a:p>
          <a:p>
            <a:pPr algn="just">
              <a:lnSpc>
                <a:spcPct val="150000"/>
              </a:lnSpc>
            </a:pPr>
            <a:endParaRPr lang="en-US" sz="2400" dirty="0"/>
          </a:p>
        </p:txBody>
      </p:sp>
      <p:graphicFrame>
        <p:nvGraphicFramePr>
          <p:cNvPr id="4" name="Table 3">
            <a:extLst>
              <a:ext uri="{FF2B5EF4-FFF2-40B4-BE49-F238E27FC236}">
                <a16:creationId xmlns:a16="http://schemas.microsoft.com/office/drawing/2014/main" id="{B3216174-E4AD-982D-242A-AEA002F54C54}"/>
              </a:ext>
            </a:extLst>
          </p:cNvPr>
          <p:cNvGraphicFramePr>
            <a:graphicFrameLocks noGrp="1"/>
          </p:cNvGraphicFramePr>
          <p:nvPr>
            <p:extLst>
              <p:ext uri="{D42A27DB-BD31-4B8C-83A1-F6EECF244321}">
                <p14:modId xmlns:p14="http://schemas.microsoft.com/office/powerpoint/2010/main" val="1836787488"/>
              </p:ext>
            </p:extLst>
          </p:nvPr>
        </p:nvGraphicFramePr>
        <p:xfrm>
          <a:off x="685800" y="1397000"/>
          <a:ext cx="8001000" cy="5852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42867005"/>
                    </a:ext>
                  </a:extLst>
                </a:gridCol>
                <a:gridCol w="1676400">
                  <a:extLst>
                    <a:ext uri="{9D8B030D-6E8A-4147-A177-3AD203B41FA5}">
                      <a16:colId xmlns:a16="http://schemas.microsoft.com/office/drawing/2014/main" val="3556737242"/>
                    </a:ext>
                  </a:extLst>
                </a:gridCol>
                <a:gridCol w="2819400">
                  <a:extLst>
                    <a:ext uri="{9D8B030D-6E8A-4147-A177-3AD203B41FA5}">
                      <a16:colId xmlns:a16="http://schemas.microsoft.com/office/drawing/2014/main" val="2661174089"/>
                    </a:ext>
                  </a:extLst>
                </a:gridCol>
                <a:gridCol w="2895600">
                  <a:extLst>
                    <a:ext uri="{9D8B030D-6E8A-4147-A177-3AD203B41FA5}">
                      <a16:colId xmlns:a16="http://schemas.microsoft.com/office/drawing/2014/main" val="3960948486"/>
                    </a:ext>
                  </a:extLst>
                </a:gridCol>
              </a:tblGrid>
              <a:tr h="338667">
                <a:tc>
                  <a:txBody>
                    <a:bodyPr/>
                    <a:lstStyle/>
                    <a:p>
                      <a:r>
                        <a:rPr lang="en-US" dirty="0"/>
                        <a:t>STT</a:t>
                      </a:r>
                    </a:p>
                  </a:txBody>
                  <a:tcPr/>
                </a:tc>
                <a:tc>
                  <a:txBody>
                    <a:bodyPr/>
                    <a:lstStyle/>
                    <a:p>
                      <a:r>
                        <a:rPr lang="en-US" dirty="0"/>
                        <a:t>Ca </a:t>
                      </a:r>
                      <a:r>
                        <a:rPr lang="en-US" dirty="0" err="1"/>
                        <a:t>kiểm</a:t>
                      </a:r>
                      <a:r>
                        <a:rPr lang="en-US" dirty="0"/>
                        <a:t> </a:t>
                      </a:r>
                      <a:r>
                        <a:rPr lang="en-US" dirty="0" err="1"/>
                        <a:t>thử</a:t>
                      </a:r>
                      <a:endParaRPr lang="en-US" dirty="0"/>
                    </a:p>
                  </a:txBody>
                  <a:tcPr/>
                </a:tc>
                <a:tc>
                  <a:txBody>
                    <a:bodyPr/>
                    <a:lstStyle/>
                    <a:p>
                      <a:r>
                        <a:rPr lang="en-US" dirty="0" err="1"/>
                        <a:t>Bộ</a:t>
                      </a:r>
                      <a:r>
                        <a:rPr lang="en-US" dirty="0"/>
                        <a:t> </a:t>
                      </a:r>
                      <a:r>
                        <a:rPr lang="en-US" dirty="0" err="1"/>
                        <a:t>giá</a:t>
                      </a:r>
                      <a:r>
                        <a:rPr lang="en-US" dirty="0"/>
                        <a:t> </a:t>
                      </a:r>
                      <a:r>
                        <a:rPr lang="en-US" dirty="0" err="1"/>
                        <a:t>trị</a:t>
                      </a:r>
                      <a:r>
                        <a:rPr lang="en-US" dirty="0"/>
                        <a:t> </a:t>
                      </a:r>
                      <a:r>
                        <a:rPr lang="en-US" dirty="0" err="1"/>
                        <a:t>kiểm</a:t>
                      </a:r>
                      <a:r>
                        <a:rPr lang="en-US" dirty="0"/>
                        <a:t> </a:t>
                      </a:r>
                      <a:r>
                        <a:rPr lang="en-US" dirty="0" err="1"/>
                        <a:t>thử</a:t>
                      </a:r>
                      <a:r>
                        <a:rPr lang="en-US" dirty="0"/>
                        <a:t> (</a:t>
                      </a:r>
                      <a:r>
                        <a:rPr lang="en-US" dirty="0" err="1"/>
                        <a:t>a,b,c</a:t>
                      </a:r>
                      <a:r>
                        <a:rPr lang="en-US" dirty="0"/>
                        <a:t>)</a:t>
                      </a:r>
                    </a:p>
                  </a:txBody>
                  <a:tcPr/>
                </a:tc>
                <a:tc>
                  <a:txBody>
                    <a:bodyPr/>
                    <a:lstStyle/>
                    <a:p>
                      <a:r>
                        <a:rPr lang="en-US" dirty="0" err="1"/>
                        <a:t>Kết</a:t>
                      </a:r>
                      <a:r>
                        <a:rPr lang="en-US" dirty="0"/>
                        <a:t> </a:t>
                      </a:r>
                      <a:r>
                        <a:rPr lang="en-US" dirty="0" err="1"/>
                        <a:t>quả</a:t>
                      </a:r>
                      <a:r>
                        <a:rPr lang="en-US" dirty="0"/>
                        <a:t> </a:t>
                      </a:r>
                      <a:r>
                        <a:rPr lang="en-US" dirty="0" err="1"/>
                        <a:t>mong</a:t>
                      </a:r>
                      <a:r>
                        <a:rPr lang="en-US" dirty="0"/>
                        <a:t> </a:t>
                      </a:r>
                      <a:r>
                        <a:rPr lang="en-US" dirty="0" err="1"/>
                        <a:t>đợi</a:t>
                      </a:r>
                      <a:endParaRPr lang="en-US" dirty="0"/>
                    </a:p>
                  </a:txBody>
                  <a:tcPr/>
                </a:tc>
                <a:extLst>
                  <a:ext uri="{0D108BD9-81ED-4DB2-BD59-A6C34878D82A}">
                    <a16:rowId xmlns:a16="http://schemas.microsoft.com/office/drawing/2014/main" val="1876173218"/>
                  </a:ext>
                </a:extLst>
              </a:tr>
              <a:tr h="338667">
                <a:tc>
                  <a:txBody>
                    <a:bodyPr/>
                    <a:lstStyle/>
                    <a:p>
                      <a:r>
                        <a:rPr lang="en-US" dirty="0"/>
                        <a:t>1</a:t>
                      </a:r>
                    </a:p>
                  </a:txBody>
                  <a:tcPr/>
                </a:tc>
                <a:tc>
                  <a:txBody>
                    <a:bodyPr/>
                    <a:lstStyle/>
                    <a:p>
                      <a:r>
                        <a:rPr lang="en-US" dirty="0"/>
                        <a:t>D1,D6</a:t>
                      </a:r>
                    </a:p>
                  </a:txBody>
                  <a:tcPr/>
                </a:tc>
                <a:tc>
                  <a:txBody>
                    <a:bodyPr/>
                    <a:lstStyle/>
                    <a:p>
                      <a:r>
                        <a:rPr lang="en-US" dirty="0"/>
                        <a:t>5,5,5</a:t>
                      </a:r>
                    </a:p>
                  </a:txBody>
                  <a:tcPr/>
                </a:tc>
                <a:tc>
                  <a:txBody>
                    <a:bodyPr/>
                    <a:lstStyle/>
                    <a:p>
                      <a:r>
                        <a:rPr lang="en-US" dirty="0"/>
                        <a:t>Tam </a:t>
                      </a:r>
                      <a:r>
                        <a:rPr lang="en-US" dirty="0" err="1"/>
                        <a:t>giác</a:t>
                      </a:r>
                      <a:r>
                        <a:rPr lang="en-US" dirty="0"/>
                        <a:t> </a:t>
                      </a:r>
                      <a:r>
                        <a:rPr lang="en-US" dirty="0" err="1"/>
                        <a:t>cân</a:t>
                      </a:r>
                      <a:endParaRPr lang="en-US" dirty="0"/>
                    </a:p>
                  </a:txBody>
                  <a:tcPr/>
                </a:tc>
                <a:extLst>
                  <a:ext uri="{0D108BD9-81ED-4DB2-BD59-A6C34878D82A}">
                    <a16:rowId xmlns:a16="http://schemas.microsoft.com/office/drawing/2014/main" val="1906478226"/>
                  </a:ext>
                </a:extLst>
              </a:tr>
              <a:tr h="338667">
                <a:tc>
                  <a:txBody>
                    <a:bodyPr/>
                    <a:lstStyle/>
                    <a:p>
                      <a:r>
                        <a:rPr lang="en-US" dirty="0"/>
                        <a:t>2</a:t>
                      </a:r>
                    </a:p>
                  </a:txBody>
                  <a:tcPr/>
                </a:tc>
                <a:tc>
                  <a:txBody>
                    <a:bodyPr/>
                    <a:lstStyle/>
                    <a:p>
                      <a:r>
                        <a:rPr lang="en-US" dirty="0"/>
                        <a:t>D1,D7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5,5,5</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Tam giác cân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850007543"/>
                  </a:ext>
                </a:extLst>
              </a:tr>
              <a:tr h="338667">
                <a:tc>
                  <a:txBody>
                    <a:bodyPr/>
                    <a:lstStyle/>
                    <a:p>
                      <a:r>
                        <a:rPr lang="en-US" dirty="0"/>
                        <a:t>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D1,D8</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5,5,5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Tam </a:t>
                      </a:r>
                      <a:r>
                        <a:rPr kumimoji="0" lang="en-US" sz="1800" b="0" i="0" u="none" strike="noStrike" kern="0" cap="none" spc="0" normalizeH="0" baseline="0" noProof="0" dirty="0" err="1">
                          <a:ln>
                            <a:noFill/>
                          </a:ln>
                          <a:solidFill>
                            <a:prstClr val="black"/>
                          </a:solidFill>
                          <a:effectLst/>
                          <a:uLnTx/>
                          <a:uFillTx/>
                          <a:latin typeface="Calibri"/>
                          <a:ea typeface="+mn-ea"/>
                          <a:cs typeface="+mn-cs"/>
                        </a:rPr>
                        <a:t>giác</a:t>
                      </a:r>
                      <a:r>
                        <a:rPr kumimoji="0" lang="en-US" sz="1800" b="0" i="0" u="none" strike="noStrike" kern="0" cap="none" spc="0" normalizeH="0" baseline="0" noProof="0" dirty="0">
                          <a:ln>
                            <a:noFill/>
                          </a:ln>
                          <a:solidFill>
                            <a:prstClr val="black"/>
                          </a:solidFill>
                          <a:effectLst/>
                          <a:uLnTx/>
                          <a:uFillTx/>
                          <a:latin typeface="Calibri"/>
                          <a:ea typeface="+mn-ea"/>
                          <a:cs typeface="+mn-cs"/>
                        </a:rPr>
                        <a:t> </a:t>
                      </a:r>
                      <a:r>
                        <a:rPr kumimoji="0" lang="en-US" sz="1800" b="0" i="0" u="none" strike="noStrike" kern="0" cap="none" spc="0" normalizeH="0" baseline="0" noProof="0" dirty="0" err="1">
                          <a:ln>
                            <a:noFill/>
                          </a:ln>
                          <a:solidFill>
                            <a:prstClr val="black"/>
                          </a:solidFill>
                          <a:effectLst/>
                          <a:uLnTx/>
                          <a:uFillTx/>
                          <a:latin typeface="Calibri"/>
                          <a:ea typeface="+mn-ea"/>
                          <a:cs typeface="+mn-cs"/>
                        </a:rPr>
                        <a:t>cân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541122635"/>
                  </a:ext>
                </a:extLst>
              </a:tr>
              <a:tr h="338667">
                <a:tc>
                  <a:txBody>
                    <a:bodyPr/>
                    <a:lstStyle/>
                    <a:p>
                      <a:r>
                        <a:rPr lang="en-US" dirty="0"/>
                        <a:t>4</a:t>
                      </a:r>
                    </a:p>
                  </a:txBody>
                  <a:tcPr/>
                </a:tc>
                <a:tc>
                  <a:txBody>
                    <a:bodyPr/>
                    <a:lstStyle/>
                    <a:p>
                      <a:r>
                        <a:rPr lang="en-US" dirty="0"/>
                        <a:t>D2,D6</a:t>
                      </a:r>
                    </a:p>
                  </a:txBody>
                  <a:tcPr/>
                </a:tc>
                <a:tc>
                  <a:txBody>
                    <a:bodyPr/>
                    <a:lstStyle/>
                    <a:p>
                      <a:r>
                        <a:rPr lang="en-US" dirty="0"/>
                        <a:t>5,5,1</a:t>
                      </a:r>
                    </a:p>
                  </a:txBody>
                  <a:tcPr/>
                </a:tc>
                <a:tc>
                  <a:txBody>
                    <a:bodyPr/>
                    <a:lstStyle/>
                    <a:p>
                      <a:r>
                        <a:rPr lang="en-US" dirty="0"/>
                        <a:t>Tam </a:t>
                      </a:r>
                      <a:r>
                        <a:rPr lang="en-US" dirty="0" err="1"/>
                        <a:t>giác</a:t>
                      </a:r>
                      <a:r>
                        <a:rPr lang="en-US" dirty="0"/>
                        <a:t> </a:t>
                      </a:r>
                      <a:r>
                        <a:rPr lang="en-US" dirty="0" err="1"/>
                        <a:t>cân</a:t>
                      </a:r>
                      <a:endParaRPr lang="en-US" dirty="0"/>
                    </a:p>
                  </a:txBody>
                  <a:tcPr/>
                </a:tc>
                <a:extLst>
                  <a:ext uri="{0D108BD9-81ED-4DB2-BD59-A6C34878D82A}">
                    <a16:rowId xmlns:a16="http://schemas.microsoft.com/office/drawing/2014/main" val="3438827787"/>
                  </a:ext>
                </a:extLst>
              </a:tr>
              <a:tr h="338667">
                <a:tc>
                  <a:txBody>
                    <a:bodyPr/>
                    <a:lstStyle/>
                    <a:p>
                      <a:r>
                        <a:rPr lang="en-US" dirty="0"/>
                        <a:t>5</a:t>
                      </a:r>
                    </a:p>
                  </a:txBody>
                  <a:tcPr/>
                </a:tc>
                <a:tc>
                  <a:txBody>
                    <a:bodyPr/>
                    <a:lstStyle/>
                    <a:p>
                      <a:r>
                        <a:rPr lang="en-US" dirty="0"/>
                        <a:t>D2,D7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5,5,1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Tam giác cân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338129363"/>
                  </a:ext>
                </a:extLst>
              </a:tr>
              <a:tr h="338667">
                <a:tc>
                  <a:txBody>
                    <a:bodyPr/>
                    <a:lstStyle/>
                    <a:p>
                      <a:r>
                        <a:rPr lang="en-US" dirty="0"/>
                        <a:t>6</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D2,D8</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5,5,1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Tam </a:t>
                      </a:r>
                      <a:r>
                        <a:rPr kumimoji="0" lang="en-US" sz="1800" b="0" i="0" u="none" strike="noStrike" kern="0" cap="none" spc="0" normalizeH="0" baseline="0" noProof="0" dirty="0" err="1">
                          <a:ln>
                            <a:noFill/>
                          </a:ln>
                          <a:solidFill>
                            <a:prstClr val="black"/>
                          </a:solidFill>
                          <a:effectLst/>
                          <a:uLnTx/>
                          <a:uFillTx/>
                          <a:latin typeface="Calibri"/>
                          <a:ea typeface="+mn-ea"/>
                          <a:cs typeface="+mn-cs"/>
                        </a:rPr>
                        <a:t>giác</a:t>
                      </a:r>
                      <a:r>
                        <a:rPr kumimoji="0" lang="en-US" sz="1800" b="0" i="0" u="none" strike="noStrike" kern="0" cap="none" spc="0" normalizeH="0" baseline="0" noProof="0" dirty="0">
                          <a:ln>
                            <a:noFill/>
                          </a:ln>
                          <a:solidFill>
                            <a:prstClr val="black"/>
                          </a:solidFill>
                          <a:effectLst/>
                          <a:uLnTx/>
                          <a:uFillTx/>
                          <a:latin typeface="Calibri"/>
                          <a:ea typeface="+mn-ea"/>
                          <a:cs typeface="+mn-cs"/>
                        </a:rPr>
                        <a:t> </a:t>
                      </a:r>
                      <a:r>
                        <a:rPr kumimoji="0" lang="en-US" sz="1800" b="0" i="0" u="none" strike="noStrike" kern="0" cap="none" spc="0" normalizeH="0" baseline="0" noProof="0" dirty="0" err="1">
                          <a:ln>
                            <a:noFill/>
                          </a:ln>
                          <a:solidFill>
                            <a:prstClr val="black"/>
                          </a:solidFill>
                          <a:effectLst/>
                          <a:uLnTx/>
                          <a:uFillTx/>
                          <a:latin typeface="Calibri"/>
                          <a:ea typeface="+mn-ea"/>
                          <a:cs typeface="+mn-cs"/>
                        </a:rPr>
                        <a:t>cân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510967114"/>
                  </a:ext>
                </a:extLst>
              </a:tr>
              <a:tr h="338667">
                <a:tc>
                  <a:txBody>
                    <a:bodyPr/>
                    <a:lstStyle/>
                    <a:p>
                      <a:r>
                        <a:rPr lang="en-US" dirty="0"/>
                        <a:t>7</a:t>
                      </a:r>
                    </a:p>
                  </a:txBody>
                  <a:tcPr/>
                </a:tc>
                <a:tc>
                  <a:txBody>
                    <a:bodyPr/>
                    <a:lstStyle/>
                    <a:p>
                      <a:r>
                        <a:rPr lang="en-US" dirty="0"/>
                        <a:t>D3,D6</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515215519"/>
                  </a:ext>
                </a:extLst>
              </a:tr>
              <a:tr h="338667">
                <a:tc>
                  <a:txBody>
                    <a:bodyPr/>
                    <a:lstStyle/>
                    <a:p>
                      <a:r>
                        <a:rPr lang="en-US" dirty="0"/>
                        <a:t>8</a:t>
                      </a:r>
                    </a:p>
                  </a:txBody>
                  <a:tcPr/>
                </a:tc>
                <a:tc>
                  <a:txBody>
                    <a:bodyPr/>
                    <a:lstStyle/>
                    <a:p>
                      <a:r>
                        <a:rPr lang="en-US" dirty="0"/>
                        <a:t>D3,D7</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78618447"/>
                  </a:ext>
                </a:extLst>
              </a:tr>
              <a:tr h="338667">
                <a:tc>
                  <a:txBody>
                    <a:bodyPr/>
                    <a:lstStyle/>
                    <a:p>
                      <a:r>
                        <a:rPr lang="en-US" dirty="0"/>
                        <a:t>9</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D3,D8</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01559"/>
                  </a:ext>
                </a:extLst>
              </a:tr>
              <a:tr h="338667">
                <a:tc>
                  <a:txBody>
                    <a:bodyPr/>
                    <a:lstStyle/>
                    <a:p>
                      <a:r>
                        <a:rPr lang="en-US" dirty="0"/>
                        <a:t>10</a:t>
                      </a:r>
                    </a:p>
                  </a:txBody>
                  <a:tcPr/>
                </a:tc>
                <a:tc>
                  <a:txBody>
                    <a:bodyPr/>
                    <a:lstStyle/>
                    <a:p>
                      <a:r>
                        <a:rPr lang="en-US" dirty="0"/>
                        <a:t>D4,D6</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632414811"/>
                  </a:ext>
                </a:extLst>
              </a:tr>
              <a:tr h="338667">
                <a:tc>
                  <a:txBody>
                    <a:bodyPr/>
                    <a:lstStyle/>
                    <a:p>
                      <a:r>
                        <a:rPr lang="en-US" dirty="0"/>
                        <a:t>11</a:t>
                      </a:r>
                    </a:p>
                  </a:txBody>
                  <a:tcPr/>
                </a:tc>
                <a:tc>
                  <a:txBody>
                    <a:bodyPr/>
                    <a:lstStyle/>
                    <a:p>
                      <a:r>
                        <a:rPr lang="en-US" dirty="0"/>
                        <a:t>D4,D7</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93202244"/>
                  </a:ext>
                </a:extLst>
              </a:tr>
              <a:tr h="338667">
                <a:tc>
                  <a:txBody>
                    <a:bodyPr/>
                    <a:lstStyle/>
                    <a:p>
                      <a:r>
                        <a:rPr lang="en-US" dirty="0"/>
                        <a:t>12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D4,D8</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48873467"/>
                  </a:ext>
                </a:extLst>
              </a:tr>
              <a:tr h="338667">
                <a:tc>
                  <a:txBody>
                    <a:bodyPr/>
                    <a:lstStyle/>
                    <a:p>
                      <a:r>
                        <a:rPr lang="en-US" dirty="0"/>
                        <a:t>13</a:t>
                      </a:r>
                    </a:p>
                  </a:txBody>
                  <a:tcPr/>
                </a:tc>
                <a:tc>
                  <a:txBody>
                    <a:bodyPr/>
                    <a:lstStyle/>
                    <a:p>
                      <a:r>
                        <a:rPr lang="en-US" dirty="0"/>
                        <a:t>D5,D6</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3192584"/>
                  </a:ext>
                </a:extLst>
              </a:tr>
              <a:tr h="338667">
                <a:tc>
                  <a:txBody>
                    <a:bodyPr/>
                    <a:lstStyle/>
                    <a:p>
                      <a:r>
                        <a:rPr lang="en-US" dirty="0"/>
                        <a:t>14</a:t>
                      </a:r>
                    </a:p>
                  </a:txBody>
                  <a:tcPr/>
                </a:tc>
                <a:tc>
                  <a:txBody>
                    <a:bodyPr/>
                    <a:lstStyle/>
                    <a:p>
                      <a:r>
                        <a:rPr lang="en-US" dirty="0"/>
                        <a:t>D5,D7</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54548605"/>
                  </a:ext>
                </a:extLst>
              </a:tr>
              <a:tr h="338667">
                <a:tc>
                  <a:txBody>
                    <a:bodyPr/>
                    <a:lstStyle/>
                    <a:p>
                      <a:r>
                        <a:rPr lang="en-US" dirty="0"/>
                        <a:t>15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D5,D8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38305488"/>
                  </a:ext>
                </a:extLst>
              </a:tr>
            </a:tbl>
          </a:graphicData>
        </a:graphic>
      </p:graphicFrame>
    </p:spTree>
    <p:extLst>
      <p:ext uri="{BB962C8B-B14F-4D97-AF65-F5344CB8AC3E}">
        <p14:creationId xmlns:p14="http://schemas.microsoft.com/office/powerpoint/2010/main" val="1440281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2241576"/>
          </a:xfrm>
          <a:prstGeom prst="rect">
            <a:avLst/>
          </a:prstGeom>
        </p:spPr>
        <p:txBody>
          <a:bodyPr wrap="square">
            <a:spAutoFit/>
          </a:bodyPr>
          <a:lstStyle/>
          <a:p>
            <a:pPr>
              <a:lnSpc>
                <a:spcPct val="150000"/>
              </a:lnSpc>
            </a:pPr>
            <a:r>
              <a:rPr lang="vi-VN" sz="2400" b="1" dirty="0">
                <a:solidFill>
                  <a:srgbClr val="0070C0"/>
                </a:solidFill>
              </a:rPr>
              <a:t>4.3. Kiểm thử lớp tương đương</a:t>
            </a:r>
            <a:endParaRPr lang="en-US" sz="2400" b="1" dirty="0">
              <a:solidFill>
                <a:srgbClr val="0070C0"/>
              </a:solidFill>
            </a:endParaRPr>
          </a:p>
          <a:p>
            <a:pPr algn="just">
              <a:lnSpc>
                <a:spcPct val="150000"/>
              </a:lnSpc>
            </a:pPr>
            <a:r>
              <a:rPr lang="en-US" sz="24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Kiểm thử lớp tương đương là phương pháp chia miền dữ liệu kiểm thử</a:t>
            </a:r>
            <a:r>
              <a:rPr lang="vi-VN" sz="2400" spc="5"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thành các miền con sao cho dữ liệu trong mỗi miền con có cùng tính chất đối</a:t>
            </a:r>
            <a:r>
              <a:rPr lang="vi-VN" sz="2400" spc="-300" dirty="0">
                <a:effectLst/>
                <a:latin typeface="Times New Roman" panose="02020603050405020304" pitchFamily="18" charset="0"/>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với chương trình</a:t>
            </a:r>
            <a:endParaRPr lang="vi-VN" sz="2400" b="1" dirty="0">
              <a:solidFill>
                <a:srgbClr val="0070C0"/>
              </a:solidFill>
            </a:endParaRPr>
          </a:p>
        </p:txBody>
      </p:sp>
    </p:spTree>
    <p:extLst>
      <p:ext uri="{BB962C8B-B14F-4D97-AF65-F5344CB8AC3E}">
        <p14:creationId xmlns:p14="http://schemas.microsoft.com/office/powerpoint/2010/main" val="33858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3553024"/>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644525" algn="just">
              <a:spcBef>
                <a:spcPts val="1340"/>
              </a:spcBef>
              <a:spcAft>
                <a:spcPts val="0"/>
              </a:spcAft>
            </a:pPr>
            <a:r>
              <a:rPr lang="en-US" sz="24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Cấu</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trúc</a:t>
            </a:r>
            <a:r>
              <a:rPr lang="vi-VN" sz="1800" spc="9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bảng</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quyết</a:t>
            </a:r>
            <a:r>
              <a:rPr lang="vi-VN" sz="1800" spc="9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định</a:t>
            </a:r>
            <a:r>
              <a:rPr lang="vi-VN" sz="1800" spc="9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chia</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thành</a:t>
            </a:r>
            <a:r>
              <a:rPr lang="vi-VN" sz="1800" spc="9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bốn</a:t>
            </a:r>
            <a:r>
              <a:rPr lang="vi-VN" sz="1800" spc="9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phần</a:t>
            </a:r>
            <a:r>
              <a:rPr lang="vi-VN" sz="1800" spc="8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chính:</a:t>
            </a:r>
            <a:endParaRPr lang="en-US" sz="1800" dirty="0">
              <a:effectLst/>
              <a:latin typeface="Times New Roman" panose="02020603050405020304" pitchFamily="18" charset="0"/>
              <a:ea typeface="Times New Roman" panose="02020603050405020304" pitchFamily="18" charset="0"/>
            </a:endParaRPr>
          </a:p>
          <a:p>
            <a:pPr>
              <a:spcBef>
                <a:spcPts val="30"/>
              </a:spcBef>
            </a:pPr>
            <a:r>
              <a:rPr lang="vi-V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lvl="0" indent="-342900">
              <a:buSzPts val="1200"/>
              <a:buFont typeface="Cambria" panose="02040503050406030204" pitchFamily="18" charset="0"/>
              <a:buChar char="•"/>
              <a:tabLst>
                <a:tab pos="1016635" algn="l"/>
              </a:tabLst>
            </a:pPr>
            <a:r>
              <a:rPr lang="vi-VN" sz="1800" dirty="0">
                <a:effectLst/>
                <a:latin typeface="Times New Roman" panose="02020603050405020304" pitchFamily="18" charset="0"/>
                <a:ea typeface="Cambria" panose="02040503050406030204" pitchFamily="18" charset="0"/>
                <a:cs typeface="Cambria" panose="02040503050406030204" pitchFamily="18" charset="0"/>
              </a:rPr>
              <a:t>Các</a:t>
            </a:r>
            <a:r>
              <a:rPr lang="vi-VN" sz="1800" spc="4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biểu</a:t>
            </a:r>
            <a:r>
              <a:rPr lang="vi-VN" sz="1800" spc="4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thức</a:t>
            </a:r>
            <a:r>
              <a:rPr lang="vi-VN" sz="1800" spc="5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điều</a:t>
            </a:r>
            <a:r>
              <a:rPr lang="vi-VN" sz="1800" spc="4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kiện</a:t>
            </a:r>
            <a:r>
              <a:rPr lang="vi-VN" sz="1800" spc="4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C1,</a:t>
            </a:r>
            <a:r>
              <a:rPr lang="vi-VN" sz="1800" spc="4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C2,</a:t>
            </a:r>
            <a:r>
              <a:rPr lang="vi-VN" sz="1800" spc="4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C3.</a:t>
            </a:r>
            <a:endParaRPr lang="en-US" sz="18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330"/>
              </a:spcBef>
              <a:buSzPts val="1200"/>
              <a:buFont typeface="Cambria" panose="02040503050406030204" pitchFamily="18" charset="0"/>
              <a:buChar char="•"/>
              <a:tabLst>
                <a:tab pos="1016635" algn="l"/>
              </a:tabLst>
            </a:pPr>
            <a:r>
              <a:rPr lang="vi-VN" sz="1800" dirty="0">
                <a:effectLst/>
                <a:latin typeface="Times New Roman" panose="02020603050405020304" pitchFamily="18" charset="0"/>
                <a:ea typeface="Cambria" panose="02040503050406030204" pitchFamily="18" charset="0"/>
                <a:cs typeface="Cambria" panose="02040503050406030204" pitchFamily="18" charset="0"/>
              </a:rPr>
              <a:t>Giá</a:t>
            </a:r>
            <a:r>
              <a:rPr lang="vi-VN" sz="1800" spc="8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trị</a:t>
            </a:r>
            <a:r>
              <a:rPr lang="vi-VN" sz="1800" spc="9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điều</a:t>
            </a:r>
            <a:r>
              <a:rPr lang="vi-VN" sz="1800" spc="9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kiện</a:t>
            </a:r>
            <a:r>
              <a:rPr lang="vi-VN" sz="1800" spc="8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T,</a:t>
            </a:r>
            <a:r>
              <a:rPr lang="vi-VN" sz="1800" spc="9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F,</a:t>
            </a:r>
            <a:r>
              <a:rPr lang="vi-VN" sz="1800" spc="9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a:t>
            </a:r>
            <a:endParaRPr lang="en-US" sz="18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325"/>
              </a:spcBef>
              <a:buSzPts val="1200"/>
              <a:buFont typeface="Cambria" panose="02040503050406030204" pitchFamily="18" charset="0"/>
              <a:buChar char="•"/>
              <a:tabLst>
                <a:tab pos="1016635" algn="l"/>
              </a:tabLst>
            </a:pPr>
            <a:r>
              <a:rPr lang="vi-VN" sz="1800" dirty="0">
                <a:effectLst/>
                <a:latin typeface="Times New Roman" panose="02020603050405020304" pitchFamily="18" charset="0"/>
                <a:ea typeface="Cambria" panose="02040503050406030204" pitchFamily="18" charset="0"/>
                <a:cs typeface="Cambria" panose="02040503050406030204" pitchFamily="18" charset="0"/>
              </a:rPr>
              <a:t>Các</a:t>
            </a:r>
            <a:r>
              <a:rPr lang="vi-VN" sz="1800" spc="2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hành</a:t>
            </a:r>
            <a:r>
              <a:rPr lang="vi-VN" sz="1800" spc="2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động</a:t>
            </a:r>
            <a:r>
              <a:rPr lang="vi-VN" sz="1800" spc="3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A1,</a:t>
            </a:r>
            <a:r>
              <a:rPr lang="vi-VN" sz="1800" spc="2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A2,</a:t>
            </a:r>
            <a:r>
              <a:rPr lang="vi-VN" sz="1800" spc="3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A3,</a:t>
            </a:r>
            <a:r>
              <a:rPr lang="vi-VN" sz="1800" spc="3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A4.</a:t>
            </a:r>
            <a:endParaRPr lang="en-US" sz="18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330"/>
              </a:spcBef>
              <a:buSzPts val="1200"/>
              <a:buFont typeface="Cambria" panose="02040503050406030204" pitchFamily="18" charset="0"/>
              <a:buChar char="•"/>
              <a:tabLst>
                <a:tab pos="1016635" algn="l"/>
              </a:tabLst>
            </a:pPr>
            <a:r>
              <a:rPr lang="vi-VN" sz="1800" dirty="0">
                <a:effectLst/>
                <a:latin typeface="Times New Roman" panose="02020603050405020304" pitchFamily="18" charset="0"/>
                <a:ea typeface="Cambria" panose="02040503050406030204" pitchFamily="18" charset="0"/>
                <a:cs typeface="Cambria" panose="02040503050406030204" pitchFamily="18" charset="0"/>
              </a:rPr>
              <a:t>Giá</a:t>
            </a:r>
            <a:r>
              <a:rPr lang="vi-VN" sz="1800" spc="6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trị</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hành</a:t>
            </a:r>
            <a:r>
              <a:rPr lang="vi-VN" sz="18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động,</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có</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(xảy</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ra)</a:t>
            </a:r>
            <a:r>
              <a:rPr lang="vi-VN" sz="18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hay</a:t>
            </a:r>
            <a:r>
              <a:rPr lang="vi-VN" sz="1800" spc="6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không,</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X</a:t>
            </a:r>
            <a:r>
              <a:rPr lang="vi-VN" sz="18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là</a:t>
            </a:r>
            <a:r>
              <a:rPr lang="vi-VN" sz="18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800" dirty="0">
                <a:effectLst/>
                <a:latin typeface="Times New Roman" panose="02020603050405020304" pitchFamily="18" charset="0"/>
                <a:ea typeface="Cambria" panose="02040503050406030204" pitchFamily="18" charset="0"/>
                <a:cs typeface="Cambria" panose="02040503050406030204" pitchFamily="18" charset="0"/>
              </a:rPr>
              <a:t>có.</a:t>
            </a:r>
            <a:endParaRPr lang="en-US" sz="1800" dirty="0">
              <a:effectLst/>
              <a:latin typeface="Times New Roman" panose="02020603050405020304" pitchFamily="18" charset="0"/>
              <a:ea typeface="Cambria" panose="02040503050406030204" pitchFamily="18" charset="0"/>
              <a:cs typeface="Cambria" panose="02040503050406030204" pitchFamily="18" charset="0"/>
            </a:endParaRPr>
          </a:p>
          <a:p>
            <a:pPr>
              <a:lnSpc>
                <a:spcPct val="150000"/>
              </a:lnSpc>
            </a:pPr>
            <a:endParaRPr lang="vi-VN" sz="2400" b="1" dirty="0">
              <a:solidFill>
                <a:srgbClr val="0070C0"/>
              </a:solidFill>
            </a:endParaRPr>
          </a:p>
        </p:txBody>
      </p:sp>
    </p:spTree>
    <p:extLst>
      <p:ext uri="{BB962C8B-B14F-4D97-AF65-F5344CB8AC3E}">
        <p14:creationId xmlns:p14="http://schemas.microsoft.com/office/powerpoint/2010/main" val="41850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4154984"/>
          </a:xfrm>
          <a:prstGeom prst="rect">
            <a:avLst/>
          </a:prstGeom>
        </p:spPr>
        <p:txBody>
          <a:bodyPr wrap="square">
            <a:spAutoFit/>
          </a:bodyPr>
          <a:lstStyle/>
          <a:p>
            <a:r>
              <a:rPr lang="vi-VN" sz="2400" b="1" dirty="0">
                <a:solidFill>
                  <a:srgbClr val="0070C0"/>
                </a:solidFill>
              </a:rPr>
              <a:t>4.1. Tổng quan về kiểm thử chức năng</a:t>
            </a:r>
            <a:r>
              <a:rPr lang="en-US" sz="2400" b="1" dirty="0">
                <a:solidFill>
                  <a:srgbClr val="0070C0"/>
                </a:solidFill>
              </a:rPr>
              <a:t> (</a:t>
            </a:r>
            <a:r>
              <a:rPr lang="en-US" sz="2400" b="1" dirty="0" err="1">
                <a:solidFill>
                  <a:srgbClr val="0070C0"/>
                </a:solidFill>
              </a:rPr>
              <a:t>hàm</a:t>
            </a:r>
            <a:r>
              <a:rPr lang="en-US" sz="2400" b="1" dirty="0">
                <a:solidFill>
                  <a:srgbClr val="0070C0"/>
                </a:solidFill>
              </a:rPr>
              <a:t>)</a:t>
            </a:r>
            <a:endParaRPr lang="vi-VN" sz="2400" b="1" dirty="0">
              <a:solidFill>
                <a:srgbClr val="0070C0"/>
              </a:solidFill>
            </a:endParaRPr>
          </a:p>
          <a:p>
            <a:pPr algn="just">
              <a:lnSpc>
                <a:spcPct val="150000"/>
              </a:lnSpc>
            </a:pPr>
            <a:r>
              <a:rPr lang="en-US" sz="2400" dirty="0"/>
              <a:t>	</a:t>
            </a:r>
            <a:r>
              <a:rPr lang="vi-VN" sz="2000" dirty="0"/>
              <a:t>Kiểm thử hàm (</a:t>
            </a:r>
            <a:r>
              <a:rPr lang="vi-VN" sz="2000" dirty="0" err="1"/>
              <a:t>functional</a:t>
            </a:r>
            <a:r>
              <a:rPr lang="vi-VN" sz="2000" dirty="0"/>
              <a:t> </a:t>
            </a:r>
            <a:r>
              <a:rPr lang="vi-VN" sz="2000" dirty="0" err="1"/>
              <a:t>testing</a:t>
            </a:r>
            <a:r>
              <a:rPr lang="vi-VN" sz="2000" dirty="0"/>
              <a:t>) là các hoạt động kiểm tra chương trình dựa trên tài liệu mô tả chức năng, yêu cầu phần mềm, hay còn gọi là đặc tả chức năng (</a:t>
            </a:r>
            <a:r>
              <a:rPr lang="vi-VN" sz="2000" dirty="0" err="1"/>
              <a:t>functional</a:t>
            </a:r>
            <a:r>
              <a:rPr lang="vi-VN" sz="2000" dirty="0"/>
              <a:t> </a:t>
            </a:r>
            <a:r>
              <a:rPr lang="vi-VN" sz="2000" dirty="0" err="1"/>
              <a:t>specification</a:t>
            </a:r>
            <a:r>
              <a:rPr lang="vi-VN" sz="2000" dirty="0"/>
              <a:t>)</a:t>
            </a:r>
            <a:endParaRPr lang="en-US" sz="2000" dirty="0"/>
          </a:p>
          <a:p>
            <a:pPr algn="just">
              <a:lnSpc>
                <a:spcPct val="150000"/>
              </a:lnSpc>
            </a:pPr>
            <a:r>
              <a:rPr lang="en-US" sz="2000" dirty="0"/>
              <a:t>	</a:t>
            </a:r>
            <a:r>
              <a:rPr lang="vi-VN" sz="2000" dirty="0"/>
              <a:t>Tài liệu đặc tả dùng để thiết kế các ca kiểm thử có thể đơn giản là mô tả</a:t>
            </a:r>
            <a:r>
              <a:rPr lang="en-US" sz="2000" dirty="0"/>
              <a:t> </a:t>
            </a:r>
            <a:r>
              <a:rPr lang="vi-VN" sz="2000" dirty="0"/>
              <a:t>về chức năng của chương trình viết bằng ngôn ngữ của người sử dụng, các tài liệu phân tích, thiết kế ở các mức độ chi tiết hơn với các hình vẽ, bảng biểu, sơ đồ</a:t>
            </a:r>
            <a:r>
              <a:rPr lang="en-US" sz="2000" dirty="0"/>
              <a:t>.</a:t>
            </a:r>
            <a:endParaRPr lang="en-US" sz="2400" dirty="0"/>
          </a:p>
          <a:p>
            <a:pPr algn="just"/>
            <a:endParaRPr lang="vi-VN" sz="2400" dirty="0"/>
          </a:p>
        </p:txBody>
      </p:sp>
    </p:spTree>
    <p:extLst>
      <p:ext uri="{BB962C8B-B14F-4D97-AF65-F5344CB8AC3E}">
        <p14:creationId xmlns:p14="http://schemas.microsoft.com/office/powerpoint/2010/main" val="132949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1182375"/>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644525" algn="just">
              <a:spcBef>
                <a:spcPts val="1340"/>
              </a:spcBef>
              <a:spcAft>
                <a:spcPts val="0"/>
              </a:spcAft>
            </a:pPr>
            <a:r>
              <a:rPr lang="en-US" sz="2400" dirty="0">
                <a:effectLst/>
                <a:latin typeface="Times New Roman" panose="02020603050405020304" pitchFamily="18" charset="0"/>
                <a:ea typeface="Times New Roman" panose="02020603050405020304" pitchFamily="18" charset="0"/>
              </a:rPr>
              <a:t>	</a:t>
            </a:r>
            <a:endParaRPr lang="vi-VN" sz="2400" b="1" dirty="0">
              <a:solidFill>
                <a:srgbClr val="0070C0"/>
              </a:solidFill>
            </a:endParaRPr>
          </a:p>
        </p:txBody>
      </p:sp>
      <p:pic>
        <p:nvPicPr>
          <p:cNvPr id="5" name="Picture 4">
            <a:extLst>
              <a:ext uri="{FF2B5EF4-FFF2-40B4-BE49-F238E27FC236}">
                <a16:creationId xmlns:a16="http://schemas.microsoft.com/office/drawing/2014/main" id="{3F043A20-1EF0-4D4B-3EBC-B90C79809867}"/>
              </a:ext>
            </a:extLst>
          </p:cNvPr>
          <p:cNvPicPr>
            <a:picLocks noChangeAspect="1"/>
          </p:cNvPicPr>
          <p:nvPr/>
        </p:nvPicPr>
        <p:blipFill>
          <a:blip r:embed="rId3"/>
          <a:stretch>
            <a:fillRect/>
          </a:stretch>
        </p:blipFill>
        <p:spPr>
          <a:xfrm>
            <a:off x="1905000" y="1447750"/>
            <a:ext cx="5473219" cy="3276650"/>
          </a:xfrm>
          <a:prstGeom prst="rect">
            <a:avLst/>
          </a:prstGeom>
        </p:spPr>
      </p:pic>
    </p:spTree>
    <p:extLst>
      <p:ext uri="{BB962C8B-B14F-4D97-AF65-F5344CB8AC3E}">
        <p14:creationId xmlns:p14="http://schemas.microsoft.com/office/powerpoint/2010/main" val="2407060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1182375"/>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644525" algn="just">
              <a:spcBef>
                <a:spcPts val="1340"/>
              </a:spcBef>
              <a:spcAft>
                <a:spcPts val="0"/>
              </a:spcAft>
            </a:pPr>
            <a:r>
              <a:rPr lang="en-US" sz="2400" dirty="0">
                <a:effectLst/>
                <a:latin typeface="Times New Roman" panose="02020603050405020304" pitchFamily="18" charset="0"/>
                <a:ea typeface="Times New Roman" panose="02020603050405020304" pitchFamily="18" charset="0"/>
              </a:rPr>
              <a:t>	</a:t>
            </a:r>
            <a:endParaRPr lang="vi-VN" sz="2400" b="1" dirty="0">
              <a:solidFill>
                <a:srgbClr val="0070C0"/>
              </a:solidFill>
            </a:endParaRPr>
          </a:p>
        </p:txBody>
      </p:sp>
      <p:pic>
        <p:nvPicPr>
          <p:cNvPr id="4" name="Picture 3">
            <a:extLst>
              <a:ext uri="{FF2B5EF4-FFF2-40B4-BE49-F238E27FC236}">
                <a16:creationId xmlns:a16="http://schemas.microsoft.com/office/drawing/2014/main" id="{A94F3004-EF06-DA7D-A9BE-20721F3549AF}"/>
              </a:ext>
            </a:extLst>
          </p:cNvPr>
          <p:cNvPicPr>
            <a:picLocks noChangeAspect="1"/>
          </p:cNvPicPr>
          <p:nvPr/>
        </p:nvPicPr>
        <p:blipFill>
          <a:blip r:embed="rId3"/>
          <a:stretch>
            <a:fillRect/>
          </a:stretch>
        </p:blipFill>
        <p:spPr>
          <a:xfrm>
            <a:off x="795337" y="1600200"/>
            <a:ext cx="7248525" cy="2619375"/>
          </a:xfrm>
          <a:prstGeom prst="rect">
            <a:avLst/>
          </a:prstGeom>
        </p:spPr>
      </p:pic>
    </p:spTree>
    <p:extLst>
      <p:ext uri="{BB962C8B-B14F-4D97-AF65-F5344CB8AC3E}">
        <p14:creationId xmlns:p14="http://schemas.microsoft.com/office/powerpoint/2010/main" val="190908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1182375"/>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644525" algn="just">
              <a:spcBef>
                <a:spcPts val="1340"/>
              </a:spcBef>
              <a:spcAft>
                <a:spcPts val="0"/>
              </a:spcAft>
            </a:pPr>
            <a:r>
              <a:rPr lang="en-US" sz="2400" dirty="0">
                <a:effectLst/>
                <a:latin typeface="Times New Roman" panose="02020603050405020304" pitchFamily="18" charset="0"/>
                <a:ea typeface="Times New Roman" panose="02020603050405020304" pitchFamily="18" charset="0"/>
              </a:rPr>
              <a:t>	</a:t>
            </a:r>
            <a:endParaRPr lang="vi-VN" sz="2400" b="1" dirty="0">
              <a:solidFill>
                <a:srgbClr val="0070C0"/>
              </a:solidFill>
            </a:endParaRPr>
          </a:p>
        </p:txBody>
      </p:sp>
      <p:pic>
        <p:nvPicPr>
          <p:cNvPr id="5" name="Picture 4">
            <a:extLst>
              <a:ext uri="{FF2B5EF4-FFF2-40B4-BE49-F238E27FC236}">
                <a16:creationId xmlns:a16="http://schemas.microsoft.com/office/drawing/2014/main" id="{040042C0-1A33-F9FB-FA74-281D2804AEB8}"/>
              </a:ext>
            </a:extLst>
          </p:cNvPr>
          <p:cNvPicPr>
            <a:picLocks noChangeAspect="1"/>
          </p:cNvPicPr>
          <p:nvPr/>
        </p:nvPicPr>
        <p:blipFill>
          <a:blip r:embed="rId3"/>
          <a:stretch>
            <a:fillRect/>
          </a:stretch>
        </p:blipFill>
        <p:spPr>
          <a:xfrm>
            <a:off x="1028700" y="1514118"/>
            <a:ext cx="7086600" cy="4486275"/>
          </a:xfrm>
          <a:prstGeom prst="rect">
            <a:avLst/>
          </a:prstGeom>
        </p:spPr>
      </p:pic>
    </p:spTree>
    <p:extLst>
      <p:ext uri="{BB962C8B-B14F-4D97-AF65-F5344CB8AC3E}">
        <p14:creationId xmlns:p14="http://schemas.microsoft.com/office/powerpoint/2010/main" val="4487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6168355"/>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644525" algn="just">
              <a:spcBef>
                <a:spcPts val="1340"/>
              </a:spcBef>
              <a:spcAft>
                <a:spcPts val="0"/>
              </a:spcAft>
            </a:pPr>
            <a:r>
              <a:rPr lang="en-US" sz="2400" dirty="0" err="1">
                <a:latin typeface="Times New Roman" panose="02020603050405020304" pitchFamily="18" charset="0"/>
                <a:ea typeface="Times New Roman" panose="02020603050405020304" pitchFamily="18" charset="0"/>
              </a:rPr>
              <a:t>Bài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toán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nextdate</a:t>
            </a:r>
            <a:endParaRPr lang="en-US" sz="2400" dirty="0">
              <a:latin typeface="Times New Roman" panose="02020603050405020304" pitchFamily="18" charset="0"/>
              <a:ea typeface="Times New Roman" panose="02020603050405020304" pitchFamily="18" charset="0"/>
            </a:endParaRPr>
          </a:p>
          <a:p>
            <a:pPr marL="644525" algn="just">
              <a:spcBef>
                <a:spcPts val="1340"/>
              </a:spcBef>
              <a:spcAft>
                <a:spcPts val="0"/>
              </a:spcAft>
            </a:pPr>
            <a:r>
              <a:rPr lang="en-US" sz="2400" dirty="0" err="1">
                <a:effectLst/>
                <a:latin typeface="Times New Roman" panose="02020603050405020304" pitchFamily="18" charset="0"/>
                <a:ea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điều</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kiện</a:t>
            </a:r>
            <a:r>
              <a:rPr lang="en-US" sz="2400" dirty="0">
                <a:effectLst/>
                <a:latin typeface="Times New Roman" panose="02020603050405020304" pitchFamily="18" charset="0"/>
                <a:ea typeface="Times New Roman" panose="02020603050405020304" pitchFamily="18" charset="0"/>
              </a:rPr>
              <a:t>:</a:t>
            </a:r>
          </a:p>
          <a:p>
            <a:pPr marL="342900" lvl="0" indent="-342900">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M1</a:t>
            </a:r>
            <a:r>
              <a:rPr lang="vi-VN" sz="12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7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11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có</a:t>
            </a:r>
            <a:r>
              <a:rPr lang="vi-VN" sz="1200" spc="7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30</a:t>
            </a:r>
            <a:r>
              <a:rPr lang="vi-VN" sz="1200" spc="7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6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10"/>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M2</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2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có</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31</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trừ</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12</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05"/>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M3</a:t>
            </a:r>
            <a:r>
              <a:rPr lang="vi-VN" sz="1200" spc="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5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12</a:t>
            </a:r>
            <a:r>
              <a:rPr lang="vi-VN" sz="1200" spc="1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10"/>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M4</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6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tháng</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2</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a:spcBef>
                <a:spcPts val="5"/>
              </a:spcBef>
            </a:pPr>
            <a:r>
              <a:rPr lang="vi-VN" sz="16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97815"/>
            <a:r>
              <a:rPr lang="vi-VN" sz="1200" dirty="0">
                <a:effectLst/>
                <a:latin typeface="Times New Roman" panose="02020603050405020304" pitchFamily="18" charset="0"/>
                <a:ea typeface="Times New Roman" panose="02020603050405020304" pitchFamily="18" charset="0"/>
              </a:rPr>
              <a:t>Ngày</a:t>
            </a:r>
            <a:endParaRPr lang="en-US" sz="1200" dirty="0">
              <a:effectLst/>
              <a:latin typeface="Times New Roman" panose="02020603050405020304" pitchFamily="18" charset="0"/>
              <a:ea typeface="Times New Roman" panose="02020603050405020304" pitchFamily="18" charset="0"/>
            </a:endParaRPr>
          </a:p>
          <a:p>
            <a:pPr>
              <a:spcBef>
                <a:spcPts val="10"/>
              </a:spcBef>
            </a:pPr>
            <a:r>
              <a:rPr lang="vi-VN" sz="135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2900" lvl="0" indent="-342900">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D1</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2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65"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1</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7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2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65"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27</a:t>
            </a:r>
            <a:r>
              <a:rPr lang="vi-VN" sz="1200" spc="2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05"/>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D2</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3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28</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10"/>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D3</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3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29</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lvl="0" indent="-342900">
              <a:spcBef>
                <a:spcPts val="1005"/>
              </a:spcBef>
              <a:spcAft>
                <a:spcPts val="0"/>
              </a:spcAft>
              <a:buSzPts val="1200"/>
              <a:buFont typeface="Cambria" panose="02040503050406030204" pitchFamily="18" charset="0"/>
              <a:buChar char="•"/>
              <a:tabLst>
                <a:tab pos="447040" algn="l"/>
              </a:tabLst>
            </a:pPr>
            <a:r>
              <a:rPr lang="vi-VN" sz="1200" dirty="0">
                <a:effectLst/>
                <a:latin typeface="Times New Roman" panose="02020603050405020304" pitchFamily="18" charset="0"/>
                <a:ea typeface="Cambria" panose="02040503050406030204" pitchFamily="18" charset="0"/>
                <a:cs typeface="Cambria" panose="02040503050406030204" pitchFamily="18" charset="0"/>
              </a:rPr>
              <a:t>D4</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Cambria" panose="02040503050406030204" pitchFamily="18" charset="0"/>
                <a:ea typeface="Cambria" panose="02040503050406030204" pitchFamily="18" charset="0"/>
                <a:cs typeface="Cambria" panose="02040503050406030204" pitchFamily="18" charset="0"/>
              </a:rPr>
              <a:t>|</a:t>
            </a:r>
            <a:r>
              <a:rPr lang="vi-VN" sz="1200" spc="30" dirty="0">
                <a:effectLst/>
                <a:latin typeface="Cambria" panose="020405030504060302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ngày</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r>
              <a:rPr lang="vi-VN" sz="1200" spc="-10"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30</a:t>
            </a:r>
            <a:r>
              <a:rPr lang="vi-VN" sz="1200" spc="-15" dirty="0">
                <a:effectLst/>
                <a:latin typeface="Times New Roman" panose="02020603050405020304" pitchFamily="18" charset="0"/>
                <a:ea typeface="Cambria" panose="02040503050406030204" pitchFamily="18" charset="0"/>
                <a:cs typeface="Cambria" panose="02040503050406030204" pitchFamily="18" charset="0"/>
              </a:rPr>
              <a:t> </a:t>
            </a:r>
            <a:r>
              <a:rPr lang="vi-VN" sz="1200" dirty="0">
                <a:effectLst/>
                <a:latin typeface="Times New Roman" panose="02020603050405020304" pitchFamily="18" charset="0"/>
                <a:ea typeface="Cambria" panose="02040503050406030204" pitchFamily="18" charset="0"/>
                <a:cs typeface="Cambria" panose="02040503050406030204" pitchFamily="18" charset="0"/>
              </a:rPr>
              <a:t>}</a:t>
            </a:r>
            <a:endParaRPr lang="en-US" sz="1100" dirty="0">
              <a:effectLst/>
              <a:latin typeface="Times New Roman" panose="02020603050405020304" pitchFamily="18" charset="0"/>
              <a:ea typeface="Cambria" panose="02040503050406030204" pitchFamily="18" charset="0"/>
              <a:cs typeface="Cambria" panose="02040503050406030204" pitchFamily="18" charset="0"/>
            </a:endParaRPr>
          </a:p>
          <a:p>
            <a:pPr marL="342900" indent="-342900">
              <a:spcBef>
                <a:spcPts val="1005"/>
              </a:spcBef>
              <a:buSzPts val="1200"/>
              <a:buFont typeface="Cambria" panose="02040503050406030204" pitchFamily="18" charset="0"/>
              <a:buChar char="•"/>
              <a:tabLst>
                <a:tab pos="447040" algn="l"/>
              </a:tabLst>
            </a:pPr>
            <a:r>
              <a:rPr lang="vi-VN" sz="750" dirty="0">
                <a:effectLst/>
                <a:latin typeface="Times New Roman" panose="02020603050405020304" pitchFamily="18" charset="0"/>
                <a:ea typeface="Times New Roman" panose="02020603050405020304" pitchFamily="18" charset="0"/>
              </a:rPr>
              <a:t> </a:t>
            </a:r>
            <a:r>
              <a:rPr lang="vi-VN" sz="1200" dirty="0">
                <a:latin typeface="Times New Roman" panose="02020603050405020304" pitchFamily="18" charset="0"/>
                <a:ea typeface="Cambria" panose="02040503050406030204" pitchFamily="18" charset="0"/>
              </a:rPr>
              <a:t>D5 = {ngày | ngày = 31 }</a:t>
            </a:r>
            <a:endParaRPr lang="en-US" sz="1200" dirty="0">
              <a:latin typeface="Times New Roman" panose="02020603050405020304" pitchFamily="18" charset="0"/>
              <a:ea typeface="Cambria" panose="02040503050406030204" pitchFamily="18" charset="0"/>
            </a:endParaRPr>
          </a:p>
          <a:p>
            <a:pPr>
              <a:spcBef>
                <a:spcPts val="1005"/>
              </a:spcBef>
              <a:buSzPts val="1200"/>
              <a:tabLst>
                <a:tab pos="447040" algn="l"/>
              </a:tabLst>
            </a:pPr>
            <a:r>
              <a:rPr lang="en-US" sz="1200" dirty="0">
                <a:latin typeface="Times New Roman" panose="02020603050405020304" pitchFamily="18" charset="0"/>
                <a:ea typeface="Cambria" panose="02040503050406030204" pitchFamily="18" charset="0"/>
              </a:rPr>
              <a:t>	</a:t>
            </a:r>
            <a:r>
              <a:rPr lang="vi-VN" sz="1200" dirty="0">
                <a:latin typeface="Times New Roman" panose="02020603050405020304" pitchFamily="18" charset="0"/>
                <a:ea typeface="Cambria" panose="02040503050406030204" pitchFamily="18" charset="0"/>
              </a:rPr>
              <a:t> Năm</a:t>
            </a:r>
            <a:endParaRPr lang="en-US" sz="1200" dirty="0">
              <a:latin typeface="Times New Roman" panose="02020603050405020304" pitchFamily="18" charset="0"/>
              <a:ea typeface="Cambria" panose="02040503050406030204" pitchFamily="18" charset="0"/>
            </a:endParaRPr>
          </a:p>
          <a:p>
            <a:pPr marL="342900" indent="-342900">
              <a:spcBef>
                <a:spcPts val="1005"/>
              </a:spcBef>
              <a:buSzPts val="1200"/>
              <a:buFont typeface="Cambria" panose="02040503050406030204" pitchFamily="18" charset="0"/>
              <a:buChar char="•"/>
              <a:tabLst>
                <a:tab pos="447040" algn="l"/>
              </a:tabLst>
            </a:pPr>
            <a:r>
              <a:rPr lang="vi-VN" sz="1200" dirty="0">
                <a:latin typeface="Times New Roman" panose="02020603050405020304" pitchFamily="18" charset="0"/>
                <a:ea typeface="Cambria" panose="02040503050406030204" pitchFamily="18" charset="0"/>
              </a:rPr>
              <a:t>Y1 = {năm | năm nhuận }</a:t>
            </a:r>
            <a:endParaRPr lang="en-US" sz="1200" dirty="0">
              <a:latin typeface="Times New Roman" panose="02020603050405020304" pitchFamily="18" charset="0"/>
              <a:ea typeface="Cambria" panose="02040503050406030204" pitchFamily="18" charset="0"/>
            </a:endParaRPr>
          </a:p>
          <a:p>
            <a:pPr marL="342900" indent="-342900">
              <a:spcBef>
                <a:spcPts val="1005"/>
              </a:spcBef>
              <a:buSzPts val="1200"/>
              <a:buFont typeface="Cambria" panose="02040503050406030204" pitchFamily="18" charset="0"/>
              <a:buChar char="•"/>
              <a:tabLst>
                <a:tab pos="447040" algn="l"/>
              </a:tabLst>
            </a:pPr>
            <a:r>
              <a:rPr lang="vi-VN" sz="1200" dirty="0">
                <a:latin typeface="Times New Roman" panose="02020603050405020304" pitchFamily="18" charset="0"/>
                <a:ea typeface="Cambria" panose="02040503050406030204" pitchFamily="18" charset="0"/>
              </a:rPr>
              <a:t>Y2 = {năm | năm thông thường }</a:t>
            </a:r>
            <a:endParaRPr lang="en-US" sz="1200" dirty="0">
              <a:latin typeface="Times New Roman" panose="02020603050405020304" pitchFamily="18" charset="0"/>
              <a:ea typeface="Cambria" panose="02040503050406030204" pitchFamily="18" charset="0"/>
            </a:endParaRPr>
          </a:p>
          <a:p>
            <a:pPr marL="342900" indent="-342900">
              <a:spcBef>
                <a:spcPts val="1005"/>
              </a:spcBef>
              <a:buSzPts val="1200"/>
              <a:buFont typeface="Cambria" panose="02040503050406030204" pitchFamily="18" charset="0"/>
              <a:buChar char="•"/>
              <a:tabLst>
                <a:tab pos="447040" algn="l"/>
              </a:tabLst>
            </a:pPr>
            <a:r>
              <a:rPr lang="en-US" sz="1200" dirty="0">
                <a:latin typeface="Times New Roman" panose="02020603050405020304" pitchFamily="18" charset="0"/>
                <a:ea typeface="Cambria" panose="02040503050406030204" pitchFamily="18" charset="0"/>
              </a:rPr>
              <a:t>	</a:t>
            </a:r>
            <a:endParaRPr lang="vi-VN" sz="1200" dirty="0">
              <a:latin typeface="Times New Roman" panose="02020603050405020304" pitchFamily="18" charset="0"/>
              <a:ea typeface="Cambria" panose="02040503050406030204" pitchFamily="18" charset="0"/>
            </a:endParaRPr>
          </a:p>
        </p:txBody>
      </p:sp>
    </p:spTree>
    <p:extLst>
      <p:ext uri="{BB962C8B-B14F-4D97-AF65-F5344CB8AC3E}">
        <p14:creationId xmlns:p14="http://schemas.microsoft.com/office/powerpoint/2010/main" val="2694910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959237"/>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marL="342900" indent="-342900">
              <a:spcBef>
                <a:spcPts val="1005"/>
              </a:spcBef>
              <a:buSzPts val="1200"/>
              <a:buFont typeface="Cambria" panose="02040503050406030204" pitchFamily="18" charset="0"/>
              <a:buChar char="•"/>
              <a:tabLst>
                <a:tab pos="447040" algn="l"/>
              </a:tabLst>
            </a:pPr>
            <a:r>
              <a:rPr lang="en-US" sz="1200" dirty="0">
                <a:latin typeface="Times New Roman" panose="02020603050405020304" pitchFamily="18" charset="0"/>
                <a:ea typeface="Cambria" panose="02040503050406030204" pitchFamily="18" charset="0"/>
              </a:rPr>
              <a:t>	</a:t>
            </a:r>
            <a:endParaRPr lang="vi-VN" sz="1200" dirty="0">
              <a:latin typeface="Times New Roman" panose="020206030504050203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0DF411EF-83D5-5D4B-97B2-0652E02BFDE8}"/>
              </a:ext>
            </a:extLst>
          </p:cNvPr>
          <p:cNvGraphicFramePr>
            <a:graphicFrameLocks noGrp="1"/>
          </p:cNvGraphicFramePr>
          <p:nvPr>
            <p:extLst>
              <p:ext uri="{D42A27DB-BD31-4B8C-83A1-F6EECF244321}">
                <p14:modId xmlns:p14="http://schemas.microsoft.com/office/powerpoint/2010/main" val="2575061081"/>
              </p:ext>
            </p:extLst>
          </p:nvPr>
        </p:nvGraphicFramePr>
        <p:xfrm>
          <a:off x="609600" y="1397000"/>
          <a:ext cx="8001000" cy="5486400"/>
        </p:xfrm>
        <a:graphic>
          <a:graphicData uri="http://schemas.openxmlformats.org/drawingml/2006/table">
            <a:tbl>
              <a:tblPr firstRow="1" bandRow="1">
                <a:tableStyleId>{5C22544A-7EE6-4342-B048-85BDC9FD1C3A}</a:tableStyleId>
              </a:tblPr>
              <a:tblGrid>
                <a:gridCol w="754380">
                  <a:extLst>
                    <a:ext uri="{9D8B030D-6E8A-4147-A177-3AD203B41FA5}">
                      <a16:colId xmlns:a16="http://schemas.microsoft.com/office/drawing/2014/main" val="441112097"/>
                    </a:ext>
                  </a:extLst>
                </a:gridCol>
                <a:gridCol w="1760220">
                  <a:extLst>
                    <a:ext uri="{9D8B030D-6E8A-4147-A177-3AD203B41FA5}">
                      <a16:colId xmlns:a16="http://schemas.microsoft.com/office/drawing/2014/main" val="1874278485"/>
                    </a:ext>
                  </a:extLst>
                </a:gridCol>
                <a:gridCol w="533400">
                  <a:extLst>
                    <a:ext uri="{9D8B030D-6E8A-4147-A177-3AD203B41FA5}">
                      <a16:colId xmlns:a16="http://schemas.microsoft.com/office/drawing/2014/main" val="38699530"/>
                    </a:ext>
                  </a:extLst>
                </a:gridCol>
                <a:gridCol w="457200">
                  <a:extLst>
                    <a:ext uri="{9D8B030D-6E8A-4147-A177-3AD203B41FA5}">
                      <a16:colId xmlns:a16="http://schemas.microsoft.com/office/drawing/2014/main" val="2424016467"/>
                    </a:ext>
                  </a:extLst>
                </a:gridCol>
                <a:gridCol w="495300">
                  <a:extLst>
                    <a:ext uri="{9D8B030D-6E8A-4147-A177-3AD203B41FA5}">
                      <a16:colId xmlns:a16="http://schemas.microsoft.com/office/drawing/2014/main" val="3638574944"/>
                    </a:ext>
                  </a:extLst>
                </a:gridCol>
                <a:gridCol w="800100">
                  <a:extLst>
                    <a:ext uri="{9D8B030D-6E8A-4147-A177-3AD203B41FA5}">
                      <a16:colId xmlns:a16="http://schemas.microsoft.com/office/drawing/2014/main" val="192743906"/>
                    </a:ext>
                  </a:extLst>
                </a:gridCol>
                <a:gridCol w="800100">
                  <a:extLst>
                    <a:ext uri="{9D8B030D-6E8A-4147-A177-3AD203B41FA5}">
                      <a16:colId xmlns:a16="http://schemas.microsoft.com/office/drawing/2014/main" val="4096832044"/>
                    </a:ext>
                  </a:extLst>
                </a:gridCol>
                <a:gridCol w="800100">
                  <a:extLst>
                    <a:ext uri="{9D8B030D-6E8A-4147-A177-3AD203B41FA5}">
                      <a16:colId xmlns:a16="http://schemas.microsoft.com/office/drawing/2014/main" val="751863705"/>
                    </a:ext>
                  </a:extLst>
                </a:gridCol>
                <a:gridCol w="800100">
                  <a:extLst>
                    <a:ext uri="{9D8B030D-6E8A-4147-A177-3AD203B41FA5}">
                      <a16:colId xmlns:a16="http://schemas.microsoft.com/office/drawing/2014/main" val="1097490593"/>
                    </a:ext>
                  </a:extLst>
                </a:gridCol>
                <a:gridCol w="800100">
                  <a:extLst>
                    <a:ext uri="{9D8B030D-6E8A-4147-A177-3AD203B41FA5}">
                      <a16:colId xmlns:a16="http://schemas.microsoft.com/office/drawing/2014/main" val="2806306341"/>
                    </a:ext>
                  </a:extLst>
                </a:gridCol>
              </a:tblGrid>
              <a:tr h="364067">
                <a:tc>
                  <a:txBody>
                    <a:bodyPr/>
                    <a:lstStyle/>
                    <a:p>
                      <a:endParaRPr lang="en-US" dirty="0"/>
                    </a:p>
                  </a:txBody>
                  <a:tcPr/>
                </a:tc>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409715466"/>
                  </a:ext>
                </a:extLst>
              </a:tr>
              <a:tr h="364067">
                <a:tc>
                  <a:txBody>
                    <a:bodyPr/>
                    <a:lstStyle/>
                    <a:p>
                      <a:r>
                        <a:rPr lang="en-US" dirty="0" err="1"/>
                        <a:t>Hành</a:t>
                      </a:r>
                      <a:endParaRPr lang="en-US" dirty="0"/>
                    </a:p>
                  </a:txBody>
                  <a:tcPr/>
                </a:tc>
                <a:tc>
                  <a:txBody>
                    <a:bodyPr/>
                    <a:lstStyle/>
                    <a:p>
                      <a:r>
                        <a:rPr lang="en-US" dirty="0"/>
                        <a:t>M1</a:t>
                      </a:r>
                    </a:p>
                  </a:txBody>
                  <a:tcPr/>
                </a:tc>
                <a:tc>
                  <a:txBody>
                    <a:bodyPr/>
                    <a:lstStyle/>
                    <a:p>
                      <a:r>
                        <a:rPr lang="en-US" dirty="0"/>
                        <a:t>T</a:t>
                      </a:r>
                    </a:p>
                  </a:txBody>
                  <a:tcPr/>
                </a:tc>
                <a:tc>
                  <a:txBody>
                    <a:bodyPr/>
                    <a:lstStyle/>
                    <a:p>
                      <a:r>
                        <a:rPr lang="en-US" dirty="0"/>
                        <a:t>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37976620"/>
                  </a:ext>
                </a:extLst>
              </a:tr>
              <a:tr h="364067">
                <a:tc>
                  <a:txBody>
                    <a:bodyPr/>
                    <a:lstStyle/>
                    <a:p>
                      <a:r>
                        <a:rPr lang="en-US" dirty="0" err="1"/>
                        <a:t>Động</a:t>
                      </a:r>
                      <a:endParaRPr lang="en-US" dirty="0"/>
                    </a:p>
                  </a:txBody>
                  <a:tcPr/>
                </a:tc>
                <a:tc>
                  <a:txBody>
                    <a:bodyPr/>
                    <a:lstStyle/>
                    <a:p>
                      <a:r>
                        <a:rPr lang="en-US" dirty="0"/>
                        <a:t>M2</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94824894"/>
                  </a:ext>
                </a:extLst>
              </a:tr>
              <a:tr h="364067">
                <a:tc>
                  <a:txBody>
                    <a:bodyPr/>
                    <a:lstStyle/>
                    <a:p>
                      <a:endParaRPr lang="en-US" dirty="0"/>
                    </a:p>
                  </a:txBody>
                  <a:tcPr/>
                </a:tc>
                <a:tc>
                  <a:txBody>
                    <a:bodyPr/>
                    <a:lstStyle/>
                    <a:p>
                      <a:r>
                        <a:rPr lang="en-US" dirty="0"/>
                        <a:t>M3</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32500353"/>
                  </a:ext>
                </a:extLst>
              </a:tr>
              <a:tr h="364067">
                <a:tc>
                  <a:txBody>
                    <a:bodyPr/>
                    <a:lstStyle/>
                    <a:p>
                      <a:endParaRPr lang="en-US" dirty="0"/>
                    </a:p>
                  </a:txBody>
                  <a:tcPr/>
                </a:tc>
                <a:tc>
                  <a:txBody>
                    <a:bodyPr/>
                    <a:lstStyle/>
                    <a:p>
                      <a:r>
                        <a:rPr lang="en-US" dirty="0"/>
                        <a:t>M4</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76304460"/>
                  </a:ext>
                </a:extLst>
              </a:tr>
              <a:tr h="364067">
                <a:tc>
                  <a:txBody>
                    <a:bodyPr/>
                    <a:lstStyle/>
                    <a:p>
                      <a:endParaRPr lang="en-US" dirty="0"/>
                    </a:p>
                  </a:txBody>
                  <a:tcPr/>
                </a:tc>
                <a:tc>
                  <a:txBody>
                    <a:bodyPr/>
                    <a:lstStyle/>
                    <a:p>
                      <a:r>
                        <a:rPr lang="en-US" dirty="0"/>
                        <a:t>D1</a:t>
                      </a:r>
                    </a:p>
                  </a:txBody>
                  <a:tcPr/>
                </a:tc>
                <a:tc>
                  <a:txBody>
                    <a:bodyPr/>
                    <a:lstStyle/>
                    <a:p>
                      <a:r>
                        <a:rPr lang="en-US" dirty="0"/>
                        <a:t>T</a:t>
                      </a:r>
                    </a:p>
                  </a:txBody>
                  <a:tcPr/>
                </a:tc>
                <a:tc>
                  <a:txBody>
                    <a:bodyPr/>
                    <a:lstStyle/>
                    <a:p>
                      <a:r>
                        <a:rPr lang="en-US" dirty="0"/>
                        <a:t>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1552315"/>
                  </a:ext>
                </a:extLst>
              </a:tr>
              <a:tr h="364067">
                <a:tc>
                  <a:txBody>
                    <a:bodyPr/>
                    <a:lstStyle/>
                    <a:p>
                      <a:endParaRPr lang="en-US" dirty="0"/>
                    </a:p>
                  </a:txBody>
                  <a:tcPr/>
                </a:tc>
                <a:tc>
                  <a:txBody>
                    <a:bodyPr/>
                    <a:lstStyle/>
                    <a:p>
                      <a:r>
                        <a:rPr lang="en-US" dirty="0"/>
                        <a:t>D2</a:t>
                      </a:r>
                    </a:p>
                  </a:txBody>
                  <a:tcPr/>
                </a:tc>
                <a:tc>
                  <a:txBody>
                    <a:bodyPr/>
                    <a:lstStyle/>
                    <a:p>
                      <a:r>
                        <a:rPr lang="en-US" dirty="0"/>
                        <a:t>F</a:t>
                      </a:r>
                    </a:p>
                  </a:txBody>
                  <a:tcPr/>
                </a:tc>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7934014"/>
                  </a:ext>
                </a:extLst>
              </a:tr>
              <a:tr h="364067">
                <a:tc>
                  <a:txBody>
                    <a:bodyPr/>
                    <a:lstStyle/>
                    <a:p>
                      <a:endParaRPr lang="en-US" dirty="0"/>
                    </a:p>
                  </a:txBody>
                  <a:tcPr/>
                </a:tc>
                <a:tc>
                  <a:txBody>
                    <a:bodyPr/>
                    <a:lstStyle/>
                    <a:p>
                      <a:r>
                        <a:rPr lang="en-US" dirty="0"/>
                        <a:t>D3</a:t>
                      </a:r>
                    </a:p>
                  </a:txBody>
                  <a:tcPr/>
                </a:tc>
                <a:tc>
                  <a:txBody>
                    <a:bodyPr/>
                    <a:lstStyle/>
                    <a:p>
                      <a:r>
                        <a:rPr lang="en-US" dirty="0"/>
                        <a:t>F</a:t>
                      </a:r>
                    </a:p>
                  </a:txBody>
                  <a:tcPr/>
                </a:tc>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6567583"/>
                  </a:ext>
                </a:extLst>
              </a:tr>
              <a:tr h="364067">
                <a:tc>
                  <a:txBody>
                    <a:bodyPr/>
                    <a:lstStyle/>
                    <a:p>
                      <a:endParaRPr lang="en-US" dirty="0"/>
                    </a:p>
                  </a:txBody>
                  <a:tcPr/>
                </a:tc>
                <a:tc>
                  <a:txBody>
                    <a:bodyPr/>
                    <a:lstStyle/>
                    <a:p>
                      <a:r>
                        <a:rPr lang="en-US" dirty="0"/>
                        <a:t>D4</a:t>
                      </a:r>
                    </a:p>
                  </a:txBody>
                  <a:tcPr/>
                </a:tc>
                <a:tc>
                  <a:txBody>
                    <a:bodyPr/>
                    <a:lstStyle/>
                    <a:p>
                      <a:r>
                        <a:rPr lang="en-US" dirty="0"/>
                        <a:t>F</a:t>
                      </a:r>
                    </a:p>
                  </a:txBody>
                  <a:tcPr/>
                </a:tc>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1271734"/>
                  </a:ext>
                </a:extLst>
              </a:tr>
              <a:tr h="364067">
                <a:tc>
                  <a:txBody>
                    <a:bodyPr/>
                    <a:lstStyle/>
                    <a:p>
                      <a:endParaRPr lang="en-US" dirty="0"/>
                    </a:p>
                  </a:txBody>
                  <a:tcPr/>
                </a:tc>
                <a:tc>
                  <a:txBody>
                    <a:bodyPr/>
                    <a:lstStyle/>
                    <a:p>
                      <a:r>
                        <a:rPr lang="en-US" dirty="0"/>
                        <a:t>D5</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32062825"/>
                  </a:ext>
                </a:extLst>
              </a:tr>
              <a:tr h="364067">
                <a:tc>
                  <a:txBody>
                    <a:bodyPr/>
                    <a:lstStyle/>
                    <a:p>
                      <a:endParaRPr lang="en-US" dirty="0"/>
                    </a:p>
                  </a:txBody>
                  <a:tcPr/>
                </a:tc>
                <a:tc>
                  <a:txBody>
                    <a:bodyPr/>
                    <a:lstStyle/>
                    <a:p>
                      <a:r>
                        <a:rPr lang="en-US" dirty="0"/>
                        <a:t>Y1</a:t>
                      </a:r>
                    </a:p>
                  </a:txBody>
                  <a:tcPr/>
                </a:tc>
                <a:tc>
                  <a:txBody>
                    <a:bodyPr/>
                    <a:lstStyle/>
                    <a:p>
                      <a:r>
                        <a:rPr lang="en-US" dirty="0"/>
                        <a:t>T</a:t>
                      </a:r>
                    </a:p>
                  </a:txBody>
                  <a:tcPr/>
                </a:tc>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3767007"/>
                  </a:ext>
                </a:extLst>
              </a:tr>
              <a:tr h="364067">
                <a:tc>
                  <a:txBody>
                    <a:bodyPr/>
                    <a:lstStyle/>
                    <a:p>
                      <a:endParaRPr lang="en-US" dirty="0"/>
                    </a:p>
                  </a:txBody>
                  <a:tcPr/>
                </a:tc>
                <a:tc>
                  <a:txBody>
                    <a:bodyPr/>
                    <a:lstStyle/>
                    <a:p>
                      <a:r>
                        <a:rPr lang="en-US" dirty="0"/>
                        <a:t>Y2</a:t>
                      </a:r>
                    </a:p>
                  </a:txBody>
                  <a:tcPr/>
                </a:tc>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2325893"/>
                  </a:ext>
                </a:extLst>
              </a:tr>
              <a:tr h="364067">
                <a:tc>
                  <a:txBody>
                    <a:bodyPr/>
                    <a:lstStyle/>
                    <a:p>
                      <a:r>
                        <a:rPr lang="en-US" dirty="0" err="1"/>
                        <a:t>Điều</a:t>
                      </a:r>
                      <a:endParaRPr lang="en-US" dirty="0"/>
                    </a:p>
                  </a:txBody>
                  <a:tcPr/>
                </a:tc>
                <a:tc>
                  <a:txBody>
                    <a:bodyPr/>
                    <a:lstStyle/>
                    <a:p>
                      <a:r>
                        <a:rPr lang="en-US" dirty="0"/>
                        <a:t>D1 +1/M1/Y1</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2100216"/>
                  </a:ext>
                </a:extLst>
              </a:tr>
              <a:tr h="364067">
                <a:tc>
                  <a:txBody>
                    <a:bodyPr/>
                    <a:lstStyle/>
                    <a:p>
                      <a:r>
                        <a:rPr lang="en-US" dirty="0" err="1"/>
                        <a:t>Kiện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63738276"/>
                  </a:ext>
                </a:extLst>
              </a:tr>
              <a:tr h="3640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92591375"/>
                  </a:ext>
                </a:extLst>
              </a:tr>
            </a:tbl>
          </a:graphicData>
        </a:graphic>
      </p:graphicFrame>
    </p:spTree>
    <p:extLst>
      <p:ext uri="{BB962C8B-B14F-4D97-AF65-F5344CB8AC3E}">
        <p14:creationId xmlns:p14="http://schemas.microsoft.com/office/powerpoint/2010/main" val="1820963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228600" y="685800"/>
            <a:ext cx="8382000" cy="4768100"/>
          </a:xfrm>
          <a:prstGeom prst="rect">
            <a:avLst/>
          </a:prstGeom>
        </p:spPr>
        <p:txBody>
          <a:bodyPr wrap="square">
            <a:spAutoFit/>
          </a:bodyPr>
          <a:lstStyle/>
          <a:p>
            <a:pPr>
              <a:lnSpc>
                <a:spcPct val="150000"/>
              </a:lnSpc>
            </a:pPr>
            <a:r>
              <a:rPr lang="vi-VN" sz="2400" b="1" dirty="0">
                <a:solidFill>
                  <a:srgbClr val="0070C0"/>
                </a:solidFill>
              </a:rPr>
              <a:t>4.4. Kiểm thử bảng quyết định</a:t>
            </a:r>
            <a:endParaRPr lang="en-US" sz="2400" b="1" dirty="0">
              <a:solidFill>
                <a:srgbClr val="0070C0"/>
              </a:solidFill>
            </a:endParaRPr>
          </a:p>
          <a:p>
            <a:pPr>
              <a:lnSpc>
                <a:spcPct val="150000"/>
              </a:lnSpc>
            </a:pPr>
            <a:r>
              <a:rPr lang="en-US" sz="2400" b="1" dirty="0" err="1">
                <a:latin typeface="Times New Roman" panose="02020603050405020304" pitchFamily="18" charset="0"/>
                <a:ea typeface="Cambria" panose="02040503050406030204" pitchFamily="18" charset="0"/>
              </a:rPr>
              <a:t>Kinh</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nghiệm</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áp</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dụng</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phù</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hợp</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với</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các</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bài</a:t>
            </a:r>
            <a:r>
              <a:rPr lang="en-US" sz="2400" b="1" dirty="0">
                <a:latin typeface="Times New Roman" panose="02020603050405020304" pitchFamily="18" charset="0"/>
                <a:ea typeface="Cambria" panose="02040503050406030204" pitchFamily="18" charset="0"/>
              </a:rPr>
              <a:t> </a:t>
            </a:r>
            <a:r>
              <a:rPr lang="en-US" sz="2400" b="1" dirty="0" err="1">
                <a:latin typeface="Times New Roman" panose="02020603050405020304" pitchFamily="18" charset="0"/>
                <a:ea typeface="Cambria" panose="02040503050406030204" pitchFamily="18" charset="0"/>
              </a:rPr>
              <a:t>toán</a:t>
            </a:r>
            <a:endParaRPr lang="en-US" sz="2400" b="1" dirty="0">
              <a:latin typeface="Times New Roman" panose="02020603050405020304" pitchFamily="18" charset="0"/>
              <a:ea typeface="Cambria" panose="02040503050406030204" pitchFamily="18" charset="0"/>
            </a:endParaRPr>
          </a:p>
          <a:p>
            <a:pPr marL="342900" indent="-342900">
              <a:lnSpc>
                <a:spcPct val="150000"/>
              </a:lnSpc>
              <a:buFont typeface="Wingdings" panose="05000000000000000000" pitchFamily="2" charset="2"/>
              <a:buChar char="Ø"/>
            </a:pPr>
            <a:r>
              <a:rPr lang="vi-VN" sz="2400" dirty="0">
                <a:latin typeface="Times New Roman" panose="02020603050405020304" pitchFamily="18" charset="0"/>
                <a:ea typeface="Cambria" panose="02040503050406030204" pitchFamily="18" charset="0"/>
              </a:rPr>
              <a:t>Chương trình có nhiều lệnh rẽ nhánh – nhiều khối </a:t>
            </a:r>
            <a:r>
              <a:rPr lang="vi-VN" sz="2400" dirty="0" err="1">
                <a:latin typeface="Times New Roman" panose="02020603050405020304" pitchFamily="18" charset="0"/>
                <a:ea typeface="Cambria" panose="02040503050406030204" pitchFamily="18" charset="0"/>
              </a:rPr>
              <a:t>If</a:t>
            </a:r>
            <a:r>
              <a:rPr lang="vi-VN" sz="2400" dirty="0">
                <a:latin typeface="Times New Roman" panose="02020603050405020304" pitchFamily="18" charset="0"/>
                <a:ea typeface="Cambria" panose="02040503050406030204" pitchFamily="18" charset="0"/>
              </a:rPr>
              <a:t>-Then-</a:t>
            </a:r>
            <a:r>
              <a:rPr lang="vi-VN" sz="2400" dirty="0" err="1">
                <a:latin typeface="Times New Roman" panose="02020603050405020304" pitchFamily="18" charset="0"/>
                <a:ea typeface="Cambria" panose="02040503050406030204" pitchFamily="18" charset="0"/>
              </a:rPr>
              <a:t>Else</a:t>
            </a:r>
            <a:endParaRPr lang="vi-VN" sz="2400" dirty="0">
              <a:latin typeface="Times New Roman" panose="02020603050405020304" pitchFamily="18" charset="0"/>
              <a:ea typeface="Cambria" panose="02040503050406030204" pitchFamily="18" charset="0"/>
            </a:endParaRPr>
          </a:p>
          <a:p>
            <a:pPr marL="342900" indent="-342900">
              <a:lnSpc>
                <a:spcPct val="150000"/>
              </a:lnSpc>
              <a:buFont typeface="Wingdings" panose="05000000000000000000" pitchFamily="2" charset="2"/>
              <a:buChar char="Ø"/>
            </a:pPr>
            <a:r>
              <a:rPr lang="vi-VN" sz="2400" dirty="0">
                <a:latin typeface="Times New Roman" panose="02020603050405020304" pitchFamily="18" charset="0"/>
                <a:ea typeface="Cambria" panose="02040503050406030204" pitchFamily="18" charset="0"/>
              </a:rPr>
              <a:t>Các biến đầu vào có quan hệ với nhau</a:t>
            </a:r>
          </a:p>
          <a:p>
            <a:pPr marL="342900" indent="-342900">
              <a:lnSpc>
                <a:spcPct val="150000"/>
              </a:lnSpc>
              <a:buFont typeface="Wingdings" panose="05000000000000000000" pitchFamily="2" charset="2"/>
              <a:buChar char="Ø"/>
            </a:pPr>
            <a:r>
              <a:rPr lang="vi-VN" sz="2400" dirty="0">
                <a:latin typeface="Times New Roman" panose="02020603050405020304" pitchFamily="18" charset="0"/>
                <a:ea typeface="Cambria" panose="02040503050406030204" pitchFamily="18" charset="0"/>
              </a:rPr>
              <a:t>Có các tính toán giữa các biến đầu vào</a:t>
            </a:r>
          </a:p>
          <a:p>
            <a:pPr marL="342900" indent="-342900">
              <a:lnSpc>
                <a:spcPct val="150000"/>
              </a:lnSpc>
              <a:buFont typeface="Wingdings" panose="05000000000000000000" pitchFamily="2" charset="2"/>
              <a:buChar char="Ø"/>
            </a:pPr>
            <a:r>
              <a:rPr lang="vi-VN" sz="2400" dirty="0">
                <a:latin typeface="Times New Roman" panose="02020603050405020304" pitchFamily="18" charset="0"/>
                <a:ea typeface="Cambria" panose="02040503050406030204" pitchFamily="18" charset="0"/>
              </a:rPr>
              <a:t>Có quan hệ nhân quả giữa đầu vào và đầu ra</a:t>
            </a:r>
          </a:p>
          <a:p>
            <a:pPr marL="342900" indent="-342900">
              <a:lnSpc>
                <a:spcPct val="150000"/>
              </a:lnSpc>
              <a:buFont typeface="Wingdings" panose="05000000000000000000" pitchFamily="2" charset="2"/>
              <a:buChar char="Ø"/>
            </a:pPr>
            <a:r>
              <a:rPr lang="vi-VN" sz="2400" dirty="0">
                <a:latin typeface="Times New Roman" panose="02020603050405020304" pitchFamily="18" charset="0"/>
                <a:ea typeface="Cambria" panose="02040503050406030204" pitchFamily="18" charset="0"/>
              </a:rPr>
              <a:t>Có độ phức tạp cao</a:t>
            </a:r>
            <a:endParaRPr lang="en-US" sz="2400" dirty="0">
              <a:latin typeface="Times New Roman" panose="02020603050405020304" pitchFamily="18" charset="0"/>
              <a:ea typeface="Cambria" panose="02040503050406030204" pitchFamily="18" charset="0"/>
            </a:endParaRPr>
          </a:p>
          <a:p>
            <a:pPr marL="342900" indent="-342900">
              <a:lnSpc>
                <a:spcPct val="150000"/>
              </a:lnSpc>
              <a:buFont typeface="Wingdings" panose="05000000000000000000" pitchFamily="2" charset="2"/>
              <a:buChar char="Ø"/>
            </a:pPr>
            <a:r>
              <a:rPr lang="en-US" sz="2400" dirty="0" err="1">
                <a:latin typeface="Times New Roman" panose="02020603050405020304" pitchFamily="18" charset="0"/>
                <a:ea typeface="Cambria" panose="02040503050406030204" pitchFamily="18" charset="0"/>
              </a:rPr>
              <a:t>Khó</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áp</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dụng</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với</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các</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bài</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toán</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lớn</a:t>
            </a:r>
            <a:r>
              <a:rPr lang="en-US" sz="2400" dirty="0">
                <a:latin typeface="Times New Roman" panose="02020603050405020304" pitchFamily="18" charset="0"/>
                <a:ea typeface="Cambria" panose="02040503050406030204" pitchFamily="18" charset="0"/>
              </a:rPr>
              <a:t> (n </a:t>
            </a:r>
            <a:r>
              <a:rPr lang="en-US" sz="2400" dirty="0" err="1">
                <a:latin typeface="Times New Roman" panose="02020603050405020304" pitchFamily="18" charset="0"/>
                <a:ea typeface="Cambria" panose="02040503050406030204" pitchFamily="18" charset="0"/>
              </a:rPr>
              <a:t>điều</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kiện</a:t>
            </a:r>
            <a:r>
              <a:rPr lang="en-US" sz="2400" dirty="0">
                <a:latin typeface="Times New Roman" panose="02020603050405020304" pitchFamily="18" charset="0"/>
                <a:ea typeface="Cambria" panose="02040503050406030204" pitchFamily="18" charset="0"/>
              </a:rPr>
              <a:t>, </a:t>
            </a:r>
            <a:r>
              <a:rPr lang="en-US" sz="2400" dirty="0" err="1">
                <a:latin typeface="Times New Roman" panose="02020603050405020304" pitchFamily="18" charset="0"/>
                <a:ea typeface="Cambria" panose="02040503050406030204" pitchFamily="18" charset="0"/>
              </a:rPr>
              <a:t>có</a:t>
            </a:r>
            <a:r>
              <a:rPr lang="en-US" sz="2400" dirty="0">
                <a:latin typeface="Times New Roman" panose="02020603050405020304" pitchFamily="18" charset="0"/>
                <a:ea typeface="Cambria" panose="02040503050406030204" pitchFamily="18" charset="0"/>
              </a:rPr>
              <a:t> 2mũ n TH)</a:t>
            </a:r>
          </a:p>
          <a:p>
            <a:pPr>
              <a:lnSpc>
                <a:spcPct val="150000"/>
              </a:lnSpc>
            </a:pPr>
            <a:r>
              <a:rPr lang="en-US" sz="1200" dirty="0">
                <a:latin typeface="Times New Roman" panose="02020603050405020304" pitchFamily="18" charset="0"/>
                <a:ea typeface="Cambria" panose="02040503050406030204" pitchFamily="18" charset="0"/>
              </a:rPr>
              <a:t>	</a:t>
            </a:r>
            <a:endParaRPr lang="vi-VN" sz="1200" dirty="0">
              <a:latin typeface="Times New Roman" panose="02020603050405020304" pitchFamily="18" charset="0"/>
              <a:ea typeface="Cambria" panose="02040503050406030204" pitchFamily="18" charset="0"/>
            </a:endParaRPr>
          </a:p>
        </p:txBody>
      </p:sp>
    </p:spTree>
    <p:extLst>
      <p:ext uri="{BB962C8B-B14F-4D97-AF65-F5344CB8AC3E}">
        <p14:creationId xmlns:p14="http://schemas.microsoft.com/office/powerpoint/2010/main" val="16492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066344"/>
            <a:ext cx="8382000" cy="579967"/>
          </a:xfrm>
          <a:prstGeom prst="rect">
            <a:avLst/>
          </a:prstGeom>
        </p:spPr>
        <p:txBody>
          <a:bodyPr wrap="square">
            <a:spAutoFit/>
          </a:bodyPr>
          <a:lstStyle/>
          <a:p>
            <a:pPr>
              <a:lnSpc>
                <a:spcPct val="150000"/>
              </a:lnSpc>
            </a:pPr>
            <a:r>
              <a:rPr lang="en-US" sz="2400" b="1" dirty="0" err="1">
                <a:solidFill>
                  <a:srgbClr val="0070C0"/>
                </a:solidFill>
                <a:latin typeface="Times New Roman" panose="02020603050405020304" pitchFamily="18" charset="0"/>
                <a:ea typeface="Cambria" panose="02040503050406030204" pitchFamily="18" charset="0"/>
              </a:rPr>
              <a:t>Tìm</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hiểu</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công</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cụ</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kiểm</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thử</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tự</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động</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Katalon</a:t>
            </a:r>
            <a:r>
              <a:rPr lang="en-US" sz="1200" dirty="0">
                <a:latin typeface="Times New Roman" panose="02020603050405020304" pitchFamily="18" charset="0"/>
                <a:ea typeface="Cambria" panose="02040503050406030204" pitchFamily="18" charset="0"/>
              </a:rPr>
              <a:t>	</a:t>
            </a:r>
            <a:endParaRPr lang="vi-VN" sz="1200" dirty="0">
              <a:latin typeface="Times New Roman" panose="02020603050405020304" pitchFamily="18" charset="0"/>
              <a:ea typeface="Cambria" panose="02040503050406030204" pitchFamily="18" charset="0"/>
            </a:endParaRPr>
          </a:p>
        </p:txBody>
      </p:sp>
    </p:spTree>
    <p:extLst>
      <p:ext uri="{BB962C8B-B14F-4D97-AF65-F5344CB8AC3E}">
        <p14:creationId xmlns:p14="http://schemas.microsoft.com/office/powerpoint/2010/main" val="1229331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066344"/>
            <a:ext cx="8382000" cy="3106107"/>
          </a:xfrm>
          <a:prstGeom prst="rect">
            <a:avLst/>
          </a:prstGeom>
        </p:spPr>
        <p:txBody>
          <a:bodyPr wrap="square">
            <a:spAutoFit/>
          </a:bodyPr>
          <a:lstStyle/>
          <a:p>
            <a:pPr>
              <a:lnSpc>
                <a:spcPct val="150000"/>
              </a:lnSpc>
            </a:pPr>
            <a:r>
              <a:rPr lang="en-US" sz="2400" b="1" dirty="0" err="1">
                <a:solidFill>
                  <a:srgbClr val="0070C0"/>
                </a:solidFill>
                <a:latin typeface="Times New Roman" panose="02020603050405020304" pitchFamily="18" charset="0"/>
                <a:ea typeface="Cambria" panose="02040503050406030204" pitchFamily="18" charset="0"/>
              </a:rPr>
              <a:t>Bài</a:t>
            </a:r>
            <a:r>
              <a:rPr lang="en-US" sz="2400" b="1" dirty="0">
                <a:solidFill>
                  <a:srgbClr val="0070C0"/>
                </a:solidFill>
                <a:latin typeface="Times New Roman" panose="02020603050405020304" pitchFamily="18" charset="0"/>
                <a:ea typeface="Cambria" panose="02040503050406030204" pitchFamily="18" charset="0"/>
              </a:rPr>
              <a:t> </a:t>
            </a:r>
            <a:r>
              <a:rPr lang="en-US" sz="2400" b="1" dirty="0" err="1">
                <a:solidFill>
                  <a:srgbClr val="0070C0"/>
                </a:solidFill>
                <a:latin typeface="Times New Roman" panose="02020603050405020304" pitchFamily="18" charset="0"/>
                <a:ea typeface="Cambria" panose="02040503050406030204" pitchFamily="18" charset="0"/>
              </a:rPr>
              <a:t>tập</a:t>
            </a:r>
            <a:r>
              <a:rPr lang="en-US" sz="2400" b="1" dirty="0">
                <a:solidFill>
                  <a:srgbClr val="0070C0"/>
                </a:solidFill>
                <a:latin typeface="Times New Roman" panose="02020603050405020304" pitchFamily="18" charset="0"/>
                <a:ea typeface="Cambria" panose="02040503050406030204" pitchFamily="18" charset="0"/>
              </a:rPr>
              <a:t>:</a:t>
            </a:r>
          </a:p>
          <a:p>
            <a:pPr marL="457200" indent="-457200">
              <a:lnSpc>
                <a:spcPct val="150000"/>
              </a:lnSpc>
              <a:buAutoNum type="arabicPeriod"/>
            </a:pPr>
            <a:r>
              <a:rPr lang="vi-VN" sz="2400" b="1" dirty="0">
                <a:solidFill>
                  <a:srgbClr val="0070C0"/>
                </a:solidFill>
                <a:latin typeface="Times New Roman" panose="02020603050405020304" pitchFamily="18" charset="0"/>
                <a:ea typeface="Cambria" panose="02040503050406030204" pitchFamily="18" charset="0"/>
              </a:rPr>
              <a:t>Hãy áp dụng các kỹ thuật kiểm thử lớp tương đương cho chương trình giải phương trình bậc hai.</a:t>
            </a:r>
            <a:endParaRPr lang="en-US" sz="2400" b="1" dirty="0">
              <a:solidFill>
                <a:srgbClr val="0070C0"/>
              </a:solidFill>
              <a:latin typeface="Times New Roman" panose="02020603050405020304" pitchFamily="18" charset="0"/>
              <a:ea typeface="Cambria" panose="02040503050406030204" pitchFamily="18" charset="0"/>
            </a:endParaRPr>
          </a:p>
          <a:p>
            <a:pPr marL="457200" indent="-457200">
              <a:lnSpc>
                <a:spcPct val="150000"/>
              </a:lnSpc>
              <a:buAutoNum type="arabicPeriod"/>
            </a:pPr>
            <a:r>
              <a:rPr lang="vi-VN" sz="2400" b="1" dirty="0">
                <a:solidFill>
                  <a:srgbClr val="0070C0"/>
                </a:solidFill>
                <a:latin typeface="Times New Roman" panose="02020603050405020304" pitchFamily="18" charset="0"/>
                <a:ea typeface="Cambria" panose="02040503050406030204" pitchFamily="18" charset="0"/>
              </a:rPr>
              <a:t>Xây dựng bảng quyết định cho bài toán giải phương trình bậc hai.</a:t>
            </a:r>
            <a:endParaRPr lang="en-US" sz="2400" b="1" dirty="0">
              <a:solidFill>
                <a:srgbClr val="0070C0"/>
              </a:solidFill>
              <a:latin typeface="Times New Roman" panose="02020603050405020304" pitchFamily="18" charset="0"/>
              <a:ea typeface="Cambria" panose="02040503050406030204" pitchFamily="18" charset="0"/>
            </a:endParaRPr>
          </a:p>
          <a:p>
            <a:pPr>
              <a:lnSpc>
                <a:spcPct val="150000"/>
              </a:lnSpc>
            </a:pPr>
            <a:r>
              <a:rPr lang="en-US" sz="1200" dirty="0">
                <a:latin typeface="Times New Roman" panose="02020603050405020304" pitchFamily="18" charset="0"/>
                <a:ea typeface="Cambria" panose="02040503050406030204" pitchFamily="18" charset="0"/>
              </a:rPr>
              <a:t>	</a:t>
            </a:r>
            <a:endParaRPr lang="vi-VN" sz="1200" dirty="0">
              <a:latin typeface="Times New Roman" panose="02020603050405020304" pitchFamily="18" charset="0"/>
              <a:ea typeface="Cambria" panose="02040503050406030204" pitchFamily="18" charset="0"/>
            </a:endParaRPr>
          </a:p>
        </p:txBody>
      </p:sp>
    </p:spTree>
    <p:extLst>
      <p:ext uri="{BB962C8B-B14F-4D97-AF65-F5344CB8AC3E}">
        <p14:creationId xmlns:p14="http://schemas.microsoft.com/office/powerpoint/2010/main" val="45746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4524315"/>
          </a:xfrm>
          <a:prstGeom prst="rect">
            <a:avLst/>
          </a:prstGeom>
        </p:spPr>
        <p:txBody>
          <a:bodyPr wrap="square">
            <a:spAutoFit/>
          </a:bodyPr>
          <a:lstStyle/>
          <a:p>
            <a:r>
              <a:rPr lang="vi-VN" sz="2400" b="1" dirty="0">
                <a:solidFill>
                  <a:srgbClr val="0070C0"/>
                </a:solidFill>
              </a:rPr>
              <a:t>4.1. Tổng quan về kiểm thử chức năng</a:t>
            </a:r>
            <a:r>
              <a:rPr lang="en-US" sz="2400" b="1" dirty="0">
                <a:solidFill>
                  <a:srgbClr val="0070C0"/>
                </a:solidFill>
              </a:rPr>
              <a:t> (</a:t>
            </a:r>
            <a:r>
              <a:rPr lang="en-US" sz="2400" b="1" dirty="0" err="1">
                <a:solidFill>
                  <a:srgbClr val="0070C0"/>
                </a:solidFill>
              </a:rPr>
              <a:t>hàm</a:t>
            </a:r>
            <a:r>
              <a:rPr lang="en-US" sz="2400" b="1" dirty="0">
                <a:solidFill>
                  <a:srgbClr val="0070C0"/>
                </a:solidFill>
              </a:rPr>
              <a:t>)</a:t>
            </a:r>
            <a:endParaRPr lang="vi-VN" sz="2400" b="1" dirty="0">
              <a:solidFill>
                <a:srgbClr val="0070C0"/>
              </a:solidFill>
            </a:endParaRPr>
          </a:p>
          <a:p>
            <a:pPr marL="342900" indent="-342900" algn="just">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sớm</a:t>
            </a:r>
            <a:r>
              <a:rPr lang="vi-VN" sz="2400" dirty="0">
                <a:latin typeface="Arial" panose="020B0604020202020204" pitchFamily="34" charset="0"/>
                <a:cs typeface="Arial" panose="020B0604020202020204" pitchFamily="34" charset="0"/>
              </a:rPr>
              <a:t>, trước khi cài đặt chương trình</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K</a:t>
            </a:r>
            <a:r>
              <a:rPr lang="vi-VN" sz="2400" dirty="0" err="1">
                <a:latin typeface="Arial" panose="020B0604020202020204" pitchFamily="34" charset="0"/>
                <a:cs typeface="Arial" panose="020B0604020202020204" pitchFamily="34" charset="0"/>
              </a:rPr>
              <a:t>ết</a:t>
            </a:r>
            <a:r>
              <a:rPr lang="vi-VN" sz="2400" dirty="0">
                <a:latin typeface="Arial" panose="020B0604020202020204" pitchFamily="34" charset="0"/>
                <a:cs typeface="Arial" panose="020B0604020202020204" pitchFamily="34" charset="0"/>
              </a:rPr>
              <a:t> quả của việc thiết kế kiểm thử hàm sẽ đưa ra đặc tả ca kiểm thử</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vi-VN" sz="2400" dirty="0">
                <a:latin typeface="Arial" panose="020B0604020202020204" pitchFamily="34" charset="0"/>
                <a:cs typeface="Arial" panose="020B0604020202020204" pitchFamily="34" charset="0"/>
              </a:rPr>
              <a:t>Bản chất của các đặc tả ca kiểm thử là mỗi đặc tả ca kiểm thử sẽ xác định một lớp hành vi của chương trình</a:t>
            </a:r>
          </a:p>
          <a:p>
            <a:pPr algn="just"/>
            <a:r>
              <a:rPr lang="en-US" sz="2400" dirty="0"/>
              <a:t>	</a:t>
            </a:r>
          </a:p>
          <a:p>
            <a:pPr algn="just"/>
            <a:endParaRPr lang="vi-VN" sz="2400" dirty="0"/>
          </a:p>
        </p:txBody>
      </p:sp>
    </p:spTree>
    <p:extLst>
      <p:ext uri="{BB962C8B-B14F-4D97-AF65-F5344CB8AC3E}">
        <p14:creationId xmlns:p14="http://schemas.microsoft.com/office/powerpoint/2010/main" val="259733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3508653"/>
          </a:xfrm>
          <a:prstGeom prst="rect">
            <a:avLst/>
          </a:prstGeom>
        </p:spPr>
        <p:txBody>
          <a:bodyPr wrap="square">
            <a:spAutoFit/>
          </a:bodyPr>
          <a:lstStyle/>
          <a:p>
            <a:r>
              <a:rPr lang="vi-VN" sz="2400" b="1" dirty="0">
                <a:solidFill>
                  <a:srgbClr val="0070C0"/>
                </a:solidFill>
              </a:rPr>
              <a:t>4.1. Tổng quan về kiểm thử chức năng</a:t>
            </a:r>
            <a:r>
              <a:rPr lang="en-US" sz="2400" b="1" dirty="0">
                <a:solidFill>
                  <a:srgbClr val="0070C0"/>
                </a:solidFill>
              </a:rPr>
              <a:t> (</a:t>
            </a:r>
            <a:r>
              <a:rPr lang="en-US" sz="2400" b="1" dirty="0" err="1">
                <a:solidFill>
                  <a:srgbClr val="0070C0"/>
                </a:solidFill>
              </a:rPr>
              <a:t>hàm</a:t>
            </a:r>
            <a:r>
              <a:rPr lang="en-US" sz="2400" b="1" dirty="0">
                <a:solidFill>
                  <a:srgbClr val="0070C0"/>
                </a:solidFill>
              </a:rPr>
              <a:t>)</a:t>
            </a:r>
          </a:p>
          <a:p>
            <a:r>
              <a:rPr lang="en-US" sz="2400" b="1"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t>	</a:t>
            </a:r>
          </a:p>
          <a:p>
            <a:pPr algn="just">
              <a:lnSpc>
                <a:spcPct val="150000"/>
              </a:lnSpc>
            </a:pP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ca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bậc</a:t>
            </a:r>
            <a:r>
              <a:rPr lang="en-US" sz="2000" dirty="0">
                <a:latin typeface="Arial" panose="020B0604020202020204" pitchFamily="34" charset="0"/>
                <a:cs typeface="Arial" panose="020B0604020202020204" pitchFamily="34" charset="0"/>
              </a:rPr>
              <a:t> 2: </a:t>
            </a:r>
          </a:p>
          <a:p>
            <a:pPr algn="just">
              <a:lnSpc>
                <a:spcPct val="150000"/>
              </a:lnSpc>
            </a:pP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1: </a:t>
            </a:r>
            <a:r>
              <a:rPr lang="en-US" sz="2000" dirty="0" err="1">
                <a:latin typeface="Arial" panose="020B0604020202020204" pitchFamily="34" charset="0"/>
                <a:cs typeface="Arial" panose="020B0604020202020204" pitchFamily="34" charset="0"/>
              </a:rPr>
              <a:t>Đưa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a,b,c</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tính</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toán</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bằng</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tay</a:t>
            </a:r>
            <a:r>
              <a:rPr lang="en-US" sz="2000" dirty="0">
                <a:latin typeface="Arial" panose="020B0604020202020204" pitchFamily="34" charset="0"/>
                <a:cs typeface="Arial" panose="020B0604020202020204" pitchFamily="34" charset="0"/>
                <a:sym typeface="Wingdings" panose="05000000000000000000" pitchFamily="2" charset="2"/>
              </a:rPr>
              <a:t>  </a:t>
            </a:r>
            <a:r>
              <a:rPr lang="en-US" sz="2000" dirty="0" err="1">
                <a:latin typeface="Arial" panose="020B0604020202020204" pitchFamily="34" charset="0"/>
                <a:cs typeface="Arial" panose="020B0604020202020204" pitchFamily="34" charset="0"/>
                <a:sym typeface="Wingdings" panose="05000000000000000000" pitchFamily="2" charset="2"/>
              </a:rPr>
              <a:t>Các</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err="1">
                <a:latin typeface="Arial" panose="020B0604020202020204" pitchFamily="34" charset="0"/>
                <a:cs typeface="Arial" panose="020B0604020202020204" pitchFamily="34" charset="0"/>
                <a:sym typeface="Wingdings" panose="05000000000000000000" pitchFamily="2" charset="2"/>
              </a:rPr>
              <a:t>nghiệm</a:t>
            </a:r>
            <a:endParaRPr lang="en-US" sz="2000" dirty="0">
              <a:latin typeface="Arial" panose="020B0604020202020204" pitchFamily="34" charset="0"/>
              <a:cs typeface="Arial" panose="020B0604020202020204" pitchFamily="34" charset="0"/>
              <a:sym typeface="Wingdings" panose="05000000000000000000" pitchFamily="2" charset="2"/>
            </a:endParaRPr>
          </a:p>
          <a:p>
            <a:pPr algn="just">
              <a:lnSpc>
                <a:spcPct val="150000"/>
              </a:lnSpc>
            </a:pPr>
            <a:r>
              <a:rPr lang="en-US" sz="2000" dirty="0" err="1">
                <a:sym typeface="Wingdings" panose="05000000000000000000" pitchFamily="2" charset="2"/>
              </a:rPr>
              <a:t>Bước</a:t>
            </a:r>
            <a:r>
              <a:rPr lang="en-US" sz="2000" dirty="0">
                <a:sym typeface="Wingdings" panose="05000000000000000000" pitchFamily="2" charset="2"/>
              </a:rPr>
              <a:t> 2: </a:t>
            </a:r>
            <a:r>
              <a:rPr lang="vi-VN" sz="2000" dirty="0">
                <a:sym typeface="Wingdings" panose="05000000000000000000" pitchFamily="2" charset="2"/>
              </a:rPr>
              <a:t>chạy chương trình với các bộ giá trị</a:t>
            </a:r>
            <a:r>
              <a:rPr lang="en-US" sz="2000" dirty="0">
                <a:sym typeface="Wingdings" panose="05000000000000000000" pitchFamily="2" charset="2"/>
              </a:rPr>
              <a:t> </a:t>
            </a:r>
            <a:r>
              <a:rPr lang="vi-VN" sz="2000" dirty="0">
                <a:sym typeface="Wingdings" panose="05000000000000000000" pitchFamily="2" charset="2"/>
              </a:rPr>
              <a:t>của a,  b,  c  và so sánh kết quả của chương trình với kết quả mong đợi</a:t>
            </a:r>
            <a:endParaRPr lang="en-US" sz="2000" dirty="0"/>
          </a:p>
          <a:p>
            <a:pPr algn="just"/>
            <a:endParaRPr lang="vi-VN" sz="2400" dirty="0"/>
          </a:p>
        </p:txBody>
      </p:sp>
    </p:spTree>
    <p:extLst>
      <p:ext uri="{BB962C8B-B14F-4D97-AF65-F5344CB8AC3E}">
        <p14:creationId xmlns:p14="http://schemas.microsoft.com/office/powerpoint/2010/main" val="77700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2677656"/>
          </a:xfrm>
          <a:prstGeom prst="rect">
            <a:avLst/>
          </a:prstGeom>
        </p:spPr>
        <p:txBody>
          <a:bodyPr wrap="square">
            <a:spAutoFit/>
          </a:bodyPr>
          <a:lstStyle/>
          <a:p>
            <a:r>
              <a:rPr lang="vi-VN" sz="2400" b="1" dirty="0">
                <a:solidFill>
                  <a:srgbClr val="0070C0"/>
                </a:solidFill>
              </a:rPr>
              <a:t>4.1. Tổng quan về kiểm thử chức năng</a:t>
            </a:r>
            <a:r>
              <a:rPr lang="en-US" sz="2400" b="1" dirty="0">
                <a:solidFill>
                  <a:srgbClr val="0070C0"/>
                </a:solidFill>
              </a:rPr>
              <a:t> (</a:t>
            </a:r>
            <a:r>
              <a:rPr lang="en-US" sz="2400" b="1" dirty="0" err="1">
                <a:solidFill>
                  <a:srgbClr val="0070C0"/>
                </a:solidFill>
              </a:rPr>
              <a:t>hàm</a:t>
            </a:r>
            <a:r>
              <a:rPr lang="en-US" sz="2400" b="1" dirty="0">
                <a:solidFill>
                  <a:srgbClr val="0070C0"/>
                </a:solidFill>
              </a:rPr>
              <a:t>)</a:t>
            </a:r>
            <a:endParaRPr lang="en-US" sz="2000" dirty="0"/>
          </a:p>
          <a:p>
            <a:pPr algn="just"/>
            <a:r>
              <a:rPr lang="en-US" sz="2400" b="1" i="1" dirty="0" err="1">
                <a:latin typeface="Arial" panose="020B0604020202020204" pitchFamily="34" charset="0"/>
                <a:cs typeface="Arial" panose="020B0604020202020204" pitchFamily="34" charset="0"/>
              </a:rPr>
              <a:t>Phương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án</a:t>
            </a:r>
            <a:r>
              <a:rPr lang="en-US" sz="2400" b="1" i="1" dirty="0">
                <a:latin typeface="Arial" panose="020B0604020202020204" pitchFamily="34" charset="0"/>
                <a:cs typeface="Arial" panose="020B0604020202020204" pitchFamily="34" charset="0"/>
              </a:rPr>
              <a:t> 1: </a:t>
            </a:r>
            <a:r>
              <a:rPr lang="en-US" sz="2400" b="1" i="1" dirty="0" err="1">
                <a:latin typeface="Arial" panose="020B0604020202020204" pitchFamily="34" charset="0"/>
                <a:cs typeface="Arial" panose="020B0604020202020204" pitchFamily="34" charset="0"/>
              </a:rPr>
              <a:t>sử</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dụng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phương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pháp</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vét</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cạn</a:t>
            </a:r>
            <a:endParaRPr lang="en-US" sz="2400" b="1" i="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c</a:t>
            </a:r>
            <a:r>
              <a:rPr lang="vi-VN" sz="2000" dirty="0">
                <a:latin typeface="Arial" panose="020B0604020202020204" pitchFamily="34" charset="0"/>
                <a:cs typeface="Arial" panose="020B0604020202020204" pitchFamily="34" charset="0"/>
              </a:rPr>
              <a:t>ác biến kiểu số nguyên 32-bit thì chúng ta có đến 2323  ≃ 1028  giá trị hợp lệ cho a,  b,  c. </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Nếu giả sử chương trình chạy với tốc độ 1.000.000.000.000 (1 tỷ) ca kiểm thử mỗi giây thì chúng ta vẫn cần đến hơn 2.5 tỷ năm mới chạy xong (chính xác là 2,510,588,971 năm, 32 ngày, và 20 giờ).</a:t>
            </a:r>
          </a:p>
        </p:txBody>
      </p:sp>
    </p:spTree>
    <p:extLst>
      <p:ext uri="{BB962C8B-B14F-4D97-AF65-F5344CB8AC3E}">
        <p14:creationId xmlns:p14="http://schemas.microsoft.com/office/powerpoint/2010/main" val="300566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1138773"/>
          </a:xfrm>
          <a:prstGeom prst="rect">
            <a:avLst/>
          </a:prstGeom>
        </p:spPr>
        <p:txBody>
          <a:bodyPr wrap="square">
            <a:spAutoFit/>
          </a:bodyPr>
          <a:lstStyle/>
          <a:p>
            <a:r>
              <a:rPr lang="vi-VN" sz="2400" b="1" dirty="0">
                <a:solidFill>
                  <a:srgbClr val="0070C0"/>
                </a:solidFill>
              </a:rPr>
              <a:t>4.1. Tổng quan về kiểm thử chức năng</a:t>
            </a:r>
            <a:r>
              <a:rPr lang="en-US" sz="2400" b="1" dirty="0">
                <a:solidFill>
                  <a:srgbClr val="0070C0"/>
                </a:solidFill>
              </a:rPr>
              <a:t> (</a:t>
            </a:r>
            <a:r>
              <a:rPr lang="en-US" sz="2400" b="1" dirty="0" err="1">
                <a:solidFill>
                  <a:srgbClr val="0070C0"/>
                </a:solidFill>
              </a:rPr>
              <a:t>hàm</a:t>
            </a:r>
            <a:r>
              <a:rPr lang="en-US" sz="2400" b="1" dirty="0">
                <a:solidFill>
                  <a:srgbClr val="0070C0"/>
                </a:solidFill>
              </a:rPr>
              <a:t>)</a:t>
            </a:r>
            <a:endParaRPr lang="en-US" sz="2000" dirty="0"/>
          </a:p>
          <a:p>
            <a:pPr algn="just"/>
            <a:r>
              <a:rPr lang="en-US" sz="2400" b="1" i="1" dirty="0" err="1">
                <a:latin typeface="Arial" panose="020B0604020202020204" pitchFamily="34" charset="0"/>
                <a:cs typeface="Arial" panose="020B0604020202020204" pitchFamily="34" charset="0"/>
              </a:rPr>
              <a:t>Phương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án</a:t>
            </a:r>
            <a:r>
              <a:rPr lang="en-US" sz="2400" b="1" i="1" dirty="0">
                <a:latin typeface="Arial" panose="020B0604020202020204" pitchFamily="34" charset="0"/>
                <a:cs typeface="Arial" panose="020B0604020202020204" pitchFamily="34" charset="0"/>
              </a:rPr>
              <a:t> 2: </a:t>
            </a:r>
            <a:r>
              <a:rPr lang="en-US" sz="2400" b="1" i="1" dirty="0" err="1">
                <a:latin typeface="Arial" panose="020B0604020202020204" pitchFamily="34" charset="0"/>
                <a:cs typeface="Arial" panose="020B0604020202020204" pitchFamily="34" charset="0"/>
              </a:rPr>
              <a:t>lấy</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ngẫu</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nhiên</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các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bộ</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giá</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trị</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của</a:t>
            </a:r>
            <a:r>
              <a:rPr lang="en-US" sz="2400" b="1" i="1" dirty="0">
                <a:latin typeface="Arial" panose="020B0604020202020204" pitchFamily="34" charset="0"/>
                <a:cs typeface="Arial" panose="020B0604020202020204" pitchFamily="34" charset="0"/>
              </a:rPr>
              <a:t> X</a:t>
            </a: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58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811213">
              <a:lnSpc>
                <a:spcPct val="100000"/>
              </a:lnSpc>
              <a:spcBef>
                <a:spcPts val="95"/>
              </a:spcBef>
            </a:pPr>
            <a:r>
              <a:rPr lang="vi-VN" sz="2800" spc="-10" dirty="0"/>
              <a:t>Chương 4. Kiểm thử chức năng</a:t>
            </a:r>
          </a:p>
        </p:txBody>
      </p:sp>
      <p:sp>
        <p:nvSpPr>
          <p:cNvPr id="7" name="object 7"/>
          <p:cNvSpPr txBox="1"/>
          <p:nvPr/>
        </p:nvSpPr>
        <p:spPr>
          <a:xfrm>
            <a:off x="533400" y="1039305"/>
            <a:ext cx="6950075" cy="408445"/>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endParaRPr lang="vi-VN" sz="2000" spc="-5" dirty="0">
              <a:latin typeface="Segoe UI"/>
              <a:cs typeface="Segoe UI"/>
            </a:endParaRPr>
          </a:p>
        </p:txBody>
      </p:sp>
      <p:sp>
        <p:nvSpPr>
          <p:cNvPr id="2" name="Rectangle 1"/>
          <p:cNvSpPr/>
          <p:nvPr/>
        </p:nvSpPr>
        <p:spPr>
          <a:xfrm>
            <a:off x="762000" y="1243528"/>
            <a:ext cx="7848600" cy="1384995"/>
          </a:xfrm>
          <a:prstGeom prst="rect">
            <a:avLst/>
          </a:prstGeom>
        </p:spPr>
        <p:txBody>
          <a:bodyPr wrap="square">
            <a:spAutoFit/>
          </a:bodyPr>
          <a:lstStyle/>
          <a:p>
            <a:r>
              <a:rPr lang="en-US" sz="2400" b="1" dirty="0">
                <a:solidFill>
                  <a:srgbClr val="0070C0"/>
                </a:solidFill>
              </a:rPr>
              <a:t>4</a:t>
            </a:r>
            <a:r>
              <a:rPr lang="vi-VN" sz="2400" b="1" dirty="0">
                <a:solidFill>
                  <a:srgbClr val="0070C0"/>
                </a:solidFill>
              </a:rPr>
              <a:t>.2. Kiểm thử giá trị biên</a:t>
            </a:r>
          </a:p>
          <a:p>
            <a:pPr marL="342900" indent="-342900" algn="just">
              <a:buFontTx/>
              <a:buChar char="-"/>
            </a:pPr>
            <a:r>
              <a:rPr lang="en-US" sz="2000" dirty="0">
                <a:latin typeface="Arial" panose="020B0604020202020204" pitchFamily="34" charset="0"/>
                <a:cs typeface="Arial" panose="020B0604020202020204" pitchFamily="34" charset="0"/>
              </a:rPr>
              <a:t>Do </a:t>
            </a:r>
            <a:r>
              <a:rPr lang="en-US" sz="2000" dirty="0" err="1">
                <a:latin typeface="Arial" panose="020B0604020202020204" pitchFamily="34" charset="0"/>
                <a:cs typeface="Arial" panose="020B0604020202020204" pitchFamily="34" charset="0"/>
              </a:rPr>
              <a:t>sai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endParaRPr lang="en-US" sz="2000" dirty="0">
              <a:latin typeface="Arial" panose="020B0604020202020204" pitchFamily="34" charset="0"/>
              <a:cs typeface="Arial" panose="020B0604020202020204" pitchFamily="34" charset="0"/>
            </a:endParaRPr>
          </a:p>
          <a:p>
            <a:pPr marL="342900" indent="-342900" algn="just">
              <a:buFontTx/>
              <a:buChar char="-"/>
            </a:pPr>
            <a:r>
              <a:rPr lang="en-US" sz="2000" dirty="0">
                <a:latin typeface="Arial" panose="020B0604020202020204" pitchFamily="34" charset="0"/>
                <a:cs typeface="Arial" panose="020B0604020202020204" pitchFamily="34" charset="0"/>
              </a:rPr>
              <a:t>Do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(&lt;=,&gt;=,=)</a:t>
            </a:r>
            <a:endParaRPr lang="vi-VN"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803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6180</TotalTime>
  <Words>3514</Words>
  <Application>Microsoft Office PowerPoint</Application>
  <PresentationFormat>On-screen Show (4:3)</PresentationFormat>
  <Paragraphs>450</Paragraphs>
  <Slides>47</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Cambria</vt:lpstr>
      <vt:lpstr>Cambria Math</vt:lpstr>
      <vt:lpstr>Georgia</vt:lpstr>
      <vt:lpstr>Palatino Linotype</vt:lpstr>
      <vt:lpstr>Segoe UI</vt:lpstr>
      <vt:lpstr>Times New Roman</vt:lpstr>
      <vt:lpstr>Wingdings</vt:lpstr>
      <vt:lpstr>Office Theme</vt:lpstr>
      <vt:lpstr>PowerPoint Presentation</vt:lpstr>
      <vt:lpstr>Nội dung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lpstr>Chương 4. Kiểm thử chức năng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63</cp:revision>
  <dcterms:created xsi:type="dcterms:W3CDTF">2022-08-18T03:14:15Z</dcterms:created>
  <dcterms:modified xsi:type="dcterms:W3CDTF">2024-06-01T10:04:17Z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2022-08-18T00:00:00Z</vt:filetime>
  </property>
</Properties>
</file>