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2"/>
    <p:sldId id="258"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80" r:id="rId21"/>
    <p:sldId id="278" r:id="rId22"/>
    <p:sldId id="277" r:id="rId23"/>
    <p:sldId id="279"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Lst>
  <p:sldSz cx="9144000" cy="6858000" type="screen4x3"/>
  <p:notesSz cx="9144000" cy="6858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2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236E73AC-65F9-4FDD-BF7E-080AC5C715F9}" type="datetimeFigureOut">
              <a:rPr lang="en-US" smtClean="0"/>
              <a:t>6/2/2024</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841AADE4-17E8-4EEB-84B2-9FA93F5BE39D}" type="slidenum">
              <a:rPr lang="en-US" smtClean="0"/>
              <a:t>‹#›</a:t>
            </a:fld>
            <a:endParaRPr lang="en-US"/>
          </a:p>
        </p:txBody>
      </p:sp>
    </p:spTree>
    <p:extLst>
      <p:ext uri="{BB962C8B-B14F-4D97-AF65-F5344CB8AC3E}">
        <p14:creationId xmlns:p14="http://schemas.microsoft.com/office/powerpoint/2010/main" val="2649439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800" dirty="0">
                <a:effectLst/>
                <a:latin typeface="Times New Roman" panose="02020603050405020304" pitchFamily="18" charset="0"/>
                <a:ea typeface="Times New Roman" panose="02020603050405020304" pitchFamily="18" charset="0"/>
              </a:rPr>
              <a:t>Kiểm thử hàm (kiểm thử hộp đen) có hạn chế là chúng ta không biết có thừa</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hay thiếu các ca kiểm thử hay không so với chương trình cài đặt và thiếu</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thừa</a:t>
            </a:r>
            <a:r>
              <a:rPr lang="vi-VN" sz="1800" spc="-3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ở</a:t>
            </a:r>
            <a:r>
              <a:rPr lang="vi-VN" sz="1800" spc="-2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mức</a:t>
            </a:r>
            <a:r>
              <a:rPr lang="vi-VN" sz="1800" spc="-2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độ</a:t>
            </a:r>
            <a:r>
              <a:rPr lang="vi-VN" sz="1800" spc="-2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nào</a:t>
            </a:r>
            <a:endParaRPr lang="en-US" dirty="0"/>
          </a:p>
        </p:txBody>
      </p:sp>
      <p:sp>
        <p:nvSpPr>
          <p:cNvPr id="4" name="Slide Number Placeholder 3"/>
          <p:cNvSpPr>
            <a:spLocks noGrp="1"/>
          </p:cNvSpPr>
          <p:nvPr>
            <p:ph type="sldNum" sz="quarter" idx="5"/>
          </p:nvPr>
        </p:nvSpPr>
        <p:spPr/>
        <p:txBody>
          <a:bodyPr/>
          <a:lstStyle/>
          <a:p>
            <a:fld id="{841AADE4-17E8-4EEB-84B2-9FA93F5BE39D}" type="slidenum">
              <a:rPr lang="en-US" smtClean="0"/>
              <a:t>8</a:t>
            </a:fld>
            <a:endParaRPr lang="en-US"/>
          </a:p>
        </p:txBody>
      </p:sp>
    </p:spTree>
    <p:extLst>
      <p:ext uri="{BB962C8B-B14F-4D97-AF65-F5344CB8AC3E}">
        <p14:creationId xmlns:p14="http://schemas.microsoft.com/office/powerpoint/2010/main" val="34669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AADE4-17E8-4EEB-84B2-9FA93F5BE39D}" type="slidenum">
              <a:rPr lang="en-US" smtClean="0"/>
              <a:t>17</a:t>
            </a:fld>
            <a:endParaRPr lang="en-US"/>
          </a:p>
        </p:txBody>
      </p:sp>
    </p:spTree>
    <p:extLst>
      <p:ext uri="{BB962C8B-B14F-4D97-AF65-F5344CB8AC3E}">
        <p14:creationId xmlns:p14="http://schemas.microsoft.com/office/powerpoint/2010/main" val="2909014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AADE4-17E8-4EEB-84B2-9FA93F5BE39D}" type="slidenum">
              <a:rPr lang="en-US" smtClean="0"/>
              <a:t>18</a:t>
            </a:fld>
            <a:endParaRPr lang="en-US"/>
          </a:p>
        </p:txBody>
      </p:sp>
    </p:spTree>
    <p:extLst>
      <p:ext uri="{BB962C8B-B14F-4D97-AF65-F5344CB8AC3E}">
        <p14:creationId xmlns:p14="http://schemas.microsoft.com/office/powerpoint/2010/main" val="578260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dirty="0">
                <a:effectLst/>
                <a:latin typeface="Times New Roman" panose="02020603050405020304" pitchFamily="18" charset="0"/>
                <a:ea typeface="Times New Roman" panose="02020603050405020304" pitchFamily="18" charset="0"/>
              </a:rPr>
              <a:t>chúng</a:t>
            </a:r>
            <a:r>
              <a:rPr lang="vi-VN" sz="1800" spc="-5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ta</a:t>
            </a:r>
            <a:r>
              <a:rPr lang="vi-VN" sz="1800" spc="-5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cần</a:t>
            </a:r>
            <a:r>
              <a:rPr lang="vi-VN" sz="1800" spc="-5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kiểm</a:t>
            </a:r>
            <a:r>
              <a:rPr lang="vi-VN" sz="1800" spc="-6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tra</a:t>
            </a:r>
            <a:r>
              <a:rPr lang="vi-VN" sz="1800" spc="-5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tất</a:t>
            </a:r>
            <a:r>
              <a:rPr lang="vi-VN" sz="1800" spc="-5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cả</a:t>
            </a:r>
            <a:r>
              <a:rPr lang="vi-VN" sz="1800" spc="-5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các</a:t>
            </a:r>
            <a:r>
              <a:rPr lang="vi-VN" sz="1800" spc="-5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lệnh/khối</a:t>
            </a:r>
            <a:r>
              <a:rPr lang="vi-VN" sz="1800" spc="-6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lệnh</a:t>
            </a:r>
            <a:r>
              <a:rPr lang="vi-VN" sz="1800" spc="-5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(1-8)</a:t>
            </a:r>
            <a:r>
              <a:rPr lang="vi-VN" sz="1800" spc="-5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đều</a:t>
            </a:r>
            <a:r>
              <a:rPr lang="vi-VN" sz="1800" spc="-32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được</a:t>
            </a:r>
            <a:r>
              <a:rPr lang="vi-VN" sz="1800" spc="-4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xuất</a:t>
            </a:r>
            <a:r>
              <a:rPr lang="vi-VN" sz="1800" spc="-3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hiện</a:t>
            </a:r>
            <a:r>
              <a:rPr lang="vi-VN" sz="1800" spc="-3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ít</a:t>
            </a:r>
            <a:r>
              <a:rPr lang="vi-VN" sz="1800" spc="-3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nhất</a:t>
            </a:r>
            <a:r>
              <a:rPr lang="vi-VN" sz="1800" spc="-3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một</a:t>
            </a:r>
            <a:r>
              <a:rPr lang="vi-VN" sz="1800" spc="-3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lần</a:t>
            </a:r>
            <a:r>
              <a:rPr lang="vi-VN" sz="1800" spc="-3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trong</a:t>
            </a:r>
            <a:r>
              <a:rPr lang="vi-VN" sz="1800" spc="-4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các</a:t>
            </a:r>
            <a:r>
              <a:rPr lang="vi-VN" sz="1800" spc="-3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đường</a:t>
            </a:r>
            <a:r>
              <a:rPr lang="vi-VN" sz="1800" spc="-3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đi</a:t>
            </a:r>
            <a:r>
              <a:rPr lang="vi-VN" sz="1800" spc="-3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này.</a:t>
            </a:r>
            <a:r>
              <a:rPr lang="vi-VN" sz="1800" spc="-3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Rõ</a:t>
            </a:r>
            <a:r>
              <a:rPr lang="vi-VN" sz="1800" spc="-3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ràng,</a:t>
            </a:r>
            <a:r>
              <a:rPr lang="vi-VN" sz="1800" spc="-3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hai</a:t>
            </a:r>
            <a:r>
              <a:rPr lang="vi-VN" sz="1800" spc="-4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đường</a:t>
            </a:r>
            <a:r>
              <a:rPr lang="vi-VN" sz="1800" spc="-31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đi</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này</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thỏa</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mãn</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điều kiện</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trên</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nên chúng</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ta</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đạt</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được 100%</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độ</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phủ </a:t>
            </a:r>
            <a:r>
              <a:rPr lang="vi-VN" sz="1800" i="1" dirty="0">
                <a:effectLst/>
                <a:latin typeface="Calibri" panose="020F0502020204030204" pitchFamily="34" charset="0"/>
                <a:ea typeface="Times New Roman" panose="02020603050405020304" pitchFamily="18" charset="0"/>
                <a:cs typeface="Times New Roman" panose="02020603050405020304" pitchFamily="18" charset="0"/>
              </a:rPr>
              <a:t>C</a:t>
            </a:r>
            <a:r>
              <a:rPr lang="vi-VN" sz="1800" baseline="-25000" dirty="0">
                <a:effectLst/>
                <a:latin typeface="Georgia" panose="02040502050405020303" pitchFamily="18" charset="0"/>
                <a:ea typeface="Times New Roman" panose="02020603050405020304" pitchFamily="18" charset="0"/>
              </a:rPr>
              <a:t>1</a:t>
            </a:r>
            <a:r>
              <a:rPr lang="vi-VN" sz="1800"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841AADE4-17E8-4EEB-84B2-9FA93F5BE39D}" type="slidenum">
              <a:rPr lang="en-US" smtClean="0"/>
              <a:t>19</a:t>
            </a:fld>
            <a:endParaRPr lang="en-US"/>
          </a:p>
        </p:txBody>
      </p:sp>
    </p:spTree>
    <p:extLst>
      <p:ext uri="{BB962C8B-B14F-4D97-AF65-F5344CB8AC3E}">
        <p14:creationId xmlns:p14="http://schemas.microsoft.com/office/powerpoint/2010/main" val="3011101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dirty="0">
                <a:effectLst/>
                <a:latin typeface="Times New Roman" panose="02020603050405020304" pitchFamily="18" charset="0"/>
                <a:ea typeface="Times New Roman" panose="02020603050405020304" pitchFamily="18" charset="0"/>
              </a:rPr>
              <a:t>chúng</a:t>
            </a:r>
            <a:r>
              <a:rPr lang="vi-VN" sz="1800" spc="-5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ta</a:t>
            </a:r>
            <a:r>
              <a:rPr lang="vi-VN" sz="1800" spc="-5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cần</a:t>
            </a:r>
            <a:r>
              <a:rPr lang="vi-VN" sz="1800" spc="-5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kiểm</a:t>
            </a:r>
            <a:r>
              <a:rPr lang="vi-VN" sz="1800" spc="-6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tra</a:t>
            </a:r>
            <a:r>
              <a:rPr lang="vi-VN" sz="1800" spc="-5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tất</a:t>
            </a:r>
            <a:r>
              <a:rPr lang="vi-VN" sz="1800" spc="-5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cả</a:t>
            </a:r>
            <a:r>
              <a:rPr lang="vi-VN" sz="1800" spc="-5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các</a:t>
            </a:r>
            <a:r>
              <a:rPr lang="vi-VN" sz="1800" spc="-5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lệnh/khối</a:t>
            </a:r>
            <a:r>
              <a:rPr lang="vi-VN" sz="1800" spc="-6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lệnh</a:t>
            </a:r>
            <a:r>
              <a:rPr lang="vi-VN" sz="1800" spc="-5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(1-8)</a:t>
            </a:r>
            <a:r>
              <a:rPr lang="vi-VN" sz="1800" spc="-5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đều</a:t>
            </a:r>
            <a:r>
              <a:rPr lang="vi-VN" sz="1800" spc="-32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được</a:t>
            </a:r>
            <a:r>
              <a:rPr lang="vi-VN" sz="1800" spc="-4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xuất</a:t>
            </a:r>
            <a:r>
              <a:rPr lang="vi-VN" sz="1800" spc="-3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hiện</a:t>
            </a:r>
            <a:r>
              <a:rPr lang="vi-VN" sz="1800" spc="-3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ít</a:t>
            </a:r>
            <a:r>
              <a:rPr lang="vi-VN" sz="1800" spc="-3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nhất</a:t>
            </a:r>
            <a:r>
              <a:rPr lang="vi-VN" sz="1800" spc="-3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một</a:t>
            </a:r>
            <a:r>
              <a:rPr lang="vi-VN" sz="1800" spc="-3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lần</a:t>
            </a:r>
            <a:r>
              <a:rPr lang="vi-VN" sz="1800" spc="-3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trong</a:t>
            </a:r>
            <a:r>
              <a:rPr lang="vi-VN" sz="1800" spc="-4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các</a:t>
            </a:r>
            <a:r>
              <a:rPr lang="vi-VN" sz="1800" spc="-3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đường</a:t>
            </a:r>
            <a:r>
              <a:rPr lang="vi-VN" sz="1800" spc="-3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đi</a:t>
            </a:r>
            <a:r>
              <a:rPr lang="vi-VN" sz="1800" spc="-3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này.</a:t>
            </a:r>
            <a:r>
              <a:rPr lang="vi-VN" sz="1800" spc="-3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Rõ</a:t>
            </a:r>
            <a:r>
              <a:rPr lang="vi-VN" sz="1800" spc="-3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ràng,</a:t>
            </a:r>
            <a:r>
              <a:rPr lang="vi-VN" sz="1800" spc="-3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hai</a:t>
            </a:r>
            <a:r>
              <a:rPr lang="vi-VN" sz="1800" spc="-4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đường</a:t>
            </a:r>
            <a:r>
              <a:rPr lang="vi-VN" sz="1800" spc="-31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đi</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này</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thỏa</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mãn</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điều kiện</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trên</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nên chúng</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ta</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đạt</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được 100%</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độ</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phủ </a:t>
            </a:r>
            <a:r>
              <a:rPr lang="vi-VN" sz="1800" i="1" dirty="0">
                <a:effectLst/>
                <a:latin typeface="Calibri" panose="020F0502020204030204" pitchFamily="34" charset="0"/>
                <a:ea typeface="Times New Roman" panose="02020603050405020304" pitchFamily="18" charset="0"/>
                <a:cs typeface="Times New Roman" panose="02020603050405020304" pitchFamily="18" charset="0"/>
              </a:rPr>
              <a:t>C</a:t>
            </a:r>
            <a:r>
              <a:rPr lang="vi-VN" sz="1800" baseline="-25000" dirty="0">
                <a:effectLst/>
                <a:latin typeface="Georgia" panose="02040502050405020303" pitchFamily="18" charset="0"/>
                <a:ea typeface="Times New Roman" panose="02020603050405020304" pitchFamily="18" charset="0"/>
              </a:rPr>
              <a:t>1</a:t>
            </a:r>
            <a:r>
              <a:rPr lang="vi-VN" sz="1800"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841AADE4-17E8-4EEB-84B2-9FA93F5BE39D}" type="slidenum">
              <a:rPr lang="en-US" smtClean="0"/>
              <a:t>20</a:t>
            </a:fld>
            <a:endParaRPr lang="en-US"/>
          </a:p>
        </p:txBody>
      </p:sp>
    </p:spTree>
    <p:extLst>
      <p:ext uri="{BB962C8B-B14F-4D97-AF65-F5344CB8AC3E}">
        <p14:creationId xmlns:p14="http://schemas.microsoft.com/office/powerpoint/2010/main" val="3432851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dirty="0">
                <a:effectLst/>
                <a:latin typeface="Times New Roman" panose="02020603050405020304" pitchFamily="18" charset="0"/>
                <a:ea typeface="Times New Roman" panose="02020603050405020304" pitchFamily="18" charset="0"/>
              </a:rPr>
              <a:t>chúng</a:t>
            </a:r>
            <a:r>
              <a:rPr lang="vi-VN" sz="1800" spc="-5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ta</a:t>
            </a:r>
            <a:r>
              <a:rPr lang="vi-VN" sz="1800" spc="-5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cần</a:t>
            </a:r>
            <a:r>
              <a:rPr lang="vi-VN" sz="1800" spc="-5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kiểm</a:t>
            </a:r>
            <a:r>
              <a:rPr lang="vi-VN" sz="1800" spc="-6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tra</a:t>
            </a:r>
            <a:r>
              <a:rPr lang="vi-VN" sz="1800" spc="-5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tất</a:t>
            </a:r>
            <a:r>
              <a:rPr lang="vi-VN" sz="1800" spc="-5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cả</a:t>
            </a:r>
            <a:r>
              <a:rPr lang="vi-VN" sz="1800" spc="-5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các</a:t>
            </a:r>
            <a:r>
              <a:rPr lang="vi-VN" sz="1800" spc="-5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lệnh/khối</a:t>
            </a:r>
            <a:r>
              <a:rPr lang="vi-VN" sz="1800" spc="-6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lệnh</a:t>
            </a:r>
            <a:r>
              <a:rPr lang="vi-VN" sz="1800" spc="-5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(1-8)</a:t>
            </a:r>
            <a:r>
              <a:rPr lang="vi-VN" sz="1800" spc="-5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đều</a:t>
            </a:r>
            <a:r>
              <a:rPr lang="vi-VN" sz="1800" spc="-32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được</a:t>
            </a:r>
            <a:r>
              <a:rPr lang="vi-VN" sz="1800" spc="-4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xuất</a:t>
            </a:r>
            <a:r>
              <a:rPr lang="vi-VN" sz="1800" spc="-3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hiện</a:t>
            </a:r>
            <a:r>
              <a:rPr lang="vi-VN" sz="1800" spc="-3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ít</a:t>
            </a:r>
            <a:r>
              <a:rPr lang="vi-VN" sz="1800" spc="-3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nhất</a:t>
            </a:r>
            <a:r>
              <a:rPr lang="vi-VN" sz="1800" spc="-3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một</a:t>
            </a:r>
            <a:r>
              <a:rPr lang="vi-VN" sz="1800" spc="-3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lần</a:t>
            </a:r>
            <a:r>
              <a:rPr lang="vi-VN" sz="1800" spc="-3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trong</a:t>
            </a:r>
            <a:r>
              <a:rPr lang="vi-VN" sz="1800" spc="-4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các</a:t>
            </a:r>
            <a:r>
              <a:rPr lang="vi-VN" sz="1800" spc="-3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đường</a:t>
            </a:r>
            <a:r>
              <a:rPr lang="vi-VN" sz="1800" spc="-3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đi</a:t>
            </a:r>
            <a:r>
              <a:rPr lang="vi-VN" sz="1800" spc="-3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này.</a:t>
            </a:r>
            <a:r>
              <a:rPr lang="vi-VN" sz="1800" spc="-3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Rõ</a:t>
            </a:r>
            <a:r>
              <a:rPr lang="vi-VN" sz="1800" spc="-3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ràng,</a:t>
            </a:r>
            <a:r>
              <a:rPr lang="vi-VN" sz="1800" spc="-3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hai</a:t>
            </a:r>
            <a:r>
              <a:rPr lang="vi-VN" sz="1800" spc="-4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đường</a:t>
            </a:r>
            <a:r>
              <a:rPr lang="vi-VN" sz="1800" spc="-31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đi</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này</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thỏa</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mãn</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điều kiện</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trên</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nên chúng</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ta</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đạt</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được 100%</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độ</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phủ </a:t>
            </a:r>
            <a:r>
              <a:rPr lang="vi-VN" sz="1800" i="1" dirty="0">
                <a:effectLst/>
                <a:latin typeface="Calibri" panose="020F0502020204030204" pitchFamily="34" charset="0"/>
                <a:ea typeface="Times New Roman" panose="02020603050405020304" pitchFamily="18" charset="0"/>
                <a:cs typeface="Times New Roman" panose="02020603050405020304" pitchFamily="18" charset="0"/>
              </a:rPr>
              <a:t>C</a:t>
            </a:r>
            <a:r>
              <a:rPr lang="vi-VN" sz="1800" baseline="-25000" dirty="0">
                <a:effectLst/>
                <a:latin typeface="Georgia" panose="02040502050405020303" pitchFamily="18" charset="0"/>
                <a:ea typeface="Times New Roman" panose="02020603050405020304" pitchFamily="18" charset="0"/>
              </a:rPr>
              <a:t>1</a:t>
            </a:r>
            <a:r>
              <a:rPr lang="vi-VN" sz="1800" dirty="0">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841AADE4-17E8-4EEB-84B2-9FA93F5BE39D}" type="slidenum">
              <a:rPr lang="en-US" smtClean="0"/>
              <a:t>21</a:t>
            </a:fld>
            <a:endParaRPr lang="en-US"/>
          </a:p>
        </p:txBody>
      </p:sp>
    </p:spTree>
    <p:extLst>
      <p:ext uri="{BB962C8B-B14F-4D97-AF65-F5344CB8AC3E}">
        <p14:creationId xmlns:p14="http://schemas.microsoft.com/office/powerpoint/2010/main" val="140652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800" dirty="0">
                <a:effectLst/>
                <a:latin typeface="Times New Roman" panose="02020603050405020304" pitchFamily="18" charset="0"/>
                <a:ea typeface="Times New Roman" panose="02020603050405020304" pitchFamily="18" charset="0"/>
              </a:rPr>
              <a:t>chúng ta có hai cách để tính được con số</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này. Ví dụ, đồ thị dòng điều khiển của hàm </a:t>
            </a:r>
            <a:r>
              <a:rPr lang="vi-VN" sz="1800" dirty="0" err="1">
                <a:effectLst/>
                <a:latin typeface="Calibri" panose="020F0502020204030204" pitchFamily="34" charset="0"/>
                <a:ea typeface="Times New Roman" panose="02020603050405020304" pitchFamily="18" charset="0"/>
                <a:cs typeface="Times New Roman" panose="02020603050405020304" pitchFamily="18" charset="0"/>
              </a:rPr>
              <a:t>foo</a:t>
            </a:r>
            <a:r>
              <a:rPr lang="vi-VN"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có hai điểm quyết định là 2</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và</a:t>
            </a:r>
            <a:r>
              <a:rPr lang="vi-VN" sz="1800" spc="5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5</a:t>
            </a:r>
            <a:r>
              <a:rPr lang="vi-VN" sz="1800" spc="5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nên</a:t>
            </a:r>
            <a:r>
              <a:rPr lang="vi-VN" sz="1800" spc="5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chúng</a:t>
            </a:r>
            <a:r>
              <a:rPr lang="vi-VN" sz="1800" spc="5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ta</a:t>
            </a:r>
            <a:r>
              <a:rPr lang="vi-VN" sz="1800" spc="5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cần</a:t>
            </a:r>
            <a:r>
              <a:rPr lang="vi-VN" sz="1800" spc="5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2</a:t>
            </a:r>
            <a:r>
              <a:rPr lang="vi-VN" sz="1800" spc="5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a:t>
            </a:r>
            <a:r>
              <a:rPr lang="vi-VN" sz="1800" spc="5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1</a:t>
            </a:r>
            <a:r>
              <a:rPr lang="vi-VN" sz="1800" spc="5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a:t>
            </a:r>
            <a:r>
              <a:rPr lang="vi-VN" sz="1800" spc="6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3</a:t>
            </a:r>
            <a:r>
              <a:rPr lang="vi-VN" sz="1800" spc="5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đường</a:t>
            </a:r>
            <a:r>
              <a:rPr lang="vi-VN" sz="1800" spc="5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đi</a:t>
            </a:r>
            <a:r>
              <a:rPr lang="vi-VN" sz="1800" spc="5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để</a:t>
            </a:r>
            <a:r>
              <a:rPr lang="vi-VN" sz="1800" spc="5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đạt</a:t>
            </a:r>
            <a:r>
              <a:rPr lang="vi-VN" sz="1800" spc="5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được</a:t>
            </a:r>
            <a:r>
              <a:rPr lang="vi-VN" sz="1800" spc="5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100%</a:t>
            </a:r>
            <a:r>
              <a:rPr lang="vi-VN" sz="1800" spc="5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độ</a:t>
            </a:r>
            <a:r>
              <a:rPr lang="vi-VN" sz="1800" spc="5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phủ</a:t>
            </a:r>
            <a:endParaRPr lang="en-US" dirty="0"/>
          </a:p>
        </p:txBody>
      </p:sp>
      <p:sp>
        <p:nvSpPr>
          <p:cNvPr id="4" name="Slide Number Placeholder 3"/>
          <p:cNvSpPr>
            <a:spLocks noGrp="1"/>
          </p:cNvSpPr>
          <p:nvPr>
            <p:ph type="sldNum" sz="quarter" idx="5"/>
          </p:nvPr>
        </p:nvSpPr>
        <p:spPr/>
        <p:txBody>
          <a:bodyPr/>
          <a:lstStyle/>
          <a:p>
            <a:fld id="{841AADE4-17E8-4EEB-84B2-9FA93F5BE39D}" type="slidenum">
              <a:rPr lang="en-US" smtClean="0"/>
              <a:t>22</a:t>
            </a:fld>
            <a:endParaRPr lang="en-US"/>
          </a:p>
        </p:txBody>
      </p:sp>
    </p:spTree>
    <p:extLst>
      <p:ext uri="{BB962C8B-B14F-4D97-AF65-F5344CB8AC3E}">
        <p14:creationId xmlns:p14="http://schemas.microsoft.com/office/powerpoint/2010/main" val="190139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AADE4-17E8-4EEB-84B2-9FA93F5BE39D}" type="slidenum">
              <a:rPr lang="en-US" smtClean="0"/>
              <a:t>23</a:t>
            </a:fld>
            <a:endParaRPr lang="en-US"/>
          </a:p>
        </p:txBody>
      </p:sp>
    </p:spTree>
    <p:extLst>
      <p:ext uri="{BB962C8B-B14F-4D97-AF65-F5344CB8AC3E}">
        <p14:creationId xmlns:p14="http://schemas.microsoft.com/office/powerpoint/2010/main" val="26576960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AADE4-17E8-4EEB-84B2-9FA93F5BE39D}" type="slidenum">
              <a:rPr lang="en-US" smtClean="0"/>
              <a:t>24</a:t>
            </a:fld>
            <a:endParaRPr lang="en-US"/>
          </a:p>
        </p:txBody>
      </p:sp>
    </p:spTree>
    <p:extLst>
      <p:ext uri="{BB962C8B-B14F-4D97-AF65-F5344CB8AC3E}">
        <p14:creationId xmlns:p14="http://schemas.microsoft.com/office/powerpoint/2010/main" val="806142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AADE4-17E8-4EEB-84B2-9FA93F5BE39D}" type="slidenum">
              <a:rPr lang="en-US" smtClean="0"/>
              <a:t>25</a:t>
            </a:fld>
            <a:endParaRPr lang="en-US"/>
          </a:p>
        </p:txBody>
      </p:sp>
    </p:spTree>
    <p:extLst>
      <p:ext uri="{BB962C8B-B14F-4D97-AF65-F5344CB8AC3E}">
        <p14:creationId xmlns:p14="http://schemas.microsoft.com/office/powerpoint/2010/main" val="29319595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AADE4-17E8-4EEB-84B2-9FA93F5BE39D}" type="slidenum">
              <a:rPr lang="en-US" smtClean="0"/>
              <a:t>26</a:t>
            </a:fld>
            <a:endParaRPr lang="en-US"/>
          </a:p>
        </p:txBody>
      </p:sp>
    </p:spTree>
    <p:extLst>
      <p:ext uri="{BB962C8B-B14F-4D97-AF65-F5344CB8AC3E}">
        <p14:creationId xmlns:p14="http://schemas.microsoft.com/office/powerpoint/2010/main" val="4161494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AADE4-17E8-4EEB-84B2-9FA93F5BE39D}" type="slidenum">
              <a:rPr lang="en-US" smtClean="0"/>
              <a:t>9</a:t>
            </a:fld>
            <a:endParaRPr lang="en-US"/>
          </a:p>
        </p:txBody>
      </p:sp>
    </p:spTree>
    <p:extLst>
      <p:ext uri="{BB962C8B-B14F-4D97-AF65-F5344CB8AC3E}">
        <p14:creationId xmlns:p14="http://schemas.microsoft.com/office/powerpoint/2010/main" val="9717994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AADE4-17E8-4EEB-84B2-9FA93F5BE39D}" type="slidenum">
              <a:rPr lang="en-US" smtClean="0"/>
              <a:t>27</a:t>
            </a:fld>
            <a:endParaRPr lang="en-US"/>
          </a:p>
        </p:txBody>
      </p:sp>
    </p:spTree>
    <p:extLst>
      <p:ext uri="{BB962C8B-B14F-4D97-AF65-F5344CB8AC3E}">
        <p14:creationId xmlns:p14="http://schemas.microsoft.com/office/powerpoint/2010/main" val="13510750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AADE4-17E8-4EEB-84B2-9FA93F5BE39D}" type="slidenum">
              <a:rPr lang="en-US" smtClean="0"/>
              <a:t>28</a:t>
            </a:fld>
            <a:endParaRPr lang="en-US"/>
          </a:p>
        </p:txBody>
      </p:sp>
    </p:spTree>
    <p:extLst>
      <p:ext uri="{BB962C8B-B14F-4D97-AF65-F5344CB8AC3E}">
        <p14:creationId xmlns:p14="http://schemas.microsoft.com/office/powerpoint/2010/main" val="29044418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AADE4-17E8-4EEB-84B2-9FA93F5BE39D}" type="slidenum">
              <a:rPr lang="en-US" smtClean="0"/>
              <a:t>29</a:t>
            </a:fld>
            <a:endParaRPr lang="en-US"/>
          </a:p>
        </p:txBody>
      </p:sp>
    </p:spTree>
    <p:extLst>
      <p:ext uri="{BB962C8B-B14F-4D97-AF65-F5344CB8AC3E}">
        <p14:creationId xmlns:p14="http://schemas.microsoft.com/office/powerpoint/2010/main" val="33137692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AADE4-17E8-4EEB-84B2-9FA93F5BE39D}" type="slidenum">
              <a:rPr lang="en-US" smtClean="0"/>
              <a:t>30</a:t>
            </a:fld>
            <a:endParaRPr lang="en-US"/>
          </a:p>
        </p:txBody>
      </p:sp>
    </p:spTree>
    <p:extLst>
      <p:ext uri="{BB962C8B-B14F-4D97-AF65-F5344CB8AC3E}">
        <p14:creationId xmlns:p14="http://schemas.microsoft.com/office/powerpoint/2010/main" val="435428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AADE4-17E8-4EEB-84B2-9FA93F5BE39D}" type="slidenum">
              <a:rPr lang="en-US" smtClean="0"/>
              <a:t>31</a:t>
            </a:fld>
            <a:endParaRPr lang="en-US"/>
          </a:p>
        </p:txBody>
      </p:sp>
    </p:spTree>
    <p:extLst>
      <p:ext uri="{BB962C8B-B14F-4D97-AF65-F5344CB8AC3E}">
        <p14:creationId xmlns:p14="http://schemas.microsoft.com/office/powerpoint/2010/main" val="7910768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AADE4-17E8-4EEB-84B2-9FA93F5BE39D}" type="slidenum">
              <a:rPr lang="en-US" smtClean="0"/>
              <a:t>32</a:t>
            </a:fld>
            <a:endParaRPr lang="en-US"/>
          </a:p>
        </p:txBody>
      </p:sp>
    </p:spTree>
    <p:extLst>
      <p:ext uri="{BB962C8B-B14F-4D97-AF65-F5344CB8AC3E}">
        <p14:creationId xmlns:p14="http://schemas.microsoft.com/office/powerpoint/2010/main" val="29860649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AADE4-17E8-4EEB-84B2-9FA93F5BE39D}" type="slidenum">
              <a:rPr lang="en-US" smtClean="0"/>
              <a:t>33</a:t>
            </a:fld>
            <a:endParaRPr lang="en-US"/>
          </a:p>
        </p:txBody>
      </p:sp>
    </p:spTree>
    <p:extLst>
      <p:ext uri="{BB962C8B-B14F-4D97-AF65-F5344CB8AC3E}">
        <p14:creationId xmlns:p14="http://schemas.microsoft.com/office/powerpoint/2010/main" val="4795997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AADE4-17E8-4EEB-84B2-9FA93F5BE39D}" type="slidenum">
              <a:rPr lang="en-US" smtClean="0"/>
              <a:t>34</a:t>
            </a:fld>
            <a:endParaRPr lang="en-US"/>
          </a:p>
        </p:txBody>
      </p:sp>
    </p:spTree>
    <p:extLst>
      <p:ext uri="{BB962C8B-B14F-4D97-AF65-F5344CB8AC3E}">
        <p14:creationId xmlns:p14="http://schemas.microsoft.com/office/powerpoint/2010/main" val="21675913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AADE4-17E8-4EEB-84B2-9FA93F5BE39D}" type="slidenum">
              <a:rPr lang="en-US" smtClean="0"/>
              <a:t>35</a:t>
            </a:fld>
            <a:endParaRPr lang="en-US"/>
          </a:p>
        </p:txBody>
      </p:sp>
    </p:spTree>
    <p:extLst>
      <p:ext uri="{BB962C8B-B14F-4D97-AF65-F5344CB8AC3E}">
        <p14:creationId xmlns:p14="http://schemas.microsoft.com/office/powerpoint/2010/main" val="1420281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AADE4-17E8-4EEB-84B2-9FA93F5BE39D}" type="slidenum">
              <a:rPr lang="en-US" smtClean="0"/>
              <a:t>10</a:t>
            </a:fld>
            <a:endParaRPr lang="en-US"/>
          </a:p>
        </p:txBody>
      </p:sp>
    </p:spTree>
    <p:extLst>
      <p:ext uri="{BB962C8B-B14F-4D97-AF65-F5344CB8AC3E}">
        <p14:creationId xmlns:p14="http://schemas.microsoft.com/office/powerpoint/2010/main" val="3156603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AADE4-17E8-4EEB-84B2-9FA93F5BE39D}" type="slidenum">
              <a:rPr lang="en-US" smtClean="0"/>
              <a:t>11</a:t>
            </a:fld>
            <a:endParaRPr lang="en-US"/>
          </a:p>
        </p:txBody>
      </p:sp>
    </p:spTree>
    <p:extLst>
      <p:ext uri="{BB962C8B-B14F-4D97-AF65-F5344CB8AC3E}">
        <p14:creationId xmlns:p14="http://schemas.microsoft.com/office/powerpoint/2010/main" val="1827966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AADE4-17E8-4EEB-84B2-9FA93F5BE39D}" type="slidenum">
              <a:rPr lang="en-US" smtClean="0"/>
              <a:t>12</a:t>
            </a:fld>
            <a:endParaRPr lang="en-US"/>
          </a:p>
        </p:txBody>
      </p:sp>
    </p:spTree>
    <p:extLst>
      <p:ext uri="{BB962C8B-B14F-4D97-AF65-F5344CB8AC3E}">
        <p14:creationId xmlns:p14="http://schemas.microsoft.com/office/powerpoint/2010/main" val="3140302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800" dirty="0">
                <a:effectLst/>
                <a:latin typeface="Times New Roman" panose="02020603050405020304" pitchFamily="18" charset="0"/>
                <a:ea typeface="Times New Roman" panose="02020603050405020304" pitchFamily="18" charset="0"/>
              </a:rPr>
              <a:t>Ví dụ,</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nếu một điều kiện phức tạp gồm hai điều kiện con cơ bản, chúng ta có bốn</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trường hợp cần kiểm thử chứ không phải hai trường hợp đúng sai như độ đo</a:t>
            </a:r>
            <a:r>
              <a:rPr lang="vi-VN" sz="1800" spc="5" dirty="0">
                <a:effectLst/>
                <a:latin typeface="Times New Roman" panose="02020603050405020304" pitchFamily="18" charset="0"/>
                <a:ea typeface="Times New Roman" panose="02020603050405020304" pitchFamily="18" charset="0"/>
              </a:rPr>
              <a:t> </a:t>
            </a:r>
            <a:r>
              <a:rPr lang="vi-VN" sz="1800" i="1" dirty="0">
                <a:effectLst/>
                <a:latin typeface="Calibri" panose="020F0502020204030204" pitchFamily="34" charset="0"/>
                <a:ea typeface="Times New Roman" panose="02020603050405020304" pitchFamily="18" charset="0"/>
                <a:cs typeface="Times New Roman" panose="02020603050405020304" pitchFamily="18" charset="0"/>
              </a:rPr>
              <a:t>C</a:t>
            </a:r>
            <a:r>
              <a:rPr lang="vi-VN" sz="1800" baseline="-25000" dirty="0">
                <a:effectLst/>
                <a:latin typeface="Georgia" panose="02040502050405020303" pitchFamily="18" charset="0"/>
                <a:ea typeface="Times New Roman" panose="02020603050405020304" pitchFamily="18" charset="0"/>
                <a:cs typeface="Times New Roman" panose="02020603050405020304" pitchFamily="18" charset="0"/>
              </a:rPr>
              <a:t>2</a:t>
            </a:r>
            <a:r>
              <a:rPr lang="vi-VN" sz="1800" dirty="0">
                <a:effectLst/>
                <a:latin typeface="Times New Roman" panose="02020603050405020304" pitchFamily="18" charset="0"/>
                <a:ea typeface="Times New Roman" panose="02020603050405020304" pitchFamily="18" charset="0"/>
              </a:rPr>
              <a:t>. Với các đơn vị chương trình có yêu cầu cao về tính đúng đắn, việc tuân</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thủ</a:t>
            </a:r>
            <a:r>
              <a:rPr lang="vi-VN" sz="1800" spc="13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độ</a:t>
            </a:r>
            <a:r>
              <a:rPr lang="vi-VN" sz="1800" spc="14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đo</a:t>
            </a:r>
            <a:r>
              <a:rPr lang="vi-VN" sz="1800" spc="135" dirty="0">
                <a:effectLst/>
                <a:latin typeface="Times New Roman" panose="02020603050405020304" pitchFamily="18" charset="0"/>
                <a:ea typeface="Times New Roman" panose="02020603050405020304" pitchFamily="18" charset="0"/>
              </a:rPr>
              <a:t> </a:t>
            </a:r>
            <a:r>
              <a:rPr lang="vi-VN" sz="1800" i="1" dirty="0">
                <a:effectLst/>
                <a:latin typeface="Calibri" panose="020F0502020204030204" pitchFamily="34" charset="0"/>
                <a:ea typeface="Times New Roman" panose="02020603050405020304" pitchFamily="18" charset="0"/>
                <a:cs typeface="Times New Roman" panose="02020603050405020304" pitchFamily="18" charset="0"/>
              </a:rPr>
              <a:t>C</a:t>
            </a:r>
            <a:r>
              <a:rPr lang="vi-VN" sz="1800" baseline="-25000" dirty="0">
                <a:effectLst/>
                <a:latin typeface="Georgia" panose="02040502050405020303" pitchFamily="18" charset="0"/>
                <a:ea typeface="Times New Roman" panose="02020603050405020304" pitchFamily="18" charset="0"/>
                <a:cs typeface="Times New Roman" panose="02020603050405020304" pitchFamily="18" charset="0"/>
              </a:rPr>
              <a:t>3</a:t>
            </a:r>
            <a:r>
              <a:rPr lang="vi-VN" sz="1800" spc="200" dirty="0">
                <a:effectLst/>
                <a:latin typeface="Georgia" panose="02040502050405020303" pitchFamily="18" charset="0"/>
                <a:ea typeface="Times New Roman" panose="02020603050405020304" pitchFamily="18" charset="0"/>
                <a:cs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là</a:t>
            </a:r>
            <a:r>
              <a:rPr lang="vi-VN" sz="1800" spc="14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hết</a:t>
            </a:r>
            <a:r>
              <a:rPr lang="vi-VN" sz="1800" spc="13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sức</a:t>
            </a:r>
            <a:r>
              <a:rPr lang="vi-VN" sz="1800" spc="14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cần</a:t>
            </a:r>
            <a:r>
              <a:rPr lang="vi-VN" sz="1800" spc="14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thiết.</a:t>
            </a:r>
            <a:r>
              <a:rPr lang="vi-VN" sz="1800" spc="13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Điều</a:t>
            </a:r>
            <a:r>
              <a:rPr lang="vi-VN" sz="1800" spc="14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kiện</a:t>
            </a:r>
            <a:r>
              <a:rPr lang="vi-VN" sz="1800" spc="14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để</a:t>
            </a:r>
            <a:r>
              <a:rPr lang="vi-VN" sz="1800" spc="13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đảm</a:t>
            </a:r>
            <a:r>
              <a:rPr lang="vi-VN" sz="1800" spc="14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bảo</a:t>
            </a:r>
            <a:r>
              <a:rPr lang="vi-VN" sz="1800" spc="14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độ</a:t>
            </a:r>
            <a:r>
              <a:rPr lang="vi-VN" sz="1800" spc="13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đo</a:t>
            </a:r>
            <a:r>
              <a:rPr lang="vi-VN" sz="1800" spc="14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này</a:t>
            </a:r>
            <a:r>
              <a:rPr lang="vi-VN" sz="1800" spc="14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là</a:t>
            </a:r>
            <a:r>
              <a:rPr lang="vi-VN" sz="1800" spc="13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các</a:t>
            </a:r>
            <a:r>
              <a:rPr lang="vi-VN" sz="1800" spc="-300"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điều kiện con thuộc các điều kiện phức tạp tương ứng với các điểm quyết</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định trong đồ thị dòng điều khiển của đơn vị cần kiểm thử đều được thực</a:t>
            </a:r>
            <a:r>
              <a:rPr lang="vi-VN" sz="1800" spc="5" dirty="0">
                <a:effectLst/>
                <a:latin typeface="Times New Roman" panose="02020603050405020304" pitchFamily="18" charset="0"/>
                <a:ea typeface="Times New Roman" panose="02020603050405020304" pitchFamily="18" charset="0"/>
              </a:rPr>
              <a:t> </a:t>
            </a:r>
            <a:r>
              <a:rPr lang="vi-VN" sz="1800" dirty="0">
                <a:effectLst/>
                <a:latin typeface="Times New Roman" panose="02020603050405020304" pitchFamily="18" charset="0"/>
                <a:ea typeface="Times New Roman" panose="02020603050405020304" pitchFamily="18" charset="0"/>
              </a:rPr>
              <a:t>hiện ít nhất một lần cả hai nhánh đúng và sai. </a:t>
            </a:r>
            <a:endParaRPr lang="en-US" dirty="0"/>
          </a:p>
        </p:txBody>
      </p:sp>
      <p:sp>
        <p:nvSpPr>
          <p:cNvPr id="4" name="Slide Number Placeholder 3"/>
          <p:cNvSpPr>
            <a:spLocks noGrp="1"/>
          </p:cNvSpPr>
          <p:nvPr>
            <p:ph type="sldNum" sz="quarter" idx="5"/>
          </p:nvPr>
        </p:nvSpPr>
        <p:spPr/>
        <p:txBody>
          <a:bodyPr/>
          <a:lstStyle/>
          <a:p>
            <a:fld id="{841AADE4-17E8-4EEB-84B2-9FA93F5BE39D}" type="slidenum">
              <a:rPr lang="en-US" smtClean="0"/>
              <a:t>13</a:t>
            </a:fld>
            <a:endParaRPr lang="en-US"/>
          </a:p>
        </p:txBody>
      </p:sp>
    </p:spTree>
    <p:extLst>
      <p:ext uri="{BB962C8B-B14F-4D97-AF65-F5344CB8AC3E}">
        <p14:creationId xmlns:p14="http://schemas.microsoft.com/office/powerpoint/2010/main" val="3707890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AADE4-17E8-4EEB-84B2-9FA93F5BE39D}" type="slidenum">
              <a:rPr lang="en-US" smtClean="0"/>
              <a:t>14</a:t>
            </a:fld>
            <a:endParaRPr lang="en-US"/>
          </a:p>
        </p:txBody>
      </p:sp>
    </p:spTree>
    <p:extLst>
      <p:ext uri="{BB962C8B-B14F-4D97-AF65-F5344CB8AC3E}">
        <p14:creationId xmlns:p14="http://schemas.microsoft.com/office/powerpoint/2010/main" val="836701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AADE4-17E8-4EEB-84B2-9FA93F5BE39D}" type="slidenum">
              <a:rPr lang="en-US" smtClean="0"/>
              <a:t>15</a:t>
            </a:fld>
            <a:endParaRPr lang="en-US"/>
          </a:p>
        </p:txBody>
      </p:sp>
    </p:spTree>
    <p:extLst>
      <p:ext uri="{BB962C8B-B14F-4D97-AF65-F5344CB8AC3E}">
        <p14:creationId xmlns:p14="http://schemas.microsoft.com/office/powerpoint/2010/main" val="2125600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AADE4-17E8-4EEB-84B2-9FA93F5BE39D}" type="slidenum">
              <a:rPr lang="en-US" smtClean="0"/>
              <a:t>16</a:t>
            </a:fld>
            <a:endParaRPr lang="en-US"/>
          </a:p>
        </p:txBody>
      </p:sp>
    </p:spTree>
    <p:extLst>
      <p:ext uri="{BB962C8B-B14F-4D97-AF65-F5344CB8AC3E}">
        <p14:creationId xmlns:p14="http://schemas.microsoft.com/office/powerpoint/2010/main" val="1397941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dirty="0"/>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33400" y="304800"/>
            <a:ext cx="8069834" cy="452120"/>
          </a:xfrm>
        </p:spPr>
        <p:txBody>
          <a:bodyPr lIns="0" tIns="0" rIns="0" bIns="0"/>
          <a:lstStyle>
            <a:lvl1pPr>
              <a:defRPr sz="2250" b="1" i="0">
                <a:solidFill>
                  <a:srgbClr val="FF5A33"/>
                </a:solidFill>
                <a:latin typeface="Segoe UI"/>
                <a:cs typeface="Segoe UI"/>
              </a:defRPr>
            </a:lvl1pPr>
          </a:lstStyle>
          <a:p>
            <a:endParaRPr dirty="0"/>
          </a:p>
        </p:txBody>
      </p:sp>
      <p:sp>
        <p:nvSpPr>
          <p:cNvPr id="3" name="Holder 3"/>
          <p:cNvSpPr>
            <a:spLocks noGrp="1"/>
          </p:cNvSpPr>
          <p:nvPr>
            <p:ph type="body" idx="1"/>
          </p:nvPr>
        </p:nvSpPr>
        <p:spPr/>
        <p:txBody>
          <a:bodyPr lIns="0" tIns="0" rIns="0" bIns="0"/>
          <a:lstStyle>
            <a:lvl1pPr>
              <a:defRPr sz="2400" b="0" i="0">
                <a:solidFill>
                  <a:schemeClr val="tx1"/>
                </a:solidFill>
                <a:latin typeface="Segoe UI"/>
                <a:cs typeface="Segoe UI"/>
              </a:defRPr>
            </a:lvl1pPr>
          </a:lstStyle>
          <a:p>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81000" y="381000"/>
            <a:ext cx="8069834" cy="381000"/>
          </a:xfrm>
        </p:spPr>
        <p:txBody>
          <a:bodyPr lIns="0" tIns="0" rIns="0" bIns="0"/>
          <a:lstStyle>
            <a:lvl1pPr>
              <a:defRPr sz="2250" b="1" i="0">
                <a:solidFill>
                  <a:srgbClr val="FF5A33"/>
                </a:solidFill>
                <a:latin typeface="Segoe UI"/>
                <a:cs typeface="Segoe UI"/>
              </a:defRPr>
            </a:lvl1pPr>
          </a:lstStyle>
          <a:p>
            <a:endParaRPr dirty="0"/>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dirty="0"/>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50" b="1" i="0">
                <a:solidFill>
                  <a:srgbClr val="FF5A33"/>
                </a:solidFill>
                <a:latin typeface="Segoe UI"/>
                <a:cs typeface="Segoe U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524000" y="2551010"/>
            <a:ext cx="6400800" cy="3265170"/>
          </a:xfrm>
          <a:custGeom>
            <a:avLst/>
            <a:gdLst/>
            <a:ahLst/>
            <a:cxnLst/>
            <a:rect l="l" t="t" r="r" b="b"/>
            <a:pathLst>
              <a:path w="6400800" h="3265170">
                <a:moveTo>
                  <a:pt x="6400800" y="0"/>
                </a:moveTo>
                <a:lnTo>
                  <a:pt x="0" y="0"/>
                </a:lnTo>
                <a:lnTo>
                  <a:pt x="0" y="3264763"/>
                </a:lnTo>
                <a:lnTo>
                  <a:pt x="6400800" y="3264763"/>
                </a:lnTo>
                <a:lnTo>
                  <a:pt x="6400800" y="0"/>
                </a:lnTo>
                <a:close/>
              </a:path>
            </a:pathLst>
          </a:custGeom>
          <a:solidFill>
            <a:srgbClr val="000000"/>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2797479" y="2575400"/>
            <a:ext cx="3426041" cy="285236"/>
          </a:xfrm>
          <a:prstGeom prst="rect">
            <a:avLst/>
          </a:prstGeom>
        </p:spPr>
      </p:pic>
      <p:pic>
        <p:nvPicPr>
          <p:cNvPr id="18" name="bg object 18"/>
          <p:cNvPicPr/>
          <p:nvPr/>
        </p:nvPicPr>
        <p:blipFill>
          <a:blip r:embed="rId3" cstate="print"/>
          <a:stretch>
            <a:fillRect/>
          </a:stretch>
        </p:blipFill>
        <p:spPr>
          <a:xfrm>
            <a:off x="1934445" y="617582"/>
            <a:ext cx="5443441" cy="2825489"/>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bg object 17"/>
          <p:cNvSpPr/>
          <p:nvPr/>
        </p:nvSpPr>
        <p:spPr>
          <a:xfrm>
            <a:off x="457200" y="838200"/>
            <a:ext cx="8229600" cy="0"/>
          </a:xfrm>
          <a:custGeom>
            <a:avLst/>
            <a:gdLst/>
            <a:ahLst/>
            <a:cxnLst/>
            <a:rect l="l" t="t" r="r" b="b"/>
            <a:pathLst>
              <a:path w="8229600">
                <a:moveTo>
                  <a:pt x="0" y="0"/>
                </a:moveTo>
                <a:lnTo>
                  <a:pt x="8229600" y="0"/>
                </a:lnTo>
              </a:path>
            </a:pathLst>
          </a:custGeom>
          <a:ln w="38100">
            <a:solidFill>
              <a:srgbClr val="FF9900"/>
            </a:solidFill>
          </a:ln>
        </p:spPr>
        <p:txBody>
          <a:bodyPr wrap="square" lIns="0" tIns="0" rIns="0" bIns="0" rtlCol="0"/>
          <a:lstStyle/>
          <a:p>
            <a:endParaRPr/>
          </a:p>
        </p:txBody>
      </p:sp>
      <p:sp>
        <p:nvSpPr>
          <p:cNvPr id="2" name="Holder 2"/>
          <p:cNvSpPr>
            <a:spLocks noGrp="1"/>
          </p:cNvSpPr>
          <p:nvPr>
            <p:ph type="title"/>
          </p:nvPr>
        </p:nvSpPr>
        <p:spPr>
          <a:xfrm>
            <a:off x="490330" y="382767"/>
            <a:ext cx="8069834" cy="452120"/>
          </a:xfrm>
          <a:prstGeom prst="rect">
            <a:avLst/>
          </a:prstGeom>
        </p:spPr>
        <p:txBody>
          <a:bodyPr wrap="square" lIns="0" tIns="0" rIns="0" bIns="0">
            <a:spAutoFit/>
          </a:bodyPr>
          <a:lstStyle>
            <a:lvl1pPr>
              <a:defRPr sz="2250" b="1" i="0">
                <a:solidFill>
                  <a:srgbClr val="FF5A33"/>
                </a:solidFill>
                <a:latin typeface="Segoe UI"/>
                <a:cs typeface="Segoe UI"/>
              </a:defRPr>
            </a:lvl1pPr>
          </a:lstStyle>
          <a:p>
            <a:endParaRPr dirty="0"/>
          </a:p>
        </p:txBody>
      </p:sp>
      <p:sp>
        <p:nvSpPr>
          <p:cNvPr id="3" name="Holder 3"/>
          <p:cNvSpPr>
            <a:spLocks noGrp="1"/>
          </p:cNvSpPr>
          <p:nvPr>
            <p:ph type="body" idx="1"/>
          </p:nvPr>
        </p:nvSpPr>
        <p:spPr>
          <a:xfrm>
            <a:off x="993139" y="3274567"/>
            <a:ext cx="4485005" cy="2951479"/>
          </a:xfrm>
          <a:prstGeom prst="rect">
            <a:avLst/>
          </a:prstGeom>
        </p:spPr>
        <p:txBody>
          <a:bodyPr wrap="square" lIns="0" tIns="0" rIns="0" bIns="0">
            <a:spAutoFit/>
          </a:bodyPr>
          <a:lstStyle>
            <a:lvl1pPr>
              <a:defRPr sz="2400" b="0" i="0">
                <a:solidFill>
                  <a:schemeClr val="tx1"/>
                </a:solidFill>
                <a:latin typeface="Segoe UI"/>
                <a:cs typeface="Segoe U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object 19"/>
          <p:cNvSpPr txBox="1"/>
          <p:nvPr/>
        </p:nvSpPr>
        <p:spPr>
          <a:xfrm>
            <a:off x="1694622" y="1535255"/>
            <a:ext cx="5410200" cy="1289456"/>
          </a:xfrm>
          <a:prstGeom prst="rect">
            <a:avLst/>
          </a:prstGeom>
        </p:spPr>
        <p:txBody>
          <a:bodyPr vert="horz" wrap="square" lIns="0" tIns="90805" rIns="0" bIns="0" rtlCol="0">
            <a:spAutoFit/>
          </a:bodyPr>
          <a:lstStyle/>
          <a:p>
            <a:pPr marL="12700" algn="ctr">
              <a:lnSpc>
                <a:spcPct val="100000"/>
              </a:lnSpc>
              <a:spcBef>
                <a:spcPts val="715"/>
              </a:spcBef>
            </a:pPr>
            <a:r>
              <a:rPr lang="en-US" sz="3600" b="1" spc="10" dirty="0">
                <a:solidFill>
                  <a:srgbClr val="FF5A33"/>
                </a:solidFill>
                <a:latin typeface="Segoe UI"/>
                <a:cs typeface="Segoe UI"/>
              </a:rPr>
              <a:t>BÀI GIẢNG</a:t>
            </a:r>
          </a:p>
          <a:p>
            <a:pPr marL="12700" algn="ctr">
              <a:lnSpc>
                <a:spcPct val="100000"/>
              </a:lnSpc>
              <a:spcBef>
                <a:spcPts val="715"/>
              </a:spcBef>
            </a:pPr>
            <a:r>
              <a:rPr lang="en-US" sz="3600" b="1" spc="10" dirty="0">
                <a:solidFill>
                  <a:srgbClr val="FF5A33"/>
                </a:solidFill>
                <a:latin typeface="Segoe UI"/>
                <a:cs typeface="Segoe UI"/>
              </a:rPr>
              <a:t>KIỂM THỬ PHẦN MỀM</a:t>
            </a:r>
            <a:endParaRPr sz="1750" dirty="0">
              <a:latin typeface="Segoe UI"/>
              <a:cs typeface="Segoe UI"/>
            </a:endParaRPr>
          </a:p>
        </p:txBody>
      </p:sp>
      <p:sp>
        <p:nvSpPr>
          <p:cNvPr id="3" name="object 19"/>
          <p:cNvSpPr txBox="1"/>
          <p:nvPr/>
        </p:nvSpPr>
        <p:spPr>
          <a:xfrm>
            <a:off x="762000" y="4004786"/>
            <a:ext cx="6808304" cy="1279196"/>
          </a:xfrm>
          <a:prstGeom prst="rect">
            <a:avLst/>
          </a:prstGeom>
        </p:spPr>
        <p:txBody>
          <a:bodyPr vert="horz" wrap="square" lIns="0" tIns="90805" rIns="0" bIns="0" rtlCol="0">
            <a:spAutoFit/>
          </a:bodyPr>
          <a:lstStyle/>
          <a:p>
            <a:pPr marL="12700" algn="ctr">
              <a:lnSpc>
                <a:spcPct val="100000"/>
              </a:lnSpc>
              <a:spcBef>
                <a:spcPts val="715"/>
              </a:spcBef>
            </a:pPr>
            <a:r>
              <a:rPr lang="en-US" sz="2400" b="1" i="1" spc="10" dirty="0" err="1">
                <a:solidFill>
                  <a:srgbClr val="FF5A33"/>
                </a:solidFill>
                <a:latin typeface="Segoe UI"/>
                <a:cs typeface="Segoe UI"/>
              </a:rPr>
              <a:t>Giảng</a:t>
            </a:r>
            <a:r>
              <a:rPr lang="en-US" sz="2400" b="1" i="1" spc="10" dirty="0">
                <a:solidFill>
                  <a:srgbClr val="FF5A33"/>
                </a:solidFill>
                <a:latin typeface="Segoe UI"/>
                <a:cs typeface="Segoe UI"/>
              </a:rPr>
              <a:t> </a:t>
            </a:r>
            <a:r>
              <a:rPr lang="en-US" sz="2400" b="1" i="1" spc="10" dirty="0" err="1">
                <a:solidFill>
                  <a:srgbClr val="FF5A33"/>
                </a:solidFill>
                <a:latin typeface="Segoe UI"/>
                <a:cs typeface="Segoe UI"/>
              </a:rPr>
              <a:t>viên</a:t>
            </a:r>
            <a:r>
              <a:rPr lang="en-US" sz="2400" b="1" i="1" spc="10" dirty="0">
                <a:solidFill>
                  <a:srgbClr val="FF5A33"/>
                </a:solidFill>
                <a:latin typeface="Segoe UI"/>
                <a:cs typeface="Segoe UI"/>
              </a:rPr>
              <a:t>: </a:t>
            </a:r>
            <a:r>
              <a:rPr lang="en-US" sz="2400" b="1" i="1" spc="10" dirty="0" err="1">
                <a:solidFill>
                  <a:srgbClr val="FF5A33"/>
                </a:solidFill>
                <a:latin typeface="Segoe UI"/>
                <a:cs typeface="Segoe UI"/>
              </a:rPr>
              <a:t>Bùi</a:t>
            </a:r>
            <a:r>
              <a:rPr lang="en-US" sz="2400" b="1" i="1" spc="10" dirty="0">
                <a:solidFill>
                  <a:srgbClr val="FF5A33"/>
                </a:solidFill>
                <a:latin typeface="Segoe UI"/>
                <a:cs typeface="Segoe UI"/>
              </a:rPr>
              <a:t> </a:t>
            </a:r>
            <a:r>
              <a:rPr lang="en-US" sz="2400" b="1" i="1" spc="10" dirty="0" err="1">
                <a:solidFill>
                  <a:srgbClr val="FF5A33"/>
                </a:solidFill>
                <a:latin typeface="Segoe UI"/>
                <a:cs typeface="Segoe UI"/>
              </a:rPr>
              <a:t>Thị</a:t>
            </a:r>
            <a:r>
              <a:rPr lang="en-US" sz="2400" b="1" i="1" spc="10" dirty="0">
                <a:solidFill>
                  <a:srgbClr val="FF5A33"/>
                </a:solidFill>
                <a:latin typeface="Segoe UI"/>
                <a:cs typeface="Segoe UI"/>
              </a:rPr>
              <a:t> </a:t>
            </a:r>
            <a:r>
              <a:rPr lang="en-US" sz="2400" b="1" i="1" spc="10" dirty="0" err="1">
                <a:solidFill>
                  <a:srgbClr val="FF5A33"/>
                </a:solidFill>
                <a:latin typeface="Segoe UI"/>
                <a:cs typeface="Segoe UI"/>
              </a:rPr>
              <a:t>Nhung</a:t>
            </a:r>
            <a:endParaRPr lang="en-US" sz="2400" b="1" i="1" spc="10" dirty="0">
              <a:solidFill>
                <a:srgbClr val="FF5A33"/>
              </a:solidFill>
              <a:latin typeface="Segoe UI"/>
              <a:cs typeface="Segoe UI"/>
            </a:endParaRPr>
          </a:p>
          <a:p>
            <a:pPr marL="12700" algn="ctr">
              <a:lnSpc>
                <a:spcPct val="100000"/>
              </a:lnSpc>
              <a:spcBef>
                <a:spcPts val="715"/>
              </a:spcBef>
            </a:pPr>
            <a:r>
              <a:rPr lang="en-US" sz="2400" b="1" i="1" spc="10" dirty="0">
                <a:solidFill>
                  <a:srgbClr val="FF5A33"/>
                </a:solidFill>
                <a:latin typeface="Segoe UI"/>
                <a:cs typeface="Segoe UI"/>
              </a:rPr>
              <a:t>Email: nhungbt@utt.edu.vn</a:t>
            </a:r>
          </a:p>
          <a:p>
            <a:pPr marL="12700" algn="ctr">
              <a:lnSpc>
                <a:spcPct val="100000"/>
              </a:lnSpc>
              <a:spcBef>
                <a:spcPts val="715"/>
              </a:spcBef>
            </a:pPr>
            <a:endParaRPr sz="1750" dirty="0">
              <a:latin typeface="Segoe UI"/>
              <a:cs typeface="Segoe U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176213">
              <a:lnSpc>
                <a:spcPct val="100000"/>
              </a:lnSpc>
              <a:spcBef>
                <a:spcPts val="95"/>
              </a:spcBef>
            </a:pPr>
            <a:r>
              <a:rPr lang="en-US" sz="2800" spc="-10" dirty="0"/>
              <a:t>5.3. </a:t>
            </a:r>
            <a:r>
              <a:rPr lang="en-US" sz="2800" spc="-10" dirty="0" err="1"/>
              <a:t>Các</a:t>
            </a:r>
            <a:r>
              <a:rPr lang="en-US" sz="2800" spc="-10" dirty="0"/>
              <a:t> </a:t>
            </a:r>
            <a:r>
              <a:rPr lang="en-US" sz="2800" spc="-10" dirty="0" err="1"/>
              <a:t>độ</a:t>
            </a:r>
            <a:r>
              <a:rPr lang="en-US" sz="2800" spc="-10" dirty="0"/>
              <a:t> </a:t>
            </a:r>
            <a:r>
              <a:rPr lang="en-US" sz="2800" spc="-10" dirty="0" err="1"/>
              <a:t>đo</a:t>
            </a:r>
            <a:r>
              <a:rPr lang="en-US" sz="2800" spc="-10" dirty="0"/>
              <a:t> </a:t>
            </a:r>
            <a:r>
              <a:rPr lang="en-US" sz="2800" spc="-10" dirty="0" err="1"/>
              <a:t>kiểm</a:t>
            </a:r>
            <a:r>
              <a:rPr lang="en-US" sz="2800" spc="-10" dirty="0"/>
              <a:t> </a:t>
            </a:r>
            <a:r>
              <a:rPr lang="en-US" sz="2800" spc="-10" dirty="0" err="1"/>
              <a:t>thử</a:t>
            </a:r>
            <a:endParaRPr lang="en-US" sz="2800" spc="-10" dirty="0"/>
          </a:p>
        </p:txBody>
      </p:sp>
      <p:sp>
        <p:nvSpPr>
          <p:cNvPr id="7" name="object 7"/>
          <p:cNvSpPr txBox="1"/>
          <p:nvPr/>
        </p:nvSpPr>
        <p:spPr>
          <a:xfrm>
            <a:off x="535816" y="1002790"/>
            <a:ext cx="8379584" cy="1139864"/>
          </a:xfrm>
          <a:prstGeom prst="rect">
            <a:avLst/>
          </a:prstGeom>
        </p:spPr>
        <p:txBody>
          <a:bodyPr vert="horz" wrap="square" lIns="0" tIns="99695" rIns="0" bIns="0" rtlCol="0">
            <a:spAutoFit/>
          </a:bodyPr>
          <a:lstStyle/>
          <a:p>
            <a:pPr marL="355600" indent="-343535" algn="just">
              <a:lnSpc>
                <a:spcPct val="150000"/>
              </a:lnSpc>
              <a:spcBef>
                <a:spcPts val="600"/>
              </a:spcBef>
              <a:buClr>
                <a:srgbClr val="FF5A33"/>
              </a:buClr>
              <a:buFont typeface="Wingdings" panose="05000000000000000000" pitchFamily="2" charset="2"/>
              <a:buChar char="Ø"/>
              <a:tabLst>
                <a:tab pos="356235" algn="l"/>
              </a:tabLst>
            </a:pPr>
            <a:r>
              <a:rPr lang="vi-VN" sz="2400" spc="-5" dirty="0">
                <a:latin typeface="Segoe UI"/>
                <a:cs typeface="Segoe UI"/>
              </a:rPr>
              <a:t>Độ đo kiểm thử cấp  1  (C1): mỗi câu lệnh được thực hiện ít nhất một lần sau khi chạy các ca kiểm thử (</a:t>
            </a:r>
            <a:r>
              <a:rPr lang="vi-VN" sz="2400" spc="-5" dirty="0" err="1">
                <a:latin typeface="Segoe UI"/>
                <a:cs typeface="Segoe UI"/>
              </a:rPr>
              <a:t>test</a:t>
            </a:r>
            <a:r>
              <a:rPr lang="vi-VN" sz="2400" spc="-5" dirty="0">
                <a:latin typeface="Segoe UI"/>
                <a:cs typeface="Segoe UI"/>
              </a:rPr>
              <a:t> </a:t>
            </a:r>
            <a:r>
              <a:rPr lang="vi-VN" sz="2400" spc="-5" dirty="0" err="1">
                <a:latin typeface="Segoe UI"/>
                <a:cs typeface="Segoe UI"/>
              </a:rPr>
              <a:t>cases</a:t>
            </a:r>
            <a:r>
              <a:rPr lang="vi-VN" sz="2400" spc="-5" dirty="0">
                <a:latin typeface="Segoe UI"/>
                <a:cs typeface="Segoe UI"/>
              </a:rPr>
              <a:t>). </a:t>
            </a:r>
          </a:p>
        </p:txBody>
      </p:sp>
      <p:pic>
        <p:nvPicPr>
          <p:cNvPr id="3" name="Picture 2">
            <a:extLst>
              <a:ext uri="{FF2B5EF4-FFF2-40B4-BE49-F238E27FC236}">
                <a16:creationId xmlns:a16="http://schemas.microsoft.com/office/drawing/2014/main" id="{363D8203-5A8D-46B4-A151-C83E0B487234}"/>
              </a:ext>
            </a:extLst>
          </p:cNvPr>
          <p:cNvPicPr>
            <a:picLocks noChangeAspect="1"/>
          </p:cNvPicPr>
          <p:nvPr/>
        </p:nvPicPr>
        <p:blipFill>
          <a:blip r:embed="rId3"/>
          <a:stretch>
            <a:fillRect/>
          </a:stretch>
        </p:blipFill>
        <p:spPr>
          <a:xfrm>
            <a:off x="1066800" y="2534122"/>
            <a:ext cx="6657975" cy="2181225"/>
          </a:xfrm>
          <a:prstGeom prst="rect">
            <a:avLst/>
          </a:prstGeom>
        </p:spPr>
      </p:pic>
    </p:spTree>
    <p:extLst>
      <p:ext uri="{BB962C8B-B14F-4D97-AF65-F5344CB8AC3E}">
        <p14:creationId xmlns:p14="http://schemas.microsoft.com/office/powerpoint/2010/main" val="2227109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176213">
              <a:lnSpc>
                <a:spcPct val="100000"/>
              </a:lnSpc>
              <a:spcBef>
                <a:spcPts val="95"/>
              </a:spcBef>
            </a:pPr>
            <a:r>
              <a:rPr lang="en-US" sz="2800" spc="-10" dirty="0"/>
              <a:t>5.3. </a:t>
            </a:r>
            <a:r>
              <a:rPr lang="en-US" sz="2800" spc="-10" dirty="0" err="1"/>
              <a:t>Các</a:t>
            </a:r>
            <a:r>
              <a:rPr lang="en-US" sz="2800" spc="-10" dirty="0"/>
              <a:t> </a:t>
            </a:r>
            <a:r>
              <a:rPr lang="en-US" sz="2800" spc="-10" dirty="0" err="1"/>
              <a:t>độ</a:t>
            </a:r>
            <a:r>
              <a:rPr lang="en-US" sz="2800" spc="-10" dirty="0"/>
              <a:t> </a:t>
            </a:r>
            <a:r>
              <a:rPr lang="en-US" sz="2800" spc="-10" dirty="0" err="1"/>
              <a:t>đo</a:t>
            </a:r>
            <a:r>
              <a:rPr lang="en-US" sz="2800" spc="-10" dirty="0"/>
              <a:t> </a:t>
            </a:r>
            <a:r>
              <a:rPr lang="en-US" sz="2800" spc="-10" dirty="0" err="1"/>
              <a:t>kiểm</a:t>
            </a:r>
            <a:r>
              <a:rPr lang="en-US" sz="2800" spc="-10" dirty="0"/>
              <a:t> </a:t>
            </a:r>
            <a:r>
              <a:rPr lang="en-US" sz="2800" spc="-10" dirty="0" err="1"/>
              <a:t>thử</a:t>
            </a:r>
            <a:endParaRPr lang="en-US" sz="2800" spc="-10" dirty="0"/>
          </a:p>
        </p:txBody>
      </p:sp>
      <p:sp>
        <p:nvSpPr>
          <p:cNvPr id="7" name="object 7"/>
          <p:cNvSpPr txBox="1"/>
          <p:nvPr/>
        </p:nvSpPr>
        <p:spPr>
          <a:xfrm>
            <a:off x="535816" y="1002790"/>
            <a:ext cx="8379584" cy="1693862"/>
          </a:xfrm>
          <a:prstGeom prst="rect">
            <a:avLst/>
          </a:prstGeom>
        </p:spPr>
        <p:txBody>
          <a:bodyPr vert="horz" wrap="square" lIns="0" tIns="99695" rIns="0" bIns="0" rtlCol="0">
            <a:spAutoFit/>
          </a:bodyPr>
          <a:lstStyle/>
          <a:p>
            <a:pPr marL="355600" indent="-343535" algn="just">
              <a:lnSpc>
                <a:spcPct val="150000"/>
              </a:lnSpc>
              <a:spcBef>
                <a:spcPts val="600"/>
              </a:spcBef>
              <a:buClr>
                <a:srgbClr val="FF5A33"/>
              </a:buClr>
              <a:buFont typeface="Wingdings" panose="05000000000000000000" pitchFamily="2" charset="2"/>
              <a:buChar char="Ø"/>
              <a:tabLst>
                <a:tab pos="356235" algn="l"/>
              </a:tabLst>
            </a:pPr>
            <a:r>
              <a:rPr lang="vi-VN" sz="2400" spc="-5" dirty="0">
                <a:latin typeface="Segoe UI"/>
                <a:cs typeface="Segoe UI"/>
              </a:rPr>
              <a:t>Độ đo kiểm thử cấp 2 (C2): các điểm quyết định trong đồ thị dòng điều khiển của đơn vị kiểm thử đều được thực hiện ít nhất một lần cả hai nhánh đúng và sai.</a:t>
            </a:r>
          </a:p>
        </p:txBody>
      </p:sp>
      <p:pic>
        <p:nvPicPr>
          <p:cNvPr id="4" name="Picture 3">
            <a:extLst>
              <a:ext uri="{FF2B5EF4-FFF2-40B4-BE49-F238E27FC236}">
                <a16:creationId xmlns:a16="http://schemas.microsoft.com/office/drawing/2014/main" id="{0F58FA31-ABAC-73E7-D94B-D02F0879974E}"/>
              </a:ext>
            </a:extLst>
          </p:cNvPr>
          <p:cNvPicPr>
            <a:picLocks noChangeAspect="1"/>
          </p:cNvPicPr>
          <p:nvPr/>
        </p:nvPicPr>
        <p:blipFill>
          <a:blip r:embed="rId3"/>
          <a:stretch>
            <a:fillRect/>
          </a:stretch>
        </p:blipFill>
        <p:spPr>
          <a:xfrm>
            <a:off x="348973" y="2914701"/>
            <a:ext cx="8750854" cy="2256348"/>
          </a:xfrm>
          <a:prstGeom prst="rect">
            <a:avLst/>
          </a:prstGeom>
        </p:spPr>
      </p:pic>
    </p:spTree>
    <p:extLst>
      <p:ext uri="{BB962C8B-B14F-4D97-AF65-F5344CB8AC3E}">
        <p14:creationId xmlns:p14="http://schemas.microsoft.com/office/powerpoint/2010/main" val="2190960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176213">
              <a:lnSpc>
                <a:spcPct val="100000"/>
              </a:lnSpc>
              <a:spcBef>
                <a:spcPts val="95"/>
              </a:spcBef>
            </a:pPr>
            <a:r>
              <a:rPr lang="en-US" sz="2800" spc="-10" dirty="0"/>
              <a:t>5.3. </a:t>
            </a:r>
            <a:r>
              <a:rPr lang="en-US" sz="2800" spc="-10" dirty="0" err="1"/>
              <a:t>Các</a:t>
            </a:r>
            <a:r>
              <a:rPr lang="en-US" sz="2800" spc="-10" dirty="0"/>
              <a:t> </a:t>
            </a:r>
            <a:r>
              <a:rPr lang="en-US" sz="2800" spc="-10" dirty="0" err="1"/>
              <a:t>độ</a:t>
            </a:r>
            <a:r>
              <a:rPr lang="en-US" sz="2800" spc="-10" dirty="0"/>
              <a:t> </a:t>
            </a:r>
            <a:r>
              <a:rPr lang="en-US" sz="2800" spc="-10" dirty="0" err="1"/>
              <a:t>đo</a:t>
            </a:r>
            <a:r>
              <a:rPr lang="en-US" sz="2800" spc="-10" dirty="0"/>
              <a:t> </a:t>
            </a:r>
            <a:r>
              <a:rPr lang="en-US" sz="2800" spc="-10" dirty="0" err="1"/>
              <a:t>kiểm</a:t>
            </a:r>
            <a:r>
              <a:rPr lang="en-US" sz="2800" spc="-10" dirty="0"/>
              <a:t> </a:t>
            </a:r>
            <a:r>
              <a:rPr lang="en-US" sz="2800" spc="-10" dirty="0" err="1"/>
              <a:t>thử</a:t>
            </a:r>
            <a:endParaRPr lang="en-US" sz="2800" spc="-10" dirty="0"/>
          </a:p>
        </p:txBody>
      </p:sp>
      <p:pic>
        <p:nvPicPr>
          <p:cNvPr id="3" name="Picture 2">
            <a:extLst>
              <a:ext uri="{FF2B5EF4-FFF2-40B4-BE49-F238E27FC236}">
                <a16:creationId xmlns:a16="http://schemas.microsoft.com/office/drawing/2014/main" id="{C0532B68-F9AF-8157-FA99-AAF522B5A89A}"/>
              </a:ext>
            </a:extLst>
          </p:cNvPr>
          <p:cNvPicPr>
            <a:picLocks noChangeAspect="1"/>
          </p:cNvPicPr>
          <p:nvPr/>
        </p:nvPicPr>
        <p:blipFill>
          <a:blip r:embed="rId3"/>
          <a:stretch>
            <a:fillRect/>
          </a:stretch>
        </p:blipFill>
        <p:spPr>
          <a:xfrm>
            <a:off x="914400" y="1828800"/>
            <a:ext cx="7115175" cy="2381250"/>
          </a:xfrm>
          <a:prstGeom prst="rect">
            <a:avLst/>
          </a:prstGeom>
        </p:spPr>
      </p:pic>
    </p:spTree>
    <p:extLst>
      <p:ext uri="{BB962C8B-B14F-4D97-AF65-F5344CB8AC3E}">
        <p14:creationId xmlns:p14="http://schemas.microsoft.com/office/powerpoint/2010/main" val="676140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176213">
              <a:lnSpc>
                <a:spcPct val="100000"/>
              </a:lnSpc>
              <a:spcBef>
                <a:spcPts val="95"/>
              </a:spcBef>
            </a:pPr>
            <a:r>
              <a:rPr lang="en-US" sz="2800" spc="-10" dirty="0"/>
              <a:t>5.3. </a:t>
            </a:r>
            <a:r>
              <a:rPr lang="en-US" sz="2800" spc="-10" dirty="0" err="1"/>
              <a:t>Các</a:t>
            </a:r>
            <a:r>
              <a:rPr lang="en-US" sz="2800" spc="-10" dirty="0"/>
              <a:t> </a:t>
            </a:r>
            <a:r>
              <a:rPr lang="en-US" sz="2800" spc="-10" dirty="0" err="1"/>
              <a:t>độ</a:t>
            </a:r>
            <a:r>
              <a:rPr lang="en-US" sz="2800" spc="-10" dirty="0"/>
              <a:t> </a:t>
            </a:r>
            <a:r>
              <a:rPr lang="en-US" sz="2800" spc="-10" dirty="0" err="1"/>
              <a:t>đo</a:t>
            </a:r>
            <a:r>
              <a:rPr lang="en-US" sz="2800" spc="-10" dirty="0"/>
              <a:t> </a:t>
            </a:r>
            <a:r>
              <a:rPr lang="en-US" sz="2800" spc="-10" dirty="0" err="1"/>
              <a:t>kiểm</a:t>
            </a:r>
            <a:r>
              <a:rPr lang="en-US" sz="2800" spc="-10" dirty="0"/>
              <a:t> </a:t>
            </a:r>
            <a:r>
              <a:rPr lang="en-US" sz="2800" spc="-10" dirty="0" err="1"/>
              <a:t>thử</a:t>
            </a:r>
            <a:endParaRPr lang="en-US" sz="2800" spc="-10" dirty="0"/>
          </a:p>
        </p:txBody>
      </p:sp>
      <p:sp>
        <p:nvSpPr>
          <p:cNvPr id="7" name="object 7"/>
          <p:cNvSpPr txBox="1"/>
          <p:nvPr/>
        </p:nvSpPr>
        <p:spPr>
          <a:xfrm>
            <a:off x="535816" y="1002790"/>
            <a:ext cx="8379584" cy="2247859"/>
          </a:xfrm>
          <a:prstGeom prst="rect">
            <a:avLst/>
          </a:prstGeom>
        </p:spPr>
        <p:txBody>
          <a:bodyPr vert="horz" wrap="square" lIns="0" tIns="99695" rIns="0" bIns="0" rtlCol="0">
            <a:spAutoFit/>
          </a:bodyPr>
          <a:lstStyle/>
          <a:p>
            <a:pPr marL="355600" indent="-343535" algn="just">
              <a:lnSpc>
                <a:spcPct val="150000"/>
              </a:lnSpc>
              <a:spcBef>
                <a:spcPts val="600"/>
              </a:spcBef>
              <a:buClr>
                <a:srgbClr val="FF5A33"/>
              </a:buClr>
              <a:buFont typeface="Wingdings" panose="05000000000000000000" pitchFamily="2" charset="2"/>
              <a:buChar char="Ø"/>
              <a:tabLst>
                <a:tab pos="356235" algn="l"/>
              </a:tabLst>
            </a:pPr>
            <a:r>
              <a:rPr lang="vi-VN" sz="2400" spc="-5" dirty="0">
                <a:latin typeface="Segoe UI"/>
                <a:cs typeface="Segoe UI"/>
              </a:rPr>
              <a:t>Độ đo kiểm thử cấp 3 (C3): Với các điều kiện phức tạp (chứa nhiều điều kiện con cơ bản), việc chỉ quan tâm đến giá trị đúng sai là không đủ để kiểm tra tính đúng đắn của chương trình ứng với điều kiện phức tạp này</a:t>
            </a:r>
          </a:p>
        </p:txBody>
      </p:sp>
    </p:spTree>
    <p:extLst>
      <p:ext uri="{BB962C8B-B14F-4D97-AF65-F5344CB8AC3E}">
        <p14:creationId xmlns:p14="http://schemas.microsoft.com/office/powerpoint/2010/main" val="652416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176213">
              <a:lnSpc>
                <a:spcPct val="100000"/>
              </a:lnSpc>
              <a:spcBef>
                <a:spcPts val="95"/>
              </a:spcBef>
            </a:pPr>
            <a:r>
              <a:rPr lang="en-US" sz="2800" spc="-10" dirty="0"/>
              <a:t>5.3. </a:t>
            </a:r>
            <a:r>
              <a:rPr lang="en-US" sz="2800" spc="-10" dirty="0" err="1"/>
              <a:t>Các</a:t>
            </a:r>
            <a:r>
              <a:rPr lang="en-US" sz="2800" spc="-10" dirty="0"/>
              <a:t> </a:t>
            </a:r>
            <a:r>
              <a:rPr lang="en-US" sz="2800" spc="-10" dirty="0" err="1"/>
              <a:t>độ</a:t>
            </a:r>
            <a:r>
              <a:rPr lang="en-US" sz="2800" spc="-10" dirty="0"/>
              <a:t> </a:t>
            </a:r>
            <a:r>
              <a:rPr lang="en-US" sz="2800" spc="-10" dirty="0" err="1"/>
              <a:t>đo</a:t>
            </a:r>
            <a:r>
              <a:rPr lang="en-US" sz="2800" spc="-10" dirty="0"/>
              <a:t> </a:t>
            </a:r>
            <a:r>
              <a:rPr lang="en-US" sz="2800" spc="-10" dirty="0" err="1"/>
              <a:t>kiểm</a:t>
            </a:r>
            <a:r>
              <a:rPr lang="en-US" sz="2800" spc="-10" dirty="0"/>
              <a:t> </a:t>
            </a:r>
            <a:r>
              <a:rPr lang="en-US" sz="2800" spc="-10" dirty="0" err="1"/>
              <a:t>thử</a:t>
            </a:r>
            <a:endParaRPr lang="en-US" sz="2800" spc="-10" dirty="0"/>
          </a:p>
        </p:txBody>
      </p:sp>
      <p:sp>
        <p:nvSpPr>
          <p:cNvPr id="7" name="object 7"/>
          <p:cNvSpPr txBox="1"/>
          <p:nvPr/>
        </p:nvSpPr>
        <p:spPr>
          <a:xfrm>
            <a:off x="535816" y="1002790"/>
            <a:ext cx="8379584" cy="585866"/>
          </a:xfrm>
          <a:prstGeom prst="rect">
            <a:avLst/>
          </a:prstGeom>
        </p:spPr>
        <p:txBody>
          <a:bodyPr vert="horz" wrap="square" lIns="0" tIns="99695" rIns="0" bIns="0" rtlCol="0">
            <a:spAutoFit/>
          </a:bodyPr>
          <a:lstStyle/>
          <a:p>
            <a:pPr marL="355600" indent="-343535" algn="just">
              <a:lnSpc>
                <a:spcPct val="150000"/>
              </a:lnSpc>
              <a:spcBef>
                <a:spcPts val="600"/>
              </a:spcBef>
              <a:buClr>
                <a:srgbClr val="FF5A33"/>
              </a:buClr>
              <a:buFont typeface="Wingdings" panose="05000000000000000000" pitchFamily="2" charset="2"/>
              <a:buChar char="Ø"/>
              <a:tabLst>
                <a:tab pos="356235" algn="l"/>
              </a:tabLst>
            </a:pPr>
            <a:r>
              <a:rPr lang="vi-VN" sz="2400" spc="-5" dirty="0">
                <a:latin typeface="Segoe UI"/>
                <a:cs typeface="Segoe UI"/>
              </a:rPr>
              <a:t>Độ đo kiểm thử cấp 3 (C3</a:t>
            </a:r>
            <a:r>
              <a:rPr lang="en-US" sz="2400" spc="-5" dirty="0">
                <a:latin typeface="Segoe UI"/>
                <a:cs typeface="Segoe UI"/>
              </a:rPr>
              <a:t>)</a:t>
            </a:r>
            <a:endParaRPr lang="vi-VN" sz="2400" spc="-5" dirty="0">
              <a:latin typeface="Segoe UI"/>
              <a:cs typeface="Segoe UI"/>
            </a:endParaRPr>
          </a:p>
        </p:txBody>
      </p:sp>
      <p:pic>
        <p:nvPicPr>
          <p:cNvPr id="3" name="Picture 2">
            <a:extLst>
              <a:ext uri="{FF2B5EF4-FFF2-40B4-BE49-F238E27FC236}">
                <a16:creationId xmlns:a16="http://schemas.microsoft.com/office/drawing/2014/main" id="{F96155C7-1970-95A5-0CDA-32CAA8EC2B6A}"/>
              </a:ext>
            </a:extLst>
          </p:cNvPr>
          <p:cNvPicPr>
            <a:picLocks noChangeAspect="1"/>
          </p:cNvPicPr>
          <p:nvPr/>
        </p:nvPicPr>
        <p:blipFill>
          <a:blip r:embed="rId3"/>
          <a:stretch>
            <a:fillRect/>
          </a:stretch>
        </p:blipFill>
        <p:spPr>
          <a:xfrm>
            <a:off x="0" y="2255613"/>
            <a:ext cx="9144000" cy="2346773"/>
          </a:xfrm>
          <a:prstGeom prst="rect">
            <a:avLst/>
          </a:prstGeom>
        </p:spPr>
      </p:pic>
    </p:spTree>
    <p:extLst>
      <p:ext uri="{BB962C8B-B14F-4D97-AF65-F5344CB8AC3E}">
        <p14:creationId xmlns:p14="http://schemas.microsoft.com/office/powerpoint/2010/main" val="3109611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176213">
              <a:lnSpc>
                <a:spcPct val="100000"/>
              </a:lnSpc>
              <a:spcBef>
                <a:spcPts val="95"/>
              </a:spcBef>
            </a:pPr>
            <a:r>
              <a:rPr lang="en-US" sz="2800" spc="-10" dirty="0"/>
              <a:t>5.3. </a:t>
            </a:r>
            <a:r>
              <a:rPr lang="en-US" sz="2800" spc="-10" dirty="0" err="1"/>
              <a:t>Các</a:t>
            </a:r>
            <a:r>
              <a:rPr lang="en-US" sz="2800" spc="-10" dirty="0"/>
              <a:t> </a:t>
            </a:r>
            <a:r>
              <a:rPr lang="en-US" sz="2800" spc="-10" dirty="0" err="1"/>
              <a:t>độ</a:t>
            </a:r>
            <a:r>
              <a:rPr lang="en-US" sz="2800" spc="-10" dirty="0"/>
              <a:t> </a:t>
            </a:r>
            <a:r>
              <a:rPr lang="en-US" sz="2800" spc="-10" dirty="0" err="1"/>
              <a:t>đo</a:t>
            </a:r>
            <a:r>
              <a:rPr lang="en-US" sz="2800" spc="-10" dirty="0"/>
              <a:t> </a:t>
            </a:r>
            <a:r>
              <a:rPr lang="en-US" sz="2800" spc="-10" dirty="0" err="1"/>
              <a:t>kiểm</a:t>
            </a:r>
            <a:r>
              <a:rPr lang="en-US" sz="2800" spc="-10" dirty="0"/>
              <a:t> </a:t>
            </a:r>
            <a:r>
              <a:rPr lang="en-US" sz="2800" spc="-10" dirty="0" err="1"/>
              <a:t>thử</a:t>
            </a:r>
            <a:endParaRPr lang="en-US" sz="2800" spc="-10" dirty="0"/>
          </a:p>
        </p:txBody>
      </p:sp>
      <p:sp>
        <p:nvSpPr>
          <p:cNvPr id="7" name="object 7"/>
          <p:cNvSpPr txBox="1"/>
          <p:nvPr/>
        </p:nvSpPr>
        <p:spPr>
          <a:xfrm>
            <a:off x="535816" y="1002790"/>
            <a:ext cx="8379584" cy="585866"/>
          </a:xfrm>
          <a:prstGeom prst="rect">
            <a:avLst/>
          </a:prstGeom>
        </p:spPr>
        <p:txBody>
          <a:bodyPr vert="horz" wrap="square" lIns="0" tIns="99695" rIns="0" bIns="0" rtlCol="0">
            <a:spAutoFit/>
          </a:bodyPr>
          <a:lstStyle/>
          <a:p>
            <a:pPr marL="355600" indent="-343535" algn="just">
              <a:lnSpc>
                <a:spcPct val="150000"/>
              </a:lnSpc>
              <a:spcBef>
                <a:spcPts val="600"/>
              </a:spcBef>
              <a:buClr>
                <a:srgbClr val="FF5A33"/>
              </a:buClr>
              <a:buFont typeface="Wingdings" panose="05000000000000000000" pitchFamily="2" charset="2"/>
              <a:buChar char="Ø"/>
              <a:tabLst>
                <a:tab pos="356235" algn="l"/>
              </a:tabLst>
            </a:pPr>
            <a:r>
              <a:rPr lang="vi-VN" sz="2400" spc="-5" dirty="0">
                <a:latin typeface="Segoe UI"/>
                <a:cs typeface="Segoe UI"/>
              </a:rPr>
              <a:t>Độ đo kiểm thử cấp 3 (C3)</a:t>
            </a:r>
          </a:p>
        </p:txBody>
      </p:sp>
      <p:pic>
        <p:nvPicPr>
          <p:cNvPr id="3" name="Picture 2">
            <a:extLst>
              <a:ext uri="{FF2B5EF4-FFF2-40B4-BE49-F238E27FC236}">
                <a16:creationId xmlns:a16="http://schemas.microsoft.com/office/drawing/2014/main" id="{035C958E-ADCE-ACD4-67C6-B8505BED6EC8}"/>
              </a:ext>
            </a:extLst>
          </p:cNvPr>
          <p:cNvPicPr>
            <a:picLocks noChangeAspect="1"/>
          </p:cNvPicPr>
          <p:nvPr/>
        </p:nvPicPr>
        <p:blipFill>
          <a:blip r:embed="rId3"/>
          <a:stretch>
            <a:fillRect/>
          </a:stretch>
        </p:blipFill>
        <p:spPr>
          <a:xfrm>
            <a:off x="1004887" y="1857375"/>
            <a:ext cx="7134225" cy="3143250"/>
          </a:xfrm>
          <a:prstGeom prst="rect">
            <a:avLst/>
          </a:prstGeom>
        </p:spPr>
      </p:pic>
    </p:spTree>
    <p:extLst>
      <p:ext uri="{BB962C8B-B14F-4D97-AF65-F5344CB8AC3E}">
        <p14:creationId xmlns:p14="http://schemas.microsoft.com/office/powerpoint/2010/main" val="1847000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176213">
              <a:lnSpc>
                <a:spcPct val="100000"/>
              </a:lnSpc>
              <a:spcBef>
                <a:spcPts val="95"/>
              </a:spcBef>
            </a:pPr>
            <a:r>
              <a:rPr lang="en-US" sz="2800" spc="-10" dirty="0"/>
              <a:t>5.4. </a:t>
            </a:r>
            <a:r>
              <a:rPr lang="en-US" sz="2800" spc="-10" dirty="0" err="1"/>
              <a:t>Kiểm</a:t>
            </a:r>
            <a:r>
              <a:rPr lang="en-US" sz="2800" spc="-10" dirty="0"/>
              <a:t> </a:t>
            </a:r>
            <a:r>
              <a:rPr lang="en-US" sz="2800" spc="-10" dirty="0" err="1"/>
              <a:t>thử</a:t>
            </a:r>
            <a:r>
              <a:rPr lang="en-US" sz="2800" spc="-10" dirty="0"/>
              <a:t> </a:t>
            </a:r>
            <a:r>
              <a:rPr lang="en-US" sz="2800" spc="-10" dirty="0" err="1"/>
              <a:t>dựa</a:t>
            </a:r>
            <a:r>
              <a:rPr lang="en-US" sz="2800" spc="-10" dirty="0"/>
              <a:t> </a:t>
            </a:r>
            <a:r>
              <a:rPr lang="en-US" sz="2800" spc="-10" dirty="0" err="1"/>
              <a:t>vào</a:t>
            </a:r>
            <a:r>
              <a:rPr lang="en-US" sz="2800" spc="-10" dirty="0"/>
              <a:t> </a:t>
            </a:r>
            <a:r>
              <a:rPr lang="en-US" sz="2800" spc="-10" dirty="0" err="1"/>
              <a:t>độ</a:t>
            </a:r>
            <a:r>
              <a:rPr lang="en-US" sz="2800" spc="-10" dirty="0"/>
              <a:t> </a:t>
            </a:r>
            <a:r>
              <a:rPr lang="en-US" sz="2800" spc="-10" dirty="0" err="1"/>
              <a:t>đo</a:t>
            </a:r>
            <a:endParaRPr lang="en-US" sz="2800" spc="-10" dirty="0"/>
          </a:p>
        </p:txBody>
      </p:sp>
      <p:pic>
        <p:nvPicPr>
          <p:cNvPr id="4" name="Picture 3">
            <a:extLst>
              <a:ext uri="{FF2B5EF4-FFF2-40B4-BE49-F238E27FC236}">
                <a16:creationId xmlns:a16="http://schemas.microsoft.com/office/drawing/2014/main" id="{A03F8C4D-DDCF-15F7-5176-1DCD052B3503}"/>
              </a:ext>
            </a:extLst>
          </p:cNvPr>
          <p:cNvPicPr>
            <a:picLocks noChangeAspect="1"/>
          </p:cNvPicPr>
          <p:nvPr/>
        </p:nvPicPr>
        <p:blipFill>
          <a:blip r:embed="rId3"/>
          <a:stretch>
            <a:fillRect/>
          </a:stretch>
        </p:blipFill>
        <p:spPr>
          <a:xfrm>
            <a:off x="84508" y="1600200"/>
            <a:ext cx="8974983" cy="2590800"/>
          </a:xfrm>
          <a:prstGeom prst="rect">
            <a:avLst/>
          </a:prstGeom>
        </p:spPr>
      </p:pic>
    </p:spTree>
    <p:extLst>
      <p:ext uri="{BB962C8B-B14F-4D97-AF65-F5344CB8AC3E}">
        <p14:creationId xmlns:p14="http://schemas.microsoft.com/office/powerpoint/2010/main" val="310440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176213">
              <a:lnSpc>
                <a:spcPct val="100000"/>
              </a:lnSpc>
              <a:spcBef>
                <a:spcPts val="95"/>
              </a:spcBef>
            </a:pPr>
            <a:r>
              <a:rPr lang="en-US" sz="2800" spc="-10" dirty="0"/>
              <a:t>5.4. </a:t>
            </a:r>
            <a:r>
              <a:rPr lang="en-US" sz="2800" spc="-10" dirty="0" err="1"/>
              <a:t>Kiểm</a:t>
            </a:r>
            <a:r>
              <a:rPr lang="en-US" sz="2800" spc="-10" dirty="0"/>
              <a:t> </a:t>
            </a:r>
            <a:r>
              <a:rPr lang="en-US" sz="2800" spc="-10" dirty="0" err="1"/>
              <a:t>thử</a:t>
            </a:r>
            <a:r>
              <a:rPr lang="en-US" sz="2800" spc="-10" dirty="0"/>
              <a:t> </a:t>
            </a:r>
            <a:r>
              <a:rPr lang="en-US" sz="2800" spc="-10" dirty="0" err="1"/>
              <a:t>dựa</a:t>
            </a:r>
            <a:r>
              <a:rPr lang="en-US" sz="2800" spc="-10" dirty="0"/>
              <a:t> </a:t>
            </a:r>
            <a:r>
              <a:rPr lang="en-US" sz="2800" spc="-10" dirty="0" err="1"/>
              <a:t>vào</a:t>
            </a:r>
            <a:r>
              <a:rPr lang="en-US" sz="2800" spc="-10" dirty="0"/>
              <a:t> </a:t>
            </a:r>
            <a:r>
              <a:rPr lang="en-US" sz="2800" spc="-10" dirty="0" err="1"/>
              <a:t>độ</a:t>
            </a:r>
            <a:r>
              <a:rPr lang="en-US" sz="2800" spc="-10" dirty="0"/>
              <a:t> </a:t>
            </a:r>
            <a:r>
              <a:rPr lang="en-US" sz="2800" spc="-10" dirty="0" err="1"/>
              <a:t>đo</a:t>
            </a:r>
            <a:endParaRPr lang="en-US" sz="2800" spc="-10" dirty="0"/>
          </a:p>
        </p:txBody>
      </p:sp>
      <p:sp>
        <p:nvSpPr>
          <p:cNvPr id="7" name="object 7"/>
          <p:cNvSpPr txBox="1"/>
          <p:nvPr/>
        </p:nvSpPr>
        <p:spPr>
          <a:xfrm>
            <a:off x="535816" y="990600"/>
            <a:ext cx="8379584" cy="1216808"/>
          </a:xfrm>
          <a:prstGeom prst="rect">
            <a:avLst/>
          </a:prstGeom>
        </p:spPr>
        <p:txBody>
          <a:bodyPr vert="horz" wrap="square" lIns="0" tIns="99695" rIns="0" bIns="0" rtlCol="0">
            <a:spAutoFit/>
          </a:bodyPr>
          <a:lstStyle/>
          <a:p>
            <a:pPr marL="12065" algn="just">
              <a:lnSpc>
                <a:spcPct val="150000"/>
              </a:lnSpc>
              <a:spcBef>
                <a:spcPts val="600"/>
              </a:spcBef>
              <a:buClr>
                <a:srgbClr val="FF5A33"/>
              </a:buClr>
              <a:tabLst>
                <a:tab pos="356235" algn="l"/>
              </a:tabLst>
            </a:pPr>
            <a:r>
              <a:rPr lang="en-US" sz="2400" b="1" spc="-10" dirty="0">
                <a:solidFill>
                  <a:schemeClr val="accent1"/>
                </a:solidFill>
              </a:rPr>
              <a:t>5.4.1. </a:t>
            </a:r>
            <a:r>
              <a:rPr lang="en-US" sz="2400" b="1" spc="-10" dirty="0" err="1">
                <a:solidFill>
                  <a:schemeClr val="accent1"/>
                </a:solidFill>
              </a:rPr>
              <a:t>Độ</a:t>
            </a:r>
            <a:r>
              <a:rPr lang="en-US" sz="2400" b="1" spc="-10" dirty="0">
                <a:solidFill>
                  <a:schemeClr val="accent1"/>
                </a:solidFill>
              </a:rPr>
              <a:t> </a:t>
            </a:r>
            <a:r>
              <a:rPr lang="en-US" sz="2400" b="1" spc="-10" dirty="0" err="1">
                <a:solidFill>
                  <a:schemeClr val="accent1"/>
                </a:solidFill>
              </a:rPr>
              <a:t>đo</a:t>
            </a:r>
            <a:r>
              <a:rPr lang="en-US" sz="2400" b="1" spc="-10" dirty="0">
                <a:solidFill>
                  <a:schemeClr val="accent1"/>
                </a:solidFill>
              </a:rPr>
              <a:t> C1</a:t>
            </a:r>
          </a:p>
          <a:p>
            <a:pPr marL="12065" algn="just">
              <a:lnSpc>
                <a:spcPct val="150000"/>
              </a:lnSpc>
              <a:spcBef>
                <a:spcPts val="600"/>
              </a:spcBef>
              <a:buClr>
                <a:srgbClr val="FF5A33"/>
              </a:buClr>
              <a:tabLst>
                <a:tab pos="356235" algn="l"/>
              </a:tabLst>
            </a:pPr>
            <a:endParaRPr lang="vi-VN" sz="2400" b="1" spc="-5" dirty="0">
              <a:solidFill>
                <a:schemeClr val="accent1"/>
              </a:solidFill>
              <a:latin typeface="Segoe UI"/>
              <a:cs typeface="Segoe UI"/>
            </a:endParaRPr>
          </a:p>
        </p:txBody>
      </p:sp>
      <p:pic>
        <p:nvPicPr>
          <p:cNvPr id="3" name="Picture 2">
            <a:extLst>
              <a:ext uri="{FF2B5EF4-FFF2-40B4-BE49-F238E27FC236}">
                <a16:creationId xmlns:a16="http://schemas.microsoft.com/office/drawing/2014/main" id="{132BA049-2F0B-225C-C3BA-A5D8B99F3DB4}"/>
              </a:ext>
            </a:extLst>
          </p:cNvPr>
          <p:cNvPicPr>
            <a:picLocks noChangeAspect="1"/>
          </p:cNvPicPr>
          <p:nvPr/>
        </p:nvPicPr>
        <p:blipFill>
          <a:blip r:embed="rId3"/>
          <a:stretch>
            <a:fillRect/>
          </a:stretch>
        </p:blipFill>
        <p:spPr>
          <a:xfrm>
            <a:off x="309716" y="946421"/>
            <a:ext cx="8839200" cy="5191125"/>
          </a:xfrm>
          <a:prstGeom prst="rect">
            <a:avLst/>
          </a:prstGeom>
        </p:spPr>
      </p:pic>
    </p:spTree>
    <p:extLst>
      <p:ext uri="{BB962C8B-B14F-4D97-AF65-F5344CB8AC3E}">
        <p14:creationId xmlns:p14="http://schemas.microsoft.com/office/powerpoint/2010/main" val="2793984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176213">
              <a:lnSpc>
                <a:spcPct val="100000"/>
              </a:lnSpc>
              <a:spcBef>
                <a:spcPts val="95"/>
              </a:spcBef>
            </a:pPr>
            <a:r>
              <a:rPr lang="en-US" sz="2800" spc="-10" dirty="0"/>
              <a:t>5.4. </a:t>
            </a:r>
            <a:r>
              <a:rPr lang="en-US" sz="2800" spc="-10" dirty="0" err="1"/>
              <a:t>Kiểm</a:t>
            </a:r>
            <a:r>
              <a:rPr lang="en-US" sz="2800" spc="-10" dirty="0"/>
              <a:t> </a:t>
            </a:r>
            <a:r>
              <a:rPr lang="en-US" sz="2800" spc="-10" dirty="0" err="1"/>
              <a:t>thử</a:t>
            </a:r>
            <a:r>
              <a:rPr lang="en-US" sz="2800" spc="-10" dirty="0"/>
              <a:t> </a:t>
            </a:r>
            <a:r>
              <a:rPr lang="en-US" sz="2800" spc="-10" dirty="0" err="1"/>
              <a:t>dựa</a:t>
            </a:r>
            <a:r>
              <a:rPr lang="en-US" sz="2800" spc="-10" dirty="0"/>
              <a:t> </a:t>
            </a:r>
            <a:r>
              <a:rPr lang="en-US" sz="2800" spc="-10" dirty="0" err="1"/>
              <a:t>vào</a:t>
            </a:r>
            <a:r>
              <a:rPr lang="en-US" sz="2800" spc="-10" dirty="0"/>
              <a:t> </a:t>
            </a:r>
            <a:r>
              <a:rPr lang="en-US" sz="2800" spc="-10" dirty="0" err="1"/>
              <a:t>độ</a:t>
            </a:r>
            <a:r>
              <a:rPr lang="en-US" sz="2800" spc="-10" dirty="0"/>
              <a:t> </a:t>
            </a:r>
            <a:r>
              <a:rPr lang="en-US" sz="2800" spc="-10" dirty="0" err="1"/>
              <a:t>đo</a:t>
            </a:r>
            <a:endParaRPr lang="en-US" sz="2800" spc="-10" dirty="0"/>
          </a:p>
        </p:txBody>
      </p:sp>
      <p:sp>
        <p:nvSpPr>
          <p:cNvPr id="7" name="object 7"/>
          <p:cNvSpPr txBox="1"/>
          <p:nvPr/>
        </p:nvSpPr>
        <p:spPr>
          <a:xfrm>
            <a:off x="535816" y="990600"/>
            <a:ext cx="8379584" cy="3032690"/>
          </a:xfrm>
          <a:prstGeom prst="rect">
            <a:avLst/>
          </a:prstGeom>
        </p:spPr>
        <p:txBody>
          <a:bodyPr vert="horz" wrap="square" lIns="0" tIns="99695" rIns="0" bIns="0" rtlCol="0">
            <a:spAutoFit/>
          </a:bodyPr>
          <a:lstStyle/>
          <a:p>
            <a:pPr marL="12065" algn="just">
              <a:lnSpc>
                <a:spcPct val="150000"/>
              </a:lnSpc>
              <a:spcBef>
                <a:spcPts val="600"/>
              </a:spcBef>
              <a:buClr>
                <a:srgbClr val="FF5A33"/>
              </a:buClr>
              <a:tabLst>
                <a:tab pos="356235" algn="l"/>
              </a:tabLst>
            </a:pPr>
            <a:r>
              <a:rPr lang="en-US" sz="2400" spc="-10" dirty="0"/>
              <a:t>S</a:t>
            </a:r>
            <a:r>
              <a:rPr lang="vi-VN" sz="2400" spc="-10" dirty="0"/>
              <a:t>ố đường đi chương trình ứng với đồ thị dòng điều khiển của nó được tính bằng một trong các phương pháp sau:</a:t>
            </a:r>
          </a:p>
          <a:p>
            <a:pPr marL="354965" indent="-342900" algn="just">
              <a:lnSpc>
                <a:spcPct val="150000"/>
              </a:lnSpc>
              <a:spcBef>
                <a:spcPts val="600"/>
              </a:spcBef>
              <a:buClr>
                <a:srgbClr val="FF5A33"/>
              </a:buClr>
              <a:buFont typeface="Wingdings" panose="05000000000000000000" pitchFamily="2" charset="2"/>
              <a:buChar char="Ø"/>
              <a:tabLst>
                <a:tab pos="356235" algn="l"/>
              </a:tabLst>
            </a:pPr>
            <a:r>
              <a:rPr lang="vi-VN" sz="2400" spc="-10" dirty="0"/>
              <a:t>Số cạnh – số đỉnh + 2</a:t>
            </a:r>
          </a:p>
          <a:p>
            <a:pPr marL="354965" indent="-342900" algn="just">
              <a:lnSpc>
                <a:spcPct val="150000"/>
              </a:lnSpc>
              <a:spcBef>
                <a:spcPts val="600"/>
              </a:spcBef>
              <a:buClr>
                <a:srgbClr val="FF5A33"/>
              </a:buClr>
              <a:buFont typeface="Wingdings" panose="05000000000000000000" pitchFamily="2" charset="2"/>
              <a:buChar char="Ø"/>
              <a:tabLst>
                <a:tab pos="356235" algn="l"/>
              </a:tabLst>
            </a:pPr>
            <a:r>
              <a:rPr lang="vi-VN" sz="2400" spc="-10" dirty="0"/>
              <a:t>Số đỉnh quyết định + 1</a:t>
            </a:r>
          </a:p>
          <a:p>
            <a:pPr marL="12065" algn="just">
              <a:lnSpc>
                <a:spcPct val="150000"/>
              </a:lnSpc>
              <a:spcBef>
                <a:spcPts val="600"/>
              </a:spcBef>
              <a:buClr>
                <a:srgbClr val="FF5A33"/>
              </a:buClr>
              <a:tabLst>
                <a:tab pos="356235" algn="l"/>
              </a:tabLst>
            </a:pPr>
            <a:endParaRPr lang="vi-VN" sz="2400" b="1" spc="-5" dirty="0">
              <a:solidFill>
                <a:schemeClr val="accent1"/>
              </a:solidFill>
              <a:latin typeface="Segoe UI"/>
              <a:cs typeface="Segoe UI"/>
            </a:endParaRPr>
          </a:p>
        </p:txBody>
      </p:sp>
    </p:spTree>
    <p:extLst>
      <p:ext uri="{BB962C8B-B14F-4D97-AF65-F5344CB8AC3E}">
        <p14:creationId xmlns:p14="http://schemas.microsoft.com/office/powerpoint/2010/main" val="3677954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176213">
              <a:lnSpc>
                <a:spcPct val="100000"/>
              </a:lnSpc>
              <a:spcBef>
                <a:spcPts val="95"/>
              </a:spcBef>
            </a:pPr>
            <a:r>
              <a:rPr lang="en-US" sz="2800" spc="-10" dirty="0"/>
              <a:t>5.4. </a:t>
            </a:r>
            <a:r>
              <a:rPr lang="en-US" sz="2800" spc="-10" dirty="0" err="1"/>
              <a:t>Kiểm</a:t>
            </a:r>
            <a:r>
              <a:rPr lang="en-US" sz="2800" spc="-10" dirty="0"/>
              <a:t> </a:t>
            </a:r>
            <a:r>
              <a:rPr lang="en-US" sz="2800" spc="-10" dirty="0" err="1"/>
              <a:t>thử</a:t>
            </a:r>
            <a:r>
              <a:rPr lang="en-US" sz="2800" spc="-10" dirty="0"/>
              <a:t> </a:t>
            </a:r>
            <a:r>
              <a:rPr lang="en-US" sz="2800" spc="-10" dirty="0" err="1"/>
              <a:t>dựa</a:t>
            </a:r>
            <a:r>
              <a:rPr lang="en-US" sz="2800" spc="-10" dirty="0"/>
              <a:t> </a:t>
            </a:r>
            <a:r>
              <a:rPr lang="en-US" sz="2800" spc="-10" dirty="0" err="1"/>
              <a:t>vào</a:t>
            </a:r>
            <a:r>
              <a:rPr lang="en-US" sz="2800" spc="-10" dirty="0"/>
              <a:t> </a:t>
            </a:r>
            <a:r>
              <a:rPr lang="en-US" sz="2800" spc="-10" dirty="0" err="1"/>
              <a:t>độ</a:t>
            </a:r>
            <a:r>
              <a:rPr lang="en-US" sz="2800" spc="-10" dirty="0"/>
              <a:t> </a:t>
            </a:r>
            <a:r>
              <a:rPr lang="en-US" sz="2800" spc="-10" dirty="0" err="1"/>
              <a:t>đo</a:t>
            </a:r>
            <a:endParaRPr lang="en-US" sz="2800" spc="-10" dirty="0"/>
          </a:p>
        </p:txBody>
      </p:sp>
      <p:sp>
        <p:nvSpPr>
          <p:cNvPr id="7" name="object 7"/>
          <p:cNvSpPr txBox="1"/>
          <p:nvPr/>
        </p:nvSpPr>
        <p:spPr>
          <a:xfrm>
            <a:off x="535816" y="990600"/>
            <a:ext cx="8379584" cy="2401748"/>
          </a:xfrm>
          <a:prstGeom prst="rect">
            <a:avLst/>
          </a:prstGeom>
        </p:spPr>
        <p:txBody>
          <a:bodyPr vert="horz" wrap="square" lIns="0" tIns="99695" rIns="0" bIns="0" rtlCol="0">
            <a:spAutoFit/>
          </a:bodyPr>
          <a:lstStyle/>
          <a:p>
            <a:pPr marL="12065" algn="just">
              <a:lnSpc>
                <a:spcPct val="150000"/>
              </a:lnSpc>
              <a:spcBef>
                <a:spcPts val="600"/>
              </a:spcBef>
              <a:buClr>
                <a:srgbClr val="FF5A33"/>
              </a:buClr>
              <a:tabLst>
                <a:tab pos="356235" algn="l"/>
              </a:tabLst>
            </a:pPr>
            <a:r>
              <a:rPr lang="en-US" sz="2400" b="1" spc="-10" dirty="0">
                <a:solidFill>
                  <a:schemeClr val="accent1"/>
                </a:solidFill>
              </a:rPr>
              <a:t>5.4.1. </a:t>
            </a:r>
            <a:r>
              <a:rPr lang="en-US" sz="2400" b="1" spc="-10" dirty="0" err="1">
                <a:solidFill>
                  <a:schemeClr val="accent1"/>
                </a:solidFill>
              </a:rPr>
              <a:t>Độ</a:t>
            </a:r>
            <a:r>
              <a:rPr lang="en-US" sz="2400" b="1" spc="-10" dirty="0">
                <a:solidFill>
                  <a:schemeClr val="accent1"/>
                </a:solidFill>
              </a:rPr>
              <a:t> </a:t>
            </a:r>
            <a:r>
              <a:rPr lang="en-US" sz="2400" b="1" spc="-10" dirty="0" err="1">
                <a:solidFill>
                  <a:schemeClr val="accent1"/>
                </a:solidFill>
              </a:rPr>
              <a:t>đo</a:t>
            </a:r>
            <a:r>
              <a:rPr lang="en-US" sz="2400" b="1" spc="-10" dirty="0">
                <a:solidFill>
                  <a:schemeClr val="accent1"/>
                </a:solidFill>
              </a:rPr>
              <a:t> C1</a:t>
            </a:r>
          </a:p>
          <a:p>
            <a:pPr marL="12065" algn="just">
              <a:lnSpc>
                <a:spcPct val="150000"/>
              </a:lnSpc>
              <a:spcBef>
                <a:spcPts val="600"/>
              </a:spcBef>
              <a:buClr>
                <a:srgbClr val="FF5A33"/>
              </a:buClr>
              <a:tabLst>
                <a:tab pos="356235" algn="l"/>
              </a:tabLst>
            </a:pPr>
            <a:r>
              <a:rPr lang="vi-VN" sz="2400" spc="-10" dirty="0"/>
              <a:t>Để đạt được 100%</a:t>
            </a:r>
            <a:r>
              <a:rPr lang="en-US" sz="2400" spc="-10" dirty="0"/>
              <a:t> </a:t>
            </a:r>
            <a:r>
              <a:rPr lang="vi-VN" sz="2400" spc="-10" dirty="0"/>
              <a:t>độ phủ của độ đo C1, </a:t>
            </a:r>
            <a:r>
              <a:rPr lang="en-US" sz="2400" spc="-10" dirty="0" err="1"/>
              <a:t>phải</a:t>
            </a:r>
            <a:r>
              <a:rPr lang="en-US" sz="2400" spc="-10" dirty="0"/>
              <a:t> </a:t>
            </a:r>
            <a:r>
              <a:rPr lang="vi-VN" sz="2400" spc="-10" dirty="0"/>
              <a:t>đảm bảo được tất cả các câu lệnh của hàm </a:t>
            </a:r>
            <a:r>
              <a:rPr lang="vi-VN" sz="2400" spc="-10" dirty="0" err="1"/>
              <a:t>foo</a:t>
            </a:r>
            <a:r>
              <a:rPr lang="vi-VN" sz="2400" spc="-10" dirty="0"/>
              <a:t> được kiểm thử ít nhất một lần</a:t>
            </a:r>
            <a:endParaRPr lang="en-US" sz="2400" spc="-10" dirty="0"/>
          </a:p>
          <a:p>
            <a:pPr marL="12065" algn="just">
              <a:lnSpc>
                <a:spcPct val="150000"/>
              </a:lnSpc>
              <a:spcBef>
                <a:spcPts val="600"/>
              </a:spcBef>
              <a:buClr>
                <a:srgbClr val="FF5A33"/>
              </a:buClr>
              <a:tabLst>
                <a:tab pos="356235" algn="l"/>
              </a:tabLst>
            </a:pPr>
            <a:endParaRPr lang="vi-VN" sz="2400" b="1" spc="-5" dirty="0">
              <a:solidFill>
                <a:schemeClr val="accent1"/>
              </a:solidFill>
              <a:latin typeface="Segoe UI"/>
              <a:cs typeface="Segoe UI"/>
            </a:endParaRPr>
          </a:p>
        </p:txBody>
      </p:sp>
    </p:spTree>
    <p:extLst>
      <p:ext uri="{BB962C8B-B14F-4D97-AF65-F5344CB8AC3E}">
        <p14:creationId xmlns:p14="http://schemas.microsoft.com/office/powerpoint/2010/main" val="3333395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6617970">
              <a:lnSpc>
                <a:spcPct val="100000"/>
              </a:lnSpc>
              <a:spcBef>
                <a:spcPts val="95"/>
              </a:spcBef>
            </a:pPr>
            <a:r>
              <a:rPr lang="en-US" sz="2800" spc="-10" dirty="0" err="1"/>
              <a:t>Nội</a:t>
            </a:r>
            <a:r>
              <a:rPr lang="en-US" sz="2800" spc="-10" dirty="0"/>
              <a:t> dung</a:t>
            </a:r>
            <a:endParaRPr sz="2800" dirty="0"/>
          </a:p>
        </p:txBody>
      </p:sp>
      <p:sp>
        <p:nvSpPr>
          <p:cNvPr id="7" name="object 7"/>
          <p:cNvSpPr txBox="1"/>
          <p:nvPr/>
        </p:nvSpPr>
        <p:spPr>
          <a:xfrm>
            <a:off x="535816" y="1002790"/>
            <a:ext cx="6950075" cy="1639551"/>
          </a:xfrm>
          <a:prstGeom prst="rect">
            <a:avLst/>
          </a:prstGeom>
        </p:spPr>
        <p:txBody>
          <a:bodyPr vert="horz" wrap="square" lIns="0" tIns="99695" rIns="0" bIns="0" rtlCol="0">
            <a:spAutoFit/>
          </a:bodyPr>
          <a:lstStyle/>
          <a:p>
            <a:pPr marL="355600" indent="-343535">
              <a:lnSpc>
                <a:spcPct val="100000"/>
              </a:lnSpc>
              <a:spcBef>
                <a:spcPts val="785"/>
              </a:spcBef>
              <a:buClr>
                <a:srgbClr val="FF5A33"/>
              </a:buClr>
              <a:buFont typeface="Wingdings"/>
              <a:buChar char=""/>
              <a:tabLst>
                <a:tab pos="356235" algn="l"/>
              </a:tabLst>
            </a:pPr>
            <a:r>
              <a:rPr lang="vi-VN" sz="2000" spc="-5" dirty="0">
                <a:latin typeface="Segoe UI"/>
                <a:cs typeface="Segoe UI"/>
              </a:rPr>
              <a:t>5.1. Kiểm thử hộp trắng</a:t>
            </a:r>
          </a:p>
          <a:p>
            <a:pPr marL="355600" indent="-343535">
              <a:lnSpc>
                <a:spcPct val="100000"/>
              </a:lnSpc>
              <a:spcBef>
                <a:spcPts val="785"/>
              </a:spcBef>
              <a:buClr>
                <a:srgbClr val="FF5A33"/>
              </a:buClr>
              <a:buFont typeface="Wingdings"/>
              <a:buChar char=""/>
              <a:tabLst>
                <a:tab pos="356235" algn="l"/>
              </a:tabLst>
            </a:pPr>
            <a:r>
              <a:rPr lang="vi-VN" sz="2000" spc="-5" dirty="0">
                <a:latin typeface="Segoe UI"/>
                <a:cs typeface="Segoe UI"/>
              </a:rPr>
              <a:t>5.2. Đồ thị dòng điều khiển</a:t>
            </a:r>
          </a:p>
          <a:p>
            <a:pPr marL="355600" indent="-343535">
              <a:lnSpc>
                <a:spcPct val="100000"/>
              </a:lnSpc>
              <a:spcBef>
                <a:spcPts val="785"/>
              </a:spcBef>
              <a:buClr>
                <a:srgbClr val="FF5A33"/>
              </a:buClr>
              <a:buFont typeface="Wingdings"/>
              <a:buChar char=""/>
              <a:tabLst>
                <a:tab pos="356235" algn="l"/>
              </a:tabLst>
            </a:pPr>
            <a:r>
              <a:rPr lang="vi-VN" sz="2000" spc="-5" dirty="0">
                <a:latin typeface="Segoe UI"/>
                <a:cs typeface="Segoe UI"/>
              </a:rPr>
              <a:t>5.3. Các độ đo kiểm thử</a:t>
            </a:r>
          </a:p>
          <a:p>
            <a:pPr marL="355600" indent="-343535">
              <a:lnSpc>
                <a:spcPct val="100000"/>
              </a:lnSpc>
              <a:spcBef>
                <a:spcPts val="785"/>
              </a:spcBef>
              <a:buClr>
                <a:srgbClr val="FF5A33"/>
              </a:buClr>
              <a:buFont typeface="Wingdings"/>
              <a:buChar char=""/>
              <a:tabLst>
                <a:tab pos="356235" algn="l"/>
              </a:tabLst>
            </a:pPr>
            <a:r>
              <a:rPr lang="vi-VN" sz="2000" spc="-5" dirty="0">
                <a:latin typeface="Segoe UI"/>
                <a:cs typeface="Segoe UI"/>
              </a:rPr>
              <a:t>5.4. Kiểm thử dựa vào độ đo</a:t>
            </a:r>
          </a:p>
        </p:txBody>
      </p:sp>
    </p:spTree>
    <p:extLst>
      <p:ext uri="{BB962C8B-B14F-4D97-AF65-F5344CB8AC3E}">
        <p14:creationId xmlns:p14="http://schemas.microsoft.com/office/powerpoint/2010/main" val="512406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176213">
              <a:lnSpc>
                <a:spcPct val="100000"/>
              </a:lnSpc>
              <a:spcBef>
                <a:spcPts val="95"/>
              </a:spcBef>
            </a:pPr>
            <a:r>
              <a:rPr lang="en-US" sz="2800" spc="-10" dirty="0"/>
              <a:t>5.4. </a:t>
            </a:r>
            <a:r>
              <a:rPr lang="en-US" sz="2800" spc="-10" dirty="0" err="1"/>
              <a:t>Kiểm</a:t>
            </a:r>
            <a:r>
              <a:rPr lang="en-US" sz="2800" spc="-10" dirty="0"/>
              <a:t> </a:t>
            </a:r>
            <a:r>
              <a:rPr lang="en-US" sz="2800" spc="-10" dirty="0" err="1"/>
              <a:t>thử</a:t>
            </a:r>
            <a:r>
              <a:rPr lang="en-US" sz="2800" spc="-10" dirty="0"/>
              <a:t> </a:t>
            </a:r>
            <a:r>
              <a:rPr lang="en-US" sz="2800" spc="-10" dirty="0" err="1"/>
              <a:t>dựa</a:t>
            </a:r>
            <a:r>
              <a:rPr lang="en-US" sz="2800" spc="-10" dirty="0"/>
              <a:t> </a:t>
            </a:r>
            <a:r>
              <a:rPr lang="en-US" sz="2800" spc="-10" dirty="0" err="1"/>
              <a:t>vào</a:t>
            </a:r>
            <a:r>
              <a:rPr lang="en-US" sz="2800" spc="-10" dirty="0"/>
              <a:t> </a:t>
            </a:r>
            <a:r>
              <a:rPr lang="en-US" sz="2800" spc="-10" dirty="0" err="1"/>
              <a:t>độ</a:t>
            </a:r>
            <a:r>
              <a:rPr lang="en-US" sz="2800" spc="-10" dirty="0"/>
              <a:t> </a:t>
            </a:r>
            <a:r>
              <a:rPr lang="en-US" sz="2800" spc="-10" dirty="0" err="1"/>
              <a:t>đo</a:t>
            </a:r>
            <a:endParaRPr lang="en-US" sz="2800" spc="-10" dirty="0"/>
          </a:p>
        </p:txBody>
      </p:sp>
      <p:sp>
        <p:nvSpPr>
          <p:cNvPr id="7" name="object 7"/>
          <p:cNvSpPr txBox="1"/>
          <p:nvPr/>
        </p:nvSpPr>
        <p:spPr>
          <a:xfrm>
            <a:off x="535816" y="990600"/>
            <a:ext cx="8379584" cy="3740576"/>
          </a:xfrm>
          <a:prstGeom prst="rect">
            <a:avLst/>
          </a:prstGeom>
        </p:spPr>
        <p:txBody>
          <a:bodyPr vert="horz" wrap="square" lIns="0" tIns="99695" rIns="0" bIns="0" rtlCol="0">
            <a:spAutoFit/>
          </a:bodyPr>
          <a:lstStyle/>
          <a:p>
            <a:pPr marL="12065" algn="just">
              <a:lnSpc>
                <a:spcPct val="150000"/>
              </a:lnSpc>
              <a:spcBef>
                <a:spcPts val="600"/>
              </a:spcBef>
              <a:buClr>
                <a:srgbClr val="FF5A33"/>
              </a:buClr>
              <a:tabLst>
                <a:tab pos="356235" algn="l"/>
              </a:tabLst>
            </a:pPr>
            <a:r>
              <a:rPr lang="en-US" sz="2400" b="1" spc="-10" dirty="0">
                <a:solidFill>
                  <a:schemeClr val="accent1"/>
                </a:solidFill>
              </a:rPr>
              <a:t>5.4.1. </a:t>
            </a:r>
            <a:r>
              <a:rPr lang="en-US" sz="2400" b="1" spc="-10" dirty="0" err="1">
                <a:solidFill>
                  <a:schemeClr val="accent1"/>
                </a:solidFill>
              </a:rPr>
              <a:t>Độ</a:t>
            </a:r>
            <a:r>
              <a:rPr lang="en-US" sz="2400" b="1" spc="-10" dirty="0">
                <a:solidFill>
                  <a:schemeClr val="accent1"/>
                </a:solidFill>
              </a:rPr>
              <a:t> </a:t>
            </a:r>
            <a:r>
              <a:rPr lang="en-US" sz="2400" b="1" spc="-10" dirty="0" err="1">
                <a:solidFill>
                  <a:schemeClr val="accent1"/>
                </a:solidFill>
              </a:rPr>
              <a:t>đo</a:t>
            </a:r>
            <a:r>
              <a:rPr lang="en-US" sz="2400" b="1" spc="-10" dirty="0">
                <a:solidFill>
                  <a:schemeClr val="accent1"/>
                </a:solidFill>
              </a:rPr>
              <a:t> C1</a:t>
            </a:r>
          </a:p>
          <a:p>
            <a:pPr marL="12065" algn="just">
              <a:lnSpc>
                <a:spcPct val="150000"/>
              </a:lnSpc>
              <a:spcBef>
                <a:spcPts val="600"/>
              </a:spcBef>
              <a:buClr>
                <a:srgbClr val="FF5A33"/>
              </a:buClr>
              <a:tabLst>
                <a:tab pos="356235" algn="l"/>
              </a:tabLst>
            </a:pPr>
            <a:r>
              <a:rPr lang="en-US" sz="2400" spc="-10" dirty="0" err="1"/>
              <a:t>Cần</a:t>
            </a:r>
            <a:r>
              <a:rPr lang="en-US" sz="2400" spc="-10" dirty="0"/>
              <a:t> </a:t>
            </a:r>
            <a:r>
              <a:rPr lang="en-US" sz="2400" spc="-10" dirty="0" err="1"/>
              <a:t>tối</a:t>
            </a:r>
            <a:r>
              <a:rPr lang="en-US" sz="2400" spc="-10" dirty="0"/>
              <a:t> </a:t>
            </a:r>
            <a:r>
              <a:rPr lang="en-US" sz="2400" spc="-10" dirty="0" err="1"/>
              <a:t>thiểu</a:t>
            </a:r>
            <a:r>
              <a:rPr lang="en-US" sz="2400" spc="-10" dirty="0"/>
              <a:t> 2 </a:t>
            </a:r>
            <a:r>
              <a:rPr lang="en-US" sz="2400" spc="-10" dirty="0" err="1"/>
              <a:t>đường</a:t>
            </a:r>
            <a:r>
              <a:rPr lang="en-US" sz="2400" spc="-10" dirty="0"/>
              <a:t> </a:t>
            </a:r>
            <a:r>
              <a:rPr lang="en-US" sz="2400" spc="-10" dirty="0" err="1"/>
              <a:t>đi</a:t>
            </a:r>
            <a:r>
              <a:rPr lang="en-US" sz="2400" spc="-10" dirty="0"/>
              <a:t>:</a:t>
            </a:r>
          </a:p>
          <a:p>
            <a:pPr marL="469265" indent="-457200" algn="just">
              <a:lnSpc>
                <a:spcPct val="150000"/>
              </a:lnSpc>
              <a:spcBef>
                <a:spcPts val="600"/>
              </a:spcBef>
              <a:buClr>
                <a:srgbClr val="FF5A33"/>
              </a:buClr>
              <a:buFont typeface="+mj-lt"/>
              <a:buAutoNum type="arabicPeriod"/>
              <a:tabLst>
                <a:tab pos="356235" algn="l"/>
              </a:tabLst>
            </a:pPr>
            <a:r>
              <a:rPr lang="en-US" sz="2400" spc="-10" dirty="0"/>
              <a:t>1; 2; 4; 5; 6; 7,8</a:t>
            </a:r>
          </a:p>
          <a:p>
            <a:pPr marL="469265" indent="-457200" algn="just">
              <a:lnSpc>
                <a:spcPct val="150000"/>
              </a:lnSpc>
              <a:spcBef>
                <a:spcPts val="600"/>
              </a:spcBef>
              <a:buClr>
                <a:srgbClr val="FF5A33"/>
              </a:buClr>
              <a:buFont typeface="+mj-lt"/>
              <a:buAutoNum type="arabicPeriod"/>
              <a:tabLst>
                <a:tab pos="356235" algn="l"/>
              </a:tabLst>
            </a:pPr>
            <a:r>
              <a:rPr lang="en-US" sz="2400" spc="-10" dirty="0"/>
              <a:t>1; 2; 3</a:t>
            </a:r>
          </a:p>
          <a:p>
            <a:pPr marL="12065" algn="just">
              <a:lnSpc>
                <a:spcPct val="150000"/>
              </a:lnSpc>
              <a:spcBef>
                <a:spcPts val="600"/>
              </a:spcBef>
              <a:buClr>
                <a:srgbClr val="FF5A33"/>
              </a:buClr>
              <a:tabLst>
                <a:tab pos="356235" algn="l"/>
              </a:tabLst>
            </a:pPr>
            <a:endParaRPr lang="en-US" sz="2400" spc="-10" dirty="0"/>
          </a:p>
          <a:p>
            <a:pPr marL="12065" algn="just">
              <a:lnSpc>
                <a:spcPct val="150000"/>
              </a:lnSpc>
              <a:spcBef>
                <a:spcPts val="600"/>
              </a:spcBef>
              <a:buClr>
                <a:srgbClr val="FF5A33"/>
              </a:buClr>
              <a:tabLst>
                <a:tab pos="356235" algn="l"/>
              </a:tabLst>
            </a:pPr>
            <a:endParaRPr lang="vi-VN" sz="2400" b="1" spc="-5" dirty="0">
              <a:solidFill>
                <a:schemeClr val="accent1"/>
              </a:solidFill>
              <a:latin typeface="Segoe UI"/>
              <a:cs typeface="Segoe UI"/>
            </a:endParaRPr>
          </a:p>
        </p:txBody>
      </p:sp>
      <p:pic>
        <p:nvPicPr>
          <p:cNvPr id="3" name="Picture 2">
            <a:extLst>
              <a:ext uri="{FF2B5EF4-FFF2-40B4-BE49-F238E27FC236}">
                <a16:creationId xmlns:a16="http://schemas.microsoft.com/office/drawing/2014/main" id="{23862DEE-6A95-39FE-1861-A8F48A7C6F01}"/>
              </a:ext>
            </a:extLst>
          </p:cNvPr>
          <p:cNvPicPr>
            <a:picLocks noChangeAspect="1"/>
          </p:cNvPicPr>
          <p:nvPr/>
        </p:nvPicPr>
        <p:blipFill>
          <a:blip r:embed="rId3"/>
          <a:stretch>
            <a:fillRect/>
          </a:stretch>
        </p:blipFill>
        <p:spPr>
          <a:xfrm>
            <a:off x="228600" y="3495675"/>
            <a:ext cx="8515350" cy="2371725"/>
          </a:xfrm>
          <a:prstGeom prst="rect">
            <a:avLst/>
          </a:prstGeom>
        </p:spPr>
      </p:pic>
    </p:spTree>
    <p:extLst>
      <p:ext uri="{BB962C8B-B14F-4D97-AF65-F5344CB8AC3E}">
        <p14:creationId xmlns:p14="http://schemas.microsoft.com/office/powerpoint/2010/main" val="86645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176213">
              <a:lnSpc>
                <a:spcPct val="100000"/>
              </a:lnSpc>
              <a:spcBef>
                <a:spcPts val="95"/>
              </a:spcBef>
            </a:pPr>
            <a:r>
              <a:rPr lang="en-US" sz="2800" spc="-10" dirty="0"/>
              <a:t>5.4. </a:t>
            </a:r>
            <a:r>
              <a:rPr lang="en-US" sz="2800" spc="-10" dirty="0" err="1"/>
              <a:t>Kiểm</a:t>
            </a:r>
            <a:r>
              <a:rPr lang="en-US" sz="2800" spc="-10" dirty="0"/>
              <a:t> </a:t>
            </a:r>
            <a:r>
              <a:rPr lang="en-US" sz="2800" spc="-10" dirty="0" err="1"/>
              <a:t>thử</a:t>
            </a:r>
            <a:r>
              <a:rPr lang="en-US" sz="2800" spc="-10" dirty="0"/>
              <a:t> </a:t>
            </a:r>
            <a:r>
              <a:rPr lang="en-US" sz="2800" spc="-10" dirty="0" err="1"/>
              <a:t>dựa</a:t>
            </a:r>
            <a:r>
              <a:rPr lang="en-US" sz="2800" spc="-10" dirty="0"/>
              <a:t> </a:t>
            </a:r>
            <a:r>
              <a:rPr lang="en-US" sz="2800" spc="-10" dirty="0" err="1"/>
              <a:t>vào</a:t>
            </a:r>
            <a:r>
              <a:rPr lang="en-US" sz="2800" spc="-10" dirty="0"/>
              <a:t> </a:t>
            </a:r>
            <a:r>
              <a:rPr lang="en-US" sz="2800" spc="-10" dirty="0" err="1"/>
              <a:t>độ</a:t>
            </a:r>
            <a:r>
              <a:rPr lang="en-US" sz="2800" spc="-10" dirty="0"/>
              <a:t> </a:t>
            </a:r>
            <a:r>
              <a:rPr lang="en-US" sz="2800" spc="-10" dirty="0" err="1"/>
              <a:t>đo</a:t>
            </a:r>
            <a:endParaRPr lang="en-US" sz="2800" spc="-10" dirty="0"/>
          </a:p>
        </p:txBody>
      </p:sp>
      <p:sp>
        <p:nvSpPr>
          <p:cNvPr id="7" name="object 7"/>
          <p:cNvSpPr txBox="1"/>
          <p:nvPr/>
        </p:nvSpPr>
        <p:spPr>
          <a:xfrm>
            <a:off x="382208" y="774909"/>
            <a:ext cx="8379584" cy="4063741"/>
          </a:xfrm>
          <a:prstGeom prst="rect">
            <a:avLst/>
          </a:prstGeom>
        </p:spPr>
        <p:txBody>
          <a:bodyPr vert="horz" wrap="square" lIns="0" tIns="99695" rIns="0" bIns="0" rtlCol="0">
            <a:spAutoFit/>
          </a:bodyPr>
          <a:lstStyle/>
          <a:p>
            <a:pPr marL="12065" algn="just">
              <a:lnSpc>
                <a:spcPct val="150000"/>
              </a:lnSpc>
              <a:spcBef>
                <a:spcPts val="600"/>
              </a:spcBef>
              <a:buClr>
                <a:srgbClr val="FF5A33"/>
              </a:buClr>
              <a:tabLst>
                <a:tab pos="356235" algn="l"/>
              </a:tabLst>
            </a:pPr>
            <a:r>
              <a:rPr lang="en-US" sz="2400" b="1" spc="-10" dirty="0">
                <a:solidFill>
                  <a:schemeClr val="accent1"/>
                </a:solidFill>
              </a:rPr>
              <a:t>5.4.2. </a:t>
            </a:r>
            <a:r>
              <a:rPr lang="en-US" sz="2400" b="1" spc="-10" dirty="0" err="1">
                <a:solidFill>
                  <a:schemeClr val="accent1"/>
                </a:solidFill>
              </a:rPr>
              <a:t>Độ</a:t>
            </a:r>
            <a:r>
              <a:rPr lang="en-US" sz="2400" b="1" spc="-10" dirty="0">
                <a:solidFill>
                  <a:schemeClr val="accent1"/>
                </a:solidFill>
              </a:rPr>
              <a:t> </a:t>
            </a:r>
            <a:r>
              <a:rPr lang="en-US" sz="2400" b="1" spc="-10" dirty="0" err="1">
                <a:solidFill>
                  <a:schemeClr val="accent1"/>
                </a:solidFill>
              </a:rPr>
              <a:t>đo</a:t>
            </a:r>
            <a:r>
              <a:rPr lang="en-US" sz="2400" b="1" spc="-10" dirty="0">
                <a:solidFill>
                  <a:schemeClr val="accent1"/>
                </a:solidFill>
              </a:rPr>
              <a:t> C2</a:t>
            </a:r>
          </a:p>
          <a:p>
            <a:pPr marL="354965" indent="-342900" algn="just">
              <a:lnSpc>
                <a:spcPct val="150000"/>
              </a:lnSpc>
              <a:spcBef>
                <a:spcPts val="600"/>
              </a:spcBef>
              <a:buClr>
                <a:srgbClr val="FF5A33"/>
              </a:buClr>
              <a:buFont typeface="Wingdings" panose="05000000000000000000" pitchFamily="2" charset="2"/>
              <a:buChar char="Ø"/>
              <a:tabLst>
                <a:tab pos="356235" algn="l"/>
              </a:tabLst>
            </a:pPr>
            <a:r>
              <a:rPr lang="en-US" sz="2400" spc="-10" dirty="0"/>
              <a:t>V</a:t>
            </a:r>
            <a:r>
              <a:rPr lang="vi-VN" sz="2400" spc="-10" dirty="0"/>
              <a:t>ới mỗi đơn vị chương trình, đồ thị dòng điều khiển ứng với các độ đo C1 và C2 là giống nhau</a:t>
            </a:r>
            <a:endParaRPr lang="en-US" sz="2400" spc="-10" dirty="0"/>
          </a:p>
          <a:p>
            <a:pPr marL="354965" indent="-342900" algn="just">
              <a:lnSpc>
                <a:spcPct val="150000"/>
              </a:lnSpc>
              <a:spcBef>
                <a:spcPts val="600"/>
              </a:spcBef>
              <a:buClr>
                <a:srgbClr val="FF5A33"/>
              </a:buClr>
              <a:buFont typeface="Wingdings" panose="05000000000000000000" pitchFamily="2" charset="2"/>
              <a:buChar char="Ø"/>
              <a:tabLst>
                <a:tab pos="356235" algn="l"/>
              </a:tabLst>
            </a:pPr>
            <a:r>
              <a:rPr lang="en-US" sz="2400" spc="-5" dirty="0">
                <a:latin typeface="Segoe UI"/>
                <a:cs typeface="Segoe UI"/>
              </a:rPr>
              <a:t>Đ</a:t>
            </a:r>
            <a:r>
              <a:rPr lang="vi-VN" sz="2400" spc="-5" dirty="0">
                <a:latin typeface="Segoe UI"/>
                <a:cs typeface="Segoe UI"/>
              </a:rPr>
              <a:t>ể được 100% độ phủ của độ đo C2 chúng ta cần các điểm quyết định trong đồ thị dòng điều khiển của đơn vị kiểm thử đều được thực hiện ít nhất một lần cả hai nhánh đúng và sai.</a:t>
            </a:r>
            <a:endParaRPr lang="en-US" sz="2400" spc="-5" dirty="0">
              <a:latin typeface="Segoe UI"/>
              <a:cs typeface="Segoe UI"/>
            </a:endParaRPr>
          </a:p>
        </p:txBody>
      </p:sp>
    </p:spTree>
    <p:extLst>
      <p:ext uri="{BB962C8B-B14F-4D97-AF65-F5344CB8AC3E}">
        <p14:creationId xmlns:p14="http://schemas.microsoft.com/office/powerpoint/2010/main" val="2423162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176213">
              <a:lnSpc>
                <a:spcPct val="100000"/>
              </a:lnSpc>
              <a:spcBef>
                <a:spcPts val="95"/>
              </a:spcBef>
            </a:pPr>
            <a:r>
              <a:rPr lang="en-US" sz="2800" spc="-10" dirty="0"/>
              <a:t>5.4. </a:t>
            </a:r>
            <a:r>
              <a:rPr lang="en-US" sz="2800" spc="-10" dirty="0" err="1"/>
              <a:t>Kiểm</a:t>
            </a:r>
            <a:r>
              <a:rPr lang="en-US" sz="2800" spc="-10" dirty="0"/>
              <a:t> </a:t>
            </a:r>
            <a:r>
              <a:rPr lang="en-US" sz="2800" spc="-10" dirty="0" err="1"/>
              <a:t>thử</a:t>
            </a:r>
            <a:r>
              <a:rPr lang="en-US" sz="2800" spc="-10" dirty="0"/>
              <a:t> </a:t>
            </a:r>
            <a:r>
              <a:rPr lang="en-US" sz="2800" spc="-10" dirty="0" err="1"/>
              <a:t>dựa</a:t>
            </a:r>
            <a:r>
              <a:rPr lang="en-US" sz="2800" spc="-10" dirty="0"/>
              <a:t> </a:t>
            </a:r>
            <a:r>
              <a:rPr lang="en-US" sz="2800" spc="-10" dirty="0" err="1"/>
              <a:t>vào</a:t>
            </a:r>
            <a:r>
              <a:rPr lang="en-US" sz="2800" spc="-10" dirty="0"/>
              <a:t> </a:t>
            </a:r>
            <a:r>
              <a:rPr lang="en-US" sz="2800" spc="-10" dirty="0" err="1"/>
              <a:t>độ</a:t>
            </a:r>
            <a:r>
              <a:rPr lang="en-US" sz="2800" spc="-10" dirty="0"/>
              <a:t> </a:t>
            </a:r>
            <a:r>
              <a:rPr lang="en-US" sz="2800" spc="-10" dirty="0" err="1"/>
              <a:t>đo</a:t>
            </a:r>
            <a:endParaRPr lang="en-US" sz="2800" spc="-10" dirty="0"/>
          </a:p>
        </p:txBody>
      </p:sp>
      <p:sp>
        <p:nvSpPr>
          <p:cNvPr id="7" name="object 7"/>
          <p:cNvSpPr txBox="1"/>
          <p:nvPr/>
        </p:nvSpPr>
        <p:spPr>
          <a:xfrm>
            <a:off x="382208" y="774909"/>
            <a:ext cx="8379584" cy="3121175"/>
          </a:xfrm>
          <a:prstGeom prst="rect">
            <a:avLst/>
          </a:prstGeom>
        </p:spPr>
        <p:txBody>
          <a:bodyPr vert="horz" wrap="square" lIns="0" tIns="99695" rIns="0" bIns="0" rtlCol="0">
            <a:spAutoFit/>
          </a:bodyPr>
          <a:lstStyle/>
          <a:p>
            <a:pPr marL="12065" algn="just">
              <a:lnSpc>
                <a:spcPct val="150000"/>
              </a:lnSpc>
              <a:spcBef>
                <a:spcPts val="600"/>
              </a:spcBef>
              <a:buClr>
                <a:srgbClr val="FF5A33"/>
              </a:buClr>
              <a:tabLst>
                <a:tab pos="356235" algn="l"/>
              </a:tabLst>
            </a:pPr>
            <a:r>
              <a:rPr lang="en-US" sz="2400" b="1" spc="-10" dirty="0">
                <a:solidFill>
                  <a:schemeClr val="accent1"/>
                </a:solidFill>
              </a:rPr>
              <a:t>5.4.2. </a:t>
            </a:r>
            <a:r>
              <a:rPr lang="en-US" sz="2400" b="1" spc="-10" dirty="0" err="1">
                <a:solidFill>
                  <a:schemeClr val="accent1"/>
                </a:solidFill>
              </a:rPr>
              <a:t>Độ</a:t>
            </a:r>
            <a:r>
              <a:rPr lang="en-US" sz="2400" b="1" spc="-10" dirty="0">
                <a:solidFill>
                  <a:schemeClr val="accent1"/>
                </a:solidFill>
              </a:rPr>
              <a:t> </a:t>
            </a:r>
            <a:r>
              <a:rPr lang="en-US" sz="2400" b="1" spc="-10" dirty="0" err="1">
                <a:solidFill>
                  <a:schemeClr val="accent1"/>
                </a:solidFill>
              </a:rPr>
              <a:t>đo</a:t>
            </a:r>
            <a:r>
              <a:rPr lang="en-US" sz="2400" b="1" spc="-10" dirty="0">
                <a:solidFill>
                  <a:schemeClr val="accent1"/>
                </a:solidFill>
              </a:rPr>
              <a:t> C2</a:t>
            </a:r>
          </a:p>
          <a:p>
            <a:pPr marL="12065" algn="just">
              <a:lnSpc>
                <a:spcPct val="150000"/>
              </a:lnSpc>
              <a:spcBef>
                <a:spcPts val="600"/>
              </a:spcBef>
              <a:buClr>
                <a:srgbClr val="FF5A33"/>
              </a:buClr>
              <a:tabLst>
                <a:tab pos="356235" algn="l"/>
              </a:tabLst>
            </a:pPr>
            <a:r>
              <a:rPr lang="vi-VN" sz="2400" spc="-5" dirty="0">
                <a:latin typeface="Segoe UI"/>
                <a:cs typeface="Segoe UI"/>
              </a:rPr>
              <a:t>cần tối thiểu ba đường đi</a:t>
            </a:r>
          </a:p>
          <a:p>
            <a:pPr marL="469265" indent="-457200" algn="just">
              <a:lnSpc>
                <a:spcPct val="150000"/>
              </a:lnSpc>
              <a:spcBef>
                <a:spcPts val="600"/>
              </a:spcBef>
              <a:buClr>
                <a:srgbClr val="FF5A33"/>
              </a:buClr>
              <a:buFont typeface="+mj-lt"/>
              <a:buAutoNum type="arabicPeriod"/>
              <a:tabLst>
                <a:tab pos="356235" algn="l"/>
              </a:tabLst>
            </a:pPr>
            <a:r>
              <a:rPr lang="en-US" sz="2400" spc="-10" dirty="0"/>
              <a:t>1; 2; 4; 5; 6; 7,8</a:t>
            </a:r>
          </a:p>
          <a:p>
            <a:pPr marL="469265" indent="-457200" algn="just">
              <a:lnSpc>
                <a:spcPct val="150000"/>
              </a:lnSpc>
              <a:spcBef>
                <a:spcPts val="600"/>
              </a:spcBef>
              <a:buClr>
                <a:srgbClr val="FF5A33"/>
              </a:buClr>
              <a:buFont typeface="+mj-lt"/>
              <a:buAutoNum type="arabicPeriod"/>
              <a:tabLst>
                <a:tab pos="356235" algn="l"/>
              </a:tabLst>
            </a:pPr>
            <a:r>
              <a:rPr lang="en-US" sz="2400" spc="-10" dirty="0"/>
              <a:t>1; 2; 3</a:t>
            </a:r>
          </a:p>
          <a:p>
            <a:pPr marL="469265" indent="-457200" algn="just">
              <a:lnSpc>
                <a:spcPct val="150000"/>
              </a:lnSpc>
              <a:spcBef>
                <a:spcPts val="600"/>
              </a:spcBef>
              <a:buClr>
                <a:srgbClr val="FF5A33"/>
              </a:buClr>
              <a:buFont typeface="+mj-lt"/>
              <a:buAutoNum type="arabicPeriod"/>
              <a:tabLst>
                <a:tab pos="356235" algn="l"/>
              </a:tabLst>
            </a:pPr>
            <a:r>
              <a:rPr lang="en-US" sz="2400" spc="-10" dirty="0"/>
              <a:t>1; 2; 4; 5; 7,8</a:t>
            </a:r>
          </a:p>
        </p:txBody>
      </p:sp>
    </p:spTree>
    <p:extLst>
      <p:ext uri="{BB962C8B-B14F-4D97-AF65-F5344CB8AC3E}">
        <p14:creationId xmlns:p14="http://schemas.microsoft.com/office/powerpoint/2010/main" val="1589312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176213">
              <a:lnSpc>
                <a:spcPct val="100000"/>
              </a:lnSpc>
              <a:spcBef>
                <a:spcPts val="95"/>
              </a:spcBef>
            </a:pPr>
            <a:r>
              <a:rPr lang="en-US" sz="2800" spc="-10" dirty="0"/>
              <a:t>5.4. </a:t>
            </a:r>
            <a:r>
              <a:rPr lang="en-US" sz="2800" spc="-10" dirty="0" err="1"/>
              <a:t>Kiểm</a:t>
            </a:r>
            <a:r>
              <a:rPr lang="en-US" sz="2800" spc="-10" dirty="0"/>
              <a:t> </a:t>
            </a:r>
            <a:r>
              <a:rPr lang="en-US" sz="2800" spc="-10" dirty="0" err="1"/>
              <a:t>thử</a:t>
            </a:r>
            <a:r>
              <a:rPr lang="en-US" sz="2800" spc="-10" dirty="0"/>
              <a:t> </a:t>
            </a:r>
            <a:r>
              <a:rPr lang="en-US" sz="2800" spc="-10" dirty="0" err="1"/>
              <a:t>dựa</a:t>
            </a:r>
            <a:r>
              <a:rPr lang="en-US" sz="2800" spc="-10" dirty="0"/>
              <a:t> </a:t>
            </a:r>
            <a:r>
              <a:rPr lang="en-US" sz="2800" spc="-10" dirty="0" err="1"/>
              <a:t>vào</a:t>
            </a:r>
            <a:r>
              <a:rPr lang="en-US" sz="2800" spc="-10" dirty="0"/>
              <a:t> </a:t>
            </a:r>
            <a:r>
              <a:rPr lang="en-US" sz="2800" spc="-10" dirty="0" err="1"/>
              <a:t>độ</a:t>
            </a:r>
            <a:r>
              <a:rPr lang="en-US" sz="2800" spc="-10" dirty="0"/>
              <a:t> </a:t>
            </a:r>
            <a:r>
              <a:rPr lang="en-US" sz="2800" spc="-10" dirty="0" err="1"/>
              <a:t>đo</a:t>
            </a:r>
            <a:endParaRPr lang="en-US" sz="2800" spc="-10" dirty="0"/>
          </a:p>
        </p:txBody>
      </p:sp>
      <p:sp>
        <p:nvSpPr>
          <p:cNvPr id="7" name="object 7"/>
          <p:cNvSpPr txBox="1"/>
          <p:nvPr/>
        </p:nvSpPr>
        <p:spPr>
          <a:xfrm>
            <a:off x="382208" y="774909"/>
            <a:ext cx="8379584" cy="597408"/>
          </a:xfrm>
          <a:prstGeom prst="rect">
            <a:avLst/>
          </a:prstGeom>
        </p:spPr>
        <p:txBody>
          <a:bodyPr vert="horz" wrap="square" lIns="0" tIns="99695" rIns="0" bIns="0" rtlCol="0">
            <a:spAutoFit/>
          </a:bodyPr>
          <a:lstStyle/>
          <a:p>
            <a:pPr marL="12065" algn="just">
              <a:lnSpc>
                <a:spcPct val="150000"/>
              </a:lnSpc>
              <a:spcBef>
                <a:spcPts val="600"/>
              </a:spcBef>
              <a:buClr>
                <a:srgbClr val="FF5A33"/>
              </a:buClr>
              <a:tabLst>
                <a:tab pos="356235" algn="l"/>
              </a:tabLst>
            </a:pPr>
            <a:r>
              <a:rPr lang="en-US" sz="2400" b="1" spc="-10" dirty="0">
                <a:solidFill>
                  <a:schemeClr val="accent1"/>
                </a:solidFill>
              </a:rPr>
              <a:t>5.4.2. </a:t>
            </a:r>
            <a:r>
              <a:rPr lang="en-US" sz="2400" b="1" spc="-10" dirty="0" err="1">
                <a:solidFill>
                  <a:schemeClr val="accent1"/>
                </a:solidFill>
              </a:rPr>
              <a:t>Độ</a:t>
            </a:r>
            <a:r>
              <a:rPr lang="en-US" sz="2400" b="1" spc="-10" dirty="0">
                <a:solidFill>
                  <a:schemeClr val="accent1"/>
                </a:solidFill>
              </a:rPr>
              <a:t> </a:t>
            </a:r>
            <a:r>
              <a:rPr lang="en-US" sz="2400" b="1" spc="-10" dirty="0" err="1">
                <a:solidFill>
                  <a:schemeClr val="accent1"/>
                </a:solidFill>
              </a:rPr>
              <a:t>đo</a:t>
            </a:r>
            <a:r>
              <a:rPr lang="en-US" sz="2400" b="1" spc="-10" dirty="0">
                <a:solidFill>
                  <a:schemeClr val="accent1"/>
                </a:solidFill>
              </a:rPr>
              <a:t> C2</a:t>
            </a:r>
          </a:p>
        </p:txBody>
      </p:sp>
      <p:pic>
        <p:nvPicPr>
          <p:cNvPr id="3" name="Picture 2">
            <a:extLst>
              <a:ext uri="{FF2B5EF4-FFF2-40B4-BE49-F238E27FC236}">
                <a16:creationId xmlns:a16="http://schemas.microsoft.com/office/drawing/2014/main" id="{6D4E4121-8C0B-B845-F180-B3590336BFEB}"/>
              </a:ext>
            </a:extLst>
          </p:cNvPr>
          <p:cNvPicPr>
            <a:picLocks noChangeAspect="1"/>
          </p:cNvPicPr>
          <p:nvPr/>
        </p:nvPicPr>
        <p:blipFill>
          <a:blip r:embed="rId3"/>
          <a:stretch>
            <a:fillRect/>
          </a:stretch>
        </p:blipFill>
        <p:spPr>
          <a:xfrm>
            <a:off x="0" y="2057400"/>
            <a:ext cx="9144000" cy="2493818"/>
          </a:xfrm>
          <a:prstGeom prst="rect">
            <a:avLst/>
          </a:prstGeom>
        </p:spPr>
      </p:pic>
    </p:spTree>
    <p:extLst>
      <p:ext uri="{BB962C8B-B14F-4D97-AF65-F5344CB8AC3E}">
        <p14:creationId xmlns:p14="http://schemas.microsoft.com/office/powerpoint/2010/main" val="2779560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176213">
              <a:lnSpc>
                <a:spcPct val="100000"/>
              </a:lnSpc>
              <a:spcBef>
                <a:spcPts val="95"/>
              </a:spcBef>
            </a:pPr>
            <a:r>
              <a:rPr lang="en-US" sz="2800" spc="-10" dirty="0"/>
              <a:t>5.4. </a:t>
            </a:r>
            <a:r>
              <a:rPr lang="en-US" sz="2800" spc="-10" dirty="0" err="1"/>
              <a:t>Kiểm</a:t>
            </a:r>
            <a:r>
              <a:rPr lang="en-US" sz="2800" spc="-10" dirty="0"/>
              <a:t> </a:t>
            </a:r>
            <a:r>
              <a:rPr lang="en-US" sz="2800" spc="-10" dirty="0" err="1"/>
              <a:t>thử</a:t>
            </a:r>
            <a:r>
              <a:rPr lang="en-US" sz="2800" spc="-10" dirty="0"/>
              <a:t> </a:t>
            </a:r>
            <a:r>
              <a:rPr lang="en-US" sz="2800" spc="-10" dirty="0" err="1"/>
              <a:t>dựa</a:t>
            </a:r>
            <a:r>
              <a:rPr lang="en-US" sz="2800" spc="-10" dirty="0"/>
              <a:t> </a:t>
            </a:r>
            <a:r>
              <a:rPr lang="en-US" sz="2800" spc="-10" dirty="0" err="1"/>
              <a:t>vào</a:t>
            </a:r>
            <a:r>
              <a:rPr lang="en-US" sz="2800" spc="-10" dirty="0"/>
              <a:t> </a:t>
            </a:r>
            <a:r>
              <a:rPr lang="en-US" sz="2800" spc="-10" dirty="0" err="1"/>
              <a:t>độ</a:t>
            </a:r>
            <a:r>
              <a:rPr lang="en-US" sz="2800" spc="-10" dirty="0"/>
              <a:t> </a:t>
            </a:r>
            <a:r>
              <a:rPr lang="en-US" sz="2800" spc="-10" dirty="0" err="1"/>
              <a:t>đo</a:t>
            </a:r>
            <a:endParaRPr lang="en-US" sz="2800" spc="-10" dirty="0"/>
          </a:p>
        </p:txBody>
      </p:sp>
      <p:sp>
        <p:nvSpPr>
          <p:cNvPr id="7" name="object 7"/>
          <p:cNvSpPr txBox="1"/>
          <p:nvPr/>
        </p:nvSpPr>
        <p:spPr>
          <a:xfrm>
            <a:off x="382208" y="774909"/>
            <a:ext cx="8379584" cy="1779911"/>
          </a:xfrm>
          <a:prstGeom prst="rect">
            <a:avLst/>
          </a:prstGeom>
        </p:spPr>
        <p:txBody>
          <a:bodyPr vert="horz" wrap="square" lIns="0" tIns="99695" rIns="0" bIns="0" rtlCol="0">
            <a:spAutoFit/>
          </a:bodyPr>
          <a:lstStyle/>
          <a:p>
            <a:pPr marL="12065" algn="just">
              <a:lnSpc>
                <a:spcPct val="150000"/>
              </a:lnSpc>
              <a:spcBef>
                <a:spcPts val="600"/>
              </a:spcBef>
              <a:buClr>
                <a:srgbClr val="FF5A33"/>
              </a:buClr>
              <a:tabLst>
                <a:tab pos="356235" algn="l"/>
              </a:tabLst>
            </a:pPr>
            <a:r>
              <a:rPr lang="en-US" sz="2400" b="1" spc="-10" dirty="0">
                <a:solidFill>
                  <a:schemeClr val="accent1"/>
                </a:solidFill>
              </a:rPr>
              <a:t>5.4.2. </a:t>
            </a:r>
            <a:r>
              <a:rPr lang="en-US" sz="2400" b="1" spc="-10" dirty="0" err="1">
                <a:solidFill>
                  <a:schemeClr val="accent1"/>
                </a:solidFill>
              </a:rPr>
              <a:t>Độ</a:t>
            </a:r>
            <a:r>
              <a:rPr lang="en-US" sz="2400" b="1" spc="-10" dirty="0">
                <a:solidFill>
                  <a:schemeClr val="accent1"/>
                </a:solidFill>
              </a:rPr>
              <a:t> </a:t>
            </a:r>
            <a:r>
              <a:rPr lang="en-US" sz="2400" b="1" spc="-10" dirty="0" err="1">
                <a:solidFill>
                  <a:schemeClr val="accent1"/>
                </a:solidFill>
              </a:rPr>
              <a:t>đo</a:t>
            </a:r>
            <a:r>
              <a:rPr lang="en-US" sz="2400" b="1" spc="-10" dirty="0">
                <a:solidFill>
                  <a:schemeClr val="accent1"/>
                </a:solidFill>
              </a:rPr>
              <a:t> C3</a:t>
            </a:r>
          </a:p>
          <a:p>
            <a:pPr marL="354965" indent="-342900" algn="just">
              <a:lnSpc>
                <a:spcPct val="150000"/>
              </a:lnSpc>
              <a:spcBef>
                <a:spcPts val="600"/>
              </a:spcBef>
              <a:buClr>
                <a:srgbClr val="FF5A33"/>
              </a:buClr>
              <a:buFont typeface="Wingdings" panose="05000000000000000000" pitchFamily="2" charset="2"/>
              <a:buChar char="Ø"/>
              <a:tabLst>
                <a:tab pos="356235" algn="l"/>
              </a:tabLst>
            </a:pPr>
            <a:r>
              <a:rPr lang="en-US" sz="2400" spc="-10" dirty="0" err="1"/>
              <a:t>đồ</a:t>
            </a:r>
            <a:r>
              <a:rPr lang="en-US" sz="2400" spc="-10" dirty="0"/>
              <a:t> </a:t>
            </a:r>
            <a:r>
              <a:rPr lang="en-US" sz="2400" spc="-10" dirty="0" err="1"/>
              <a:t>thị</a:t>
            </a:r>
            <a:r>
              <a:rPr lang="en-US" sz="2400" spc="-10" dirty="0"/>
              <a:t> </a:t>
            </a:r>
            <a:r>
              <a:rPr lang="en-US" sz="2400" spc="-10" dirty="0" err="1"/>
              <a:t>dòng</a:t>
            </a:r>
            <a:r>
              <a:rPr lang="en-US" sz="2400" spc="-10" dirty="0"/>
              <a:t> </a:t>
            </a:r>
            <a:r>
              <a:rPr lang="en-US" sz="2400" spc="-10" dirty="0" err="1"/>
              <a:t>điều</a:t>
            </a:r>
            <a:r>
              <a:rPr lang="en-US" sz="2400" spc="-10" dirty="0"/>
              <a:t> </a:t>
            </a:r>
            <a:r>
              <a:rPr lang="en-US" sz="2400" spc="-10" dirty="0" err="1"/>
              <a:t>khiển</a:t>
            </a:r>
            <a:r>
              <a:rPr lang="en-US" sz="2400" spc="-10" dirty="0"/>
              <a:t> </a:t>
            </a:r>
            <a:r>
              <a:rPr lang="en-US" sz="2400" spc="-10" dirty="0" err="1"/>
              <a:t>ứng</a:t>
            </a:r>
            <a:r>
              <a:rPr lang="en-US" sz="2400" spc="-10" dirty="0"/>
              <a:t> </a:t>
            </a:r>
            <a:r>
              <a:rPr lang="en-US" sz="2400" spc="-10" dirty="0" err="1"/>
              <a:t>với</a:t>
            </a:r>
            <a:r>
              <a:rPr lang="en-US" sz="2400" spc="-10" dirty="0"/>
              <a:t> </a:t>
            </a:r>
            <a:r>
              <a:rPr lang="en-US" sz="2400" spc="-10" dirty="0" err="1"/>
              <a:t>độ</a:t>
            </a:r>
            <a:r>
              <a:rPr lang="en-US" sz="2400" spc="-10" dirty="0"/>
              <a:t> </a:t>
            </a:r>
            <a:r>
              <a:rPr lang="en-US" sz="2400" spc="-10" dirty="0" err="1"/>
              <a:t>đo</a:t>
            </a:r>
            <a:r>
              <a:rPr lang="en-US" sz="2400" spc="-10" dirty="0"/>
              <a:t> C3 </a:t>
            </a:r>
            <a:r>
              <a:rPr lang="en-US" sz="2400" spc="-10" dirty="0" err="1"/>
              <a:t>khác</a:t>
            </a:r>
            <a:r>
              <a:rPr lang="en-US" sz="2400" spc="-10" dirty="0"/>
              <a:t> </a:t>
            </a:r>
            <a:r>
              <a:rPr lang="en-US" sz="2400" spc="-10" dirty="0" err="1"/>
              <a:t>với</a:t>
            </a:r>
            <a:r>
              <a:rPr lang="en-US" sz="2400" spc="-10" dirty="0"/>
              <a:t> </a:t>
            </a:r>
            <a:r>
              <a:rPr lang="en-US" sz="2400" spc="-10" dirty="0" err="1"/>
              <a:t>đồ</a:t>
            </a:r>
            <a:r>
              <a:rPr lang="en-US" sz="2400" spc="-10" dirty="0"/>
              <a:t> </a:t>
            </a:r>
            <a:r>
              <a:rPr lang="en-US" sz="2400" spc="-10" dirty="0" err="1"/>
              <a:t>thị</a:t>
            </a:r>
            <a:r>
              <a:rPr lang="en-US" sz="2400" spc="-10" dirty="0"/>
              <a:t> </a:t>
            </a:r>
            <a:r>
              <a:rPr lang="en-US" sz="2400" spc="-10" dirty="0" err="1"/>
              <a:t>dòng</a:t>
            </a:r>
            <a:r>
              <a:rPr lang="en-US" sz="2400" spc="-10" dirty="0"/>
              <a:t> </a:t>
            </a:r>
            <a:r>
              <a:rPr lang="en-US" sz="2400" spc="-10" dirty="0" err="1"/>
              <a:t>điều</a:t>
            </a:r>
            <a:r>
              <a:rPr lang="en-US" sz="2400" spc="-10" dirty="0"/>
              <a:t> </a:t>
            </a:r>
            <a:r>
              <a:rPr lang="en-US" sz="2400" spc="-10" dirty="0" err="1"/>
              <a:t>khiển</a:t>
            </a:r>
            <a:r>
              <a:rPr lang="en-US" sz="2400" spc="-10" dirty="0"/>
              <a:t> </a:t>
            </a:r>
            <a:r>
              <a:rPr lang="en-US" sz="2400" spc="-10" dirty="0" err="1"/>
              <a:t>ứng</a:t>
            </a:r>
            <a:r>
              <a:rPr lang="en-US" sz="2400" spc="-10" dirty="0"/>
              <a:t> </a:t>
            </a:r>
            <a:r>
              <a:rPr lang="en-US" sz="2400" spc="-10" dirty="0" err="1"/>
              <a:t>với</a:t>
            </a:r>
            <a:r>
              <a:rPr lang="en-US" sz="2400" spc="-10" dirty="0"/>
              <a:t> </a:t>
            </a:r>
            <a:r>
              <a:rPr lang="en-US" sz="2400" spc="-10" dirty="0" err="1"/>
              <a:t>các</a:t>
            </a:r>
            <a:r>
              <a:rPr lang="en-US" sz="2400" spc="-10" dirty="0"/>
              <a:t> </a:t>
            </a:r>
            <a:r>
              <a:rPr lang="en-US" sz="2400" spc="-10" dirty="0" err="1"/>
              <a:t>độ</a:t>
            </a:r>
            <a:r>
              <a:rPr lang="en-US" sz="2400" spc="-10" dirty="0"/>
              <a:t> </a:t>
            </a:r>
            <a:r>
              <a:rPr lang="en-US" sz="2400" spc="-10" dirty="0" err="1"/>
              <a:t>đo</a:t>
            </a:r>
            <a:r>
              <a:rPr lang="en-US" sz="2400" spc="-10" dirty="0"/>
              <a:t> c1,c2</a:t>
            </a:r>
            <a:endParaRPr lang="en-US" sz="2400" spc="-5" dirty="0">
              <a:latin typeface="Segoe UI"/>
              <a:cs typeface="Segoe UI"/>
            </a:endParaRPr>
          </a:p>
        </p:txBody>
      </p:sp>
    </p:spTree>
    <p:extLst>
      <p:ext uri="{BB962C8B-B14F-4D97-AF65-F5344CB8AC3E}">
        <p14:creationId xmlns:p14="http://schemas.microsoft.com/office/powerpoint/2010/main" val="3644986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176213">
              <a:lnSpc>
                <a:spcPct val="100000"/>
              </a:lnSpc>
              <a:spcBef>
                <a:spcPts val="95"/>
              </a:spcBef>
            </a:pPr>
            <a:r>
              <a:rPr lang="en-US" sz="2800" spc="-10" dirty="0"/>
              <a:t>5.4. </a:t>
            </a:r>
            <a:r>
              <a:rPr lang="en-US" sz="2800" spc="-10" dirty="0" err="1"/>
              <a:t>Kiểm</a:t>
            </a:r>
            <a:r>
              <a:rPr lang="en-US" sz="2800" spc="-10" dirty="0"/>
              <a:t> </a:t>
            </a:r>
            <a:r>
              <a:rPr lang="en-US" sz="2800" spc="-10" dirty="0" err="1"/>
              <a:t>thử</a:t>
            </a:r>
            <a:r>
              <a:rPr lang="en-US" sz="2800" spc="-10" dirty="0"/>
              <a:t> </a:t>
            </a:r>
            <a:r>
              <a:rPr lang="en-US" sz="2800" spc="-10" dirty="0" err="1"/>
              <a:t>dựa</a:t>
            </a:r>
            <a:r>
              <a:rPr lang="en-US" sz="2800" spc="-10" dirty="0"/>
              <a:t> </a:t>
            </a:r>
            <a:r>
              <a:rPr lang="en-US" sz="2800" spc="-10" dirty="0" err="1"/>
              <a:t>vào</a:t>
            </a:r>
            <a:r>
              <a:rPr lang="en-US" sz="2800" spc="-10" dirty="0"/>
              <a:t> </a:t>
            </a:r>
            <a:r>
              <a:rPr lang="en-US" sz="2800" spc="-10" dirty="0" err="1"/>
              <a:t>độ</a:t>
            </a:r>
            <a:r>
              <a:rPr lang="en-US" sz="2800" spc="-10" dirty="0"/>
              <a:t> </a:t>
            </a:r>
            <a:r>
              <a:rPr lang="en-US" sz="2800" spc="-10" dirty="0" err="1"/>
              <a:t>đo</a:t>
            </a:r>
            <a:endParaRPr lang="en-US" sz="2800" spc="-10" dirty="0"/>
          </a:p>
        </p:txBody>
      </p:sp>
      <p:sp>
        <p:nvSpPr>
          <p:cNvPr id="7" name="object 7"/>
          <p:cNvSpPr txBox="1"/>
          <p:nvPr/>
        </p:nvSpPr>
        <p:spPr>
          <a:xfrm>
            <a:off x="382208" y="774909"/>
            <a:ext cx="8379584" cy="597408"/>
          </a:xfrm>
          <a:prstGeom prst="rect">
            <a:avLst/>
          </a:prstGeom>
        </p:spPr>
        <p:txBody>
          <a:bodyPr vert="horz" wrap="square" lIns="0" tIns="99695" rIns="0" bIns="0" rtlCol="0">
            <a:spAutoFit/>
          </a:bodyPr>
          <a:lstStyle/>
          <a:p>
            <a:pPr marL="12065" algn="just">
              <a:lnSpc>
                <a:spcPct val="150000"/>
              </a:lnSpc>
              <a:spcBef>
                <a:spcPts val="600"/>
              </a:spcBef>
              <a:buClr>
                <a:srgbClr val="FF5A33"/>
              </a:buClr>
              <a:tabLst>
                <a:tab pos="356235" algn="l"/>
              </a:tabLst>
            </a:pPr>
            <a:r>
              <a:rPr lang="en-US" sz="2400" b="1" spc="-10" dirty="0">
                <a:solidFill>
                  <a:schemeClr val="accent1"/>
                </a:solidFill>
              </a:rPr>
              <a:t>5.4.2. </a:t>
            </a:r>
            <a:r>
              <a:rPr lang="en-US" sz="2400" b="1" spc="-10" dirty="0" err="1">
                <a:solidFill>
                  <a:schemeClr val="accent1"/>
                </a:solidFill>
              </a:rPr>
              <a:t>Độ</a:t>
            </a:r>
            <a:r>
              <a:rPr lang="en-US" sz="2400" b="1" spc="-10" dirty="0">
                <a:solidFill>
                  <a:schemeClr val="accent1"/>
                </a:solidFill>
              </a:rPr>
              <a:t> </a:t>
            </a:r>
            <a:r>
              <a:rPr lang="en-US" sz="2400" b="1" spc="-10" dirty="0" err="1">
                <a:solidFill>
                  <a:schemeClr val="accent1"/>
                </a:solidFill>
              </a:rPr>
              <a:t>đo</a:t>
            </a:r>
            <a:r>
              <a:rPr lang="en-US" sz="2400" b="1" spc="-10" dirty="0">
                <a:solidFill>
                  <a:schemeClr val="accent1"/>
                </a:solidFill>
              </a:rPr>
              <a:t> C3</a:t>
            </a:r>
          </a:p>
        </p:txBody>
      </p:sp>
      <p:pic>
        <p:nvPicPr>
          <p:cNvPr id="4" name="Picture 3">
            <a:extLst>
              <a:ext uri="{FF2B5EF4-FFF2-40B4-BE49-F238E27FC236}">
                <a16:creationId xmlns:a16="http://schemas.microsoft.com/office/drawing/2014/main" id="{2D1C0DDC-4EBF-A8EC-07D7-134214F36C3F}"/>
              </a:ext>
            </a:extLst>
          </p:cNvPr>
          <p:cNvPicPr>
            <a:picLocks noChangeAspect="1"/>
          </p:cNvPicPr>
          <p:nvPr/>
        </p:nvPicPr>
        <p:blipFill>
          <a:blip r:embed="rId3"/>
          <a:stretch>
            <a:fillRect/>
          </a:stretch>
        </p:blipFill>
        <p:spPr>
          <a:xfrm>
            <a:off x="304801" y="1524000"/>
            <a:ext cx="6400800" cy="4257675"/>
          </a:xfrm>
          <a:prstGeom prst="rect">
            <a:avLst/>
          </a:prstGeom>
        </p:spPr>
      </p:pic>
      <p:pic>
        <p:nvPicPr>
          <p:cNvPr id="8" name="Picture 7">
            <a:extLst>
              <a:ext uri="{FF2B5EF4-FFF2-40B4-BE49-F238E27FC236}">
                <a16:creationId xmlns:a16="http://schemas.microsoft.com/office/drawing/2014/main" id="{10175E60-ADD4-89CF-590F-F7EE73CA6E11}"/>
              </a:ext>
            </a:extLst>
          </p:cNvPr>
          <p:cNvPicPr>
            <a:picLocks noChangeAspect="1"/>
          </p:cNvPicPr>
          <p:nvPr/>
        </p:nvPicPr>
        <p:blipFill>
          <a:blip r:embed="rId4"/>
          <a:stretch>
            <a:fillRect/>
          </a:stretch>
        </p:blipFill>
        <p:spPr>
          <a:xfrm>
            <a:off x="6705601" y="1226267"/>
            <a:ext cx="2362200" cy="5324475"/>
          </a:xfrm>
          <a:prstGeom prst="rect">
            <a:avLst/>
          </a:prstGeom>
        </p:spPr>
      </p:pic>
    </p:spTree>
    <p:extLst>
      <p:ext uri="{BB962C8B-B14F-4D97-AF65-F5344CB8AC3E}">
        <p14:creationId xmlns:p14="http://schemas.microsoft.com/office/powerpoint/2010/main" val="305142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176213">
              <a:lnSpc>
                <a:spcPct val="100000"/>
              </a:lnSpc>
              <a:spcBef>
                <a:spcPts val="95"/>
              </a:spcBef>
            </a:pPr>
            <a:r>
              <a:rPr lang="en-US" sz="2800" spc="-10" dirty="0"/>
              <a:t>5.4. </a:t>
            </a:r>
            <a:r>
              <a:rPr lang="en-US" sz="2800" spc="-10" dirty="0" err="1"/>
              <a:t>Kiểm</a:t>
            </a:r>
            <a:r>
              <a:rPr lang="en-US" sz="2800" spc="-10" dirty="0"/>
              <a:t> </a:t>
            </a:r>
            <a:r>
              <a:rPr lang="en-US" sz="2800" spc="-10" dirty="0" err="1"/>
              <a:t>thử</a:t>
            </a:r>
            <a:r>
              <a:rPr lang="en-US" sz="2800" spc="-10" dirty="0"/>
              <a:t> </a:t>
            </a:r>
            <a:r>
              <a:rPr lang="en-US" sz="2800" spc="-10" dirty="0" err="1"/>
              <a:t>dựa</a:t>
            </a:r>
            <a:r>
              <a:rPr lang="en-US" sz="2800" spc="-10" dirty="0"/>
              <a:t> </a:t>
            </a:r>
            <a:r>
              <a:rPr lang="en-US" sz="2800" spc="-10" dirty="0" err="1"/>
              <a:t>vào</a:t>
            </a:r>
            <a:r>
              <a:rPr lang="en-US" sz="2800" spc="-10" dirty="0"/>
              <a:t> </a:t>
            </a:r>
            <a:r>
              <a:rPr lang="en-US" sz="2800" spc="-10" dirty="0" err="1"/>
              <a:t>độ</a:t>
            </a:r>
            <a:r>
              <a:rPr lang="en-US" sz="2800" spc="-10" dirty="0"/>
              <a:t> </a:t>
            </a:r>
            <a:r>
              <a:rPr lang="en-US" sz="2800" spc="-10" dirty="0" err="1"/>
              <a:t>đo</a:t>
            </a:r>
            <a:endParaRPr lang="en-US" sz="2800" spc="-10" dirty="0"/>
          </a:p>
        </p:txBody>
      </p:sp>
      <p:sp>
        <p:nvSpPr>
          <p:cNvPr id="7" name="object 7"/>
          <p:cNvSpPr txBox="1"/>
          <p:nvPr/>
        </p:nvSpPr>
        <p:spPr>
          <a:xfrm>
            <a:off x="382208" y="774909"/>
            <a:ext cx="8379584" cy="4371518"/>
          </a:xfrm>
          <a:prstGeom prst="rect">
            <a:avLst/>
          </a:prstGeom>
        </p:spPr>
        <p:txBody>
          <a:bodyPr vert="horz" wrap="square" lIns="0" tIns="99695" rIns="0" bIns="0" rtlCol="0">
            <a:spAutoFit/>
          </a:bodyPr>
          <a:lstStyle/>
          <a:p>
            <a:pPr marL="12065" algn="just">
              <a:lnSpc>
                <a:spcPct val="150000"/>
              </a:lnSpc>
              <a:spcBef>
                <a:spcPts val="600"/>
              </a:spcBef>
              <a:buClr>
                <a:srgbClr val="FF5A33"/>
              </a:buClr>
              <a:tabLst>
                <a:tab pos="356235" algn="l"/>
              </a:tabLst>
            </a:pPr>
            <a:r>
              <a:rPr lang="en-US" sz="2400" b="1" spc="-10" dirty="0">
                <a:solidFill>
                  <a:schemeClr val="accent1"/>
                </a:solidFill>
              </a:rPr>
              <a:t>5.4.2. </a:t>
            </a:r>
            <a:r>
              <a:rPr lang="en-US" sz="2400" b="1" spc="-10" dirty="0" err="1">
                <a:solidFill>
                  <a:schemeClr val="accent1"/>
                </a:solidFill>
              </a:rPr>
              <a:t>Độ</a:t>
            </a:r>
            <a:r>
              <a:rPr lang="en-US" sz="2400" b="1" spc="-10" dirty="0">
                <a:solidFill>
                  <a:schemeClr val="accent1"/>
                </a:solidFill>
              </a:rPr>
              <a:t> </a:t>
            </a:r>
            <a:r>
              <a:rPr lang="en-US" sz="2400" b="1" spc="-10" dirty="0" err="1">
                <a:solidFill>
                  <a:schemeClr val="accent1"/>
                </a:solidFill>
              </a:rPr>
              <a:t>đo</a:t>
            </a:r>
            <a:r>
              <a:rPr lang="en-US" sz="2400" b="1" spc="-10" dirty="0">
                <a:solidFill>
                  <a:schemeClr val="accent1"/>
                </a:solidFill>
              </a:rPr>
              <a:t> C3</a:t>
            </a:r>
          </a:p>
          <a:p>
            <a:pPr marL="12065" algn="just">
              <a:lnSpc>
                <a:spcPct val="150000"/>
              </a:lnSpc>
              <a:spcBef>
                <a:spcPts val="600"/>
              </a:spcBef>
              <a:buClr>
                <a:srgbClr val="FF5A33"/>
              </a:buClr>
              <a:tabLst>
                <a:tab pos="356235" algn="l"/>
              </a:tabLst>
            </a:pPr>
            <a:r>
              <a:rPr lang="vi-VN" sz="2400" spc="-5" dirty="0">
                <a:latin typeface="Segoe UI"/>
                <a:cs typeface="Segoe UI"/>
              </a:rPr>
              <a:t>cần tối thiểu </a:t>
            </a:r>
            <a:r>
              <a:rPr lang="en-US" sz="2400" spc="-5" dirty="0">
                <a:latin typeface="Segoe UI"/>
                <a:cs typeface="Segoe UI"/>
              </a:rPr>
              <a:t>4</a:t>
            </a:r>
            <a:r>
              <a:rPr lang="vi-VN" sz="2400" spc="-5" dirty="0">
                <a:latin typeface="Segoe UI"/>
                <a:cs typeface="Segoe UI"/>
              </a:rPr>
              <a:t> đường đi</a:t>
            </a:r>
            <a:r>
              <a:rPr lang="en-US" sz="2400" spc="-5" dirty="0">
                <a:latin typeface="Segoe UI"/>
                <a:cs typeface="Segoe UI"/>
              </a:rPr>
              <a:t> </a:t>
            </a:r>
            <a:r>
              <a:rPr lang="en-US" sz="2400" spc="-5" dirty="0" err="1">
                <a:latin typeface="Segoe UI"/>
                <a:cs typeface="Segoe UI"/>
              </a:rPr>
              <a:t>để</a:t>
            </a:r>
            <a:r>
              <a:rPr lang="en-US" sz="2400" spc="-5" dirty="0">
                <a:latin typeface="Segoe UI"/>
                <a:cs typeface="Segoe UI"/>
              </a:rPr>
              <a:t> </a:t>
            </a:r>
            <a:r>
              <a:rPr lang="en-US" sz="2400" spc="-5" dirty="0" err="1">
                <a:latin typeface="Segoe UI"/>
                <a:cs typeface="Segoe UI"/>
              </a:rPr>
              <a:t>đạt</a:t>
            </a:r>
            <a:r>
              <a:rPr lang="en-US" sz="2400" spc="-5" dirty="0">
                <a:latin typeface="Segoe UI"/>
                <a:cs typeface="Segoe UI"/>
              </a:rPr>
              <a:t> </a:t>
            </a:r>
            <a:r>
              <a:rPr lang="en-US" sz="2400" spc="-5" dirty="0" err="1">
                <a:latin typeface="Segoe UI"/>
                <a:cs typeface="Segoe UI"/>
              </a:rPr>
              <a:t>độ</a:t>
            </a:r>
            <a:r>
              <a:rPr lang="en-US" sz="2400" spc="-5" dirty="0">
                <a:latin typeface="Segoe UI"/>
                <a:cs typeface="Segoe UI"/>
              </a:rPr>
              <a:t> </a:t>
            </a:r>
            <a:r>
              <a:rPr lang="en-US" sz="2400" spc="-5" dirty="0" err="1">
                <a:latin typeface="Segoe UI"/>
                <a:cs typeface="Segoe UI"/>
              </a:rPr>
              <a:t>phủ</a:t>
            </a:r>
            <a:r>
              <a:rPr lang="en-US" sz="2400" spc="-5" dirty="0">
                <a:latin typeface="Segoe UI"/>
                <a:cs typeface="Segoe UI"/>
              </a:rPr>
              <a:t> 100%</a:t>
            </a:r>
          </a:p>
          <a:p>
            <a:pPr marL="469265" indent="-457200" algn="just">
              <a:lnSpc>
                <a:spcPct val="150000"/>
              </a:lnSpc>
              <a:spcBef>
                <a:spcPts val="600"/>
              </a:spcBef>
              <a:buClr>
                <a:srgbClr val="FF5A33"/>
              </a:buClr>
              <a:buFont typeface="+mj-lt"/>
              <a:buAutoNum type="arabicPeriod"/>
              <a:tabLst>
                <a:tab pos="356235" algn="l"/>
              </a:tabLst>
            </a:pPr>
            <a:r>
              <a:rPr lang="vi-VN" sz="2400" spc="-5" dirty="0">
                <a:latin typeface="Segoe UI"/>
                <a:cs typeface="Segoe UI"/>
              </a:rPr>
              <a:t>1; 2; 4; 5c1; 6; 7,8</a:t>
            </a:r>
          </a:p>
          <a:p>
            <a:pPr marL="469265" indent="-457200" algn="just">
              <a:lnSpc>
                <a:spcPct val="150000"/>
              </a:lnSpc>
              <a:spcBef>
                <a:spcPts val="600"/>
              </a:spcBef>
              <a:buClr>
                <a:srgbClr val="FF5A33"/>
              </a:buClr>
              <a:buFont typeface="+mj-lt"/>
              <a:buAutoNum type="arabicPeriod"/>
              <a:tabLst>
                <a:tab pos="356235" algn="l"/>
              </a:tabLst>
            </a:pPr>
            <a:r>
              <a:rPr lang="vi-VN" sz="2400" spc="-5" dirty="0">
                <a:latin typeface="Segoe UI"/>
                <a:cs typeface="Segoe UI"/>
              </a:rPr>
              <a:t>1; 2; 4; 5c1; 5c2; 6; 7,8</a:t>
            </a:r>
          </a:p>
          <a:p>
            <a:pPr marL="469265" indent="-457200" algn="just">
              <a:lnSpc>
                <a:spcPct val="150000"/>
              </a:lnSpc>
              <a:spcBef>
                <a:spcPts val="600"/>
              </a:spcBef>
              <a:buClr>
                <a:srgbClr val="FF5A33"/>
              </a:buClr>
              <a:buFont typeface="+mj-lt"/>
              <a:buAutoNum type="arabicPeriod"/>
              <a:tabLst>
                <a:tab pos="356235" algn="l"/>
              </a:tabLst>
            </a:pPr>
            <a:r>
              <a:rPr lang="vi-VN" sz="2400" spc="-5" dirty="0">
                <a:latin typeface="Segoe UI"/>
                <a:cs typeface="Segoe UI"/>
              </a:rPr>
              <a:t>1; 2; 4; 5c1; 5c2; 7,8</a:t>
            </a:r>
          </a:p>
          <a:p>
            <a:pPr marL="469265" indent="-457200" algn="just">
              <a:lnSpc>
                <a:spcPct val="150000"/>
              </a:lnSpc>
              <a:spcBef>
                <a:spcPts val="600"/>
              </a:spcBef>
              <a:buClr>
                <a:srgbClr val="FF5A33"/>
              </a:buClr>
              <a:buFont typeface="+mj-lt"/>
              <a:buAutoNum type="arabicPeriod"/>
              <a:tabLst>
                <a:tab pos="356235" algn="l"/>
              </a:tabLst>
            </a:pPr>
            <a:r>
              <a:rPr lang="vi-VN" sz="2400" spc="-5" dirty="0">
                <a:latin typeface="Segoe UI"/>
                <a:cs typeface="Segoe UI"/>
              </a:rPr>
              <a:t>1; 2; 3</a:t>
            </a:r>
          </a:p>
          <a:p>
            <a:pPr marL="12065" algn="just">
              <a:lnSpc>
                <a:spcPct val="150000"/>
              </a:lnSpc>
              <a:spcBef>
                <a:spcPts val="600"/>
              </a:spcBef>
              <a:buClr>
                <a:srgbClr val="FF5A33"/>
              </a:buClr>
              <a:tabLst>
                <a:tab pos="356235" algn="l"/>
              </a:tabLst>
            </a:pPr>
            <a:endParaRPr lang="vi-VN" sz="2400" spc="-5" dirty="0">
              <a:latin typeface="Segoe UI"/>
              <a:cs typeface="Segoe UI"/>
            </a:endParaRPr>
          </a:p>
        </p:txBody>
      </p:sp>
    </p:spTree>
    <p:extLst>
      <p:ext uri="{BB962C8B-B14F-4D97-AF65-F5344CB8AC3E}">
        <p14:creationId xmlns:p14="http://schemas.microsoft.com/office/powerpoint/2010/main" val="3511765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176213">
              <a:lnSpc>
                <a:spcPct val="100000"/>
              </a:lnSpc>
              <a:spcBef>
                <a:spcPts val="95"/>
              </a:spcBef>
            </a:pPr>
            <a:r>
              <a:rPr lang="en-US" sz="2800" spc="-10" dirty="0"/>
              <a:t>5.4. </a:t>
            </a:r>
            <a:r>
              <a:rPr lang="en-US" sz="2800" spc="-10" dirty="0" err="1"/>
              <a:t>Kiểm</a:t>
            </a:r>
            <a:r>
              <a:rPr lang="en-US" sz="2800" spc="-10" dirty="0"/>
              <a:t> </a:t>
            </a:r>
            <a:r>
              <a:rPr lang="en-US" sz="2800" spc="-10" dirty="0" err="1"/>
              <a:t>thử</a:t>
            </a:r>
            <a:r>
              <a:rPr lang="en-US" sz="2800" spc="-10" dirty="0"/>
              <a:t> </a:t>
            </a:r>
            <a:r>
              <a:rPr lang="en-US" sz="2800" spc="-10" dirty="0" err="1"/>
              <a:t>dựa</a:t>
            </a:r>
            <a:r>
              <a:rPr lang="en-US" sz="2800" spc="-10" dirty="0"/>
              <a:t> </a:t>
            </a:r>
            <a:r>
              <a:rPr lang="en-US" sz="2800" spc="-10" dirty="0" err="1"/>
              <a:t>vào</a:t>
            </a:r>
            <a:r>
              <a:rPr lang="en-US" sz="2800" spc="-10" dirty="0"/>
              <a:t> </a:t>
            </a:r>
            <a:r>
              <a:rPr lang="en-US" sz="2800" spc="-10" dirty="0" err="1"/>
              <a:t>độ</a:t>
            </a:r>
            <a:r>
              <a:rPr lang="en-US" sz="2800" spc="-10" dirty="0"/>
              <a:t> </a:t>
            </a:r>
            <a:r>
              <a:rPr lang="en-US" sz="2800" spc="-10" dirty="0" err="1"/>
              <a:t>đo</a:t>
            </a:r>
            <a:endParaRPr lang="en-US" sz="2800" spc="-10" dirty="0"/>
          </a:p>
        </p:txBody>
      </p:sp>
      <p:sp>
        <p:nvSpPr>
          <p:cNvPr id="7" name="object 7"/>
          <p:cNvSpPr txBox="1"/>
          <p:nvPr/>
        </p:nvSpPr>
        <p:spPr>
          <a:xfrm>
            <a:off x="382208" y="774909"/>
            <a:ext cx="8379584" cy="1216808"/>
          </a:xfrm>
          <a:prstGeom prst="rect">
            <a:avLst/>
          </a:prstGeom>
        </p:spPr>
        <p:txBody>
          <a:bodyPr vert="horz" wrap="square" lIns="0" tIns="99695" rIns="0" bIns="0" rtlCol="0">
            <a:spAutoFit/>
          </a:bodyPr>
          <a:lstStyle/>
          <a:p>
            <a:pPr marL="12065" algn="just">
              <a:lnSpc>
                <a:spcPct val="150000"/>
              </a:lnSpc>
              <a:spcBef>
                <a:spcPts val="600"/>
              </a:spcBef>
              <a:buClr>
                <a:srgbClr val="FF5A33"/>
              </a:buClr>
              <a:tabLst>
                <a:tab pos="356235" algn="l"/>
              </a:tabLst>
            </a:pPr>
            <a:r>
              <a:rPr lang="en-US" sz="2400" b="1" spc="-10" dirty="0">
                <a:solidFill>
                  <a:schemeClr val="accent1"/>
                </a:solidFill>
              </a:rPr>
              <a:t>5.4.2. </a:t>
            </a:r>
            <a:r>
              <a:rPr lang="en-US" sz="2400" b="1" spc="-10" dirty="0" err="1">
                <a:solidFill>
                  <a:schemeClr val="accent1"/>
                </a:solidFill>
              </a:rPr>
              <a:t>Độ</a:t>
            </a:r>
            <a:r>
              <a:rPr lang="en-US" sz="2400" b="1" spc="-10" dirty="0">
                <a:solidFill>
                  <a:schemeClr val="accent1"/>
                </a:solidFill>
              </a:rPr>
              <a:t> </a:t>
            </a:r>
            <a:r>
              <a:rPr lang="en-US" sz="2400" b="1" spc="-10" dirty="0" err="1">
                <a:solidFill>
                  <a:schemeClr val="accent1"/>
                </a:solidFill>
              </a:rPr>
              <a:t>đo</a:t>
            </a:r>
            <a:r>
              <a:rPr lang="en-US" sz="2400" b="1" spc="-10" dirty="0">
                <a:solidFill>
                  <a:schemeClr val="accent1"/>
                </a:solidFill>
              </a:rPr>
              <a:t> C3</a:t>
            </a:r>
          </a:p>
          <a:p>
            <a:pPr marL="12065" algn="just">
              <a:lnSpc>
                <a:spcPct val="150000"/>
              </a:lnSpc>
              <a:spcBef>
                <a:spcPts val="600"/>
              </a:spcBef>
              <a:buClr>
                <a:srgbClr val="FF5A33"/>
              </a:buClr>
              <a:tabLst>
                <a:tab pos="356235" algn="l"/>
              </a:tabLst>
            </a:pPr>
            <a:endParaRPr lang="vi-VN" sz="2400" spc="-5" dirty="0">
              <a:latin typeface="Segoe UI"/>
              <a:cs typeface="Segoe UI"/>
            </a:endParaRPr>
          </a:p>
        </p:txBody>
      </p:sp>
      <p:pic>
        <p:nvPicPr>
          <p:cNvPr id="3" name="Picture 2">
            <a:extLst>
              <a:ext uri="{FF2B5EF4-FFF2-40B4-BE49-F238E27FC236}">
                <a16:creationId xmlns:a16="http://schemas.microsoft.com/office/drawing/2014/main" id="{8B6DEF7E-0D8C-92EA-4C49-4B21A3326725}"/>
              </a:ext>
            </a:extLst>
          </p:cNvPr>
          <p:cNvPicPr>
            <a:picLocks noChangeAspect="1"/>
          </p:cNvPicPr>
          <p:nvPr/>
        </p:nvPicPr>
        <p:blipFill>
          <a:blip r:embed="rId3"/>
          <a:stretch>
            <a:fillRect/>
          </a:stretch>
        </p:blipFill>
        <p:spPr>
          <a:xfrm>
            <a:off x="22123" y="2514600"/>
            <a:ext cx="8893277" cy="2762587"/>
          </a:xfrm>
          <a:prstGeom prst="rect">
            <a:avLst/>
          </a:prstGeom>
        </p:spPr>
      </p:pic>
    </p:spTree>
    <p:extLst>
      <p:ext uri="{BB962C8B-B14F-4D97-AF65-F5344CB8AC3E}">
        <p14:creationId xmlns:p14="http://schemas.microsoft.com/office/powerpoint/2010/main" val="3580423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176213">
              <a:lnSpc>
                <a:spcPct val="100000"/>
              </a:lnSpc>
              <a:spcBef>
                <a:spcPts val="95"/>
              </a:spcBef>
            </a:pPr>
            <a:r>
              <a:rPr lang="en-US" sz="2800" spc="-10" dirty="0" err="1"/>
              <a:t>Bài</a:t>
            </a:r>
            <a:r>
              <a:rPr lang="en-US" sz="2800" spc="-10" dirty="0"/>
              <a:t> </a:t>
            </a:r>
            <a:r>
              <a:rPr lang="en-US" sz="2800" spc="-10" dirty="0" err="1"/>
              <a:t>tập</a:t>
            </a:r>
            <a:r>
              <a:rPr lang="en-US" sz="2800" spc="-10" dirty="0"/>
              <a:t> </a:t>
            </a:r>
            <a:r>
              <a:rPr lang="en-US" sz="2800" spc="-10" dirty="0" err="1"/>
              <a:t>chương</a:t>
            </a:r>
            <a:r>
              <a:rPr lang="en-US" sz="2800" spc="-10" dirty="0"/>
              <a:t> 5</a:t>
            </a:r>
          </a:p>
        </p:txBody>
      </p:sp>
      <p:sp>
        <p:nvSpPr>
          <p:cNvPr id="7" name="object 7"/>
          <p:cNvSpPr txBox="1"/>
          <p:nvPr/>
        </p:nvSpPr>
        <p:spPr>
          <a:xfrm>
            <a:off x="382208" y="774909"/>
            <a:ext cx="8379584" cy="3663632"/>
          </a:xfrm>
          <a:prstGeom prst="rect">
            <a:avLst/>
          </a:prstGeom>
        </p:spPr>
        <p:txBody>
          <a:bodyPr vert="horz" wrap="square" lIns="0" tIns="99695" rIns="0" bIns="0" rtlCol="0">
            <a:spAutoFit/>
          </a:bodyPr>
          <a:lstStyle/>
          <a:p>
            <a:pPr marL="12065" algn="just">
              <a:lnSpc>
                <a:spcPct val="150000"/>
              </a:lnSpc>
              <a:spcBef>
                <a:spcPts val="600"/>
              </a:spcBef>
              <a:buClr>
                <a:srgbClr val="FF5A33"/>
              </a:buClr>
              <a:tabLst>
                <a:tab pos="356235" algn="l"/>
              </a:tabLst>
            </a:pPr>
            <a:r>
              <a:rPr lang="en-US" sz="2400" b="1" spc="-10" dirty="0" err="1">
                <a:solidFill>
                  <a:schemeClr val="accent1"/>
                </a:solidFill>
              </a:rPr>
              <a:t>Bài</a:t>
            </a:r>
            <a:r>
              <a:rPr lang="en-US" sz="2400" b="1" spc="-10" dirty="0">
                <a:solidFill>
                  <a:schemeClr val="accent1"/>
                </a:solidFill>
              </a:rPr>
              <a:t> 1: </a:t>
            </a:r>
            <a:r>
              <a:rPr lang="vi-VN" sz="2400" b="1" spc="-10" dirty="0">
                <a:solidFill>
                  <a:schemeClr val="accent1"/>
                </a:solidFill>
              </a:rPr>
              <a:t>Cho hàm được viết bằng ngôn ngữ C như Hình </a:t>
            </a:r>
            <a:endParaRPr lang="en-US" sz="2400" b="1" spc="-10" dirty="0">
              <a:solidFill>
                <a:schemeClr val="accent1"/>
              </a:solidFill>
            </a:endParaRPr>
          </a:p>
          <a:p>
            <a:pPr marL="469265" indent="-457200" algn="just">
              <a:lnSpc>
                <a:spcPct val="150000"/>
              </a:lnSpc>
              <a:spcBef>
                <a:spcPts val="600"/>
              </a:spcBef>
              <a:buClr>
                <a:srgbClr val="FF5A33"/>
              </a:buClr>
              <a:buFont typeface="+mj-lt"/>
              <a:buAutoNum type="arabicPeriod"/>
              <a:tabLst>
                <a:tab pos="356235" algn="l"/>
              </a:tabLst>
            </a:pPr>
            <a:r>
              <a:rPr lang="vi-VN" sz="2400" spc="-5" dirty="0">
                <a:latin typeface="Segoe UI"/>
                <a:cs typeface="Segoe UI"/>
              </a:rPr>
              <a:t>Hãy xây dựng đồ thị dòng điều khiển cho hàm </a:t>
            </a:r>
            <a:r>
              <a:rPr lang="vi-VN" sz="2400" spc="-5" dirty="0" err="1">
                <a:latin typeface="Segoe UI"/>
                <a:cs typeface="Segoe UI"/>
              </a:rPr>
              <a:t>Grade</a:t>
            </a:r>
            <a:r>
              <a:rPr lang="vi-VN" sz="2400" spc="-5" dirty="0">
                <a:latin typeface="Segoe UI"/>
                <a:cs typeface="Segoe UI"/>
              </a:rPr>
              <a:t> ứng với độ đo C1 và C2.</a:t>
            </a:r>
          </a:p>
          <a:p>
            <a:pPr marL="469265" indent="-457200" algn="just">
              <a:lnSpc>
                <a:spcPct val="150000"/>
              </a:lnSpc>
              <a:spcBef>
                <a:spcPts val="600"/>
              </a:spcBef>
              <a:buClr>
                <a:srgbClr val="FF5A33"/>
              </a:buClr>
              <a:buFont typeface="+mj-lt"/>
              <a:buAutoNum type="arabicPeriod"/>
              <a:tabLst>
                <a:tab pos="356235" algn="l"/>
              </a:tabLst>
            </a:pPr>
            <a:r>
              <a:rPr lang="vi-VN" sz="2400" spc="-5" dirty="0">
                <a:latin typeface="Segoe UI"/>
                <a:cs typeface="Segoe UI"/>
              </a:rPr>
              <a:t>Hãy sinh các đường đi và các ca kiểm thử với độ đo C1</a:t>
            </a:r>
            <a:r>
              <a:rPr lang="en-US" sz="2400" spc="-5" dirty="0">
                <a:latin typeface="Segoe UI"/>
                <a:cs typeface="Segoe UI"/>
              </a:rPr>
              <a:t>,C2</a:t>
            </a:r>
          </a:p>
          <a:p>
            <a:pPr marL="469265" indent="-457200" algn="just">
              <a:lnSpc>
                <a:spcPct val="150000"/>
              </a:lnSpc>
              <a:spcBef>
                <a:spcPts val="600"/>
              </a:spcBef>
              <a:buClr>
                <a:srgbClr val="FF5A33"/>
              </a:buClr>
              <a:buFont typeface="+mj-lt"/>
              <a:buAutoNum type="arabicPeriod"/>
              <a:tabLst>
                <a:tab pos="356235" algn="l"/>
              </a:tabLst>
            </a:pPr>
            <a:r>
              <a:rPr lang="vi-VN" sz="2400" spc="-5" dirty="0">
                <a:latin typeface="Segoe UI"/>
                <a:cs typeface="Segoe UI"/>
              </a:rPr>
              <a:t>Hãy sinh các đường đi và các ca kiểm thử với độ đo C2.</a:t>
            </a:r>
          </a:p>
          <a:p>
            <a:pPr marL="12065" algn="just">
              <a:lnSpc>
                <a:spcPct val="150000"/>
              </a:lnSpc>
              <a:spcBef>
                <a:spcPts val="600"/>
              </a:spcBef>
              <a:buClr>
                <a:srgbClr val="FF5A33"/>
              </a:buClr>
              <a:tabLst>
                <a:tab pos="356235" algn="l"/>
              </a:tabLst>
            </a:pPr>
            <a:endParaRPr lang="vi-VN" sz="2400" spc="-5" dirty="0">
              <a:latin typeface="Segoe UI"/>
              <a:cs typeface="Segoe UI"/>
            </a:endParaRPr>
          </a:p>
        </p:txBody>
      </p:sp>
    </p:spTree>
    <p:extLst>
      <p:ext uri="{BB962C8B-B14F-4D97-AF65-F5344CB8AC3E}">
        <p14:creationId xmlns:p14="http://schemas.microsoft.com/office/powerpoint/2010/main" val="1658206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176213">
              <a:lnSpc>
                <a:spcPct val="100000"/>
              </a:lnSpc>
              <a:spcBef>
                <a:spcPts val="95"/>
              </a:spcBef>
            </a:pPr>
            <a:r>
              <a:rPr lang="en-US" sz="2800" spc="-10" dirty="0" err="1"/>
              <a:t>Bài</a:t>
            </a:r>
            <a:r>
              <a:rPr lang="en-US" sz="2800" spc="-10" dirty="0"/>
              <a:t> </a:t>
            </a:r>
            <a:r>
              <a:rPr lang="en-US" sz="2800" spc="-10" dirty="0" err="1"/>
              <a:t>tập</a:t>
            </a:r>
            <a:r>
              <a:rPr lang="en-US" sz="2800" spc="-10" dirty="0"/>
              <a:t> </a:t>
            </a:r>
            <a:r>
              <a:rPr lang="en-US" sz="2800" spc="-10" dirty="0" err="1"/>
              <a:t>chương</a:t>
            </a:r>
            <a:r>
              <a:rPr lang="en-US" sz="2800" spc="-10" dirty="0"/>
              <a:t> 5</a:t>
            </a:r>
          </a:p>
        </p:txBody>
      </p:sp>
      <p:sp>
        <p:nvSpPr>
          <p:cNvPr id="7" name="object 7"/>
          <p:cNvSpPr txBox="1"/>
          <p:nvPr/>
        </p:nvSpPr>
        <p:spPr>
          <a:xfrm>
            <a:off x="382208" y="774909"/>
            <a:ext cx="8379584" cy="1216808"/>
          </a:xfrm>
          <a:prstGeom prst="rect">
            <a:avLst/>
          </a:prstGeom>
        </p:spPr>
        <p:txBody>
          <a:bodyPr vert="horz" wrap="square" lIns="0" tIns="99695" rIns="0" bIns="0" rtlCol="0">
            <a:spAutoFit/>
          </a:bodyPr>
          <a:lstStyle/>
          <a:p>
            <a:pPr marL="12065" algn="just">
              <a:lnSpc>
                <a:spcPct val="150000"/>
              </a:lnSpc>
              <a:spcBef>
                <a:spcPts val="600"/>
              </a:spcBef>
              <a:buClr>
                <a:srgbClr val="FF5A33"/>
              </a:buClr>
              <a:tabLst>
                <a:tab pos="356235" algn="l"/>
              </a:tabLst>
            </a:pPr>
            <a:r>
              <a:rPr lang="en-US" sz="2400" b="1" spc="-10" dirty="0" err="1">
                <a:solidFill>
                  <a:schemeClr val="accent1"/>
                </a:solidFill>
              </a:rPr>
              <a:t>Bài</a:t>
            </a:r>
            <a:r>
              <a:rPr lang="en-US" sz="2400" b="1" spc="-10" dirty="0">
                <a:solidFill>
                  <a:schemeClr val="accent1"/>
                </a:solidFill>
              </a:rPr>
              <a:t> 1: </a:t>
            </a:r>
            <a:r>
              <a:rPr lang="vi-VN" sz="2400" b="1" spc="-10" dirty="0">
                <a:solidFill>
                  <a:schemeClr val="accent1"/>
                </a:solidFill>
              </a:rPr>
              <a:t>Cho hàm được viết bằng ngôn ngữ C như Hình </a:t>
            </a:r>
            <a:endParaRPr lang="en-US" sz="2400" b="1" spc="-10" dirty="0">
              <a:solidFill>
                <a:schemeClr val="accent1"/>
              </a:solidFill>
            </a:endParaRPr>
          </a:p>
          <a:p>
            <a:pPr marL="12065" algn="just">
              <a:lnSpc>
                <a:spcPct val="150000"/>
              </a:lnSpc>
              <a:spcBef>
                <a:spcPts val="600"/>
              </a:spcBef>
              <a:buClr>
                <a:srgbClr val="FF5A33"/>
              </a:buClr>
              <a:tabLst>
                <a:tab pos="356235" algn="l"/>
              </a:tabLst>
            </a:pPr>
            <a:endParaRPr lang="vi-VN" sz="2400" spc="-5" dirty="0">
              <a:latin typeface="Segoe UI"/>
              <a:cs typeface="Segoe UI"/>
            </a:endParaRPr>
          </a:p>
        </p:txBody>
      </p:sp>
      <p:pic>
        <p:nvPicPr>
          <p:cNvPr id="4" name="Picture 3">
            <a:extLst>
              <a:ext uri="{FF2B5EF4-FFF2-40B4-BE49-F238E27FC236}">
                <a16:creationId xmlns:a16="http://schemas.microsoft.com/office/drawing/2014/main" id="{A5A36FB0-6CCF-1309-7FC7-487523D10647}"/>
              </a:ext>
            </a:extLst>
          </p:cNvPr>
          <p:cNvPicPr>
            <a:picLocks noChangeAspect="1"/>
          </p:cNvPicPr>
          <p:nvPr/>
        </p:nvPicPr>
        <p:blipFill>
          <a:blip r:embed="rId3"/>
          <a:stretch>
            <a:fillRect/>
          </a:stretch>
        </p:blipFill>
        <p:spPr>
          <a:xfrm>
            <a:off x="1371600" y="1524000"/>
            <a:ext cx="4800600" cy="4923692"/>
          </a:xfrm>
          <a:prstGeom prst="rect">
            <a:avLst/>
          </a:prstGeom>
        </p:spPr>
      </p:pic>
    </p:spTree>
    <p:extLst>
      <p:ext uri="{BB962C8B-B14F-4D97-AF65-F5344CB8AC3E}">
        <p14:creationId xmlns:p14="http://schemas.microsoft.com/office/powerpoint/2010/main" val="1779454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176213">
              <a:lnSpc>
                <a:spcPct val="100000"/>
              </a:lnSpc>
              <a:spcBef>
                <a:spcPts val="95"/>
              </a:spcBef>
            </a:pPr>
            <a:r>
              <a:rPr lang="en-US" sz="2800" spc="-10" dirty="0"/>
              <a:t>5.1. </a:t>
            </a:r>
            <a:r>
              <a:rPr lang="en-US" sz="2800" spc="-10" dirty="0" err="1"/>
              <a:t>Kiểm</a:t>
            </a:r>
            <a:r>
              <a:rPr lang="en-US" sz="2800" spc="-10" dirty="0"/>
              <a:t> </a:t>
            </a:r>
            <a:r>
              <a:rPr lang="en-US" sz="2800" spc="-10" dirty="0" err="1"/>
              <a:t>thử</a:t>
            </a:r>
            <a:r>
              <a:rPr lang="en-US" sz="2800" spc="-10" dirty="0"/>
              <a:t> </a:t>
            </a:r>
            <a:r>
              <a:rPr lang="en-US" sz="2800" spc="-10" dirty="0" err="1"/>
              <a:t>hộp</a:t>
            </a:r>
            <a:r>
              <a:rPr lang="en-US" sz="2800" spc="-10" dirty="0"/>
              <a:t> </a:t>
            </a:r>
            <a:r>
              <a:rPr lang="en-US" sz="2800" spc="-10" dirty="0" err="1"/>
              <a:t>trắng</a:t>
            </a:r>
            <a:endParaRPr lang="en-US" sz="2800" spc="-10" dirty="0"/>
          </a:p>
        </p:txBody>
      </p:sp>
      <p:sp>
        <p:nvSpPr>
          <p:cNvPr id="7" name="object 7"/>
          <p:cNvSpPr txBox="1"/>
          <p:nvPr/>
        </p:nvSpPr>
        <p:spPr>
          <a:xfrm>
            <a:off x="535816" y="1002790"/>
            <a:ext cx="8379584" cy="5248681"/>
          </a:xfrm>
          <a:prstGeom prst="rect">
            <a:avLst/>
          </a:prstGeom>
        </p:spPr>
        <p:txBody>
          <a:bodyPr vert="horz" wrap="square" lIns="0" tIns="99695" rIns="0" bIns="0" rtlCol="0">
            <a:spAutoFit/>
          </a:bodyPr>
          <a:lstStyle/>
          <a:p>
            <a:pPr marL="355600" indent="-343535" algn="just">
              <a:lnSpc>
                <a:spcPct val="150000"/>
              </a:lnSpc>
              <a:spcBef>
                <a:spcPts val="600"/>
              </a:spcBef>
              <a:buClr>
                <a:srgbClr val="FF5A33"/>
              </a:buClr>
              <a:buFont typeface="Wingdings" panose="05000000000000000000" pitchFamily="2" charset="2"/>
              <a:buChar char="Ø"/>
              <a:tabLst>
                <a:tab pos="356235" algn="l"/>
              </a:tabLst>
            </a:pPr>
            <a:r>
              <a:rPr lang="vi-VN" sz="2400" spc="-5" dirty="0">
                <a:latin typeface="Segoe UI"/>
                <a:cs typeface="Segoe UI"/>
              </a:rPr>
              <a:t>Kiểm thử hộp trắng sử dụng các chiến lược cụ thể và sử dụng mã nguồn của chương trình/đơn vị phần mềm cần kiểm thử nhằm kiểm tra xem chương trình/đơn vị phần mềm có thực hiện đúng so với thiết kế và đặc tả hay không</a:t>
            </a:r>
            <a:endParaRPr lang="en-US" sz="2400" spc="-5" dirty="0">
              <a:latin typeface="Segoe UI"/>
              <a:cs typeface="Segoe UI"/>
            </a:endParaRPr>
          </a:p>
          <a:p>
            <a:pPr marL="355600" indent="-343535" algn="just">
              <a:lnSpc>
                <a:spcPct val="150000"/>
              </a:lnSpc>
              <a:spcBef>
                <a:spcPts val="600"/>
              </a:spcBef>
              <a:buClr>
                <a:srgbClr val="FF5A33"/>
              </a:buClr>
              <a:buFont typeface="Wingdings" panose="05000000000000000000" pitchFamily="2" charset="2"/>
              <a:buChar char="Ø"/>
              <a:tabLst>
                <a:tab pos="356235" algn="l"/>
              </a:tabLst>
            </a:pPr>
            <a:r>
              <a:rPr lang="en-US" sz="2400" spc="-5" dirty="0" err="1">
                <a:latin typeface="Segoe UI"/>
                <a:cs typeface="Segoe UI"/>
              </a:rPr>
              <a:t>Có</a:t>
            </a:r>
            <a:r>
              <a:rPr lang="en-US" sz="2400" spc="-5" dirty="0">
                <a:latin typeface="Segoe UI"/>
                <a:cs typeface="Segoe UI"/>
              </a:rPr>
              <a:t> </a:t>
            </a:r>
            <a:r>
              <a:rPr lang="en-US" sz="2400" spc="-5" dirty="0" err="1">
                <a:latin typeface="Segoe UI"/>
                <a:cs typeface="Segoe UI"/>
              </a:rPr>
              <a:t>hai</a:t>
            </a:r>
            <a:r>
              <a:rPr lang="en-US" sz="2400" spc="-5" dirty="0">
                <a:latin typeface="Segoe UI"/>
                <a:cs typeface="Segoe UI"/>
              </a:rPr>
              <a:t> </a:t>
            </a:r>
            <a:r>
              <a:rPr lang="en-US" sz="2400" spc="-5" dirty="0" err="1">
                <a:latin typeface="Segoe UI"/>
                <a:cs typeface="Segoe UI"/>
              </a:rPr>
              <a:t>phương</a:t>
            </a:r>
            <a:r>
              <a:rPr lang="en-US" sz="2400" spc="-5" dirty="0">
                <a:latin typeface="Segoe UI"/>
                <a:cs typeface="Segoe UI"/>
              </a:rPr>
              <a:t> </a:t>
            </a:r>
            <a:r>
              <a:rPr lang="en-US" sz="2400" spc="-5" dirty="0" err="1">
                <a:latin typeface="Segoe UI"/>
                <a:cs typeface="Segoe UI"/>
              </a:rPr>
              <a:t>pháp</a:t>
            </a:r>
            <a:r>
              <a:rPr lang="en-US" sz="2400" spc="-5" dirty="0">
                <a:latin typeface="Segoe UI"/>
                <a:cs typeface="Segoe UI"/>
              </a:rPr>
              <a:t> </a:t>
            </a:r>
            <a:r>
              <a:rPr lang="en-US" sz="2400" spc="-5" dirty="0" err="1">
                <a:latin typeface="Segoe UI"/>
                <a:cs typeface="Segoe UI"/>
              </a:rPr>
              <a:t>kiểm</a:t>
            </a:r>
            <a:r>
              <a:rPr lang="en-US" sz="2400" spc="-5" dirty="0">
                <a:latin typeface="Segoe UI"/>
                <a:cs typeface="Segoe UI"/>
              </a:rPr>
              <a:t> </a:t>
            </a:r>
            <a:r>
              <a:rPr lang="en-US" sz="2400" spc="-5" dirty="0" err="1">
                <a:latin typeface="Segoe UI"/>
                <a:cs typeface="Segoe UI"/>
              </a:rPr>
              <a:t>thử</a:t>
            </a:r>
            <a:r>
              <a:rPr lang="en-US" sz="2400" spc="-5" dirty="0">
                <a:latin typeface="Segoe UI"/>
                <a:cs typeface="Segoe UI"/>
              </a:rPr>
              <a:t> </a:t>
            </a:r>
            <a:r>
              <a:rPr lang="en-US" sz="2400" spc="-5" dirty="0" err="1">
                <a:latin typeface="Segoe UI"/>
                <a:cs typeface="Segoe UI"/>
              </a:rPr>
              <a:t>hộp</a:t>
            </a:r>
            <a:r>
              <a:rPr lang="en-US" sz="2400" spc="-5" dirty="0">
                <a:latin typeface="Segoe UI"/>
                <a:cs typeface="Segoe UI"/>
              </a:rPr>
              <a:t> </a:t>
            </a:r>
            <a:r>
              <a:rPr lang="en-US" sz="2400" spc="-5" dirty="0" err="1">
                <a:latin typeface="Segoe UI"/>
                <a:cs typeface="Segoe UI"/>
              </a:rPr>
              <a:t>trắng</a:t>
            </a:r>
            <a:r>
              <a:rPr lang="en-US" sz="2400" spc="-5" dirty="0">
                <a:latin typeface="Segoe UI"/>
                <a:cs typeface="Segoe UI"/>
              </a:rPr>
              <a:t>:</a:t>
            </a:r>
          </a:p>
          <a:p>
            <a:pPr marL="1270000" lvl="2" indent="-343535" algn="just">
              <a:lnSpc>
                <a:spcPct val="150000"/>
              </a:lnSpc>
              <a:spcBef>
                <a:spcPts val="600"/>
              </a:spcBef>
              <a:buClr>
                <a:srgbClr val="FF5A33"/>
              </a:buClr>
              <a:buFont typeface="Wingdings" panose="05000000000000000000" pitchFamily="2" charset="2"/>
              <a:buChar char="ü"/>
              <a:tabLst>
                <a:tab pos="356235" algn="l"/>
              </a:tabLst>
            </a:pPr>
            <a:r>
              <a:rPr lang="en-US" sz="2400" spc="-5" dirty="0">
                <a:latin typeface="Segoe UI"/>
                <a:cs typeface="Segoe UI"/>
              </a:rPr>
              <a:t>K</a:t>
            </a:r>
            <a:r>
              <a:rPr lang="vi-VN" sz="2400" spc="-5" dirty="0" err="1">
                <a:latin typeface="Segoe UI"/>
                <a:cs typeface="Segoe UI"/>
              </a:rPr>
              <a:t>iểm</a:t>
            </a:r>
            <a:r>
              <a:rPr lang="vi-VN" sz="2400" spc="-5" dirty="0">
                <a:latin typeface="Segoe UI"/>
                <a:cs typeface="Segoe UI"/>
              </a:rPr>
              <a:t> thử dòng điều khiển (</a:t>
            </a:r>
            <a:r>
              <a:rPr lang="vi-VN" sz="2400" spc="-5" dirty="0" err="1">
                <a:latin typeface="Segoe UI"/>
                <a:cs typeface="Segoe UI"/>
              </a:rPr>
              <a:t>control</a:t>
            </a:r>
            <a:r>
              <a:rPr lang="vi-VN" sz="2400" spc="-5" dirty="0">
                <a:latin typeface="Segoe UI"/>
                <a:cs typeface="Segoe UI"/>
              </a:rPr>
              <a:t> </a:t>
            </a:r>
            <a:r>
              <a:rPr lang="vi-VN" sz="2400" spc="-5" dirty="0" err="1">
                <a:latin typeface="Segoe UI"/>
                <a:cs typeface="Segoe UI"/>
              </a:rPr>
              <a:t>flow</a:t>
            </a:r>
            <a:r>
              <a:rPr lang="vi-VN" sz="2400" spc="-5" dirty="0">
                <a:latin typeface="Segoe UI"/>
                <a:cs typeface="Segoe UI"/>
              </a:rPr>
              <a:t> </a:t>
            </a:r>
            <a:r>
              <a:rPr lang="vi-VN" sz="2400" spc="-5" dirty="0" err="1">
                <a:latin typeface="Segoe UI"/>
                <a:cs typeface="Segoe UI"/>
              </a:rPr>
              <a:t>testing</a:t>
            </a:r>
            <a:r>
              <a:rPr lang="vi-VN" sz="2400" spc="-5" dirty="0">
                <a:latin typeface="Segoe UI"/>
                <a:cs typeface="Segoe UI"/>
              </a:rPr>
              <a:t>)</a:t>
            </a:r>
            <a:r>
              <a:rPr lang="en-US" sz="2400" spc="-5" dirty="0">
                <a:latin typeface="Segoe UI"/>
                <a:cs typeface="Segoe UI"/>
              </a:rPr>
              <a:t>: </a:t>
            </a:r>
            <a:r>
              <a:rPr lang="en-US" sz="2400" spc="-5" dirty="0" err="1">
                <a:latin typeface="Segoe UI"/>
                <a:cs typeface="Segoe UI"/>
              </a:rPr>
              <a:t>kiểm</a:t>
            </a:r>
            <a:r>
              <a:rPr lang="en-US" sz="2400" spc="-5" dirty="0">
                <a:latin typeface="Segoe UI"/>
                <a:cs typeface="Segoe UI"/>
              </a:rPr>
              <a:t> </a:t>
            </a:r>
            <a:r>
              <a:rPr lang="en-US" sz="2400" spc="-5" dirty="0" err="1">
                <a:latin typeface="Segoe UI"/>
                <a:cs typeface="Segoe UI"/>
              </a:rPr>
              <a:t>thử</a:t>
            </a:r>
            <a:r>
              <a:rPr lang="en-US" sz="2400" spc="-5" dirty="0">
                <a:latin typeface="Segoe UI"/>
                <a:cs typeface="Segoe UI"/>
              </a:rPr>
              <a:t> </a:t>
            </a:r>
            <a:r>
              <a:rPr lang="en-US" sz="2400" spc="-5" dirty="0" err="1">
                <a:latin typeface="Segoe UI"/>
                <a:cs typeface="Segoe UI"/>
              </a:rPr>
              <a:t>tính</a:t>
            </a:r>
            <a:r>
              <a:rPr lang="en-US" sz="2400" spc="-5" dirty="0">
                <a:latin typeface="Segoe UI"/>
                <a:cs typeface="Segoe UI"/>
              </a:rPr>
              <a:t> </a:t>
            </a:r>
            <a:r>
              <a:rPr lang="en-US" sz="2400" spc="-5" dirty="0" err="1">
                <a:latin typeface="Segoe UI"/>
                <a:cs typeface="Segoe UI"/>
              </a:rPr>
              <a:t>đúng</a:t>
            </a:r>
            <a:r>
              <a:rPr lang="en-US" sz="2400" spc="-5" dirty="0">
                <a:latin typeface="Segoe UI"/>
                <a:cs typeface="Segoe UI"/>
              </a:rPr>
              <a:t> </a:t>
            </a:r>
            <a:r>
              <a:rPr lang="en-US" sz="2400" spc="-5" dirty="0" err="1">
                <a:latin typeface="Segoe UI"/>
                <a:cs typeface="Segoe UI"/>
              </a:rPr>
              <a:t>đắn</a:t>
            </a:r>
            <a:r>
              <a:rPr lang="en-US" sz="2400" spc="-5" dirty="0">
                <a:latin typeface="Segoe UI"/>
                <a:cs typeface="Segoe UI"/>
              </a:rPr>
              <a:t> </a:t>
            </a:r>
            <a:r>
              <a:rPr lang="en-US" sz="2400" spc="-5" dirty="0" err="1">
                <a:latin typeface="Segoe UI"/>
                <a:cs typeface="Segoe UI"/>
              </a:rPr>
              <a:t>của</a:t>
            </a:r>
            <a:r>
              <a:rPr lang="en-US" sz="2400" spc="-5" dirty="0">
                <a:latin typeface="Segoe UI"/>
                <a:cs typeface="Segoe UI"/>
              </a:rPr>
              <a:t> </a:t>
            </a:r>
            <a:r>
              <a:rPr lang="en-US" sz="2400" spc="-5" dirty="0" err="1">
                <a:latin typeface="Segoe UI"/>
                <a:cs typeface="Segoe UI"/>
              </a:rPr>
              <a:t>giải</a:t>
            </a:r>
            <a:r>
              <a:rPr lang="en-US" sz="2400" spc="-5" dirty="0">
                <a:latin typeface="Segoe UI"/>
                <a:cs typeface="Segoe UI"/>
              </a:rPr>
              <a:t> </a:t>
            </a:r>
            <a:r>
              <a:rPr lang="en-US" sz="2400" spc="-5" dirty="0" err="1">
                <a:latin typeface="Segoe UI"/>
                <a:cs typeface="Segoe UI"/>
              </a:rPr>
              <a:t>thuật</a:t>
            </a:r>
            <a:endParaRPr lang="en-US" sz="2400" spc="-5" dirty="0">
              <a:latin typeface="Segoe UI"/>
              <a:cs typeface="Segoe UI"/>
            </a:endParaRPr>
          </a:p>
          <a:p>
            <a:pPr marL="1270000" lvl="2" indent="-343535" algn="just">
              <a:lnSpc>
                <a:spcPct val="150000"/>
              </a:lnSpc>
              <a:spcBef>
                <a:spcPts val="600"/>
              </a:spcBef>
              <a:buClr>
                <a:srgbClr val="FF5A33"/>
              </a:buClr>
              <a:buFont typeface="Wingdings" panose="05000000000000000000" pitchFamily="2" charset="2"/>
              <a:buChar char="ü"/>
              <a:tabLst>
                <a:tab pos="356235" algn="l"/>
              </a:tabLst>
            </a:pPr>
            <a:r>
              <a:rPr lang="en-US" sz="2400" spc="-5" dirty="0">
                <a:latin typeface="Segoe UI"/>
                <a:cs typeface="Segoe UI"/>
              </a:rPr>
              <a:t>K</a:t>
            </a:r>
            <a:r>
              <a:rPr lang="vi-VN" sz="2400" spc="-5" dirty="0" err="1">
                <a:latin typeface="Segoe UI"/>
                <a:cs typeface="Segoe UI"/>
              </a:rPr>
              <a:t>iểm</a:t>
            </a:r>
            <a:r>
              <a:rPr lang="vi-VN" sz="2400" spc="-5" dirty="0">
                <a:latin typeface="Segoe UI"/>
                <a:cs typeface="Segoe UI"/>
              </a:rPr>
              <a:t> thử dòng dữ liệu (</a:t>
            </a:r>
            <a:r>
              <a:rPr lang="vi-VN" sz="2400" spc="-5" dirty="0" err="1">
                <a:latin typeface="Segoe UI"/>
                <a:cs typeface="Segoe UI"/>
              </a:rPr>
              <a:t>data</a:t>
            </a:r>
            <a:r>
              <a:rPr lang="vi-VN" sz="2400" spc="-5" dirty="0">
                <a:latin typeface="Segoe UI"/>
                <a:cs typeface="Segoe UI"/>
              </a:rPr>
              <a:t> </a:t>
            </a:r>
            <a:r>
              <a:rPr lang="vi-VN" sz="2400" spc="-5" dirty="0" err="1">
                <a:latin typeface="Segoe UI"/>
                <a:cs typeface="Segoe UI"/>
              </a:rPr>
              <a:t>flow</a:t>
            </a:r>
            <a:r>
              <a:rPr lang="vi-VN" sz="2400" spc="-5" dirty="0">
                <a:latin typeface="Segoe UI"/>
                <a:cs typeface="Segoe UI"/>
              </a:rPr>
              <a:t> </a:t>
            </a:r>
            <a:r>
              <a:rPr lang="vi-VN" sz="2400" spc="-5" dirty="0" err="1">
                <a:latin typeface="Segoe UI"/>
                <a:cs typeface="Segoe UI"/>
              </a:rPr>
              <a:t>testing</a:t>
            </a:r>
            <a:r>
              <a:rPr lang="vi-VN" sz="2400" spc="-5" dirty="0">
                <a:latin typeface="Segoe UI"/>
                <a:cs typeface="Segoe UI"/>
              </a:rPr>
              <a:t>)</a:t>
            </a:r>
            <a:r>
              <a:rPr lang="en-US" sz="2400" spc="-5" dirty="0">
                <a:latin typeface="Segoe UI"/>
                <a:cs typeface="Segoe UI"/>
              </a:rPr>
              <a:t>: </a:t>
            </a:r>
            <a:r>
              <a:rPr lang="en-US" sz="2400" spc="-5" dirty="0" err="1">
                <a:latin typeface="Segoe UI"/>
                <a:cs typeface="Segoe UI"/>
              </a:rPr>
              <a:t>kiểm</a:t>
            </a:r>
            <a:r>
              <a:rPr lang="en-US" sz="2400" spc="-5" dirty="0">
                <a:latin typeface="Segoe UI"/>
                <a:cs typeface="Segoe UI"/>
              </a:rPr>
              <a:t> </a:t>
            </a:r>
            <a:r>
              <a:rPr lang="en-US" sz="2400" spc="-5" dirty="0" err="1">
                <a:latin typeface="Segoe UI"/>
                <a:cs typeface="Segoe UI"/>
              </a:rPr>
              <a:t>thử</a:t>
            </a:r>
            <a:r>
              <a:rPr lang="en-US" sz="2400" spc="-5" dirty="0">
                <a:latin typeface="Segoe UI"/>
                <a:cs typeface="Segoe UI"/>
              </a:rPr>
              <a:t> </a:t>
            </a:r>
            <a:r>
              <a:rPr lang="en-US" sz="2400" spc="-5" dirty="0" err="1">
                <a:latin typeface="Segoe UI"/>
                <a:cs typeface="Segoe UI"/>
              </a:rPr>
              <a:t>tính</a:t>
            </a:r>
            <a:r>
              <a:rPr lang="en-US" sz="2400" spc="-5" dirty="0">
                <a:latin typeface="Segoe UI"/>
                <a:cs typeface="Segoe UI"/>
              </a:rPr>
              <a:t> </a:t>
            </a:r>
            <a:r>
              <a:rPr lang="en-US" sz="2400" spc="-5" dirty="0" err="1">
                <a:latin typeface="Segoe UI"/>
                <a:cs typeface="Segoe UI"/>
              </a:rPr>
              <a:t>đúng</a:t>
            </a:r>
            <a:r>
              <a:rPr lang="en-US" sz="2400" spc="-5" dirty="0">
                <a:latin typeface="Segoe UI"/>
                <a:cs typeface="Segoe UI"/>
              </a:rPr>
              <a:t> </a:t>
            </a:r>
            <a:r>
              <a:rPr lang="en-US" sz="2400" spc="-5" dirty="0" err="1">
                <a:latin typeface="Segoe UI"/>
                <a:cs typeface="Segoe UI"/>
              </a:rPr>
              <a:t>đắn</a:t>
            </a:r>
            <a:r>
              <a:rPr lang="en-US" sz="2400" spc="-5" dirty="0">
                <a:latin typeface="Segoe UI"/>
                <a:cs typeface="Segoe UI"/>
              </a:rPr>
              <a:t> </a:t>
            </a:r>
            <a:r>
              <a:rPr lang="en-US" sz="2400" spc="-5" dirty="0" err="1">
                <a:latin typeface="Segoe UI"/>
                <a:cs typeface="Segoe UI"/>
              </a:rPr>
              <a:t>của</a:t>
            </a:r>
            <a:r>
              <a:rPr lang="en-US" sz="2400" spc="-5" dirty="0">
                <a:latin typeface="Segoe UI"/>
                <a:cs typeface="Segoe UI"/>
              </a:rPr>
              <a:t> </a:t>
            </a:r>
            <a:r>
              <a:rPr lang="en-US" sz="2400" spc="-5" dirty="0" err="1">
                <a:latin typeface="Segoe UI"/>
                <a:cs typeface="Segoe UI"/>
              </a:rPr>
              <a:t>cách</a:t>
            </a:r>
            <a:r>
              <a:rPr lang="en-US" sz="2400" spc="-5" dirty="0">
                <a:latin typeface="Segoe UI"/>
                <a:cs typeface="Segoe UI"/>
              </a:rPr>
              <a:t> </a:t>
            </a:r>
            <a:r>
              <a:rPr lang="en-US" sz="2400" spc="-5" dirty="0" err="1">
                <a:latin typeface="Segoe UI"/>
                <a:cs typeface="Segoe UI"/>
              </a:rPr>
              <a:t>sử</a:t>
            </a:r>
            <a:r>
              <a:rPr lang="en-US" sz="2400" spc="-5" dirty="0">
                <a:latin typeface="Segoe UI"/>
                <a:cs typeface="Segoe UI"/>
              </a:rPr>
              <a:t> </a:t>
            </a:r>
            <a:r>
              <a:rPr lang="en-US" sz="2400" spc="-5" dirty="0" err="1">
                <a:latin typeface="Segoe UI"/>
                <a:cs typeface="Segoe UI"/>
              </a:rPr>
              <a:t>dụng</a:t>
            </a:r>
            <a:r>
              <a:rPr lang="en-US" sz="2400" spc="-5" dirty="0">
                <a:latin typeface="Segoe UI"/>
                <a:cs typeface="Segoe UI"/>
              </a:rPr>
              <a:t> </a:t>
            </a:r>
            <a:r>
              <a:rPr lang="en-US" sz="2400" spc="-5" dirty="0" err="1">
                <a:latin typeface="Segoe UI"/>
                <a:cs typeface="Segoe UI"/>
              </a:rPr>
              <a:t>các</a:t>
            </a:r>
            <a:r>
              <a:rPr lang="en-US" sz="2400" spc="-5" dirty="0">
                <a:latin typeface="Segoe UI"/>
                <a:cs typeface="Segoe UI"/>
              </a:rPr>
              <a:t> </a:t>
            </a:r>
            <a:r>
              <a:rPr lang="en-US" sz="2400" spc="-5" dirty="0" err="1">
                <a:latin typeface="Segoe UI"/>
                <a:cs typeface="Segoe UI"/>
              </a:rPr>
              <a:t>biến</a:t>
            </a:r>
            <a:r>
              <a:rPr lang="en-US" sz="2400" spc="-5" dirty="0">
                <a:latin typeface="Segoe UI"/>
                <a:cs typeface="Segoe UI"/>
              </a:rPr>
              <a:t> </a:t>
            </a:r>
            <a:r>
              <a:rPr lang="en-US" sz="2400" spc="-5" dirty="0" err="1">
                <a:latin typeface="Segoe UI"/>
                <a:cs typeface="Segoe UI"/>
              </a:rPr>
              <a:t>dữ</a:t>
            </a:r>
            <a:r>
              <a:rPr lang="en-US" sz="2400" spc="-5" dirty="0">
                <a:latin typeface="Segoe UI"/>
                <a:cs typeface="Segoe UI"/>
              </a:rPr>
              <a:t> </a:t>
            </a:r>
            <a:r>
              <a:rPr lang="en-US" sz="2400" spc="-5" dirty="0" err="1">
                <a:latin typeface="Segoe UI"/>
                <a:cs typeface="Segoe UI"/>
              </a:rPr>
              <a:t>liệu</a:t>
            </a:r>
            <a:endParaRPr lang="vi-VN" sz="2400" spc="-5" dirty="0">
              <a:latin typeface="Segoe UI"/>
              <a:cs typeface="Segoe UI"/>
            </a:endParaRPr>
          </a:p>
        </p:txBody>
      </p:sp>
    </p:spTree>
    <p:extLst>
      <p:ext uri="{BB962C8B-B14F-4D97-AF65-F5344CB8AC3E}">
        <p14:creationId xmlns:p14="http://schemas.microsoft.com/office/powerpoint/2010/main" val="2842570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176213">
              <a:lnSpc>
                <a:spcPct val="100000"/>
              </a:lnSpc>
              <a:spcBef>
                <a:spcPts val="95"/>
              </a:spcBef>
            </a:pPr>
            <a:r>
              <a:rPr lang="en-US" sz="2800" spc="-10" dirty="0" err="1"/>
              <a:t>Bài</a:t>
            </a:r>
            <a:r>
              <a:rPr lang="en-US" sz="2800" spc="-10" dirty="0"/>
              <a:t> </a:t>
            </a:r>
            <a:r>
              <a:rPr lang="en-US" sz="2800" spc="-10" dirty="0" err="1"/>
              <a:t>tập</a:t>
            </a:r>
            <a:r>
              <a:rPr lang="en-US" sz="2800" spc="-10" dirty="0"/>
              <a:t> </a:t>
            </a:r>
            <a:r>
              <a:rPr lang="en-US" sz="2800" spc="-10" dirty="0" err="1"/>
              <a:t>chương</a:t>
            </a:r>
            <a:r>
              <a:rPr lang="en-US" sz="2800" spc="-10" dirty="0"/>
              <a:t> 5</a:t>
            </a:r>
          </a:p>
        </p:txBody>
      </p:sp>
      <p:sp>
        <p:nvSpPr>
          <p:cNvPr id="7" name="object 7"/>
          <p:cNvSpPr txBox="1"/>
          <p:nvPr/>
        </p:nvSpPr>
        <p:spPr>
          <a:xfrm>
            <a:off x="382208" y="774909"/>
            <a:ext cx="8379584" cy="4294574"/>
          </a:xfrm>
          <a:prstGeom prst="rect">
            <a:avLst/>
          </a:prstGeom>
        </p:spPr>
        <p:txBody>
          <a:bodyPr vert="horz" wrap="square" lIns="0" tIns="99695" rIns="0" bIns="0" rtlCol="0">
            <a:spAutoFit/>
          </a:bodyPr>
          <a:lstStyle/>
          <a:p>
            <a:pPr marL="12065" algn="just">
              <a:lnSpc>
                <a:spcPct val="150000"/>
              </a:lnSpc>
              <a:spcBef>
                <a:spcPts val="600"/>
              </a:spcBef>
              <a:buClr>
                <a:srgbClr val="FF5A33"/>
              </a:buClr>
              <a:tabLst>
                <a:tab pos="356235" algn="l"/>
              </a:tabLst>
            </a:pPr>
            <a:r>
              <a:rPr lang="en-US" sz="2400" b="1" spc="-10" dirty="0" err="1">
                <a:solidFill>
                  <a:schemeClr val="accent1"/>
                </a:solidFill>
              </a:rPr>
              <a:t>Bài</a:t>
            </a:r>
            <a:r>
              <a:rPr lang="en-US" sz="2400" b="1" spc="-10" dirty="0">
                <a:solidFill>
                  <a:schemeClr val="accent1"/>
                </a:solidFill>
              </a:rPr>
              <a:t> 2: </a:t>
            </a:r>
            <a:r>
              <a:rPr lang="vi-VN" sz="2400" b="1" spc="-10" dirty="0">
                <a:solidFill>
                  <a:schemeClr val="accent1"/>
                </a:solidFill>
              </a:rPr>
              <a:t>Cho hàm được viết bằng ngôn ngữ C như Hình 6.10.</a:t>
            </a:r>
          </a:p>
          <a:p>
            <a:pPr marL="469265" indent="-457200" algn="just">
              <a:lnSpc>
                <a:spcPct val="150000"/>
              </a:lnSpc>
              <a:spcBef>
                <a:spcPts val="600"/>
              </a:spcBef>
              <a:buClr>
                <a:srgbClr val="FF5A33"/>
              </a:buClr>
              <a:buFont typeface="+mj-lt"/>
              <a:buAutoNum type="arabicPeriod"/>
              <a:tabLst>
                <a:tab pos="356235" algn="l"/>
              </a:tabLst>
            </a:pPr>
            <a:r>
              <a:rPr lang="vi-VN" sz="2400" spc="-10" dirty="0">
                <a:solidFill>
                  <a:schemeClr val="accent1"/>
                </a:solidFill>
              </a:rPr>
              <a:t>Hãy xây dựng đồ thị dòng điều khiển cho hàm </a:t>
            </a:r>
            <a:r>
              <a:rPr lang="vi-VN" sz="2400" spc="-10" dirty="0" err="1">
                <a:solidFill>
                  <a:schemeClr val="accent1"/>
                </a:solidFill>
              </a:rPr>
              <a:t>LaSoNguyenTo</a:t>
            </a:r>
            <a:r>
              <a:rPr lang="vi-VN" sz="2400" spc="-10" dirty="0">
                <a:solidFill>
                  <a:schemeClr val="accent1"/>
                </a:solidFill>
              </a:rPr>
              <a:t> ứng với độ đo C1 và C2.</a:t>
            </a:r>
          </a:p>
          <a:p>
            <a:pPr marL="469265" indent="-457200" algn="just">
              <a:lnSpc>
                <a:spcPct val="150000"/>
              </a:lnSpc>
              <a:spcBef>
                <a:spcPts val="600"/>
              </a:spcBef>
              <a:buClr>
                <a:srgbClr val="FF5A33"/>
              </a:buClr>
              <a:buFont typeface="+mj-lt"/>
              <a:buAutoNum type="arabicPeriod"/>
              <a:tabLst>
                <a:tab pos="356235" algn="l"/>
              </a:tabLst>
            </a:pPr>
            <a:r>
              <a:rPr lang="vi-VN" sz="2400" spc="-10" dirty="0">
                <a:solidFill>
                  <a:schemeClr val="accent1"/>
                </a:solidFill>
              </a:rPr>
              <a:t>Hãy sinh các đường đi và các ca kiểm thử với độ đo C1.</a:t>
            </a:r>
          </a:p>
          <a:p>
            <a:pPr marL="469265" indent="-457200" algn="just">
              <a:lnSpc>
                <a:spcPct val="150000"/>
              </a:lnSpc>
              <a:spcBef>
                <a:spcPts val="600"/>
              </a:spcBef>
              <a:buClr>
                <a:srgbClr val="FF5A33"/>
              </a:buClr>
              <a:buFont typeface="+mj-lt"/>
              <a:buAutoNum type="arabicPeriod"/>
              <a:tabLst>
                <a:tab pos="356235" algn="l"/>
              </a:tabLst>
            </a:pPr>
            <a:r>
              <a:rPr lang="vi-VN" sz="2400" spc="-10" dirty="0">
                <a:solidFill>
                  <a:schemeClr val="accent1"/>
                </a:solidFill>
              </a:rPr>
              <a:t>Hãy sinh các đường đi và các ca kiểm thử với độ đo C2.</a:t>
            </a:r>
          </a:p>
          <a:p>
            <a:pPr marL="12065" algn="just">
              <a:lnSpc>
                <a:spcPct val="150000"/>
              </a:lnSpc>
              <a:spcBef>
                <a:spcPts val="600"/>
              </a:spcBef>
              <a:buClr>
                <a:srgbClr val="FF5A33"/>
              </a:buClr>
              <a:tabLst>
                <a:tab pos="356235" algn="l"/>
              </a:tabLst>
            </a:pPr>
            <a:r>
              <a:rPr lang="en-US" sz="2400" b="1" spc="-10" dirty="0">
                <a:solidFill>
                  <a:schemeClr val="accent1"/>
                </a:solidFill>
              </a:rPr>
              <a:t> </a:t>
            </a:r>
          </a:p>
          <a:p>
            <a:pPr marL="12065" algn="just">
              <a:lnSpc>
                <a:spcPct val="150000"/>
              </a:lnSpc>
              <a:spcBef>
                <a:spcPts val="600"/>
              </a:spcBef>
              <a:buClr>
                <a:srgbClr val="FF5A33"/>
              </a:buClr>
              <a:tabLst>
                <a:tab pos="356235" algn="l"/>
              </a:tabLst>
            </a:pPr>
            <a:endParaRPr lang="vi-VN" sz="2400" spc="-5" dirty="0">
              <a:latin typeface="Segoe UI"/>
              <a:cs typeface="Segoe UI"/>
            </a:endParaRPr>
          </a:p>
        </p:txBody>
      </p:sp>
    </p:spTree>
    <p:extLst>
      <p:ext uri="{BB962C8B-B14F-4D97-AF65-F5344CB8AC3E}">
        <p14:creationId xmlns:p14="http://schemas.microsoft.com/office/powerpoint/2010/main" val="18375326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176213">
              <a:lnSpc>
                <a:spcPct val="100000"/>
              </a:lnSpc>
              <a:spcBef>
                <a:spcPts val="95"/>
              </a:spcBef>
            </a:pPr>
            <a:r>
              <a:rPr lang="en-US" sz="2800" spc="-10" dirty="0" err="1"/>
              <a:t>Bài</a:t>
            </a:r>
            <a:r>
              <a:rPr lang="en-US" sz="2800" spc="-10" dirty="0"/>
              <a:t> </a:t>
            </a:r>
            <a:r>
              <a:rPr lang="en-US" sz="2800" spc="-10" dirty="0" err="1"/>
              <a:t>tập</a:t>
            </a:r>
            <a:r>
              <a:rPr lang="en-US" sz="2800" spc="-10" dirty="0"/>
              <a:t> </a:t>
            </a:r>
            <a:r>
              <a:rPr lang="en-US" sz="2800" spc="-10" dirty="0" err="1"/>
              <a:t>chương</a:t>
            </a:r>
            <a:r>
              <a:rPr lang="en-US" sz="2800" spc="-10" dirty="0"/>
              <a:t> 5</a:t>
            </a:r>
          </a:p>
        </p:txBody>
      </p:sp>
      <p:sp>
        <p:nvSpPr>
          <p:cNvPr id="7" name="object 7"/>
          <p:cNvSpPr txBox="1"/>
          <p:nvPr/>
        </p:nvSpPr>
        <p:spPr>
          <a:xfrm>
            <a:off x="382208" y="774909"/>
            <a:ext cx="8379584" cy="1847750"/>
          </a:xfrm>
          <a:prstGeom prst="rect">
            <a:avLst/>
          </a:prstGeom>
        </p:spPr>
        <p:txBody>
          <a:bodyPr vert="horz" wrap="square" lIns="0" tIns="99695" rIns="0" bIns="0" rtlCol="0">
            <a:spAutoFit/>
          </a:bodyPr>
          <a:lstStyle/>
          <a:p>
            <a:pPr marL="12065" algn="just">
              <a:lnSpc>
                <a:spcPct val="150000"/>
              </a:lnSpc>
              <a:spcBef>
                <a:spcPts val="600"/>
              </a:spcBef>
              <a:buClr>
                <a:srgbClr val="FF5A33"/>
              </a:buClr>
              <a:tabLst>
                <a:tab pos="356235" algn="l"/>
              </a:tabLst>
            </a:pPr>
            <a:r>
              <a:rPr lang="en-US" sz="2400" b="1" spc="-10" dirty="0" err="1">
                <a:solidFill>
                  <a:schemeClr val="accent1"/>
                </a:solidFill>
              </a:rPr>
              <a:t>Bài</a:t>
            </a:r>
            <a:r>
              <a:rPr lang="en-US" sz="2400" b="1" spc="-10" dirty="0">
                <a:solidFill>
                  <a:schemeClr val="accent1"/>
                </a:solidFill>
              </a:rPr>
              <a:t> 2: </a:t>
            </a:r>
            <a:r>
              <a:rPr lang="vi-VN" sz="2400" b="1" spc="-10" dirty="0">
                <a:solidFill>
                  <a:schemeClr val="accent1"/>
                </a:solidFill>
              </a:rPr>
              <a:t>Cho hàm được viết bằng ngôn ngữ C như Hình 6.10.</a:t>
            </a:r>
          </a:p>
          <a:p>
            <a:pPr marL="12065" algn="just">
              <a:lnSpc>
                <a:spcPct val="150000"/>
              </a:lnSpc>
              <a:spcBef>
                <a:spcPts val="600"/>
              </a:spcBef>
              <a:buClr>
                <a:srgbClr val="FF5A33"/>
              </a:buClr>
              <a:tabLst>
                <a:tab pos="356235" algn="l"/>
              </a:tabLst>
            </a:pPr>
            <a:r>
              <a:rPr lang="en-US" sz="2400" b="1" spc="-10" dirty="0">
                <a:solidFill>
                  <a:schemeClr val="accent1"/>
                </a:solidFill>
              </a:rPr>
              <a:t> </a:t>
            </a:r>
          </a:p>
          <a:p>
            <a:pPr marL="12065" algn="just">
              <a:lnSpc>
                <a:spcPct val="150000"/>
              </a:lnSpc>
              <a:spcBef>
                <a:spcPts val="600"/>
              </a:spcBef>
              <a:buClr>
                <a:srgbClr val="FF5A33"/>
              </a:buClr>
              <a:tabLst>
                <a:tab pos="356235" algn="l"/>
              </a:tabLst>
            </a:pPr>
            <a:endParaRPr lang="vi-VN" sz="2400" spc="-5" dirty="0">
              <a:latin typeface="Segoe UI"/>
              <a:cs typeface="Segoe UI"/>
            </a:endParaRPr>
          </a:p>
        </p:txBody>
      </p:sp>
      <p:pic>
        <p:nvPicPr>
          <p:cNvPr id="3" name="Picture 2">
            <a:extLst>
              <a:ext uri="{FF2B5EF4-FFF2-40B4-BE49-F238E27FC236}">
                <a16:creationId xmlns:a16="http://schemas.microsoft.com/office/drawing/2014/main" id="{2E2BF818-2901-B45C-CFA3-E7674DCA57B2}"/>
              </a:ext>
            </a:extLst>
          </p:cNvPr>
          <p:cNvPicPr>
            <a:picLocks noChangeAspect="1"/>
          </p:cNvPicPr>
          <p:nvPr/>
        </p:nvPicPr>
        <p:blipFill>
          <a:blip r:embed="rId3"/>
          <a:stretch>
            <a:fillRect/>
          </a:stretch>
        </p:blipFill>
        <p:spPr>
          <a:xfrm>
            <a:off x="304800" y="1447800"/>
            <a:ext cx="8534400" cy="4419600"/>
          </a:xfrm>
          <a:prstGeom prst="rect">
            <a:avLst/>
          </a:prstGeom>
        </p:spPr>
      </p:pic>
    </p:spTree>
    <p:extLst>
      <p:ext uri="{BB962C8B-B14F-4D97-AF65-F5344CB8AC3E}">
        <p14:creationId xmlns:p14="http://schemas.microsoft.com/office/powerpoint/2010/main" val="5532559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176213">
              <a:lnSpc>
                <a:spcPct val="100000"/>
              </a:lnSpc>
              <a:spcBef>
                <a:spcPts val="95"/>
              </a:spcBef>
            </a:pPr>
            <a:r>
              <a:rPr lang="en-US" sz="2800" spc="-10" dirty="0" err="1"/>
              <a:t>Bài</a:t>
            </a:r>
            <a:r>
              <a:rPr lang="en-US" sz="2800" spc="-10" dirty="0"/>
              <a:t> </a:t>
            </a:r>
            <a:r>
              <a:rPr lang="en-US" sz="2800" spc="-10" dirty="0" err="1"/>
              <a:t>tập</a:t>
            </a:r>
            <a:r>
              <a:rPr lang="en-US" sz="2800" spc="-10" dirty="0"/>
              <a:t> </a:t>
            </a:r>
            <a:r>
              <a:rPr lang="en-US" sz="2800" spc="-10" dirty="0" err="1"/>
              <a:t>chương</a:t>
            </a:r>
            <a:r>
              <a:rPr lang="en-US" sz="2800" spc="-10" dirty="0"/>
              <a:t> 5</a:t>
            </a:r>
          </a:p>
        </p:txBody>
      </p:sp>
      <p:sp>
        <p:nvSpPr>
          <p:cNvPr id="7" name="object 7"/>
          <p:cNvSpPr txBox="1"/>
          <p:nvPr/>
        </p:nvSpPr>
        <p:spPr>
          <a:xfrm>
            <a:off x="382208" y="774909"/>
            <a:ext cx="8379584" cy="1216808"/>
          </a:xfrm>
          <a:prstGeom prst="rect">
            <a:avLst/>
          </a:prstGeom>
        </p:spPr>
        <p:txBody>
          <a:bodyPr vert="horz" wrap="square" lIns="0" tIns="99695" rIns="0" bIns="0" rtlCol="0">
            <a:spAutoFit/>
          </a:bodyPr>
          <a:lstStyle/>
          <a:p>
            <a:pPr marL="12065" algn="just">
              <a:lnSpc>
                <a:spcPct val="150000"/>
              </a:lnSpc>
              <a:spcBef>
                <a:spcPts val="600"/>
              </a:spcBef>
              <a:buClr>
                <a:srgbClr val="FF5A33"/>
              </a:buClr>
              <a:tabLst>
                <a:tab pos="356235" algn="l"/>
              </a:tabLst>
            </a:pPr>
            <a:r>
              <a:rPr lang="en-US" sz="2400" b="1" spc="-10" dirty="0" err="1">
                <a:solidFill>
                  <a:schemeClr val="accent1"/>
                </a:solidFill>
              </a:rPr>
              <a:t>Bài</a:t>
            </a:r>
            <a:r>
              <a:rPr lang="en-US" sz="2400" b="1" spc="-10" dirty="0">
                <a:solidFill>
                  <a:schemeClr val="accent1"/>
                </a:solidFill>
              </a:rPr>
              <a:t> 3:</a:t>
            </a:r>
          </a:p>
          <a:p>
            <a:pPr marL="12065" algn="just">
              <a:lnSpc>
                <a:spcPct val="150000"/>
              </a:lnSpc>
              <a:spcBef>
                <a:spcPts val="600"/>
              </a:spcBef>
              <a:buClr>
                <a:srgbClr val="FF5A33"/>
              </a:buClr>
              <a:tabLst>
                <a:tab pos="356235" algn="l"/>
              </a:tabLst>
            </a:pPr>
            <a:endParaRPr lang="vi-VN" sz="2400" spc="-5" dirty="0">
              <a:latin typeface="Segoe UI"/>
              <a:cs typeface="Segoe UI"/>
            </a:endParaRPr>
          </a:p>
        </p:txBody>
      </p:sp>
      <p:pic>
        <p:nvPicPr>
          <p:cNvPr id="4" name="Picture 3">
            <a:extLst>
              <a:ext uri="{FF2B5EF4-FFF2-40B4-BE49-F238E27FC236}">
                <a16:creationId xmlns:a16="http://schemas.microsoft.com/office/drawing/2014/main" id="{A421ADEB-A6C3-8FB1-5395-733DEDA6FDBC}"/>
              </a:ext>
            </a:extLst>
          </p:cNvPr>
          <p:cNvPicPr>
            <a:picLocks noChangeAspect="1"/>
          </p:cNvPicPr>
          <p:nvPr/>
        </p:nvPicPr>
        <p:blipFill>
          <a:blip r:embed="rId3"/>
          <a:stretch>
            <a:fillRect/>
          </a:stretch>
        </p:blipFill>
        <p:spPr>
          <a:xfrm>
            <a:off x="1905000" y="774909"/>
            <a:ext cx="5800725" cy="5867400"/>
          </a:xfrm>
          <a:prstGeom prst="rect">
            <a:avLst/>
          </a:prstGeom>
        </p:spPr>
      </p:pic>
    </p:spTree>
    <p:extLst>
      <p:ext uri="{BB962C8B-B14F-4D97-AF65-F5344CB8AC3E}">
        <p14:creationId xmlns:p14="http://schemas.microsoft.com/office/powerpoint/2010/main" val="717622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176213">
              <a:lnSpc>
                <a:spcPct val="100000"/>
              </a:lnSpc>
              <a:spcBef>
                <a:spcPts val="95"/>
              </a:spcBef>
            </a:pPr>
            <a:r>
              <a:rPr lang="en-US" sz="2800" spc="-10" dirty="0" err="1"/>
              <a:t>Bài</a:t>
            </a:r>
            <a:r>
              <a:rPr lang="en-US" sz="2800" spc="-10" dirty="0"/>
              <a:t> </a:t>
            </a:r>
            <a:r>
              <a:rPr lang="en-US" sz="2800" spc="-10" dirty="0" err="1"/>
              <a:t>tập</a:t>
            </a:r>
            <a:r>
              <a:rPr lang="en-US" sz="2800" spc="-10" dirty="0"/>
              <a:t> </a:t>
            </a:r>
            <a:r>
              <a:rPr lang="en-US" sz="2800" spc="-10" dirty="0" err="1"/>
              <a:t>chương</a:t>
            </a:r>
            <a:r>
              <a:rPr lang="en-US" sz="2800" spc="-10" dirty="0"/>
              <a:t> 5</a:t>
            </a:r>
          </a:p>
        </p:txBody>
      </p:sp>
      <p:sp>
        <p:nvSpPr>
          <p:cNvPr id="7" name="object 7"/>
          <p:cNvSpPr txBox="1"/>
          <p:nvPr/>
        </p:nvSpPr>
        <p:spPr>
          <a:xfrm>
            <a:off x="382208" y="774909"/>
            <a:ext cx="8379584" cy="1216808"/>
          </a:xfrm>
          <a:prstGeom prst="rect">
            <a:avLst/>
          </a:prstGeom>
        </p:spPr>
        <p:txBody>
          <a:bodyPr vert="horz" wrap="square" lIns="0" tIns="99695" rIns="0" bIns="0" rtlCol="0">
            <a:spAutoFit/>
          </a:bodyPr>
          <a:lstStyle/>
          <a:p>
            <a:pPr marL="12065" algn="just">
              <a:lnSpc>
                <a:spcPct val="150000"/>
              </a:lnSpc>
              <a:spcBef>
                <a:spcPts val="600"/>
              </a:spcBef>
              <a:buClr>
                <a:srgbClr val="FF5A33"/>
              </a:buClr>
              <a:tabLst>
                <a:tab pos="356235" algn="l"/>
              </a:tabLst>
            </a:pPr>
            <a:r>
              <a:rPr lang="en-US" sz="2400" b="1" spc="-10" dirty="0" err="1">
                <a:solidFill>
                  <a:schemeClr val="accent1"/>
                </a:solidFill>
              </a:rPr>
              <a:t>Bài</a:t>
            </a:r>
            <a:r>
              <a:rPr lang="en-US" sz="2400" b="1" spc="-10" dirty="0">
                <a:solidFill>
                  <a:schemeClr val="accent1"/>
                </a:solidFill>
              </a:rPr>
              <a:t> 4:</a:t>
            </a:r>
          </a:p>
          <a:p>
            <a:pPr marL="12065" algn="just">
              <a:lnSpc>
                <a:spcPct val="150000"/>
              </a:lnSpc>
              <a:spcBef>
                <a:spcPts val="600"/>
              </a:spcBef>
              <a:buClr>
                <a:srgbClr val="FF5A33"/>
              </a:buClr>
              <a:tabLst>
                <a:tab pos="356235" algn="l"/>
              </a:tabLst>
            </a:pPr>
            <a:endParaRPr lang="vi-VN" sz="2400" spc="-5" dirty="0">
              <a:latin typeface="Segoe UI"/>
              <a:cs typeface="Segoe UI"/>
            </a:endParaRPr>
          </a:p>
        </p:txBody>
      </p:sp>
      <p:pic>
        <p:nvPicPr>
          <p:cNvPr id="3" name="Picture 2">
            <a:extLst>
              <a:ext uri="{FF2B5EF4-FFF2-40B4-BE49-F238E27FC236}">
                <a16:creationId xmlns:a16="http://schemas.microsoft.com/office/drawing/2014/main" id="{8AEF27A1-19ED-A5F1-1337-13C6E1A22436}"/>
              </a:ext>
            </a:extLst>
          </p:cNvPr>
          <p:cNvPicPr>
            <a:picLocks noChangeAspect="1"/>
          </p:cNvPicPr>
          <p:nvPr/>
        </p:nvPicPr>
        <p:blipFill>
          <a:blip r:embed="rId3"/>
          <a:stretch>
            <a:fillRect/>
          </a:stretch>
        </p:blipFill>
        <p:spPr>
          <a:xfrm>
            <a:off x="1857375" y="1383313"/>
            <a:ext cx="5429250" cy="3429000"/>
          </a:xfrm>
          <a:prstGeom prst="rect">
            <a:avLst/>
          </a:prstGeom>
        </p:spPr>
      </p:pic>
    </p:spTree>
    <p:extLst>
      <p:ext uri="{BB962C8B-B14F-4D97-AF65-F5344CB8AC3E}">
        <p14:creationId xmlns:p14="http://schemas.microsoft.com/office/powerpoint/2010/main" val="34986070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176213">
              <a:lnSpc>
                <a:spcPct val="100000"/>
              </a:lnSpc>
              <a:spcBef>
                <a:spcPts val="95"/>
              </a:spcBef>
            </a:pPr>
            <a:r>
              <a:rPr lang="en-US" sz="2800" spc="-10" dirty="0" err="1"/>
              <a:t>Bài</a:t>
            </a:r>
            <a:r>
              <a:rPr lang="en-US" sz="2800" spc="-10" dirty="0"/>
              <a:t> </a:t>
            </a:r>
            <a:r>
              <a:rPr lang="en-US" sz="2800" spc="-10" dirty="0" err="1"/>
              <a:t>tập</a:t>
            </a:r>
            <a:r>
              <a:rPr lang="en-US" sz="2800" spc="-10" dirty="0"/>
              <a:t> </a:t>
            </a:r>
            <a:r>
              <a:rPr lang="en-US" sz="2800" spc="-10" dirty="0" err="1"/>
              <a:t>chương</a:t>
            </a:r>
            <a:r>
              <a:rPr lang="en-US" sz="2800" spc="-10" dirty="0"/>
              <a:t> 5</a:t>
            </a:r>
          </a:p>
        </p:txBody>
      </p:sp>
      <p:sp>
        <p:nvSpPr>
          <p:cNvPr id="7" name="object 7"/>
          <p:cNvSpPr txBox="1"/>
          <p:nvPr/>
        </p:nvSpPr>
        <p:spPr>
          <a:xfrm>
            <a:off x="382208" y="774909"/>
            <a:ext cx="8379584" cy="1225977"/>
          </a:xfrm>
          <a:prstGeom prst="rect">
            <a:avLst/>
          </a:prstGeom>
        </p:spPr>
        <p:txBody>
          <a:bodyPr vert="horz" wrap="square" lIns="0" tIns="99695" rIns="0" bIns="0" rtlCol="0">
            <a:spAutoFit/>
          </a:bodyPr>
          <a:lstStyle/>
          <a:p>
            <a:pPr marL="12065" algn="just">
              <a:lnSpc>
                <a:spcPct val="150000"/>
              </a:lnSpc>
              <a:spcBef>
                <a:spcPts val="600"/>
              </a:spcBef>
              <a:buClr>
                <a:srgbClr val="FF5A33"/>
              </a:buClr>
              <a:tabLst>
                <a:tab pos="356235" algn="l"/>
              </a:tabLst>
            </a:pPr>
            <a:r>
              <a:rPr lang="en-US" sz="2400" b="1" spc="-10" dirty="0" err="1">
                <a:solidFill>
                  <a:schemeClr val="accent1"/>
                </a:solidFill>
              </a:rPr>
              <a:t>Bài</a:t>
            </a:r>
            <a:r>
              <a:rPr lang="en-US" sz="2400" b="1" spc="-10" dirty="0">
                <a:solidFill>
                  <a:schemeClr val="accent1"/>
                </a:solidFill>
              </a:rPr>
              <a:t> 5:</a:t>
            </a:r>
            <a:r>
              <a:rPr lang="vi-VN" sz="2400" b="1" spc="-10" dirty="0">
                <a:solidFill>
                  <a:schemeClr val="accent1"/>
                </a:solidFill>
              </a:rPr>
              <a:t>	Cho hàm </a:t>
            </a:r>
            <a:endParaRPr lang="en-US" sz="2400" b="1" spc="-10" dirty="0">
              <a:solidFill>
                <a:schemeClr val="accent1"/>
              </a:solidFill>
            </a:endParaRPr>
          </a:p>
          <a:p>
            <a:pPr marL="12065" algn="just">
              <a:lnSpc>
                <a:spcPct val="150000"/>
              </a:lnSpc>
              <a:spcBef>
                <a:spcPts val="600"/>
              </a:spcBef>
              <a:buClr>
                <a:srgbClr val="FF5A33"/>
              </a:buClr>
              <a:tabLst>
                <a:tab pos="356235" algn="l"/>
              </a:tabLst>
            </a:pPr>
            <a:r>
              <a:rPr lang="vi-VN" sz="2400" b="1" spc="-10" dirty="0">
                <a:solidFill>
                  <a:schemeClr val="accent1"/>
                </a:solidFill>
              </a:rPr>
              <a:t>•	Hãy xây dựng đồ thị dòng điều khiển</a:t>
            </a:r>
            <a:r>
              <a:rPr lang="en-US" sz="2400" b="1" spc="-10" dirty="0">
                <a:solidFill>
                  <a:schemeClr val="accent1"/>
                </a:solidFill>
              </a:rPr>
              <a:t>, </a:t>
            </a:r>
            <a:r>
              <a:rPr lang="en-US" sz="2400" b="1" spc="-10" dirty="0" err="1">
                <a:solidFill>
                  <a:schemeClr val="accent1"/>
                </a:solidFill>
              </a:rPr>
              <a:t>tính</a:t>
            </a:r>
            <a:r>
              <a:rPr lang="en-US" sz="2400" b="1" spc="-10" dirty="0">
                <a:solidFill>
                  <a:schemeClr val="accent1"/>
                </a:solidFill>
              </a:rPr>
              <a:t> </a:t>
            </a:r>
            <a:r>
              <a:rPr lang="en-US" sz="2400" b="1" spc="-10" dirty="0" err="1">
                <a:solidFill>
                  <a:schemeClr val="accent1"/>
                </a:solidFill>
              </a:rPr>
              <a:t>độ</a:t>
            </a:r>
            <a:r>
              <a:rPr lang="en-US" sz="2400" b="1" spc="-10" dirty="0">
                <a:solidFill>
                  <a:schemeClr val="accent1"/>
                </a:solidFill>
              </a:rPr>
              <a:t> </a:t>
            </a:r>
            <a:r>
              <a:rPr lang="en-US" sz="2400" b="1" spc="-10" dirty="0" err="1">
                <a:solidFill>
                  <a:schemeClr val="accent1"/>
                </a:solidFill>
              </a:rPr>
              <a:t>đo</a:t>
            </a:r>
            <a:r>
              <a:rPr lang="en-US" sz="2400" b="1" spc="-10" dirty="0">
                <a:solidFill>
                  <a:schemeClr val="accent1"/>
                </a:solidFill>
              </a:rPr>
              <a:t> C1,C2,C3</a:t>
            </a:r>
            <a:endParaRPr lang="vi-VN" sz="2400" b="1" spc="-10" dirty="0">
              <a:solidFill>
                <a:schemeClr val="accent1"/>
              </a:solidFill>
            </a:endParaRPr>
          </a:p>
        </p:txBody>
      </p:sp>
      <p:pic>
        <p:nvPicPr>
          <p:cNvPr id="4" name="Picture 3">
            <a:extLst>
              <a:ext uri="{FF2B5EF4-FFF2-40B4-BE49-F238E27FC236}">
                <a16:creationId xmlns:a16="http://schemas.microsoft.com/office/drawing/2014/main" id="{D591E964-C41F-96F0-A1FE-9052452F6E94}"/>
              </a:ext>
            </a:extLst>
          </p:cNvPr>
          <p:cNvPicPr>
            <a:picLocks noChangeAspect="1"/>
          </p:cNvPicPr>
          <p:nvPr/>
        </p:nvPicPr>
        <p:blipFill>
          <a:blip r:embed="rId3"/>
          <a:stretch>
            <a:fillRect/>
          </a:stretch>
        </p:blipFill>
        <p:spPr>
          <a:xfrm>
            <a:off x="396956" y="2362200"/>
            <a:ext cx="8379584" cy="2658359"/>
          </a:xfrm>
          <a:prstGeom prst="rect">
            <a:avLst/>
          </a:prstGeom>
        </p:spPr>
      </p:pic>
    </p:spTree>
    <p:extLst>
      <p:ext uri="{BB962C8B-B14F-4D97-AF65-F5344CB8AC3E}">
        <p14:creationId xmlns:p14="http://schemas.microsoft.com/office/powerpoint/2010/main" val="38933664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176213">
              <a:lnSpc>
                <a:spcPct val="100000"/>
              </a:lnSpc>
              <a:spcBef>
                <a:spcPts val="95"/>
              </a:spcBef>
            </a:pPr>
            <a:r>
              <a:rPr lang="en-US" sz="2800" spc="-10" dirty="0" err="1"/>
              <a:t>Bài</a:t>
            </a:r>
            <a:r>
              <a:rPr lang="en-US" sz="2800" spc="-10" dirty="0"/>
              <a:t> </a:t>
            </a:r>
            <a:r>
              <a:rPr lang="en-US" sz="2800" spc="-10" dirty="0" err="1"/>
              <a:t>tập</a:t>
            </a:r>
            <a:r>
              <a:rPr lang="en-US" sz="2800" spc="-10" dirty="0"/>
              <a:t> </a:t>
            </a:r>
            <a:r>
              <a:rPr lang="en-US" sz="2800" spc="-10" dirty="0" err="1"/>
              <a:t>chương</a:t>
            </a:r>
            <a:r>
              <a:rPr lang="en-US" sz="2800" spc="-10" dirty="0"/>
              <a:t> 5</a:t>
            </a:r>
          </a:p>
        </p:txBody>
      </p:sp>
      <p:sp>
        <p:nvSpPr>
          <p:cNvPr id="7" name="object 7"/>
          <p:cNvSpPr txBox="1"/>
          <p:nvPr/>
        </p:nvSpPr>
        <p:spPr>
          <a:xfrm>
            <a:off x="382208" y="774909"/>
            <a:ext cx="8379584" cy="1225977"/>
          </a:xfrm>
          <a:prstGeom prst="rect">
            <a:avLst/>
          </a:prstGeom>
        </p:spPr>
        <p:txBody>
          <a:bodyPr vert="horz" wrap="square" lIns="0" tIns="99695" rIns="0" bIns="0" rtlCol="0">
            <a:spAutoFit/>
          </a:bodyPr>
          <a:lstStyle/>
          <a:p>
            <a:pPr marL="12065" algn="just">
              <a:lnSpc>
                <a:spcPct val="150000"/>
              </a:lnSpc>
              <a:spcBef>
                <a:spcPts val="600"/>
              </a:spcBef>
              <a:buClr>
                <a:srgbClr val="FF5A33"/>
              </a:buClr>
              <a:tabLst>
                <a:tab pos="356235" algn="l"/>
              </a:tabLst>
            </a:pPr>
            <a:r>
              <a:rPr lang="en-US" sz="2400" b="1" spc="-10" dirty="0" err="1">
                <a:solidFill>
                  <a:schemeClr val="accent1"/>
                </a:solidFill>
              </a:rPr>
              <a:t>Bài</a:t>
            </a:r>
            <a:r>
              <a:rPr lang="en-US" sz="2400" b="1" spc="-10" dirty="0">
                <a:solidFill>
                  <a:schemeClr val="accent1"/>
                </a:solidFill>
              </a:rPr>
              <a:t> 6:</a:t>
            </a:r>
            <a:r>
              <a:rPr lang="vi-VN" sz="2400" b="1" spc="-10" dirty="0">
                <a:solidFill>
                  <a:schemeClr val="accent1"/>
                </a:solidFill>
              </a:rPr>
              <a:t>	Cho hàm </a:t>
            </a:r>
            <a:endParaRPr lang="en-US" sz="2400" b="1" spc="-10" dirty="0">
              <a:solidFill>
                <a:schemeClr val="accent1"/>
              </a:solidFill>
            </a:endParaRPr>
          </a:p>
          <a:p>
            <a:pPr marL="12065" algn="just">
              <a:lnSpc>
                <a:spcPct val="150000"/>
              </a:lnSpc>
              <a:spcBef>
                <a:spcPts val="600"/>
              </a:spcBef>
              <a:buClr>
                <a:srgbClr val="FF5A33"/>
              </a:buClr>
              <a:tabLst>
                <a:tab pos="356235" algn="l"/>
              </a:tabLst>
            </a:pPr>
            <a:r>
              <a:rPr lang="vi-VN" sz="2400" b="1" spc="-10" dirty="0">
                <a:solidFill>
                  <a:schemeClr val="accent1"/>
                </a:solidFill>
              </a:rPr>
              <a:t>•	Hãy xây dựng đồ thị dòng điều khiển</a:t>
            </a:r>
            <a:r>
              <a:rPr lang="en-US" sz="2400" b="1" spc="-10" dirty="0">
                <a:solidFill>
                  <a:schemeClr val="accent1"/>
                </a:solidFill>
              </a:rPr>
              <a:t>, </a:t>
            </a:r>
            <a:r>
              <a:rPr lang="en-US" sz="2400" b="1" spc="-10" dirty="0" err="1">
                <a:solidFill>
                  <a:schemeClr val="accent1"/>
                </a:solidFill>
              </a:rPr>
              <a:t>tính</a:t>
            </a:r>
            <a:r>
              <a:rPr lang="en-US" sz="2400" b="1" spc="-10" dirty="0">
                <a:solidFill>
                  <a:schemeClr val="accent1"/>
                </a:solidFill>
              </a:rPr>
              <a:t> </a:t>
            </a:r>
            <a:r>
              <a:rPr lang="en-US" sz="2400" b="1" spc="-10" dirty="0" err="1">
                <a:solidFill>
                  <a:schemeClr val="accent1"/>
                </a:solidFill>
              </a:rPr>
              <a:t>độ</a:t>
            </a:r>
            <a:r>
              <a:rPr lang="en-US" sz="2400" b="1" spc="-10" dirty="0">
                <a:solidFill>
                  <a:schemeClr val="accent1"/>
                </a:solidFill>
              </a:rPr>
              <a:t> </a:t>
            </a:r>
            <a:r>
              <a:rPr lang="en-US" sz="2400" b="1" spc="-10" dirty="0" err="1">
                <a:solidFill>
                  <a:schemeClr val="accent1"/>
                </a:solidFill>
              </a:rPr>
              <a:t>đo</a:t>
            </a:r>
            <a:r>
              <a:rPr lang="en-US" sz="2400" b="1" spc="-10" dirty="0">
                <a:solidFill>
                  <a:schemeClr val="accent1"/>
                </a:solidFill>
              </a:rPr>
              <a:t> C1,C2,C3</a:t>
            </a:r>
            <a:endParaRPr lang="vi-VN" sz="2400" b="1" spc="-10" dirty="0">
              <a:solidFill>
                <a:schemeClr val="accent1"/>
              </a:solidFill>
            </a:endParaRPr>
          </a:p>
        </p:txBody>
      </p:sp>
      <p:pic>
        <p:nvPicPr>
          <p:cNvPr id="3" name="Picture 2">
            <a:extLst>
              <a:ext uri="{FF2B5EF4-FFF2-40B4-BE49-F238E27FC236}">
                <a16:creationId xmlns:a16="http://schemas.microsoft.com/office/drawing/2014/main" id="{9FD0BB94-BD71-FBF6-D1DE-4818C76BA1A6}"/>
              </a:ext>
            </a:extLst>
          </p:cNvPr>
          <p:cNvPicPr>
            <a:picLocks noChangeAspect="1"/>
          </p:cNvPicPr>
          <p:nvPr/>
        </p:nvPicPr>
        <p:blipFill>
          <a:blip r:embed="rId3"/>
          <a:stretch>
            <a:fillRect/>
          </a:stretch>
        </p:blipFill>
        <p:spPr>
          <a:xfrm>
            <a:off x="152400" y="2362200"/>
            <a:ext cx="8153400" cy="3218816"/>
          </a:xfrm>
          <a:prstGeom prst="rect">
            <a:avLst/>
          </a:prstGeom>
        </p:spPr>
      </p:pic>
    </p:spTree>
    <p:extLst>
      <p:ext uri="{BB962C8B-B14F-4D97-AF65-F5344CB8AC3E}">
        <p14:creationId xmlns:p14="http://schemas.microsoft.com/office/powerpoint/2010/main" val="2635061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176213">
              <a:lnSpc>
                <a:spcPct val="100000"/>
              </a:lnSpc>
              <a:spcBef>
                <a:spcPts val="95"/>
              </a:spcBef>
            </a:pPr>
            <a:r>
              <a:rPr lang="en-US" sz="2800" spc="-10" dirty="0"/>
              <a:t>5.2. </a:t>
            </a:r>
            <a:r>
              <a:rPr lang="en-US" sz="2800" spc="-10" dirty="0" err="1"/>
              <a:t>Đồ</a:t>
            </a:r>
            <a:r>
              <a:rPr lang="en-US" sz="2800" spc="-10" dirty="0"/>
              <a:t> </a:t>
            </a:r>
            <a:r>
              <a:rPr lang="en-US" sz="2800" spc="-10" dirty="0" err="1"/>
              <a:t>thị</a:t>
            </a:r>
            <a:r>
              <a:rPr lang="en-US" sz="2800" spc="-10" dirty="0"/>
              <a:t> </a:t>
            </a:r>
            <a:r>
              <a:rPr lang="en-US" sz="2800" spc="-10" dirty="0" err="1"/>
              <a:t>dòng</a:t>
            </a:r>
            <a:r>
              <a:rPr lang="en-US" sz="2800" spc="-10" dirty="0"/>
              <a:t> </a:t>
            </a:r>
            <a:r>
              <a:rPr lang="en-US" sz="2800" spc="-10" dirty="0" err="1"/>
              <a:t>điều</a:t>
            </a:r>
            <a:r>
              <a:rPr lang="en-US" sz="2800" spc="-10" dirty="0"/>
              <a:t> </a:t>
            </a:r>
            <a:r>
              <a:rPr lang="en-US" sz="2800" spc="-10" dirty="0" err="1"/>
              <a:t>khiển</a:t>
            </a:r>
            <a:endParaRPr lang="en-US" sz="2800" spc="-10" dirty="0"/>
          </a:p>
        </p:txBody>
      </p:sp>
      <p:sp>
        <p:nvSpPr>
          <p:cNvPr id="7" name="object 7"/>
          <p:cNvSpPr txBox="1"/>
          <p:nvPr/>
        </p:nvSpPr>
        <p:spPr>
          <a:xfrm>
            <a:off x="535816" y="1002790"/>
            <a:ext cx="8379584" cy="4617739"/>
          </a:xfrm>
          <a:prstGeom prst="rect">
            <a:avLst/>
          </a:prstGeom>
        </p:spPr>
        <p:txBody>
          <a:bodyPr vert="horz" wrap="square" lIns="0" tIns="99695" rIns="0" bIns="0" rtlCol="0">
            <a:spAutoFit/>
          </a:bodyPr>
          <a:lstStyle/>
          <a:p>
            <a:pPr marL="355600" indent="-343535" algn="just">
              <a:lnSpc>
                <a:spcPct val="150000"/>
              </a:lnSpc>
              <a:spcBef>
                <a:spcPts val="600"/>
              </a:spcBef>
              <a:buClr>
                <a:srgbClr val="FF5A33"/>
              </a:buClr>
              <a:buFont typeface="Wingdings" panose="05000000000000000000" pitchFamily="2" charset="2"/>
              <a:buChar char="Ø"/>
              <a:tabLst>
                <a:tab pos="356235" algn="l"/>
              </a:tabLst>
            </a:pPr>
            <a:r>
              <a:rPr lang="vi-VN" sz="2400" spc="-5" dirty="0">
                <a:latin typeface="Segoe UI"/>
                <a:cs typeface="Segoe UI"/>
              </a:rPr>
              <a:t>Đồ thị </a:t>
            </a:r>
            <a:r>
              <a:rPr lang="en-US" sz="2400" spc="-5" dirty="0" err="1">
                <a:latin typeface="Segoe UI"/>
                <a:cs typeface="Segoe UI"/>
              </a:rPr>
              <a:t>dòng</a:t>
            </a:r>
            <a:r>
              <a:rPr lang="en-US" sz="2400" spc="-5" dirty="0">
                <a:latin typeface="Segoe UI"/>
                <a:cs typeface="Segoe UI"/>
              </a:rPr>
              <a:t> </a:t>
            </a:r>
            <a:r>
              <a:rPr lang="en-US" sz="2400" spc="-5" dirty="0" err="1">
                <a:latin typeface="Segoe UI"/>
                <a:cs typeface="Segoe UI"/>
              </a:rPr>
              <a:t>điều</a:t>
            </a:r>
            <a:r>
              <a:rPr lang="en-US" sz="2400" spc="-5" dirty="0">
                <a:latin typeface="Segoe UI"/>
                <a:cs typeface="Segoe UI"/>
              </a:rPr>
              <a:t> </a:t>
            </a:r>
            <a:r>
              <a:rPr lang="en-US" sz="2400" spc="-5" dirty="0" err="1">
                <a:latin typeface="Segoe UI"/>
                <a:cs typeface="Segoe UI"/>
              </a:rPr>
              <a:t>khiển</a:t>
            </a:r>
            <a:r>
              <a:rPr lang="vi-VN" sz="2400" spc="-5" dirty="0">
                <a:latin typeface="Segoe UI"/>
                <a:cs typeface="Segoe UI"/>
              </a:rPr>
              <a:t> được xây dựng từ mã nguồn của chương trình/đơn vị chương trình. </a:t>
            </a:r>
            <a:endParaRPr lang="en-US" sz="2400" spc="-5" dirty="0">
              <a:latin typeface="Segoe UI"/>
              <a:cs typeface="Segoe UI"/>
            </a:endParaRPr>
          </a:p>
          <a:p>
            <a:pPr marL="355600" indent="-343535" algn="just">
              <a:lnSpc>
                <a:spcPct val="150000"/>
              </a:lnSpc>
              <a:spcBef>
                <a:spcPts val="600"/>
              </a:spcBef>
              <a:buClr>
                <a:srgbClr val="FF5A33"/>
              </a:buClr>
              <a:buFont typeface="Wingdings" panose="05000000000000000000" pitchFamily="2" charset="2"/>
              <a:buChar char="Ø"/>
              <a:tabLst>
                <a:tab pos="356235" algn="l"/>
              </a:tabLst>
            </a:pPr>
            <a:r>
              <a:rPr lang="en-US" sz="2400" spc="-5" dirty="0" err="1">
                <a:latin typeface="Segoe UI"/>
                <a:cs typeface="Segoe UI"/>
              </a:rPr>
              <a:t>Là</a:t>
            </a:r>
            <a:r>
              <a:rPr lang="en-US" sz="2400" spc="-5" dirty="0">
                <a:latin typeface="Segoe UI"/>
                <a:cs typeface="Segoe UI"/>
              </a:rPr>
              <a:t> </a:t>
            </a:r>
            <a:r>
              <a:rPr lang="vi-VN" sz="2400" spc="-5" dirty="0">
                <a:latin typeface="Segoe UI"/>
                <a:cs typeface="Segoe UI"/>
              </a:rPr>
              <a:t>một đồ thị có hướng gồm các đỉnh tương ứng với các câu lệnh/nhóm câu lệnh và các cạnh là các dòng điều khiển giữa các câu lệnh/nhóm câu lệnh. </a:t>
            </a:r>
            <a:endParaRPr lang="en-US" sz="2400" spc="-5" dirty="0">
              <a:latin typeface="Segoe UI"/>
              <a:cs typeface="Segoe UI"/>
            </a:endParaRPr>
          </a:p>
          <a:p>
            <a:pPr marL="355600" indent="-343535" algn="just">
              <a:lnSpc>
                <a:spcPct val="150000"/>
              </a:lnSpc>
              <a:spcBef>
                <a:spcPts val="600"/>
              </a:spcBef>
              <a:buClr>
                <a:srgbClr val="FF5A33"/>
              </a:buClr>
              <a:buFont typeface="Wingdings" panose="05000000000000000000" pitchFamily="2" charset="2"/>
              <a:buChar char="Ø"/>
              <a:tabLst>
                <a:tab pos="356235" algn="l"/>
              </a:tabLst>
            </a:pPr>
            <a:r>
              <a:rPr lang="vi-VN" sz="2400" spc="-5" dirty="0">
                <a:latin typeface="Segoe UI"/>
                <a:cs typeface="Segoe UI"/>
              </a:rPr>
              <a:t>Nếu i và j là các đỉnh của đồ thị thì tồn tại một cạnh từ i đến j nếu lệnh tương ứng với j có thể được thực hiện ngay sau lệnh tương ứng với i.</a:t>
            </a:r>
          </a:p>
        </p:txBody>
      </p:sp>
    </p:spTree>
    <p:extLst>
      <p:ext uri="{BB962C8B-B14F-4D97-AF65-F5344CB8AC3E}">
        <p14:creationId xmlns:p14="http://schemas.microsoft.com/office/powerpoint/2010/main" val="2076275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176213">
              <a:lnSpc>
                <a:spcPct val="100000"/>
              </a:lnSpc>
              <a:spcBef>
                <a:spcPts val="95"/>
              </a:spcBef>
            </a:pPr>
            <a:r>
              <a:rPr lang="en-US" sz="2800" spc="-10" dirty="0"/>
              <a:t>5.2. </a:t>
            </a:r>
            <a:r>
              <a:rPr lang="en-US" sz="2800" spc="-10" dirty="0" err="1"/>
              <a:t>Đồ</a:t>
            </a:r>
            <a:r>
              <a:rPr lang="en-US" sz="2800" spc="-10" dirty="0"/>
              <a:t> </a:t>
            </a:r>
            <a:r>
              <a:rPr lang="en-US" sz="2800" spc="-10" dirty="0" err="1"/>
              <a:t>thị</a:t>
            </a:r>
            <a:r>
              <a:rPr lang="en-US" sz="2800" spc="-10" dirty="0"/>
              <a:t> </a:t>
            </a:r>
            <a:r>
              <a:rPr lang="en-US" sz="2800" spc="-10" dirty="0" err="1"/>
              <a:t>dòng</a:t>
            </a:r>
            <a:r>
              <a:rPr lang="en-US" sz="2800" spc="-10" dirty="0"/>
              <a:t> </a:t>
            </a:r>
            <a:r>
              <a:rPr lang="en-US" sz="2800" spc="-10" dirty="0" err="1"/>
              <a:t>điều</a:t>
            </a:r>
            <a:r>
              <a:rPr lang="en-US" sz="2800" spc="-10" dirty="0"/>
              <a:t> </a:t>
            </a:r>
            <a:r>
              <a:rPr lang="en-US" sz="2800" spc="-10" dirty="0" err="1"/>
              <a:t>khiển</a:t>
            </a:r>
            <a:endParaRPr lang="en-US" sz="2800" spc="-10" dirty="0"/>
          </a:p>
        </p:txBody>
      </p:sp>
      <p:sp>
        <p:nvSpPr>
          <p:cNvPr id="7" name="object 7"/>
          <p:cNvSpPr txBox="1"/>
          <p:nvPr/>
        </p:nvSpPr>
        <p:spPr>
          <a:xfrm>
            <a:off x="535816" y="1002790"/>
            <a:ext cx="8379584" cy="4617739"/>
          </a:xfrm>
          <a:prstGeom prst="rect">
            <a:avLst/>
          </a:prstGeom>
        </p:spPr>
        <p:txBody>
          <a:bodyPr vert="horz" wrap="square" lIns="0" tIns="99695" rIns="0" bIns="0" rtlCol="0">
            <a:spAutoFit/>
          </a:bodyPr>
          <a:lstStyle/>
          <a:p>
            <a:pPr marL="355600" indent="-343535" algn="just">
              <a:lnSpc>
                <a:spcPct val="150000"/>
              </a:lnSpc>
              <a:spcBef>
                <a:spcPts val="600"/>
              </a:spcBef>
              <a:buClr>
                <a:srgbClr val="FF5A33"/>
              </a:buClr>
              <a:buFont typeface="Wingdings" panose="05000000000000000000" pitchFamily="2" charset="2"/>
              <a:buChar char="Ø"/>
              <a:tabLst>
                <a:tab pos="356235" algn="l"/>
              </a:tabLst>
            </a:pPr>
            <a:r>
              <a:rPr lang="vi-VN" sz="2400" spc="-5" dirty="0">
                <a:latin typeface="Segoe UI"/>
                <a:cs typeface="Segoe UI"/>
              </a:rPr>
              <a:t>Đồ thị </a:t>
            </a:r>
            <a:r>
              <a:rPr lang="en-US" sz="2400" spc="-5" dirty="0" err="1">
                <a:latin typeface="Segoe UI"/>
                <a:cs typeface="Segoe UI"/>
              </a:rPr>
              <a:t>dòng</a:t>
            </a:r>
            <a:r>
              <a:rPr lang="en-US" sz="2400" spc="-5" dirty="0">
                <a:latin typeface="Segoe UI"/>
                <a:cs typeface="Segoe UI"/>
              </a:rPr>
              <a:t> </a:t>
            </a:r>
            <a:r>
              <a:rPr lang="en-US" sz="2400" spc="-5" dirty="0" err="1">
                <a:latin typeface="Segoe UI"/>
                <a:cs typeface="Segoe UI"/>
              </a:rPr>
              <a:t>điều</a:t>
            </a:r>
            <a:r>
              <a:rPr lang="en-US" sz="2400" spc="-5" dirty="0">
                <a:latin typeface="Segoe UI"/>
                <a:cs typeface="Segoe UI"/>
              </a:rPr>
              <a:t> </a:t>
            </a:r>
            <a:r>
              <a:rPr lang="en-US" sz="2400" spc="-5" dirty="0" err="1">
                <a:latin typeface="Segoe UI"/>
                <a:cs typeface="Segoe UI"/>
              </a:rPr>
              <a:t>khiển</a:t>
            </a:r>
            <a:r>
              <a:rPr lang="vi-VN" sz="2400" spc="-5" dirty="0">
                <a:latin typeface="Segoe UI"/>
                <a:cs typeface="Segoe UI"/>
              </a:rPr>
              <a:t> được xây dựng từ mã nguồn của chương trình/đơn vị chương trình. </a:t>
            </a:r>
            <a:endParaRPr lang="en-US" sz="2400" spc="-5" dirty="0">
              <a:latin typeface="Segoe UI"/>
              <a:cs typeface="Segoe UI"/>
            </a:endParaRPr>
          </a:p>
          <a:p>
            <a:pPr marL="355600" indent="-343535" algn="just">
              <a:lnSpc>
                <a:spcPct val="150000"/>
              </a:lnSpc>
              <a:spcBef>
                <a:spcPts val="600"/>
              </a:spcBef>
              <a:buClr>
                <a:srgbClr val="FF5A33"/>
              </a:buClr>
              <a:buFont typeface="Wingdings" panose="05000000000000000000" pitchFamily="2" charset="2"/>
              <a:buChar char="Ø"/>
              <a:tabLst>
                <a:tab pos="356235" algn="l"/>
              </a:tabLst>
            </a:pPr>
            <a:r>
              <a:rPr lang="en-US" sz="2400" spc="-5" dirty="0" err="1">
                <a:latin typeface="Segoe UI"/>
                <a:cs typeface="Segoe UI"/>
              </a:rPr>
              <a:t>Là</a:t>
            </a:r>
            <a:r>
              <a:rPr lang="en-US" sz="2400" spc="-5" dirty="0">
                <a:latin typeface="Segoe UI"/>
                <a:cs typeface="Segoe UI"/>
              </a:rPr>
              <a:t> </a:t>
            </a:r>
            <a:r>
              <a:rPr lang="vi-VN" sz="2400" spc="-5" dirty="0">
                <a:latin typeface="Segoe UI"/>
                <a:cs typeface="Segoe UI"/>
              </a:rPr>
              <a:t>một đồ thị có hướng gồm các đỉnh tương ứng với các câu lệnh/nhóm câu lệnh và các cạnh là các dòng điều khiển giữa các câu lệnh/nhóm câu lệnh. </a:t>
            </a:r>
            <a:endParaRPr lang="en-US" sz="2400" spc="-5" dirty="0">
              <a:latin typeface="Segoe UI"/>
              <a:cs typeface="Segoe UI"/>
            </a:endParaRPr>
          </a:p>
          <a:p>
            <a:pPr marL="355600" indent="-343535" algn="just">
              <a:lnSpc>
                <a:spcPct val="150000"/>
              </a:lnSpc>
              <a:spcBef>
                <a:spcPts val="600"/>
              </a:spcBef>
              <a:buClr>
                <a:srgbClr val="FF5A33"/>
              </a:buClr>
              <a:buFont typeface="Wingdings" panose="05000000000000000000" pitchFamily="2" charset="2"/>
              <a:buChar char="Ø"/>
              <a:tabLst>
                <a:tab pos="356235" algn="l"/>
              </a:tabLst>
            </a:pPr>
            <a:r>
              <a:rPr lang="vi-VN" sz="2400" spc="-5" dirty="0">
                <a:latin typeface="Segoe UI"/>
                <a:cs typeface="Segoe UI"/>
              </a:rPr>
              <a:t>Nếu i và j là các đỉnh của đồ thị thì tồn tại một cạnh từ i đến j nếu lệnh tương ứng với j có thể được thực hiện ngay sau lệnh tương ứng với i.</a:t>
            </a:r>
          </a:p>
        </p:txBody>
      </p:sp>
      <p:pic>
        <p:nvPicPr>
          <p:cNvPr id="3" name="Picture 2">
            <a:extLst>
              <a:ext uri="{FF2B5EF4-FFF2-40B4-BE49-F238E27FC236}">
                <a16:creationId xmlns:a16="http://schemas.microsoft.com/office/drawing/2014/main" id="{411D98CC-3DFB-C99D-649A-DFC432EF82CC}"/>
              </a:ext>
            </a:extLst>
          </p:cNvPr>
          <p:cNvPicPr>
            <a:picLocks noChangeAspect="1"/>
          </p:cNvPicPr>
          <p:nvPr/>
        </p:nvPicPr>
        <p:blipFill>
          <a:blip r:embed="rId2"/>
          <a:stretch>
            <a:fillRect/>
          </a:stretch>
        </p:blipFill>
        <p:spPr>
          <a:xfrm>
            <a:off x="79887" y="782283"/>
            <a:ext cx="9029700" cy="6019800"/>
          </a:xfrm>
          <a:prstGeom prst="rect">
            <a:avLst/>
          </a:prstGeom>
        </p:spPr>
      </p:pic>
    </p:spTree>
    <p:extLst>
      <p:ext uri="{BB962C8B-B14F-4D97-AF65-F5344CB8AC3E}">
        <p14:creationId xmlns:p14="http://schemas.microsoft.com/office/powerpoint/2010/main" val="1708711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176213">
              <a:lnSpc>
                <a:spcPct val="100000"/>
              </a:lnSpc>
              <a:spcBef>
                <a:spcPts val="95"/>
              </a:spcBef>
            </a:pPr>
            <a:r>
              <a:rPr lang="en-US" sz="2800" spc="-10" dirty="0"/>
              <a:t>5.2. </a:t>
            </a:r>
            <a:r>
              <a:rPr lang="en-US" sz="2800" spc="-10" dirty="0" err="1"/>
              <a:t>Đồ</a:t>
            </a:r>
            <a:r>
              <a:rPr lang="en-US" sz="2800" spc="-10" dirty="0"/>
              <a:t> </a:t>
            </a:r>
            <a:r>
              <a:rPr lang="en-US" sz="2800" spc="-10" dirty="0" err="1"/>
              <a:t>thị</a:t>
            </a:r>
            <a:r>
              <a:rPr lang="en-US" sz="2800" spc="-10" dirty="0"/>
              <a:t> </a:t>
            </a:r>
            <a:r>
              <a:rPr lang="en-US" sz="2800" spc="-10" dirty="0" err="1"/>
              <a:t>dòng</a:t>
            </a:r>
            <a:r>
              <a:rPr lang="en-US" sz="2800" spc="-10" dirty="0"/>
              <a:t> </a:t>
            </a:r>
            <a:r>
              <a:rPr lang="en-US" sz="2800" spc="-10" dirty="0" err="1"/>
              <a:t>điều</a:t>
            </a:r>
            <a:r>
              <a:rPr lang="en-US" sz="2800" spc="-10" dirty="0"/>
              <a:t> </a:t>
            </a:r>
            <a:r>
              <a:rPr lang="en-US" sz="2800" spc="-10" dirty="0" err="1"/>
              <a:t>khiển</a:t>
            </a:r>
            <a:endParaRPr lang="en-US" sz="2800" spc="-10" dirty="0"/>
          </a:p>
        </p:txBody>
      </p:sp>
      <p:sp>
        <p:nvSpPr>
          <p:cNvPr id="7" name="object 7"/>
          <p:cNvSpPr txBox="1"/>
          <p:nvPr/>
        </p:nvSpPr>
        <p:spPr>
          <a:xfrm>
            <a:off x="535816" y="1002790"/>
            <a:ext cx="8379584" cy="1139864"/>
          </a:xfrm>
          <a:prstGeom prst="rect">
            <a:avLst/>
          </a:prstGeom>
        </p:spPr>
        <p:txBody>
          <a:bodyPr vert="horz" wrap="square" lIns="0" tIns="99695" rIns="0" bIns="0" rtlCol="0">
            <a:spAutoFit/>
          </a:bodyPr>
          <a:lstStyle/>
          <a:p>
            <a:pPr marL="355600" indent="-343535" algn="just">
              <a:lnSpc>
                <a:spcPct val="150000"/>
              </a:lnSpc>
              <a:spcBef>
                <a:spcPts val="600"/>
              </a:spcBef>
              <a:buClr>
                <a:srgbClr val="FF5A33"/>
              </a:buClr>
              <a:buFont typeface="Wingdings" panose="05000000000000000000" pitchFamily="2" charset="2"/>
              <a:buChar char="Ø"/>
              <a:tabLst>
                <a:tab pos="356235" algn="l"/>
              </a:tabLst>
            </a:pPr>
            <a:r>
              <a:rPr lang="en-US" sz="2400" spc="-5" dirty="0" err="1">
                <a:latin typeface="Segoe UI"/>
                <a:cs typeface="Segoe UI"/>
              </a:rPr>
              <a:t>Ví</a:t>
            </a:r>
            <a:r>
              <a:rPr lang="en-US" sz="2400" spc="-5" dirty="0">
                <a:latin typeface="Segoe UI"/>
                <a:cs typeface="Segoe UI"/>
              </a:rPr>
              <a:t> </a:t>
            </a:r>
            <a:r>
              <a:rPr lang="en-US" sz="2400" spc="-5" dirty="0" err="1">
                <a:latin typeface="Segoe UI"/>
                <a:cs typeface="Segoe UI"/>
              </a:rPr>
              <a:t>dụ</a:t>
            </a:r>
            <a:r>
              <a:rPr lang="en-US" sz="2400" spc="-5" dirty="0">
                <a:latin typeface="Segoe UI"/>
                <a:cs typeface="Segoe UI"/>
              </a:rPr>
              <a:t> </a:t>
            </a:r>
            <a:r>
              <a:rPr lang="en-US" sz="2400" spc="-5" dirty="0" err="1">
                <a:latin typeface="Segoe UI"/>
                <a:cs typeface="Segoe UI"/>
              </a:rPr>
              <a:t>đồ</a:t>
            </a:r>
            <a:r>
              <a:rPr lang="en-US" sz="2400" spc="-5" dirty="0">
                <a:latin typeface="Segoe UI"/>
                <a:cs typeface="Segoe UI"/>
              </a:rPr>
              <a:t> </a:t>
            </a:r>
            <a:r>
              <a:rPr lang="en-US" sz="2400" spc="-5" dirty="0" err="1">
                <a:latin typeface="Segoe UI"/>
                <a:cs typeface="Segoe UI"/>
              </a:rPr>
              <a:t>thị</a:t>
            </a:r>
            <a:r>
              <a:rPr lang="en-US" sz="2400" spc="-5" dirty="0">
                <a:latin typeface="Segoe UI"/>
                <a:cs typeface="Segoe UI"/>
              </a:rPr>
              <a:t> </a:t>
            </a:r>
            <a:r>
              <a:rPr lang="en-US" sz="2400" spc="-5" dirty="0" err="1">
                <a:latin typeface="Segoe UI"/>
                <a:cs typeface="Segoe UI"/>
              </a:rPr>
              <a:t>dòng</a:t>
            </a:r>
            <a:r>
              <a:rPr lang="en-US" sz="2400" spc="-5" dirty="0">
                <a:latin typeface="Segoe UI"/>
                <a:cs typeface="Segoe UI"/>
              </a:rPr>
              <a:t> </a:t>
            </a:r>
            <a:r>
              <a:rPr lang="en-US" sz="2400" spc="-5" dirty="0" err="1">
                <a:latin typeface="Segoe UI"/>
                <a:cs typeface="Segoe UI"/>
              </a:rPr>
              <a:t>điều</a:t>
            </a:r>
            <a:r>
              <a:rPr lang="en-US" sz="2400" spc="-5" dirty="0">
                <a:latin typeface="Segoe UI"/>
                <a:cs typeface="Segoe UI"/>
              </a:rPr>
              <a:t> </a:t>
            </a:r>
            <a:r>
              <a:rPr lang="en-US" sz="2400" spc="-5" dirty="0" err="1">
                <a:latin typeface="Segoe UI"/>
                <a:cs typeface="Segoe UI"/>
              </a:rPr>
              <a:t>khiển</a:t>
            </a:r>
            <a:r>
              <a:rPr lang="en-US" sz="2400" spc="-5" dirty="0">
                <a:latin typeface="Segoe UI"/>
                <a:cs typeface="Segoe UI"/>
              </a:rPr>
              <a:t> </a:t>
            </a:r>
            <a:r>
              <a:rPr lang="en-US" sz="2400" spc="-5" dirty="0" err="1">
                <a:latin typeface="Segoe UI"/>
                <a:cs typeface="Segoe UI"/>
              </a:rPr>
              <a:t>với</a:t>
            </a:r>
            <a:r>
              <a:rPr lang="en-US" sz="2400" spc="-5" dirty="0">
                <a:latin typeface="Segoe UI"/>
                <a:cs typeface="Segoe UI"/>
              </a:rPr>
              <a:t> 1 </a:t>
            </a:r>
            <a:r>
              <a:rPr lang="en-US" sz="2400" spc="-5" dirty="0" err="1">
                <a:latin typeface="Segoe UI"/>
                <a:cs typeface="Segoe UI"/>
              </a:rPr>
              <a:t>đoạn</a:t>
            </a:r>
            <a:r>
              <a:rPr lang="en-US" sz="2400" spc="-5" dirty="0">
                <a:latin typeface="Segoe UI"/>
                <a:cs typeface="Segoe UI"/>
              </a:rPr>
              <a:t> </a:t>
            </a:r>
            <a:r>
              <a:rPr lang="en-US" sz="2400" spc="-5" dirty="0" err="1">
                <a:latin typeface="Segoe UI"/>
                <a:cs typeface="Segoe UI"/>
              </a:rPr>
              <a:t>mã</a:t>
            </a:r>
            <a:r>
              <a:rPr lang="en-US" sz="2400" spc="-5" dirty="0">
                <a:latin typeface="Segoe UI"/>
                <a:cs typeface="Segoe UI"/>
              </a:rPr>
              <a:t> </a:t>
            </a:r>
            <a:r>
              <a:rPr lang="en-US" sz="2400" spc="-5" dirty="0" err="1">
                <a:latin typeface="Segoe UI"/>
                <a:cs typeface="Segoe UI"/>
              </a:rPr>
              <a:t>nguồn</a:t>
            </a:r>
            <a:r>
              <a:rPr lang="en-US" sz="2400" spc="-5" dirty="0">
                <a:latin typeface="Segoe UI"/>
                <a:cs typeface="Segoe UI"/>
              </a:rPr>
              <a:t> </a:t>
            </a:r>
            <a:r>
              <a:rPr lang="en-US" sz="2400" spc="-5" dirty="0" err="1">
                <a:latin typeface="Segoe UI"/>
                <a:cs typeface="Segoe UI"/>
              </a:rPr>
              <a:t>ngôn</a:t>
            </a:r>
            <a:r>
              <a:rPr lang="en-US" sz="2400" spc="-5" dirty="0">
                <a:latin typeface="Segoe UI"/>
                <a:cs typeface="Segoe UI"/>
              </a:rPr>
              <a:t> </a:t>
            </a:r>
            <a:r>
              <a:rPr lang="en-US" sz="2400" spc="-5" dirty="0" err="1">
                <a:latin typeface="Segoe UI"/>
                <a:cs typeface="Segoe UI"/>
              </a:rPr>
              <a:t>ngữ</a:t>
            </a:r>
            <a:r>
              <a:rPr lang="en-US" sz="2400" spc="-5" dirty="0">
                <a:latin typeface="Segoe UI"/>
                <a:cs typeface="Segoe UI"/>
              </a:rPr>
              <a:t> c</a:t>
            </a:r>
            <a:endParaRPr lang="vi-VN" sz="2400" spc="-5" dirty="0">
              <a:latin typeface="Segoe UI"/>
              <a:cs typeface="Segoe UI"/>
            </a:endParaRPr>
          </a:p>
        </p:txBody>
      </p:sp>
      <p:pic>
        <p:nvPicPr>
          <p:cNvPr id="5" name="Picture 4">
            <a:extLst>
              <a:ext uri="{FF2B5EF4-FFF2-40B4-BE49-F238E27FC236}">
                <a16:creationId xmlns:a16="http://schemas.microsoft.com/office/drawing/2014/main" id="{BC60A312-F2C0-D8F6-DBE5-FCEEE59EEACA}"/>
              </a:ext>
            </a:extLst>
          </p:cNvPr>
          <p:cNvPicPr>
            <a:picLocks noChangeAspect="1"/>
          </p:cNvPicPr>
          <p:nvPr/>
        </p:nvPicPr>
        <p:blipFill>
          <a:blip r:embed="rId2"/>
          <a:stretch>
            <a:fillRect/>
          </a:stretch>
        </p:blipFill>
        <p:spPr>
          <a:xfrm>
            <a:off x="1476375" y="2142654"/>
            <a:ext cx="6496050" cy="3867150"/>
          </a:xfrm>
          <a:prstGeom prst="rect">
            <a:avLst/>
          </a:prstGeom>
        </p:spPr>
      </p:pic>
    </p:spTree>
    <p:extLst>
      <p:ext uri="{BB962C8B-B14F-4D97-AF65-F5344CB8AC3E}">
        <p14:creationId xmlns:p14="http://schemas.microsoft.com/office/powerpoint/2010/main" val="2067294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176213">
              <a:lnSpc>
                <a:spcPct val="100000"/>
              </a:lnSpc>
              <a:spcBef>
                <a:spcPts val="95"/>
              </a:spcBef>
            </a:pPr>
            <a:r>
              <a:rPr lang="en-US" sz="2800" spc="-10" dirty="0"/>
              <a:t>5.2. </a:t>
            </a:r>
            <a:r>
              <a:rPr lang="en-US" sz="2800" spc="-10" dirty="0" err="1"/>
              <a:t>Đồ</a:t>
            </a:r>
            <a:r>
              <a:rPr lang="en-US" sz="2800" spc="-10" dirty="0"/>
              <a:t> </a:t>
            </a:r>
            <a:r>
              <a:rPr lang="en-US" sz="2800" spc="-10" dirty="0" err="1"/>
              <a:t>thị</a:t>
            </a:r>
            <a:r>
              <a:rPr lang="en-US" sz="2800" spc="-10" dirty="0"/>
              <a:t> </a:t>
            </a:r>
            <a:r>
              <a:rPr lang="en-US" sz="2800" spc="-10" dirty="0" err="1"/>
              <a:t>dòng</a:t>
            </a:r>
            <a:r>
              <a:rPr lang="en-US" sz="2800" spc="-10" dirty="0"/>
              <a:t> </a:t>
            </a:r>
            <a:r>
              <a:rPr lang="en-US" sz="2800" spc="-10" dirty="0" err="1"/>
              <a:t>điều</a:t>
            </a:r>
            <a:r>
              <a:rPr lang="en-US" sz="2800" spc="-10" dirty="0"/>
              <a:t> </a:t>
            </a:r>
            <a:r>
              <a:rPr lang="en-US" sz="2800" spc="-10" dirty="0" err="1"/>
              <a:t>khiển</a:t>
            </a:r>
            <a:endParaRPr lang="en-US" sz="2800" spc="-10" dirty="0"/>
          </a:p>
        </p:txBody>
      </p:sp>
      <p:sp>
        <p:nvSpPr>
          <p:cNvPr id="7" name="object 7"/>
          <p:cNvSpPr txBox="1"/>
          <p:nvPr/>
        </p:nvSpPr>
        <p:spPr>
          <a:xfrm>
            <a:off x="535816" y="1002790"/>
            <a:ext cx="8379584" cy="1139864"/>
          </a:xfrm>
          <a:prstGeom prst="rect">
            <a:avLst/>
          </a:prstGeom>
        </p:spPr>
        <p:txBody>
          <a:bodyPr vert="horz" wrap="square" lIns="0" tIns="99695" rIns="0" bIns="0" rtlCol="0">
            <a:spAutoFit/>
          </a:bodyPr>
          <a:lstStyle/>
          <a:p>
            <a:pPr marL="355600" indent="-343535" algn="just">
              <a:lnSpc>
                <a:spcPct val="150000"/>
              </a:lnSpc>
              <a:spcBef>
                <a:spcPts val="600"/>
              </a:spcBef>
              <a:buClr>
                <a:srgbClr val="FF5A33"/>
              </a:buClr>
              <a:buFont typeface="Wingdings" panose="05000000000000000000" pitchFamily="2" charset="2"/>
              <a:buChar char="Ø"/>
              <a:tabLst>
                <a:tab pos="356235" algn="l"/>
              </a:tabLst>
            </a:pPr>
            <a:r>
              <a:rPr lang="en-US" sz="2400" spc="-5" dirty="0" err="1">
                <a:latin typeface="Segoe UI"/>
                <a:cs typeface="Segoe UI"/>
              </a:rPr>
              <a:t>Ví</a:t>
            </a:r>
            <a:r>
              <a:rPr lang="en-US" sz="2400" spc="-5" dirty="0">
                <a:latin typeface="Segoe UI"/>
                <a:cs typeface="Segoe UI"/>
              </a:rPr>
              <a:t> </a:t>
            </a:r>
            <a:r>
              <a:rPr lang="en-US" sz="2400" spc="-5" dirty="0" err="1">
                <a:latin typeface="Segoe UI"/>
                <a:cs typeface="Segoe UI"/>
              </a:rPr>
              <a:t>dụ</a:t>
            </a:r>
            <a:r>
              <a:rPr lang="en-US" sz="2400" spc="-5" dirty="0">
                <a:latin typeface="Segoe UI"/>
                <a:cs typeface="Segoe UI"/>
              </a:rPr>
              <a:t> </a:t>
            </a:r>
            <a:r>
              <a:rPr lang="en-US" sz="2400" spc="-5" dirty="0" err="1">
                <a:latin typeface="Segoe UI"/>
                <a:cs typeface="Segoe UI"/>
              </a:rPr>
              <a:t>đồ</a:t>
            </a:r>
            <a:r>
              <a:rPr lang="en-US" sz="2400" spc="-5" dirty="0">
                <a:latin typeface="Segoe UI"/>
                <a:cs typeface="Segoe UI"/>
              </a:rPr>
              <a:t> </a:t>
            </a:r>
            <a:r>
              <a:rPr lang="en-US" sz="2400" spc="-5" dirty="0" err="1">
                <a:latin typeface="Segoe UI"/>
                <a:cs typeface="Segoe UI"/>
              </a:rPr>
              <a:t>thị</a:t>
            </a:r>
            <a:r>
              <a:rPr lang="en-US" sz="2400" spc="-5" dirty="0">
                <a:latin typeface="Segoe UI"/>
                <a:cs typeface="Segoe UI"/>
              </a:rPr>
              <a:t> </a:t>
            </a:r>
            <a:r>
              <a:rPr lang="en-US" sz="2400" spc="-5" dirty="0" err="1">
                <a:latin typeface="Segoe UI"/>
                <a:cs typeface="Segoe UI"/>
              </a:rPr>
              <a:t>dòng</a:t>
            </a:r>
            <a:r>
              <a:rPr lang="en-US" sz="2400" spc="-5" dirty="0">
                <a:latin typeface="Segoe UI"/>
                <a:cs typeface="Segoe UI"/>
              </a:rPr>
              <a:t> </a:t>
            </a:r>
            <a:r>
              <a:rPr lang="en-US" sz="2400" spc="-5" dirty="0" err="1">
                <a:latin typeface="Segoe UI"/>
                <a:cs typeface="Segoe UI"/>
              </a:rPr>
              <a:t>điều</a:t>
            </a:r>
            <a:r>
              <a:rPr lang="en-US" sz="2400" spc="-5" dirty="0">
                <a:latin typeface="Segoe UI"/>
                <a:cs typeface="Segoe UI"/>
              </a:rPr>
              <a:t> </a:t>
            </a:r>
            <a:r>
              <a:rPr lang="en-US" sz="2400" spc="-5" dirty="0" err="1">
                <a:latin typeface="Segoe UI"/>
                <a:cs typeface="Segoe UI"/>
              </a:rPr>
              <a:t>khiển</a:t>
            </a:r>
            <a:r>
              <a:rPr lang="en-US" sz="2400" spc="-5" dirty="0">
                <a:latin typeface="Segoe UI"/>
                <a:cs typeface="Segoe UI"/>
              </a:rPr>
              <a:t> </a:t>
            </a:r>
            <a:r>
              <a:rPr lang="en-US" sz="2400" spc="-5" dirty="0" err="1">
                <a:latin typeface="Segoe UI"/>
                <a:cs typeface="Segoe UI"/>
              </a:rPr>
              <a:t>với</a:t>
            </a:r>
            <a:r>
              <a:rPr lang="en-US" sz="2400" spc="-5" dirty="0">
                <a:latin typeface="Segoe UI"/>
                <a:cs typeface="Segoe UI"/>
              </a:rPr>
              <a:t> 1 </a:t>
            </a:r>
            <a:r>
              <a:rPr lang="en-US" sz="2400" spc="-5" dirty="0" err="1">
                <a:latin typeface="Segoe UI"/>
                <a:cs typeface="Segoe UI"/>
              </a:rPr>
              <a:t>đoạn</a:t>
            </a:r>
            <a:r>
              <a:rPr lang="en-US" sz="2400" spc="-5" dirty="0">
                <a:latin typeface="Segoe UI"/>
                <a:cs typeface="Segoe UI"/>
              </a:rPr>
              <a:t> </a:t>
            </a:r>
            <a:r>
              <a:rPr lang="en-US" sz="2400" spc="-5" dirty="0" err="1">
                <a:latin typeface="Segoe UI"/>
                <a:cs typeface="Segoe UI"/>
              </a:rPr>
              <a:t>mã</a:t>
            </a:r>
            <a:r>
              <a:rPr lang="en-US" sz="2400" spc="-5" dirty="0">
                <a:latin typeface="Segoe UI"/>
                <a:cs typeface="Segoe UI"/>
              </a:rPr>
              <a:t> </a:t>
            </a:r>
            <a:r>
              <a:rPr lang="en-US" sz="2400" spc="-5" dirty="0" err="1">
                <a:latin typeface="Segoe UI"/>
                <a:cs typeface="Segoe UI"/>
              </a:rPr>
              <a:t>nguồn</a:t>
            </a:r>
            <a:r>
              <a:rPr lang="en-US" sz="2400" spc="-5" dirty="0">
                <a:latin typeface="Segoe UI"/>
                <a:cs typeface="Segoe UI"/>
              </a:rPr>
              <a:t> </a:t>
            </a:r>
            <a:r>
              <a:rPr lang="en-US" sz="2400" spc="-5" dirty="0" err="1">
                <a:latin typeface="Segoe UI"/>
                <a:cs typeface="Segoe UI"/>
              </a:rPr>
              <a:t>ngôn</a:t>
            </a:r>
            <a:r>
              <a:rPr lang="en-US" sz="2400" spc="-5" dirty="0">
                <a:latin typeface="Segoe UI"/>
                <a:cs typeface="Segoe UI"/>
              </a:rPr>
              <a:t> </a:t>
            </a:r>
            <a:r>
              <a:rPr lang="en-US" sz="2400" spc="-5" dirty="0" err="1">
                <a:latin typeface="Segoe UI"/>
                <a:cs typeface="Segoe UI"/>
              </a:rPr>
              <a:t>ngữ</a:t>
            </a:r>
            <a:r>
              <a:rPr lang="en-US" sz="2400" spc="-5" dirty="0">
                <a:latin typeface="Segoe UI"/>
                <a:cs typeface="Segoe UI"/>
              </a:rPr>
              <a:t> c</a:t>
            </a:r>
            <a:endParaRPr lang="vi-VN" sz="2400" spc="-5" dirty="0">
              <a:latin typeface="Segoe UI"/>
              <a:cs typeface="Segoe UI"/>
            </a:endParaRPr>
          </a:p>
        </p:txBody>
      </p:sp>
      <p:pic>
        <p:nvPicPr>
          <p:cNvPr id="8" name="Picture 7">
            <a:extLst>
              <a:ext uri="{FF2B5EF4-FFF2-40B4-BE49-F238E27FC236}">
                <a16:creationId xmlns:a16="http://schemas.microsoft.com/office/drawing/2014/main" id="{F108832A-F708-FA3A-6901-DD83A0E13F2B}"/>
              </a:ext>
            </a:extLst>
          </p:cNvPr>
          <p:cNvPicPr>
            <a:picLocks noChangeAspect="1"/>
          </p:cNvPicPr>
          <p:nvPr/>
        </p:nvPicPr>
        <p:blipFill>
          <a:blip r:embed="rId2"/>
          <a:stretch>
            <a:fillRect/>
          </a:stretch>
        </p:blipFill>
        <p:spPr>
          <a:xfrm>
            <a:off x="152400" y="1592387"/>
            <a:ext cx="8839200" cy="5191125"/>
          </a:xfrm>
          <a:prstGeom prst="rect">
            <a:avLst/>
          </a:prstGeom>
        </p:spPr>
      </p:pic>
    </p:spTree>
    <p:extLst>
      <p:ext uri="{BB962C8B-B14F-4D97-AF65-F5344CB8AC3E}">
        <p14:creationId xmlns:p14="http://schemas.microsoft.com/office/powerpoint/2010/main" val="1537945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176213">
              <a:lnSpc>
                <a:spcPct val="100000"/>
              </a:lnSpc>
              <a:spcBef>
                <a:spcPts val="95"/>
              </a:spcBef>
            </a:pPr>
            <a:r>
              <a:rPr lang="en-US" sz="2800" spc="-10" dirty="0"/>
              <a:t>5.3. </a:t>
            </a:r>
            <a:r>
              <a:rPr lang="en-US" sz="2800" spc="-10" dirty="0" err="1"/>
              <a:t>Các</a:t>
            </a:r>
            <a:r>
              <a:rPr lang="en-US" sz="2800" spc="-10" dirty="0"/>
              <a:t> </a:t>
            </a:r>
            <a:r>
              <a:rPr lang="en-US" sz="2800" spc="-10" dirty="0" err="1"/>
              <a:t>độ</a:t>
            </a:r>
            <a:r>
              <a:rPr lang="en-US" sz="2800" spc="-10" dirty="0"/>
              <a:t> </a:t>
            </a:r>
            <a:r>
              <a:rPr lang="en-US" sz="2800" spc="-10" dirty="0" err="1"/>
              <a:t>đo</a:t>
            </a:r>
            <a:r>
              <a:rPr lang="en-US" sz="2800" spc="-10" dirty="0"/>
              <a:t> </a:t>
            </a:r>
            <a:r>
              <a:rPr lang="en-US" sz="2800" spc="-10" dirty="0" err="1"/>
              <a:t>kiểm</a:t>
            </a:r>
            <a:r>
              <a:rPr lang="en-US" sz="2800" spc="-10" dirty="0"/>
              <a:t> </a:t>
            </a:r>
            <a:r>
              <a:rPr lang="en-US" sz="2800" spc="-10" dirty="0" err="1"/>
              <a:t>thử</a:t>
            </a:r>
            <a:endParaRPr lang="en-US" sz="2800" spc="-10" dirty="0"/>
          </a:p>
        </p:txBody>
      </p:sp>
      <p:sp>
        <p:nvSpPr>
          <p:cNvPr id="7" name="object 7"/>
          <p:cNvSpPr txBox="1"/>
          <p:nvPr/>
        </p:nvSpPr>
        <p:spPr>
          <a:xfrm>
            <a:off x="535816" y="1002790"/>
            <a:ext cx="8379584" cy="4063741"/>
          </a:xfrm>
          <a:prstGeom prst="rect">
            <a:avLst/>
          </a:prstGeom>
        </p:spPr>
        <p:txBody>
          <a:bodyPr vert="horz" wrap="square" lIns="0" tIns="99695" rIns="0" bIns="0" rtlCol="0">
            <a:spAutoFit/>
          </a:bodyPr>
          <a:lstStyle/>
          <a:p>
            <a:pPr marL="355600" indent="-343535" algn="just">
              <a:lnSpc>
                <a:spcPct val="150000"/>
              </a:lnSpc>
              <a:spcBef>
                <a:spcPts val="600"/>
              </a:spcBef>
              <a:buClr>
                <a:srgbClr val="FF5A33"/>
              </a:buClr>
              <a:buFont typeface="Wingdings" panose="05000000000000000000" pitchFamily="2" charset="2"/>
              <a:buChar char="Ø"/>
              <a:tabLst>
                <a:tab pos="356235" algn="l"/>
              </a:tabLst>
            </a:pPr>
            <a:r>
              <a:rPr lang="vi-VN" sz="2400" spc="-5" dirty="0">
                <a:latin typeface="Segoe UI"/>
                <a:cs typeface="Segoe UI"/>
              </a:rPr>
              <a:t>Độ đo kiểm thử là một công cụ giúp ta đo mức độ bao phủ chương trình của một tập ca kiểm thử cho trước. </a:t>
            </a:r>
            <a:endParaRPr lang="en-US" sz="2400" spc="-5" dirty="0">
              <a:latin typeface="Segoe UI"/>
              <a:cs typeface="Segoe UI"/>
            </a:endParaRPr>
          </a:p>
          <a:p>
            <a:pPr marL="355600" indent="-343535" algn="just">
              <a:lnSpc>
                <a:spcPct val="150000"/>
              </a:lnSpc>
              <a:spcBef>
                <a:spcPts val="600"/>
              </a:spcBef>
              <a:buClr>
                <a:srgbClr val="FF5A33"/>
              </a:buClr>
              <a:buFont typeface="Wingdings" panose="05000000000000000000" pitchFamily="2" charset="2"/>
              <a:buChar char="Ø"/>
              <a:tabLst>
                <a:tab pos="356235" algn="l"/>
              </a:tabLst>
            </a:pPr>
            <a:r>
              <a:rPr lang="vi-VN" sz="2400" spc="-5" dirty="0">
                <a:latin typeface="Segoe UI"/>
                <a:cs typeface="Segoe UI"/>
              </a:rPr>
              <a:t>Mức độ bao phủ của</a:t>
            </a:r>
            <a:r>
              <a:rPr lang="en-US" sz="2400" spc="-5" dirty="0">
                <a:latin typeface="Segoe UI"/>
                <a:cs typeface="Segoe UI"/>
              </a:rPr>
              <a:t> </a:t>
            </a:r>
            <a:r>
              <a:rPr lang="vi-VN" sz="2400" spc="-5" dirty="0">
                <a:latin typeface="Segoe UI"/>
                <a:cs typeface="Segoe UI"/>
              </a:rPr>
              <a:t>một bộ kiểm thử (tập các ca kiểm thử) được đo bằng tỷ lệ các thành phần thực sự được kiểm thử so với tổng thể sau khi đã thực hiện các ca kiểm thử</a:t>
            </a:r>
            <a:endParaRPr lang="en-US" sz="2400" spc="-5" dirty="0">
              <a:latin typeface="Segoe UI"/>
              <a:cs typeface="Segoe UI"/>
            </a:endParaRPr>
          </a:p>
          <a:p>
            <a:pPr marL="355600" indent="-343535" algn="just">
              <a:lnSpc>
                <a:spcPct val="150000"/>
              </a:lnSpc>
              <a:spcBef>
                <a:spcPts val="600"/>
              </a:spcBef>
              <a:buClr>
                <a:srgbClr val="FF5A33"/>
              </a:buClr>
              <a:buFont typeface="Wingdings" panose="05000000000000000000" pitchFamily="2" charset="2"/>
              <a:buChar char="Ø"/>
              <a:tabLst>
                <a:tab pos="356235" algn="l"/>
              </a:tabLst>
            </a:pPr>
            <a:r>
              <a:rPr lang="vi-VN" sz="2400" spc="-5" dirty="0">
                <a:latin typeface="Segoe UI"/>
                <a:cs typeface="Segoe UI"/>
              </a:rPr>
              <a:t>Thành phần liên quan có thể là câu lệnh, điểm quyết định, điều kiện con, đường thi hành hay là sự kết hợp của chúng</a:t>
            </a:r>
          </a:p>
        </p:txBody>
      </p:sp>
    </p:spTree>
    <p:extLst>
      <p:ext uri="{BB962C8B-B14F-4D97-AF65-F5344CB8AC3E}">
        <p14:creationId xmlns:p14="http://schemas.microsoft.com/office/powerpoint/2010/main" val="4226551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8382000" cy="443070"/>
          </a:xfrm>
          <a:prstGeom prst="rect">
            <a:avLst/>
          </a:prstGeom>
        </p:spPr>
        <p:txBody>
          <a:bodyPr vert="horz" wrap="square" lIns="0" tIns="12065" rIns="0" bIns="0" rtlCol="0">
            <a:spAutoFit/>
          </a:bodyPr>
          <a:lstStyle/>
          <a:p>
            <a:pPr marL="176213">
              <a:lnSpc>
                <a:spcPct val="100000"/>
              </a:lnSpc>
              <a:spcBef>
                <a:spcPts val="95"/>
              </a:spcBef>
            </a:pPr>
            <a:r>
              <a:rPr lang="en-US" sz="2800" spc="-10" dirty="0"/>
              <a:t>5.3. </a:t>
            </a:r>
            <a:r>
              <a:rPr lang="en-US" sz="2800" spc="-10" dirty="0" err="1"/>
              <a:t>Các</a:t>
            </a:r>
            <a:r>
              <a:rPr lang="en-US" sz="2800" spc="-10" dirty="0"/>
              <a:t> </a:t>
            </a:r>
            <a:r>
              <a:rPr lang="en-US" sz="2800" spc="-10" dirty="0" err="1"/>
              <a:t>độ</a:t>
            </a:r>
            <a:r>
              <a:rPr lang="en-US" sz="2800" spc="-10" dirty="0"/>
              <a:t> </a:t>
            </a:r>
            <a:r>
              <a:rPr lang="en-US" sz="2800" spc="-10" dirty="0" err="1"/>
              <a:t>đo</a:t>
            </a:r>
            <a:r>
              <a:rPr lang="en-US" sz="2800" spc="-10" dirty="0"/>
              <a:t> </a:t>
            </a:r>
            <a:r>
              <a:rPr lang="en-US" sz="2800" spc="-10" dirty="0" err="1"/>
              <a:t>kiểm</a:t>
            </a:r>
            <a:r>
              <a:rPr lang="en-US" sz="2800" spc="-10" dirty="0"/>
              <a:t> </a:t>
            </a:r>
            <a:r>
              <a:rPr lang="en-US" sz="2800" spc="-10" dirty="0" err="1"/>
              <a:t>thử</a:t>
            </a:r>
            <a:endParaRPr lang="en-US" sz="2800" spc="-10" dirty="0"/>
          </a:p>
        </p:txBody>
      </p:sp>
      <p:sp>
        <p:nvSpPr>
          <p:cNvPr id="7" name="object 7"/>
          <p:cNvSpPr txBox="1"/>
          <p:nvPr/>
        </p:nvSpPr>
        <p:spPr>
          <a:xfrm>
            <a:off x="535816" y="1002790"/>
            <a:ext cx="8379584" cy="4140685"/>
          </a:xfrm>
          <a:prstGeom prst="rect">
            <a:avLst/>
          </a:prstGeom>
        </p:spPr>
        <p:txBody>
          <a:bodyPr vert="horz" wrap="square" lIns="0" tIns="99695" rIns="0" bIns="0" rtlCol="0">
            <a:spAutoFit/>
          </a:bodyPr>
          <a:lstStyle/>
          <a:p>
            <a:pPr marL="355600" indent="-343535" algn="just">
              <a:lnSpc>
                <a:spcPct val="150000"/>
              </a:lnSpc>
              <a:spcBef>
                <a:spcPts val="600"/>
              </a:spcBef>
              <a:buClr>
                <a:srgbClr val="FF5A33"/>
              </a:buClr>
              <a:buFont typeface="Wingdings" panose="05000000000000000000" pitchFamily="2" charset="2"/>
              <a:buChar char="Ø"/>
              <a:tabLst>
                <a:tab pos="356235" algn="l"/>
              </a:tabLst>
            </a:pPr>
            <a:r>
              <a:rPr lang="vi-VN" sz="2400" spc="-5" dirty="0">
                <a:latin typeface="Segoe UI"/>
                <a:cs typeface="Segoe UI"/>
              </a:rPr>
              <a:t>Độ bao phủ càng lớn thì độ tin cậy của bộ kiểm thử càng cao. </a:t>
            </a:r>
            <a:endParaRPr lang="en-US" sz="2400" spc="-5" dirty="0">
              <a:latin typeface="Segoe UI"/>
              <a:cs typeface="Segoe UI"/>
            </a:endParaRPr>
          </a:p>
          <a:p>
            <a:pPr marL="355600" indent="-343535" algn="just">
              <a:lnSpc>
                <a:spcPct val="150000"/>
              </a:lnSpc>
              <a:spcBef>
                <a:spcPts val="600"/>
              </a:spcBef>
              <a:buClr>
                <a:srgbClr val="FF5A33"/>
              </a:buClr>
              <a:buFont typeface="Wingdings" panose="05000000000000000000" pitchFamily="2" charset="2"/>
              <a:buChar char="Ø"/>
              <a:tabLst>
                <a:tab pos="356235" algn="l"/>
              </a:tabLst>
            </a:pPr>
            <a:r>
              <a:rPr lang="vi-VN" sz="2400" spc="-5" dirty="0">
                <a:latin typeface="Segoe UI"/>
                <a:cs typeface="Segoe UI"/>
              </a:rPr>
              <a:t>Độ đo này giúp chúng ta kiểm soát và quản lý quá trình kiểm thử tốt hơn. </a:t>
            </a:r>
            <a:endParaRPr lang="en-US" sz="2400" spc="-5" dirty="0">
              <a:latin typeface="Segoe UI"/>
              <a:cs typeface="Segoe UI"/>
            </a:endParaRPr>
          </a:p>
          <a:p>
            <a:pPr marL="355600" indent="-343535" algn="just">
              <a:lnSpc>
                <a:spcPct val="150000"/>
              </a:lnSpc>
              <a:spcBef>
                <a:spcPts val="600"/>
              </a:spcBef>
              <a:buClr>
                <a:srgbClr val="FF5A33"/>
              </a:buClr>
              <a:buFont typeface="Wingdings" panose="05000000000000000000" pitchFamily="2" charset="2"/>
              <a:buChar char="Ø"/>
              <a:tabLst>
                <a:tab pos="356235" algn="l"/>
              </a:tabLst>
            </a:pPr>
            <a:r>
              <a:rPr lang="vi-VN" sz="2400" spc="-5" dirty="0">
                <a:latin typeface="Segoe UI"/>
                <a:cs typeface="Segoe UI"/>
              </a:rPr>
              <a:t>Mục tiêu của chúng ta là kiểm thử với số ca kiểm thử tối thiểu nhưng đạt được độ bao phủ tối đa</a:t>
            </a:r>
            <a:endParaRPr lang="en-US" sz="2400" spc="-5" dirty="0">
              <a:latin typeface="Segoe UI"/>
              <a:cs typeface="Segoe UI"/>
            </a:endParaRPr>
          </a:p>
          <a:p>
            <a:pPr marL="355600" indent="-343535" algn="just">
              <a:lnSpc>
                <a:spcPct val="150000"/>
              </a:lnSpc>
              <a:spcBef>
                <a:spcPts val="600"/>
              </a:spcBef>
              <a:buClr>
                <a:srgbClr val="FF5A33"/>
              </a:buClr>
              <a:buFont typeface="Wingdings" panose="05000000000000000000" pitchFamily="2" charset="2"/>
              <a:buChar char="Ø"/>
              <a:tabLst>
                <a:tab pos="356235" algn="l"/>
              </a:tabLst>
            </a:pPr>
            <a:endParaRPr lang="vi-VN" sz="2400" spc="-5" dirty="0">
              <a:latin typeface="Segoe UI"/>
              <a:cs typeface="Segoe UI"/>
            </a:endParaRPr>
          </a:p>
        </p:txBody>
      </p:sp>
    </p:spTree>
    <p:extLst>
      <p:ext uri="{BB962C8B-B14F-4D97-AF65-F5344CB8AC3E}">
        <p14:creationId xmlns:p14="http://schemas.microsoft.com/office/powerpoint/2010/main" val="715435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4232</TotalTime>
  <Words>1808</Words>
  <Application>Microsoft Office PowerPoint</Application>
  <PresentationFormat>On-screen Show (4:3)</PresentationFormat>
  <Paragraphs>146</Paragraphs>
  <Slides>35</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Calibri</vt:lpstr>
      <vt:lpstr>Georgia</vt:lpstr>
      <vt:lpstr>Segoe UI</vt:lpstr>
      <vt:lpstr>Times New Roman</vt:lpstr>
      <vt:lpstr>Wingdings</vt:lpstr>
      <vt:lpstr>Office Theme</vt:lpstr>
      <vt:lpstr>PowerPoint Presentation</vt:lpstr>
      <vt:lpstr>Nội dung</vt:lpstr>
      <vt:lpstr>5.1. Kiểm thử hộp trắng</vt:lpstr>
      <vt:lpstr>5.2. Đồ thị dòng điều khiển</vt:lpstr>
      <vt:lpstr>5.2. Đồ thị dòng điều khiển</vt:lpstr>
      <vt:lpstr>5.2. Đồ thị dòng điều khiển</vt:lpstr>
      <vt:lpstr>5.2. Đồ thị dòng điều khiển</vt:lpstr>
      <vt:lpstr>5.3. Các độ đo kiểm thử</vt:lpstr>
      <vt:lpstr>5.3. Các độ đo kiểm thử</vt:lpstr>
      <vt:lpstr>5.3. Các độ đo kiểm thử</vt:lpstr>
      <vt:lpstr>5.3. Các độ đo kiểm thử</vt:lpstr>
      <vt:lpstr>5.3. Các độ đo kiểm thử</vt:lpstr>
      <vt:lpstr>5.3. Các độ đo kiểm thử</vt:lpstr>
      <vt:lpstr>5.3. Các độ đo kiểm thử</vt:lpstr>
      <vt:lpstr>5.3. Các độ đo kiểm thử</vt:lpstr>
      <vt:lpstr>5.4. Kiểm thử dựa vào độ đo</vt:lpstr>
      <vt:lpstr>5.4. Kiểm thử dựa vào độ đo</vt:lpstr>
      <vt:lpstr>5.4. Kiểm thử dựa vào độ đo</vt:lpstr>
      <vt:lpstr>5.4. Kiểm thử dựa vào độ đo</vt:lpstr>
      <vt:lpstr>5.4. Kiểm thử dựa vào độ đo</vt:lpstr>
      <vt:lpstr>5.4. Kiểm thử dựa vào độ đo</vt:lpstr>
      <vt:lpstr>5.4. Kiểm thử dựa vào độ đo</vt:lpstr>
      <vt:lpstr>5.4. Kiểm thử dựa vào độ đo</vt:lpstr>
      <vt:lpstr>5.4. Kiểm thử dựa vào độ đo</vt:lpstr>
      <vt:lpstr>5.4. Kiểm thử dựa vào độ đo</vt:lpstr>
      <vt:lpstr>5.4. Kiểm thử dựa vào độ đo</vt:lpstr>
      <vt:lpstr>5.4. Kiểm thử dựa vào độ đo</vt:lpstr>
      <vt:lpstr>Bài tập chương 5</vt:lpstr>
      <vt:lpstr>Bài tập chương 5</vt:lpstr>
      <vt:lpstr>Bài tập chương 5</vt:lpstr>
      <vt:lpstr>Bài tập chương 5</vt:lpstr>
      <vt:lpstr>Bài tập chương 5</vt:lpstr>
      <vt:lpstr>Bài tập chương 5</vt:lpstr>
      <vt:lpstr>Bài tập chương 5</vt:lpstr>
      <vt:lpstr>Bài tập chương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35</cp:revision>
  <dcterms:created xsi:type="dcterms:W3CDTF">2022-08-18T03:14:15Z</dcterms:created>
  <dcterms:modified xsi:type="dcterms:W3CDTF">2024-06-02T14:10:09Z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2022-08-18T00:00:00Z</vt:filetime>
  </property>
</Properties>
</file>