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6"/>
  </p:handoutMasterIdLst>
  <p:sldIdLst>
    <p:sldId id="262" r:id="rId4"/>
    <p:sldId id="256" r:id="rId6"/>
    <p:sldId id="261" r:id="rId7"/>
    <p:sldId id="259" r:id="rId8"/>
    <p:sldId id="263" r:id="rId9"/>
    <p:sldId id="280" r:id="rId10"/>
    <p:sldId id="281" r:id="rId11"/>
    <p:sldId id="257" r:id="rId12"/>
    <p:sldId id="282" r:id="rId13"/>
    <p:sldId id="283" r:id="rId14"/>
    <p:sldId id="264" r:id="rId15"/>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2B5"/>
    <a:srgbClr val="E4D3CA"/>
    <a:srgbClr val="C4A18E"/>
    <a:srgbClr val="843C0C"/>
    <a:srgbClr val="FFFFFF"/>
    <a:srgbClr val="AB795D"/>
    <a:srgbClr val="C69588"/>
    <a:srgbClr val="467257"/>
    <a:srgbClr val="608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5"/>
    <p:restoredTop sz="81084"/>
  </p:normalViewPr>
  <p:slideViewPr>
    <p:cSldViewPr snapToGrid="0" showGuides="1">
      <p:cViewPr varScale="1">
        <p:scale>
          <a:sx n="91" d="100"/>
          <a:sy n="91" d="100"/>
        </p:scale>
        <p:origin x="90" y="774"/>
      </p:cViewPr>
      <p:guideLst>
        <p:guide orient="horz" pos="2208"/>
        <p:guide pos="3884"/>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Calibri" panose="020F0502020204030204" pitchFamily="34" charset="0"/>
                <a:ea typeface="+mn-ea"/>
                <a:cs typeface="+mn-cs"/>
              </a:rPr>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Calibri" panose="020F050202020403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p>
            <a:pPr lvl="0" fontAlgn="base">
              <a:buNone/>
            </a:pPr>
            <a:endParaRPr sz="1200" strike="noStrike" noProof="1"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p>
            <a:pPr lvl="0" algn="r" fontAlgn="base">
              <a:buNone/>
            </a:pPr>
            <a:fld id="{BB962C8B-B14F-4D97-AF65-F5344CB8AC3E}" type="datetimeFigureOut">
              <a:rPr lang="en-US" sz="1200" strike="noStrike" noProof="1" dirty="0">
                <a:latin typeface="Calibri" panose="020F0502020204030204" pitchFamily="34" charset="0"/>
                <a:ea typeface="+mn-ea"/>
                <a:cs typeface="+mn-cs"/>
              </a:rPr>
            </a:fld>
            <a:endParaRPr lang="en-US" sz="1200" strike="noStrike" noProof="1" dirty="0">
              <a:latin typeface="Calibri" panose="020F0502020204030204" pitchFamily="34" charset="0"/>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dirty="0"/>
              <a:t>单击此处编辑母版文本样式</a:t>
            </a:r>
            <a:endParaRPr lang="zh-CN" altLang="en-US" dirty="0"/>
          </a:p>
          <a:p>
            <a:pPr lvl="1" indent="0"/>
            <a:r>
              <a:rPr lang="zh-CN" altLang="en-US" dirty="0"/>
              <a:t>二级</a:t>
            </a:r>
            <a:endParaRPr lang="zh-CN" altLang="en-US" dirty="0"/>
          </a:p>
          <a:p>
            <a:pPr lvl="2" indent="0"/>
            <a:r>
              <a:rPr lang="zh-CN" altLang="en-US" dirty="0"/>
              <a:t>三级</a:t>
            </a:r>
            <a:endParaRPr lang="zh-CN" altLang="en-US" dirty="0"/>
          </a:p>
          <a:p>
            <a:pPr lvl="3" indent="0"/>
            <a:r>
              <a:rPr lang="zh-CN" altLang="en-US" dirty="0"/>
              <a:t>四级</a:t>
            </a:r>
            <a:endParaRPr lang="zh-CN" altLang="en-US" dirty="0"/>
          </a:p>
          <a:p>
            <a:pPr lvl="4" indent="0"/>
            <a:r>
              <a:rPr lang="zh-CN" altLang="en-US" dirty="0"/>
              <a:t>五级</a:t>
            </a:r>
            <a:endParaRPr lang="en-US"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p>
            <a:pPr lvl="0" fontAlgn="base">
              <a:buNone/>
            </a:pPr>
            <a:endParaRPr sz="1200" strike="noStrike" noProof="1" dirty="0"/>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fontAlgn="base">
              <a:buNone/>
            </a:pPr>
            <a:fld id="{9A0DB2DC-4C9A-4742-B13C-FB6460FD3503}" type="slidenum">
              <a:rPr lang="en-US" sz="1200" strike="noStrike" noProof="1" dirty="0">
                <a:latin typeface="Calibri" panose="020F0502020204030204" pitchFamily="34" charset="0"/>
                <a:ea typeface="+mn-ea"/>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80604020202020204" pitchFamily="34" charset="0"/>
        <a:cs typeface="+mn-cs"/>
      </a:defRPr>
    </a:lvl1pPr>
    <a:lvl2pPr marL="457200" algn="l" defTabSz="914400" rtl="0" eaLnBrk="1" latinLnBrk="0" hangingPunct="1">
      <a:defRPr sz="1200" kern="1200">
        <a:solidFill>
          <a:schemeClr val="tx1"/>
        </a:solidFill>
        <a:latin typeface="+mn-lt"/>
        <a:ea typeface="Arial" panose="02080604020202020204" pitchFamily="34" charset="0"/>
        <a:cs typeface="+mn-cs"/>
      </a:defRPr>
    </a:lvl2pPr>
    <a:lvl3pPr marL="914400" algn="l" defTabSz="914400" rtl="0" eaLnBrk="1" latinLnBrk="0" hangingPunct="1">
      <a:defRPr sz="1200" kern="1200">
        <a:solidFill>
          <a:schemeClr val="tx1"/>
        </a:solidFill>
        <a:latin typeface="+mn-lt"/>
        <a:ea typeface="Arial" panose="02080604020202020204" pitchFamily="34" charset="0"/>
        <a:cs typeface="+mn-cs"/>
      </a:defRPr>
    </a:lvl3pPr>
    <a:lvl4pPr marL="1371600" algn="l" defTabSz="914400" rtl="0" eaLnBrk="1" latinLnBrk="0" hangingPunct="1">
      <a:defRPr sz="1200" kern="1200">
        <a:solidFill>
          <a:schemeClr val="tx1"/>
        </a:solidFill>
        <a:latin typeface="+mn-lt"/>
        <a:ea typeface="Arial" panose="02080604020202020204" pitchFamily="34" charset="0"/>
        <a:cs typeface="+mn-cs"/>
      </a:defRPr>
    </a:lvl4pPr>
    <a:lvl5pPr marL="1828800" algn="l" defTabSz="914400" rtl="0" eaLnBrk="1" latinLnBrk="0" hangingPunct="1">
      <a:defRPr sz="1200" kern="1200">
        <a:solidFill>
          <a:schemeClr val="tx1"/>
        </a:solidFill>
        <a:latin typeface="+mn-lt"/>
        <a:ea typeface="Arial" panose="0208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Placeholder 1"/>
          <p:cNvSpPr>
            <a:spLocks noGrp="1"/>
          </p:cNvSpPr>
          <p:nvPr>
            <p:ph type="body"/>
          </p:nvPr>
        </p:nvSpPr>
        <p:spPr/>
        <p:txBody>
          <a:bodyPr lIns="91440" tIns="45720" rIns="91440" bIns="45720" anchor="t"/>
          <a:p>
            <a:pPr lvl="0"/>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p:txBody>
          <a:bodyPr wrap="square" lIns="91440" tIns="45720" rIns="91440" bIns="45720" anchor="t"/>
          <a:p>
            <a:pPr lvl="0">
              <a:spcBef>
                <a:spcPct val="0"/>
              </a:spcBef>
            </a:pPr>
            <a:endParaRPr 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en-US" altLang="zh-CN" sz="1200" dirty="0"/>
            </a:fld>
            <a:endParaRPr lang="en-US"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p:txBody>
          <a:bodyPr wrap="square" lIns="91440" tIns="45720" rIns="91440" bIns="45720" anchor="t"/>
          <a:p>
            <a:pPr lvl="0">
              <a:spcBef>
                <a:spcPct val="0"/>
              </a:spcBef>
            </a:pPr>
            <a:endParaRPr 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en-US" altLang="zh-CN" sz="1200" dirty="0"/>
            </a:fld>
            <a:endParaRPr lang="en-US"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p:txBody>
          <a:bodyPr wrap="square" lIns="91440" tIns="45720" rIns="91440" bIns="45720" anchor="t"/>
          <a:p>
            <a:pPr lvl="0">
              <a:spcBef>
                <a:spcPct val="0"/>
              </a:spcBef>
            </a:pPr>
            <a:endParaRPr 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endParaRPr 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endParaRPr 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7" name="Slide Number Placeholder 6"/>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7" name="Date Placeholder 6"/>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8" name="Footer Placeholder 7"/>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9" name="Slide Number Placeholder 8"/>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Date Placeholder 2"/>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4" name="Footer Placeholder 3"/>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5" name="Slide Number Placeholder 4"/>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3" name="Footer Placeholder 2"/>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4" name="Slide Number Placeholder 3"/>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7" name="Slide Number Placeholder 6"/>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en-US" strike="noStrike" noProof="1"/>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7" name="Slide Number Placeholder 6"/>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endParaRPr 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endParaRPr 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7" name="Slide Number Placeholder 6"/>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7" name="Date Placeholder 6"/>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8" name="Footer Placeholder 7"/>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9" name="Slide Number Placeholder 8"/>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Date Placeholder 2"/>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4" name="Footer Placeholder 3"/>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5" name="Slide Number Placeholder 4"/>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3" name="Footer Placeholder 2"/>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4" name="Slide Number Placeholder 3"/>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7" name="Slide Number Placeholder 6"/>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en-US" strike="noStrike" noProof="1"/>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lvl="0" fontAlgn="base">
              <a:buNone/>
            </a:pPr>
            <a:endParaRPr strike="noStrike" noProof="1" dirty="0">
              <a:latin typeface="Calibri" panose="020F0502020204030204" pitchFamily="34" charset="0"/>
            </a:endParaRPr>
          </a:p>
        </p:txBody>
      </p:sp>
      <p:sp>
        <p:nvSpPr>
          <p:cNvPr id="7" name="Slide Number Placeholder 6"/>
          <p:cNvSpPr>
            <a:spLocks noGrp="1"/>
          </p:cNvSpPr>
          <p:nvPr>
            <p:ph type="sldNum" sz="quarter" idx="12"/>
          </p:nvPr>
        </p:nvSpPr>
        <p:spPr/>
        <p:txBody>
          <a:bodyPr/>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单击此处编辑母版文本样式</a:t>
            </a:r>
            <a:endParaRPr lang="zh-CN" altLang="en-US" dirty="0"/>
          </a:p>
          <a:p>
            <a:pPr lvl="1" indent="-228600"/>
            <a:r>
              <a:rPr lang="zh-CN" altLang="en-US" dirty="0"/>
              <a:t>二级</a:t>
            </a:r>
            <a:endParaRPr lang="zh-CN" altLang="en-US" dirty="0"/>
          </a:p>
          <a:p>
            <a:pPr lvl="2" indent="-228600"/>
            <a:r>
              <a:rPr lang="zh-CN" altLang="en-US" dirty="0"/>
              <a:t>三级</a:t>
            </a:r>
            <a:endParaRPr lang="zh-CN" altLang="en-US" dirty="0"/>
          </a:p>
          <a:p>
            <a:pPr lvl="3" indent="-228600"/>
            <a:r>
              <a:rPr lang="zh-CN" altLang="en-US" dirty="0"/>
              <a:t>四级</a:t>
            </a:r>
            <a:endParaRPr lang="zh-CN" altLang="en-US" dirty="0"/>
          </a:p>
          <a:p>
            <a:pPr lvl="4" indent="-228600"/>
            <a:r>
              <a:rPr lang="zh-CN" altLang="en-US" dirty="0"/>
              <a:t>五级</a:t>
            </a:r>
            <a:endParaRPr 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a:solidFill>
                  <a:srgbClr val="898989"/>
                </a:solidFill>
              </a:defRPr>
            </a:lvl1pPr>
          </a:lstStyle>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898989"/>
                </a:solidFill>
              </a:defRPr>
            </a:lvl1pPr>
          </a:lstStyle>
          <a:p>
            <a:pPr lvl="0" fontAlgn="base">
              <a:buNone/>
            </a:pPr>
            <a:endParaRPr strike="noStrike" noProof="1" dirty="0">
              <a:latin typeface="Calibri" panose="020F0502020204030204" pitchFamily="34" charset="0"/>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defRPr>
            </a:lvl1pPr>
          </a:lstStyle>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8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Arial" panose="02080604020202020204" pitchFamily="34" charset="0"/>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Arial" panose="02080604020202020204" pitchFamily="34" charset="0"/>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Arial" panose="02080604020202020204" pitchFamily="34" charset="0"/>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Arial" panose="02080604020202020204" pitchFamily="34" charset="0"/>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Arial" panose="02080604020202020204" pitchFamily="34" charset="0"/>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单击此处编辑母版文本样式</a:t>
            </a:r>
            <a:endParaRPr lang="zh-CN" altLang="en-US" dirty="0"/>
          </a:p>
          <a:p>
            <a:pPr lvl="1" indent="-228600"/>
            <a:r>
              <a:rPr lang="zh-CN" altLang="en-US" dirty="0"/>
              <a:t>二级</a:t>
            </a:r>
            <a:endParaRPr lang="zh-CN" altLang="en-US" dirty="0"/>
          </a:p>
          <a:p>
            <a:pPr lvl="2" indent="-228600"/>
            <a:r>
              <a:rPr lang="zh-CN" altLang="en-US" dirty="0"/>
              <a:t>三级</a:t>
            </a:r>
            <a:endParaRPr lang="zh-CN" altLang="en-US" dirty="0"/>
          </a:p>
          <a:p>
            <a:pPr lvl="3" indent="-228600"/>
            <a:r>
              <a:rPr lang="zh-CN" altLang="en-US" dirty="0"/>
              <a:t>四级</a:t>
            </a:r>
            <a:endParaRPr lang="zh-CN" altLang="en-US" dirty="0"/>
          </a:p>
          <a:p>
            <a:pPr lvl="4" indent="-228600"/>
            <a:r>
              <a:rPr lang="zh-CN" altLang="en-US" dirty="0"/>
              <a:t>五级</a:t>
            </a:r>
            <a:endParaRPr 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a:solidFill>
                  <a:srgbClr val="898989"/>
                </a:solidFill>
              </a:defRPr>
            </a:lvl1pPr>
          </a:lstStyle>
          <a:p>
            <a:pPr lvl="0" fontAlgn="base">
              <a:buNone/>
            </a:pPr>
            <a:fld id="{BB962C8B-B14F-4D97-AF65-F5344CB8AC3E}" type="datetimeFigureOut">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898989"/>
                </a:solidFill>
              </a:defRPr>
            </a:lvl1pPr>
          </a:lstStyle>
          <a:p>
            <a:pPr lvl="0" fontAlgn="base">
              <a:buNone/>
            </a:pPr>
            <a:endParaRPr strike="noStrike" noProof="1" dirty="0">
              <a:latin typeface="Calibri" panose="020F0502020204030204" pitchFamily="34" charset="0"/>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defRPr>
            </a:lvl1pPr>
          </a:lstStyle>
          <a:p>
            <a:pPr lvl="0" fontAlgn="base">
              <a:buNone/>
            </a:pPr>
            <a:fld id="{9A0DB2DC-4C9A-4742-B13C-FB6460FD3503}" type="slidenum">
              <a:rPr lang="en-US" strike="noStrike" noProof="1" dirty="0">
                <a:latin typeface="Calibri" panose="020F0502020204030204" pitchFamily="34" charset="0"/>
                <a:ea typeface="+mn-ea"/>
                <a:cs typeface="+mn-cs"/>
              </a:rPr>
            </a:fld>
            <a:endParaRPr 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8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Arial" panose="02080604020202020204" pitchFamily="34" charset="0"/>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Arial" panose="02080604020202020204" pitchFamily="34" charset="0"/>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Arial" panose="02080604020202020204" pitchFamily="34" charset="0"/>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Arial" panose="02080604020202020204" pitchFamily="34" charset="0"/>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Arial" panose="02080604020202020204" pitchFamily="34" charset="0"/>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download"/>
          <p:cNvPicPr>
            <a:picLocks noChangeAspect="1"/>
          </p:cNvPicPr>
          <p:nvPr/>
        </p:nvPicPr>
        <p:blipFill>
          <a:blip r:embed="rId1">
            <a:lum contrast="-60000"/>
          </a:blip>
          <a:stretch>
            <a:fillRect/>
          </a:stretch>
        </p:blipFill>
        <p:spPr>
          <a:xfrm>
            <a:off x="-127635" y="5080"/>
            <a:ext cx="12503785" cy="7002145"/>
          </a:xfrm>
          <a:prstGeom prst="rect">
            <a:avLst/>
          </a:prstGeom>
        </p:spPr>
      </p:pic>
      <p:sp>
        <p:nvSpPr>
          <p:cNvPr id="2" name="矩形: 圆顶角 7"/>
          <p:cNvSpPr/>
          <p:nvPr/>
        </p:nvSpPr>
        <p:spPr>
          <a:xfrm>
            <a:off x="-45085" y="4500880"/>
            <a:ext cx="12420600" cy="2506345"/>
          </a:xfrm>
          <a:prstGeom prst="round2SameRect">
            <a:avLst>
              <a:gd name="adj1" fmla="val 0"/>
              <a:gd name="adj2" fmla="val 0"/>
            </a:avLst>
          </a:prstGeom>
          <a:pattFill prst="pct5">
            <a:fgClr>
              <a:schemeClr val="accent4">
                <a:lumMod val="50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101" name="文本框 13"/>
          <p:cNvSpPr txBox="1"/>
          <p:nvPr/>
        </p:nvSpPr>
        <p:spPr>
          <a:xfrm>
            <a:off x="3088005" y="4196080"/>
            <a:ext cx="9136380" cy="3091815"/>
          </a:xfrm>
          <a:prstGeom prst="rect">
            <a:avLst/>
          </a:prstGeom>
          <a:noFill/>
          <a:ln w="9525">
            <a:noFill/>
          </a:ln>
          <a:effectLst/>
        </p:spPr>
        <p:txBody>
          <a:bodyPr wrap="square" anchor="t">
            <a:spAutoFit/>
            <a:scene3d>
              <a:camera prst="orthographicFront"/>
              <a:lightRig rig="threePt" dir="t"/>
            </a:scene3d>
          </a:bodyPr>
          <a:p>
            <a:pPr algn="r"/>
            <a:r>
              <a:rPr lang="en-US" altLang="zh-CN" sz="195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entury Gothic" panose="020B0502020202020204" pitchFamily="34" charset="0"/>
              </a:rPr>
              <a:t>GO</a:t>
            </a:r>
            <a:endParaRPr lang="en-US" altLang="zh-CN" sz="195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entury Gothic" panose="020B0502020202020204" pitchFamily="34" charset="0"/>
            </a:endParaRPr>
          </a:p>
        </p:txBody>
      </p:sp>
      <p:sp>
        <p:nvSpPr>
          <p:cNvPr id="4099" name="文本框 4"/>
          <p:cNvSpPr txBox="1"/>
          <p:nvPr/>
        </p:nvSpPr>
        <p:spPr>
          <a:xfrm>
            <a:off x="8032750" y="4567555"/>
            <a:ext cx="4229100" cy="2306955"/>
          </a:xfrm>
          <a:prstGeom prst="rect">
            <a:avLst/>
          </a:prstGeom>
          <a:noFill/>
          <a:ln w="9525">
            <a:noFill/>
          </a:ln>
        </p:spPr>
        <p:txBody>
          <a:bodyPr wrap="square" anchor="t">
            <a:spAutoFit/>
          </a:bodyPr>
          <a:p>
            <a:pPr algn="dist"/>
            <a:r>
              <a:rPr lang="en-US" sz="72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ea typeface="Arial" panose="02080604020202020204" pitchFamily="34" charset="0"/>
              </a:rPr>
              <a:t>Mirai Toire</a:t>
            </a:r>
            <a:r>
              <a:rPr lang="en-US" sz="7200" dirty="0">
                <a:solidFill>
                  <a:srgbClr val="E4D3CA"/>
                </a:solidFill>
                <a:latin typeface="Century Gothic" panose="020B0502020202020204" pitchFamily="34" charset="0"/>
                <a:ea typeface="Arial" panose="02080604020202020204" pitchFamily="34" charset="0"/>
              </a:rPr>
              <a:t> </a:t>
            </a:r>
            <a:endParaRPr lang="en-US" sz="7200" dirty="0">
              <a:solidFill>
                <a:srgbClr val="E4D3CA"/>
              </a:solidFill>
              <a:latin typeface="Century Gothic" panose="020B0502020202020204" pitchFamily="34" charset="0"/>
              <a:ea typeface="Arial" panose="02080604020202020204" pitchFamily="34" charset="0"/>
            </a:endParaRPr>
          </a:p>
        </p:txBody>
      </p:sp>
      <p:sp>
        <p:nvSpPr>
          <p:cNvPr id="4102" name="文本框 15"/>
          <p:cNvSpPr txBox="1"/>
          <p:nvPr/>
        </p:nvSpPr>
        <p:spPr>
          <a:xfrm>
            <a:off x="2534920" y="4858385"/>
            <a:ext cx="4691380" cy="645160"/>
          </a:xfrm>
          <a:prstGeom prst="rect">
            <a:avLst/>
          </a:prstGeom>
          <a:noFill/>
          <a:ln w="9525">
            <a:noFill/>
          </a:ln>
        </p:spPr>
        <p:txBody>
          <a:bodyPr wrap="square" anchor="t">
            <a:spAutoFit/>
          </a:bodyPr>
          <a:p>
            <a:pPr algn="r">
              <a:lnSpc>
                <a:spcPct val="150000"/>
              </a:lnSpc>
            </a:pPr>
            <a:r>
              <a:rPr lang="en-US" altLang="zh-CN" sz="2400" dirty="0">
                <a:solidFill>
                  <a:srgbClr val="843C0C"/>
                </a:solidFill>
                <a:latin typeface="Arial" panose="02080604020202020204" pitchFamily="34" charset="0"/>
                <a:ea typeface="Arial" panose="02080604020202020204" pitchFamily="34" charset="0"/>
              </a:rPr>
              <a:t>Project:Terminal Application</a:t>
            </a:r>
            <a:endParaRPr lang="en-US" altLang="zh-CN" sz="2400" dirty="0">
              <a:solidFill>
                <a:srgbClr val="843C0C"/>
              </a:solidFill>
              <a:latin typeface="Arial" panose="02080604020202020204" pitchFamily="34" charset="0"/>
              <a:ea typeface="Arial" panose="02080604020202020204" pitchFamily="34" charset="0"/>
            </a:endParaRPr>
          </a:p>
        </p:txBody>
      </p:sp>
      <p:sp>
        <p:nvSpPr>
          <p:cNvPr id="17" name="文本框 8"/>
          <p:cNvSpPr txBox="1"/>
          <p:nvPr/>
        </p:nvSpPr>
        <p:spPr>
          <a:xfrm>
            <a:off x="2961640" y="5503545"/>
            <a:ext cx="4264660" cy="730885"/>
          </a:xfrm>
          <a:prstGeom prst="rect">
            <a:avLst/>
          </a:prstGeom>
        </p:spPr>
        <p:txBody>
          <a:bodyPr wrap="square">
            <a:spAutoFit/>
          </a:bodyPr>
          <a:p>
            <a:pPr algn="r">
              <a:lnSpc>
                <a:spcPct val="130000"/>
              </a:lnSpc>
              <a:spcBef>
                <a:spcPts val="1200"/>
              </a:spcBef>
              <a:buClr>
                <a:srgbClr val="70AD47"/>
              </a:buClr>
              <a:buSzTx/>
            </a:pPr>
            <a:r>
              <a:rPr lang="en-US" sz="1600" dirty="0">
                <a:solidFill>
                  <a:schemeClr val="tx1"/>
                </a:solidFill>
                <a:effectLst>
                  <a:outerShdw blurRad="38100" dist="19050" dir="2700000" algn="tl" rotWithShape="0">
                    <a:schemeClr val="dk1">
                      <a:alpha val="40000"/>
                    </a:schemeClr>
                  </a:outerShdw>
                </a:effectLst>
                <a:latin typeface="Arial" panose="02080604020202020204" pitchFamily="34" charset="0"/>
                <a:cs typeface="Arial" panose="02080604020202020204" pitchFamily="34" charset="0"/>
              </a:rPr>
              <a:t>An adventure game that started out with huge ambitions that never came to be </a:t>
            </a:r>
            <a:endParaRPr lang="en-US" sz="1600" dirty="0">
              <a:solidFill>
                <a:schemeClr val="tx1"/>
              </a:solidFill>
              <a:effectLst>
                <a:outerShdw blurRad="38100" dist="19050" dir="2700000" algn="tl" rotWithShape="0">
                  <a:schemeClr val="dk1">
                    <a:alpha val="40000"/>
                  </a:schemeClr>
                </a:outerShdw>
              </a:effectLst>
              <a:latin typeface="Arial" panose="02080604020202020204" pitchFamily="34" charset="0"/>
              <a:ea typeface="Arial" panose="02080604020202020204" pitchFamily="34" charset="0"/>
              <a:cs typeface="Arial" panose="02080604020202020204" pitchFamily="34" charset="0"/>
            </a:endParaRPr>
          </a:p>
        </p:txBody>
      </p:sp>
      <p:sp>
        <p:nvSpPr>
          <p:cNvPr id="4104" name="Text Box 1"/>
          <p:cNvSpPr txBox="1"/>
          <p:nvPr/>
        </p:nvSpPr>
        <p:spPr>
          <a:xfrm>
            <a:off x="7366635" y="4858385"/>
            <a:ext cx="327025" cy="1630045"/>
          </a:xfrm>
          <a:prstGeom prst="rect">
            <a:avLst/>
          </a:prstGeom>
          <a:noFill/>
          <a:ln w="9525">
            <a:noFill/>
          </a:ln>
          <a:effectLst>
            <a:outerShdw blurRad="50800" dist="50800" dir="5400000" algn="ctr" rotWithShape="0">
              <a:srgbClr val="000000">
                <a:alpha val="21000"/>
              </a:srgbClr>
            </a:outerShdw>
          </a:effectLst>
        </p:spPr>
        <p:txBody>
          <a:bodyPr wrap="square" anchor="t">
            <a:spAutoFit/>
          </a:bodyPr>
          <a:p>
            <a:pPr algn="r"/>
            <a:r>
              <a:rPr lang="en-US" altLang="zh-CN" sz="2000" dirty="0">
                <a:solidFill>
                  <a:schemeClr val="accent4">
                    <a:lumMod val="50000"/>
                  </a:schemeClr>
                </a:solidFill>
                <a:effectLst>
                  <a:outerShdw blurRad="38100" dist="19050" dir="2700000" algn="tl" rotWithShape="0">
                    <a:schemeClr val="dk1">
                      <a:alpha val="40000"/>
                    </a:schemeClr>
                  </a:outerShdw>
                </a:effectLst>
                <a:latin typeface="Arial" panose="02080604020202020204" pitchFamily="34" charset="0"/>
                <a:cs typeface="Arial" panose="02080604020202020204" pitchFamily="34" charset="0"/>
                <a:sym typeface="+mn-ea"/>
              </a:rPr>
              <a:t>未来 トイレ</a:t>
            </a:r>
            <a:endParaRPr lang="en-US" altLang="zh-CN" sz="2000" b="1" dirty="0">
              <a:solidFill>
                <a:schemeClr val="accent4">
                  <a:lumMod val="50000"/>
                </a:schemeClr>
              </a:solidFill>
              <a:effectLst>
                <a:outerShdw blurRad="38100" dist="19050" dir="2700000" algn="tl" rotWithShape="0">
                  <a:schemeClr val="dk1">
                    <a:alpha val="40000"/>
                  </a:schemeClr>
                </a:outerShdw>
              </a:effectLst>
              <a:latin typeface="Arial" panose="02080604020202020204" pitchFamily="34" charset="0"/>
              <a:cs typeface="Arial" panose="02080604020202020204" pitchFamily="34" charset="0"/>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圆顶角 5"/>
          <p:cNvSpPr/>
          <p:nvPr/>
        </p:nvSpPr>
        <p:spPr>
          <a:xfrm>
            <a:off x="-109220" y="5398135"/>
            <a:ext cx="12411075" cy="1480185"/>
          </a:xfrm>
          <a:prstGeom prst="round2SameRect">
            <a:avLst>
              <a:gd name="adj1" fmla="val 11205"/>
              <a:gd name="adj2" fmla="val 0"/>
            </a:avLst>
          </a:prstGeom>
          <a:solidFill>
            <a:srgbClr val="AB7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362" name="文本框 13"/>
          <p:cNvSpPr txBox="1"/>
          <p:nvPr/>
        </p:nvSpPr>
        <p:spPr>
          <a:xfrm>
            <a:off x="147320" y="5481955"/>
            <a:ext cx="3369945" cy="1322070"/>
          </a:xfrm>
          <a:prstGeom prst="rect">
            <a:avLst/>
          </a:prstGeom>
          <a:noFill/>
          <a:ln w="9525">
            <a:noFill/>
          </a:ln>
        </p:spPr>
        <p:txBody>
          <a:bodyPr wrap="square" anchor="t">
            <a:spAutoFit/>
          </a:bodyPr>
          <a:p>
            <a:pPr algn="r"/>
            <a:r>
              <a:rPr lang="en-US" sz="8000" b="1" dirty="0">
                <a:solidFill>
                  <a:schemeClr val="bg1"/>
                </a:solidFill>
                <a:latin typeface="Century Gothic" panose="020B0502020202020204" pitchFamily="34" charset="0"/>
              </a:rPr>
              <a:t>UML</a:t>
            </a:r>
            <a:endParaRPr lang="en-US" sz="8000" b="1" dirty="0">
              <a:solidFill>
                <a:schemeClr val="bg1"/>
              </a:solidFill>
              <a:latin typeface="Century Gothic" panose="020B0502020202020204" pitchFamily="34" charset="0"/>
            </a:endParaRPr>
          </a:p>
        </p:txBody>
      </p:sp>
      <p:sp>
        <p:nvSpPr>
          <p:cNvPr id="15363" name="文本框 11"/>
          <p:cNvSpPr txBox="1"/>
          <p:nvPr/>
        </p:nvSpPr>
        <p:spPr>
          <a:xfrm>
            <a:off x="3459480" y="5309870"/>
            <a:ext cx="581025" cy="1568450"/>
          </a:xfrm>
          <a:prstGeom prst="rect">
            <a:avLst/>
          </a:prstGeom>
          <a:noFill/>
          <a:ln w="9525">
            <a:noFill/>
          </a:ln>
        </p:spPr>
        <p:txBody>
          <a:bodyPr wrap="square" anchor="t">
            <a:spAutoFit/>
          </a:bodyPr>
          <a:p>
            <a:r>
              <a:rPr lang="en-US" sz="9600" dirty="0">
                <a:solidFill>
                  <a:schemeClr val="bg1"/>
                </a:solidFill>
                <a:latin typeface="Arial" panose="02080604020202020204" pitchFamily="34" charset="0"/>
                <a:ea typeface="Arial" panose="02080604020202020204" pitchFamily="34" charset="0"/>
              </a:rPr>
              <a:t>|</a:t>
            </a:r>
            <a:endParaRPr lang="en-US" sz="9600" dirty="0">
              <a:solidFill>
                <a:schemeClr val="bg1"/>
              </a:solidFill>
              <a:latin typeface="Arial" panose="02080604020202020204" pitchFamily="34" charset="0"/>
              <a:ea typeface="Arial" panose="02080604020202020204" pitchFamily="34" charset="0"/>
            </a:endParaRPr>
          </a:p>
        </p:txBody>
      </p:sp>
      <p:sp>
        <p:nvSpPr>
          <p:cNvPr id="15364" name="文本框 8"/>
          <p:cNvSpPr txBox="1"/>
          <p:nvPr/>
        </p:nvSpPr>
        <p:spPr>
          <a:xfrm>
            <a:off x="4040505" y="5537200"/>
            <a:ext cx="7905750" cy="964565"/>
          </a:xfrm>
          <a:prstGeom prst="rect">
            <a:avLst/>
          </a:prstGeom>
          <a:noFill/>
          <a:ln w="9525">
            <a:noFill/>
          </a:ln>
        </p:spPr>
        <p:txBody>
          <a:bodyPr wrap="square" anchor="t">
            <a:spAutoFit/>
          </a:bodyPr>
          <a:p>
            <a:pPr marL="171450" indent="-171450" algn="just">
              <a:lnSpc>
                <a:spcPct val="130000"/>
              </a:lnSpc>
              <a:spcBef>
                <a:spcPts val="1200"/>
              </a:spcBef>
              <a:buClr>
                <a:srgbClr val="70AD47"/>
              </a:buClr>
              <a:buFont typeface="Arial" panose="02080604020202020204" pitchFamily="34" charset="0"/>
              <a:buChar char="•"/>
            </a:pPr>
            <a:r>
              <a:rPr lang="en-US" sz="1200" dirty="0">
                <a:solidFill>
                  <a:schemeClr val="bg1"/>
                </a:solidFill>
                <a:latin typeface="Arial" panose="02080604020202020204" pitchFamily="34" charset="0"/>
                <a:cs typeface="Arial" panose="02080604020202020204" pitchFamily="34" charset="0"/>
              </a:rPr>
              <a:t>UML / Flow Chart of the process / control flow.</a:t>
            </a:r>
            <a:endParaRPr lang="en-US" sz="1200" dirty="0">
              <a:solidFill>
                <a:schemeClr val="bg1"/>
              </a:solidFill>
              <a:latin typeface="Arial" panose="02080604020202020204" pitchFamily="34" charset="0"/>
              <a:cs typeface="Arial" panose="02080604020202020204" pitchFamily="34" charset="0"/>
            </a:endParaRPr>
          </a:p>
          <a:p>
            <a:pPr marL="171450" indent="-171450" algn="just">
              <a:lnSpc>
                <a:spcPct val="130000"/>
              </a:lnSpc>
              <a:spcBef>
                <a:spcPts val="1200"/>
              </a:spcBef>
              <a:buClr>
                <a:srgbClr val="70AD47"/>
              </a:buClr>
              <a:buFont typeface="Arial" panose="02080604020202020204" pitchFamily="34" charset="0"/>
              <a:buChar char="•"/>
            </a:pPr>
            <a:r>
              <a:rPr lang="en-US" sz="1200" dirty="0">
                <a:solidFill>
                  <a:schemeClr val="bg1"/>
                </a:solidFill>
                <a:latin typeface="Arial" panose="02080604020202020204" pitchFamily="34" charset="0"/>
                <a:ea typeface="Arial" panose="02080604020202020204" pitchFamily="34" charset="0"/>
              </a:rPr>
              <a:t>In the program there are blocks. Like mini levels within the one level. As the player chooses the correct option it loads in the next block. If not, then the loop continues until the 'exit-flag' has been selected</a:t>
            </a:r>
            <a:endParaRPr lang="en-US" sz="1200" dirty="0">
              <a:solidFill>
                <a:schemeClr val="bg1"/>
              </a:solidFill>
              <a:latin typeface="Arial" panose="02080604020202020204" pitchFamily="34" charset="0"/>
              <a:ea typeface="Arial" panose="02080604020202020204" pitchFamily="34" charset="0"/>
            </a:endParaRPr>
          </a:p>
        </p:txBody>
      </p:sp>
      <p:pic>
        <p:nvPicPr>
          <p:cNvPr id="2" name="Picture 1" descr="Mirai_Torie_GO_UML"/>
          <p:cNvPicPr>
            <a:picLocks noChangeAspect="1"/>
          </p:cNvPicPr>
          <p:nvPr/>
        </p:nvPicPr>
        <p:blipFill>
          <a:blip r:embed="rId1"/>
          <a:stretch>
            <a:fillRect/>
          </a:stretch>
        </p:blipFill>
        <p:spPr>
          <a:xfrm>
            <a:off x="947420" y="-1565275"/>
            <a:ext cx="10307955" cy="67767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ownload"/>
          <p:cNvPicPr>
            <a:picLocks noChangeAspect="1"/>
          </p:cNvPicPr>
          <p:nvPr/>
        </p:nvPicPr>
        <p:blipFill>
          <a:blip r:embed="rId1">
            <a:lum contrast="-60000"/>
          </a:blip>
          <a:stretch>
            <a:fillRect/>
          </a:stretch>
        </p:blipFill>
        <p:spPr>
          <a:xfrm>
            <a:off x="-127635" y="5080"/>
            <a:ext cx="12503785" cy="7002145"/>
          </a:xfrm>
          <a:prstGeom prst="rect">
            <a:avLst/>
          </a:prstGeom>
        </p:spPr>
      </p:pic>
      <p:sp>
        <p:nvSpPr>
          <p:cNvPr id="8" name="矩形: 圆顶角 7"/>
          <p:cNvSpPr/>
          <p:nvPr/>
        </p:nvSpPr>
        <p:spPr>
          <a:xfrm>
            <a:off x="-127635" y="4656455"/>
            <a:ext cx="12485370" cy="2605405"/>
          </a:xfrm>
          <a:prstGeom prst="round2SameRect">
            <a:avLst>
              <a:gd name="adj1" fmla="val 0"/>
              <a:gd name="adj2" fmla="val 0"/>
            </a:avLst>
          </a:prstGeom>
          <a:solidFill>
            <a:srgbClr val="B5B2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9459" name="文本框 16"/>
          <p:cNvSpPr txBox="1"/>
          <p:nvPr/>
        </p:nvSpPr>
        <p:spPr>
          <a:xfrm>
            <a:off x="5297805" y="4996815"/>
            <a:ext cx="6304280" cy="1537970"/>
          </a:xfrm>
          <a:prstGeom prst="rect">
            <a:avLst/>
          </a:prstGeom>
          <a:noFill/>
          <a:ln w="9525">
            <a:noFill/>
          </a:ln>
        </p:spPr>
        <p:txBody>
          <a:bodyPr wrap="square" anchor="t">
            <a:spAutoFit/>
          </a:bodyPr>
          <a:p>
            <a:pPr algn="r"/>
            <a:r>
              <a:rPr lang="en-US" sz="4000" b="1" dirty="0">
                <a:latin typeface="Century Gothic" panose="020B0502020202020204" pitchFamily="34" charset="0"/>
              </a:rPr>
              <a:t>Thanks. Hope to see you in the future.. </a:t>
            </a:r>
            <a:endParaRPr lang="en-US" sz="4000" b="1" dirty="0">
              <a:latin typeface="Century Gothic" panose="020B0502020202020204" pitchFamily="34" charset="0"/>
            </a:endParaRPr>
          </a:p>
          <a:p>
            <a:pPr algn="r"/>
            <a:r>
              <a:rPr lang="en-US" sz="1400" b="1" dirty="0">
                <a:latin typeface="Century Gothic" panose="020B0502020202020204" pitchFamily="34" charset="0"/>
              </a:rPr>
              <a:t>(or the past.)</a:t>
            </a:r>
            <a:endParaRPr lang="en-US" sz="1400" b="1" dirty="0">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6" descr="E:\Code Academy Lightning Talk\toilet\1_CYrVsEETVvFmJ8Ac5YLGdg.jpeg1_CYrVsEETVvFmJ8Ac5YLGdg"/>
          <p:cNvPicPr>
            <a:picLocks noChangeAspect="1"/>
          </p:cNvPicPr>
          <p:nvPr/>
        </p:nvPicPr>
        <p:blipFill>
          <a:blip r:embed="rId1">
            <a:lum contrast="-90000"/>
          </a:blip>
          <a:srcRect/>
          <a:stretch>
            <a:fillRect/>
          </a:stretch>
        </p:blipFill>
        <p:spPr>
          <a:xfrm>
            <a:off x="133350" y="-16510"/>
            <a:ext cx="12488545" cy="6892925"/>
          </a:xfrm>
          <a:prstGeom prst="rect">
            <a:avLst/>
          </a:prstGeom>
          <a:noFill/>
          <a:ln w="9525">
            <a:noFill/>
          </a:ln>
        </p:spPr>
      </p:pic>
      <p:sp>
        <p:nvSpPr>
          <p:cNvPr id="8" name="矩形: 圆角 7"/>
          <p:cNvSpPr/>
          <p:nvPr/>
        </p:nvSpPr>
        <p:spPr>
          <a:xfrm>
            <a:off x="3709988" y="1722438"/>
            <a:ext cx="4772025" cy="3413125"/>
          </a:xfrm>
          <a:prstGeom prst="roundRect">
            <a:avLst>
              <a:gd name="adj" fmla="val 11724"/>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fontAlgn="base" hangingPunct="1">
              <a:buNone/>
            </a:pPr>
            <a:endParaRPr strike="noStrike" noProof="1" dirty="0">
              <a:solidFill>
                <a:srgbClr val="FFFFFF"/>
              </a:solidFill>
              <a:latin typeface="Calibri" panose="020F0502020204030204" pitchFamily="34" charset="0"/>
            </a:endParaRPr>
          </a:p>
        </p:txBody>
      </p:sp>
      <p:sp>
        <p:nvSpPr>
          <p:cNvPr id="6148" name="文本框 8"/>
          <p:cNvSpPr txBox="1"/>
          <p:nvPr/>
        </p:nvSpPr>
        <p:spPr>
          <a:xfrm>
            <a:off x="4502150" y="2104708"/>
            <a:ext cx="3187700" cy="583565"/>
          </a:xfrm>
          <a:prstGeom prst="rect">
            <a:avLst/>
          </a:prstGeom>
          <a:noFill/>
          <a:ln w="9525">
            <a:noFill/>
          </a:ln>
        </p:spPr>
        <p:txBody>
          <a:bodyPr anchor="t">
            <a:spAutoFit/>
          </a:bodyPr>
          <a:p>
            <a:pPr algn="ctr"/>
            <a:r>
              <a:rPr lang="en-US" sz="3200" b="1" dirty="0">
                <a:latin typeface="Century Gothic" panose="020B0502020202020204" pitchFamily="34" charset="0"/>
              </a:rPr>
              <a:t>Mirai Toire GO</a:t>
            </a:r>
            <a:endParaRPr lang="en-US" sz="3200" b="1" dirty="0">
              <a:latin typeface="Century Gothic" panose="020B0502020202020204" pitchFamily="34" charset="0"/>
            </a:endParaRPr>
          </a:p>
        </p:txBody>
      </p:sp>
      <p:sp>
        <p:nvSpPr>
          <p:cNvPr id="10" name="文本框 8"/>
          <p:cNvSpPr txBox="1"/>
          <p:nvPr/>
        </p:nvSpPr>
        <p:spPr>
          <a:xfrm>
            <a:off x="4198303" y="2637155"/>
            <a:ext cx="3794125" cy="2117090"/>
          </a:xfrm>
          <a:prstGeom prst="rect">
            <a:avLst/>
          </a:prstGeom>
        </p:spPr>
        <p:txBody>
          <a:bodyPr wrap="square">
            <a:spAutoFit/>
          </a:bodyPr>
          <a:p>
            <a:pPr algn="ctr">
              <a:lnSpc>
                <a:spcPct val="130000"/>
              </a:lnSpc>
              <a:spcBef>
                <a:spcPts val="1200"/>
              </a:spcBef>
              <a:buClr>
                <a:srgbClr val="70AD47"/>
              </a:buClr>
              <a:buSzTx/>
            </a:pPr>
            <a:endParaRPr lang="en-US" altLang="zh-CN" sz="1400" dirty="0">
              <a:solidFill>
                <a:srgbClr val="404040"/>
              </a:solidFill>
              <a:latin typeface="Arial" panose="02080604020202020204" pitchFamily="34" charset="0"/>
              <a:cs typeface="Arial" panose="02080604020202020204" pitchFamily="34" charset="0"/>
            </a:endParaRPr>
          </a:p>
          <a:p>
            <a:pPr algn="ctr">
              <a:lnSpc>
                <a:spcPct val="130000"/>
              </a:lnSpc>
              <a:spcBef>
                <a:spcPts val="1200"/>
              </a:spcBef>
              <a:buClr>
                <a:srgbClr val="70AD47"/>
              </a:buClr>
              <a:buSzTx/>
            </a:pPr>
            <a:r>
              <a:rPr lang="en-US" altLang="zh-CN" sz="2400" dirty="0">
                <a:solidFill>
                  <a:schemeClr val="tx1"/>
                </a:solidFill>
                <a:effectLst>
                  <a:outerShdw blurRad="38100" dist="19050" dir="2700000" algn="tl" rotWithShape="0">
                    <a:schemeClr val="dk1">
                      <a:alpha val="40000"/>
                    </a:schemeClr>
                  </a:outerShdw>
                </a:effectLst>
                <a:latin typeface="Arial" panose="02080604020202020204" pitchFamily="34" charset="0"/>
                <a:cs typeface="Arial" panose="02080604020202020204" pitchFamily="34" charset="0"/>
              </a:rPr>
              <a:t>未来 - Future</a:t>
            </a:r>
            <a:br>
              <a:rPr lang="en-US" altLang="zh-CN" sz="2400" dirty="0">
                <a:solidFill>
                  <a:schemeClr val="tx1"/>
                </a:solidFill>
                <a:effectLst>
                  <a:outerShdw blurRad="38100" dist="19050" dir="2700000" algn="tl" rotWithShape="0">
                    <a:schemeClr val="dk1">
                      <a:alpha val="40000"/>
                    </a:schemeClr>
                  </a:outerShdw>
                </a:effectLst>
                <a:latin typeface="Arial" panose="02080604020202020204" pitchFamily="34" charset="0"/>
                <a:cs typeface="Arial" panose="02080604020202020204" pitchFamily="34" charset="0"/>
              </a:rPr>
            </a:br>
            <a:r>
              <a:rPr lang="en-US" altLang="zh-CN" sz="2400" dirty="0">
                <a:solidFill>
                  <a:schemeClr val="tx1"/>
                </a:solidFill>
                <a:effectLst>
                  <a:outerShdw blurRad="38100" dist="19050" dir="2700000" algn="tl" rotWithShape="0">
                    <a:schemeClr val="dk1">
                      <a:alpha val="40000"/>
                    </a:schemeClr>
                  </a:outerShdw>
                </a:effectLst>
                <a:latin typeface="Arial" panose="02080604020202020204" pitchFamily="34" charset="0"/>
                <a:cs typeface="Arial" panose="02080604020202020204" pitchFamily="34" charset="0"/>
              </a:rPr>
              <a:t>トイレ - Toilet</a:t>
            </a:r>
            <a:endParaRPr lang="en-US" altLang="zh-CN" sz="2400" dirty="0">
              <a:solidFill>
                <a:schemeClr val="tx1"/>
              </a:solidFill>
              <a:effectLst>
                <a:outerShdw blurRad="38100" dist="19050" dir="2700000" algn="tl" rotWithShape="0">
                  <a:schemeClr val="dk1">
                    <a:alpha val="40000"/>
                  </a:schemeClr>
                </a:outerShdw>
              </a:effectLst>
              <a:latin typeface="Arial" panose="02080604020202020204" pitchFamily="34" charset="0"/>
              <a:cs typeface="Arial" panose="02080604020202020204" pitchFamily="34" charset="0"/>
            </a:endParaRPr>
          </a:p>
          <a:p>
            <a:pPr algn="ctr">
              <a:lnSpc>
                <a:spcPct val="130000"/>
              </a:lnSpc>
              <a:spcBef>
                <a:spcPts val="1200"/>
              </a:spcBef>
              <a:buClr>
                <a:srgbClr val="70AD47"/>
              </a:buClr>
              <a:buSzTx/>
            </a:pPr>
            <a:endParaRPr lang="en-US" altLang="zh-CN" sz="2400" dirty="0">
              <a:solidFill>
                <a:schemeClr val="tx1"/>
              </a:solidFill>
              <a:effectLst>
                <a:outerShdw blurRad="38100" dist="19050" dir="2700000" algn="tl" rotWithShape="0">
                  <a:schemeClr val="dk1">
                    <a:alpha val="40000"/>
                  </a:schemeClr>
                </a:outerShdw>
              </a:effectLst>
              <a:latin typeface="Arial" panose="02080604020202020204" pitchFamily="34" charset="0"/>
              <a:cs typeface="Arial" panose="0208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文本框 20"/>
          <p:cNvSpPr txBox="1"/>
          <p:nvPr/>
        </p:nvSpPr>
        <p:spPr>
          <a:xfrm>
            <a:off x="320675" y="358775"/>
            <a:ext cx="6468745" cy="3415030"/>
          </a:xfrm>
          <a:prstGeom prst="rect">
            <a:avLst/>
          </a:prstGeom>
          <a:noFill/>
          <a:ln w="9525">
            <a:noFill/>
          </a:ln>
        </p:spPr>
        <p:txBody>
          <a:bodyPr wrap="square" anchor="t">
            <a:spAutoFit/>
          </a:bodyPr>
          <a:p>
            <a:pPr algn="ctr"/>
            <a:r>
              <a:rPr lang="en-US" sz="7200" b="1" dirty="0">
                <a:effectLst>
                  <a:outerShdw blurRad="50800" dist="38100" dir="5400000" algn="t" rotWithShape="0">
                    <a:prstClr val="black">
                      <a:alpha val="40000"/>
                    </a:prstClr>
                  </a:outerShdw>
                </a:effectLst>
                <a:latin typeface="Century Gothic" panose="020B0502020202020204" pitchFamily="34" charset="0"/>
              </a:rPr>
              <a:t>Adventure games are hard...</a:t>
            </a:r>
            <a:endParaRPr lang="en-US" sz="7200" b="1" dirty="0">
              <a:effectLst>
                <a:outerShdw blurRad="50800" dist="38100" dir="5400000" algn="t" rotWithShape="0">
                  <a:prstClr val="black">
                    <a:alpha val="40000"/>
                  </a:prstClr>
                </a:outerShdw>
              </a:effectLst>
              <a:latin typeface="Century Gothic" panose="020B0502020202020204" pitchFamily="34" charset="0"/>
            </a:endParaRPr>
          </a:p>
        </p:txBody>
      </p:sp>
      <p:sp>
        <p:nvSpPr>
          <p:cNvPr id="8" name="矩形: 圆顶角 7"/>
          <p:cNvSpPr/>
          <p:nvPr/>
        </p:nvSpPr>
        <p:spPr>
          <a:xfrm>
            <a:off x="7074535" y="0"/>
            <a:ext cx="5152390" cy="6858000"/>
          </a:xfrm>
          <a:prstGeom prst="round2SameRect">
            <a:avLst>
              <a:gd name="adj1" fmla="val 0"/>
              <a:gd name="adj2" fmla="val 0"/>
            </a:avLst>
          </a:prstGeom>
          <a:solidFill>
            <a:srgbClr val="B5B2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2" name="Picture 1" descr="download"/>
          <p:cNvPicPr>
            <a:picLocks noChangeAspect="1"/>
          </p:cNvPicPr>
          <p:nvPr/>
        </p:nvPicPr>
        <p:blipFill>
          <a:blip r:embed="rId1"/>
          <a:stretch>
            <a:fillRect/>
          </a:stretch>
        </p:blipFill>
        <p:spPr>
          <a:xfrm>
            <a:off x="7073900" y="358775"/>
            <a:ext cx="5191125" cy="3839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dissolve">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096000" cy="6858000"/>
          </a:xfrm>
          <a:prstGeom prst="rect">
            <a:avLst/>
          </a:prstGeom>
          <a:solidFill>
            <a:srgbClr val="AB7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fontAlgn="base" hangingPunct="1">
              <a:buNone/>
            </a:pPr>
            <a:endParaRPr strike="noStrike" noProof="1" dirty="0">
              <a:solidFill>
                <a:srgbClr val="AB795D"/>
              </a:solidFill>
              <a:latin typeface="Calibri" panose="020F0502020204030204" pitchFamily="34" charset="0"/>
            </a:endParaRPr>
          </a:p>
        </p:txBody>
      </p:sp>
      <p:sp>
        <p:nvSpPr>
          <p:cNvPr id="11270" name="文本框 14"/>
          <p:cNvSpPr txBox="1"/>
          <p:nvPr/>
        </p:nvSpPr>
        <p:spPr>
          <a:xfrm>
            <a:off x="6349365" y="218123"/>
            <a:ext cx="1906588" cy="368300"/>
          </a:xfrm>
          <a:prstGeom prst="rect">
            <a:avLst/>
          </a:prstGeom>
          <a:noFill/>
          <a:ln w="9525">
            <a:noFill/>
          </a:ln>
        </p:spPr>
        <p:txBody>
          <a:bodyPr anchor="t">
            <a:spAutoFit/>
          </a:bodyPr>
          <a:p>
            <a:r>
              <a:rPr lang="en-US" dirty="0">
                <a:solidFill>
                  <a:srgbClr val="843C0C"/>
                </a:solidFill>
                <a:latin typeface="Arial" panose="02080604020202020204" pitchFamily="34" charset="0"/>
              </a:rPr>
              <a:t>Originally....</a:t>
            </a:r>
            <a:endParaRPr lang="en-US" dirty="0">
              <a:solidFill>
                <a:srgbClr val="843C0C"/>
              </a:solidFill>
              <a:latin typeface="Arial" panose="02080604020202020204" pitchFamily="34" charset="0"/>
              <a:ea typeface="Arial" panose="02080604020202020204" pitchFamily="34" charset="0"/>
            </a:endParaRPr>
          </a:p>
        </p:txBody>
      </p:sp>
      <p:sp>
        <p:nvSpPr>
          <p:cNvPr id="16" name="文本框 8"/>
          <p:cNvSpPr txBox="1"/>
          <p:nvPr/>
        </p:nvSpPr>
        <p:spPr>
          <a:xfrm>
            <a:off x="6349365" y="586740"/>
            <a:ext cx="5551805" cy="5446395"/>
          </a:xfrm>
          <a:prstGeom prst="rect">
            <a:avLst/>
          </a:prstGeom>
        </p:spPr>
        <p:txBody>
          <a:bodyPr wrap="square">
            <a:spAutoFit/>
          </a:bodyPr>
          <a:p>
            <a:pPr algn="just">
              <a:lnSpc>
                <a:spcPct val="100000"/>
              </a:lnSpc>
              <a:spcBef>
                <a:spcPts val="1200"/>
              </a:spcBef>
              <a:buClr>
                <a:srgbClr val="70AD47"/>
              </a:buClr>
              <a:buSzTx/>
            </a:pPr>
            <a:r>
              <a:rPr lang="en-US" sz="1600" dirty="0">
                <a:solidFill>
                  <a:schemeClr val="tx1"/>
                </a:solidFill>
                <a:effectLst>
                  <a:outerShdw blurRad="38100" dist="19050" dir="2700000" algn="tl" rotWithShape="0">
                    <a:schemeClr val="dk1">
                      <a:alpha val="40000"/>
                    </a:schemeClr>
                  </a:outerShdw>
                </a:effectLst>
                <a:uFillTx/>
                <a:latin typeface="+mj-ea"/>
                <a:cs typeface="+mj-ea"/>
              </a:rPr>
              <a:t>My initial goal was to create an experience like no other. The idea was that you were someone waking up in a room, unsure of how you arrived there. The only thing available to you is a weird looking toilet. Sitting on the toilet and leaving a desposit sample would allow you to travel anywhere in any time or place. </a:t>
            </a:r>
            <a:endParaRPr lang="en-US" sz="1600" dirty="0">
              <a:solidFill>
                <a:schemeClr val="tx1"/>
              </a:solidFill>
              <a:effectLst>
                <a:outerShdw blurRad="38100" dist="19050" dir="2700000" algn="tl" rotWithShape="0">
                  <a:schemeClr val="dk1">
                    <a:alpha val="40000"/>
                  </a:schemeClr>
                </a:outerShdw>
              </a:effectLst>
              <a:uFillTx/>
              <a:latin typeface="+mj-ea"/>
              <a:cs typeface="+mj-ea"/>
            </a:endParaRPr>
          </a:p>
          <a:p>
            <a:pPr algn="just">
              <a:lnSpc>
                <a:spcPct val="100000"/>
              </a:lnSpc>
              <a:spcBef>
                <a:spcPts val="1200"/>
              </a:spcBef>
              <a:buClr>
                <a:srgbClr val="70AD47"/>
              </a:buClr>
              <a:buSzTx/>
            </a:pPr>
            <a:endParaRPr lang="en-US" sz="1600" dirty="0">
              <a:solidFill>
                <a:schemeClr val="tx1"/>
              </a:solidFill>
              <a:effectLst>
                <a:outerShdw blurRad="38100" dist="19050" dir="2700000" algn="tl" rotWithShape="0">
                  <a:schemeClr val="dk1">
                    <a:alpha val="40000"/>
                  </a:schemeClr>
                </a:outerShdw>
              </a:effectLst>
              <a:uFillTx/>
              <a:latin typeface="+mj-ea"/>
              <a:cs typeface="+mj-ea"/>
            </a:endParaRPr>
          </a:p>
          <a:p>
            <a:pPr algn="just">
              <a:lnSpc>
                <a:spcPct val="100000"/>
              </a:lnSpc>
              <a:spcBef>
                <a:spcPts val="1200"/>
              </a:spcBef>
              <a:buClr>
                <a:srgbClr val="70AD47"/>
              </a:buClr>
              <a:buSzTx/>
            </a:pPr>
            <a:r>
              <a:rPr lang="en-US" sz="1600" dirty="0">
                <a:solidFill>
                  <a:schemeClr val="tx1"/>
                </a:solidFill>
                <a:effectLst>
                  <a:outerShdw blurRad="38100" dist="19050" dir="2700000" algn="tl" rotWithShape="0">
                    <a:schemeClr val="dk1">
                      <a:alpha val="40000"/>
                    </a:schemeClr>
                  </a:outerShdw>
                </a:effectLst>
                <a:uFillTx/>
                <a:latin typeface="+mj-ea"/>
                <a:cs typeface="+mj-ea"/>
              </a:rPr>
              <a:t>That meant that you could travel to West Germany during World War 2. Or travel and meet The Beatles or Jimi Hendrix at Woodstock. But it wasn't mearly travelling to those locations, but you could type anything and a fairly correct response would be returned.</a:t>
            </a:r>
            <a:endParaRPr lang="en-US" sz="1600" dirty="0">
              <a:solidFill>
                <a:schemeClr val="tx1"/>
              </a:solidFill>
              <a:effectLst>
                <a:outerShdw blurRad="38100" dist="19050" dir="2700000" algn="tl" rotWithShape="0">
                  <a:schemeClr val="dk1">
                    <a:alpha val="40000"/>
                  </a:schemeClr>
                </a:outerShdw>
              </a:effectLst>
              <a:uFillTx/>
              <a:latin typeface="+mj-ea"/>
              <a:cs typeface="+mj-ea"/>
            </a:endParaRPr>
          </a:p>
          <a:p>
            <a:pPr algn="just">
              <a:lnSpc>
                <a:spcPct val="100000"/>
              </a:lnSpc>
              <a:spcBef>
                <a:spcPts val="1200"/>
              </a:spcBef>
              <a:buClr>
                <a:srgbClr val="70AD47"/>
              </a:buClr>
              <a:buSzTx/>
            </a:pPr>
            <a:endParaRPr lang="en-US" sz="1600" dirty="0">
              <a:solidFill>
                <a:schemeClr val="tx1"/>
              </a:solidFill>
              <a:effectLst>
                <a:outerShdw blurRad="38100" dist="19050" dir="2700000" algn="tl" rotWithShape="0">
                  <a:schemeClr val="dk1">
                    <a:alpha val="40000"/>
                  </a:schemeClr>
                </a:outerShdw>
              </a:effectLst>
              <a:uFillTx/>
              <a:latin typeface="+mj-ea"/>
              <a:cs typeface="+mj-ea"/>
            </a:endParaRPr>
          </a:p>
          <a:p>
            <a:pPr algn="just">
              <a:lnSpc>
                <a:spcPct val="100000"/>
              </a:lnSpc>
              <a:spcBef>
                <a:spcPts val="1200"/>
              </a:spcBef>
              <a:buClr>
                <a:srgbClr val="70AD47"/>
              </a:buClr>
              <a:buSzTx/>
            </a:pPr>
            <a:r>
              <a:rPr lang="en-US" sz="1600" dirty="0">
                <a:solidFill>
                  <a:schemeClr val="tx1"/>
                </a:solidFill>
                <a:effectLst>
                  <a:outerShdw blurRad="38100" dist="19050" dir="2700000" algn="tl" rotWithShape="0">
                    <a:schemeClr val="dk1">
                      <a:alpha val="40000"/>
                    </a:schemeClr>
                  </a:outerShdw>
                </a:effectLst>
                <a:uFillTx/>
                <a:latin typeface="+mj-ea"/>
                <a:cs typeface="+mj-ea"/>
              </a:rPr>
              <a:t>None of this 'can't understand this command'.</a:t>
            </a:r>
            <a:endParaRPr lang="en-US" sz="1600" dirty="0">
              <a:solidFill>
                <a:schemeClr val="tx1"/>
              </a:solidFill>
              <a:effectLst>
                <a:outerShdw blurRad="38100" dist="19050" dir="2700000" algn="tl" rotWithShape="0">
                  <a:schemeClr val="dk1">
                    <a:alpha val="40000"/>
                  </a:schemeClr>
                </a:outerShdw>
              </a:effectLst>
              <a:uFillTx/>
              <a:latin typeface="+mj-ea"/>
              <a:cs typeface="+mj-ea"/>
            </a:endParaRPr>
          </a:p>
          <a:p>
            <a:pPr algn="just">
              <a:lnSpc>
                <a:spcPct val="100000"/>
              </a:lnSpc>
              <a:spcBef>
                <a:spcPts val="1200"/>
              </a:spcBef>
              <a:buClr>
                <a:srgbClr val="70AD47"/>
              </a:buClr>
              <a:buSzTx/>
            </a:pPr>
            <a:endParaRPr lang="en-US" sz="1600" dirty="0">
              <a:solidFill>
                <a:schemeClr val="tx1"/>
              </a:solidFill>
              <a:effectLst>
                <a:outerShdw blurRad="38100" dist="19050" dir="2700000" algn="tl" rotWithShape="0">
                  <a:schemeClr val="dk1">
                    <a:alpha val="40000"/>
                  </a:schemeClr>
                </a:outerShdw>
              </a:effectLst>
              <a:uFillTx/>
              <a:latin typeface="+mj-ea"/>
              <a:cs typeface="+mj-ea"/>
            </a:endParaRPr>
          </a:p>
          <a:p>
            <a:pPr algn="just">
              <a:lnSpc>
                <a:spcPct val="100000"/>
              </a:lnSpc>
              <a:spcBef>
                <a:spcPts val="1200"/>
              </a:spcBef>
              <a:buClr>
                <a:srgbClr val="70AD47"/>
              </a:buClr>
              <a:buSzTx/>
            </a:pPr>
            <a:r>
              <a:rPr lang="en-US" sz="1600" dirty="0">
                <a:solidFill>
                  <a:schemeClr val="tx1"/>
                </a:solidFill>
                <a:effectLst>
                  <a:outerShdw blurRad="38100" dist="19050" dir="2700000" algn="tl" rotWithShape="0">
                    <a:schemeClr val="dk1">
                      <a:alpha val="40000"/>
                    </a:schemeClr>
                  </a:outerShdw>
                </a:effectLst>
                <a:uFillTx/>
                <a:latin typeface="+mj-ea"/>
                <a:cs typeface="+mj-ea"/>
              </a:rPr>
              <a:t>The reason for this was a test for the human condition, and allow people to do anthing that might seem uncouth. Such as going back and kidnapping baby Jesus. </a:t>
            </a:r>
            <a:endParaRPr lang="en-US" sz="1600" dirty="0">
              <a:solidFill>
                <a:schemeClr val="tx1"/>
              </a:solidFill>
              <a:effectLst>
                <a:outerShdw blurRad="38100" dist="19050" dir="2700000" algn="tl" rotWithShape="0">
                  <a:schemeClr val="dk1">
                    <a:alpha val="40000"/>
                  </a:schemeClr>
                </a:outerShdw>
              </a:effectLst>
              <a:uFillTx/>
              <a:latin typeface="+mj-ea"/>
              <a:cs typeface="+mj-ea"/>
            </a:endParaRPr>
          </a:p>
        </p:txBody>
      </p:sp>
      <p:pic>
        <p:nvPicPr>
          <p:cNvPr id="5" name="Picture 4" descr="download (1)"/>
          <p:cNvPicPr>
            <a:picLocks noChangeAspect="1"/>
          </p:cNvPicPr>
          <p:nvPr/>
        </p:nvPicPr>
        <p:blipFill>
          <a:blip r:embed="rId1"/>
          <a:stretch>
            <a:fillRect/>
          </a:stretch>
        </p:blipFill>
        <p:spPr>
          <a:xfrm>
            <a:off x="0" y="2888615"/>
            <a:ext cx="6096000" cy="3969385"/>
          </a:xfrm>
          <a:prstGeom prst="rect">
            <a:avLst/>
          </a:prstGeom>
        </p:spPr>
      </p:pic>
      <p:pic>
        <p:nvPicPr>
          <p:cNvPr id="3" name="Picture 2" descr="download"/>
          <p:cNvPicPr>
            <a:picLocks noChangeAspect="1"/>
          </p:cNvPicPr>
          <p:nvPr/>
        </p:nvPicPr>
        <p:blipFill>
          <a:blip r:embed="rId2"/>
          <a:stretch>
            <a:fillRect/>
          </a:stretch>
        </p:blipFill>
        <p:spPr>
          <a:xfrm>
            <a:off x="0" y="0"/>
            <a:ext cx="6096000" cy="35013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8" descr="E:\Code Academy Lightning Talk\toilet\annoypeople.pngannoypeople"/>
          <p:cNvPicPr>
            <a:picLocks noChangeAspect="1"/>
          </p:cNvPicPr>
          <p:nvPr/>
        </p:nvPicPr>
        <p:blipFill>
          <a:blip r:embed="rId1"/>
          <a:srcRect/>
          <a:stretch>
            <a:fillRect/>
          </a:stretch>
        </p:blipFill>
        <p:spPr>
          <a:xfrm>
            <a:off x="-16510" y="-41275"/>
            <a:ext cx="12251055" cy="4852035"/>
          </a:xfrm>
          <a:prstGeom prst="rect">
            <a:avLst/>
          </a:prstGeom>
          <a:noFill/>
          <a:ln w="9525">
            <a:noFill/>
          </a:ln>
        </p:spPr>
      </p:pic>
      <p:sp>
        <p:nvSpPr>
          <p:cNvPr id="3" name="矩形: 圆顶角 10"/>
          <p:cNvSpPr/>
          <p:nvPr/>
        </p:nvSpPr>
        <p:spPr>
          <a:xfrm rot="5400000">
            <a:off x="5617845" y="-889635"/>
            <a:ext cx="2394585" cy="13663930"/>
          </a:xfrm>
          <a:prstGeom prst="round2SameRect">
            <a:avLst>
              <a:gd name="adj1" fmla="val 11205"/>
              <a:gd name="adj2" fmla="val 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矩形: 圆顶角 10"/>
          <p:cNvSpPr/>
          <p:nvPr/>
        </p:nvSpPr>
        <p:spPr>
          <a:xfrm rot="5400000">
            <a:off x="5617845" y="-845185"/>
            <a:ext cx="2394585" cy="13663930"/>
          </a:xfrm>
          <a:prstGeom prst="round2SameRect">
            <a:avLst>
              <a:gd name="adj1" fmla="val 11205"/>
              <a:gd name="adj2" fmla="val 0"/>
            </a:avLst>
          </a:prstGeom>
          <a:solidFill>
            <a:srgbClr val="AB7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319" name="文本框 20"/>
          <p:cNvSpPr txBox="1"/>
          <p:nvPr/>
        </p:nvSpPr>
        <p:spPr>
          <a:xfrm>
            <a:off x="15875" y="4949190"/>
            <a:ext cx="5005705" cy="922020"/>
          </a:xfrm>
          <a:prstGeom prst="rect">
            <a:avLst/>
          </a:prstGeom>
          <a:noFill/>
          <a:ln w="9525">
            <a:noFill/>
          </a:ln>
        </p:spPr>
        <p:txBody>
          <a:bodyPr wrap="square" anchor="t">
            <a:spAutoFit/>
          </a:bodyPr>
          <a:p>
            <a:pPr algn="r"/>
            <a:r>
              <a:rPr lang="en-US" sz="5400" dirty="0">
                <a:ln w="3175" cmpd="sng">
                  <a:solidFill>
                    <a:schemeClr val="tx1"/>
                  </a:solidFill>
                  <a:prstDash val="solid"/>
                </a:ln>
                <a:solidFill>
                  <a:schemeClr val="bg1"/>
                </a:solidFill>
                <a:effectLst>
                  <a:outerShdw blurRad="50800" dist="38100" dir="5400000" algn="t" rotWithShape="0">
                    <a:prstClr val="black">
                      <a:alpha val="40000"/>
                    </a:prstClr>
                  </a:outerShdw>
                </a:effectLst>
                <a:latin typeface="Arial" panose="02080604020202020204" pitchFamily="34" charset="0"/>
                <a:ea typeface="Arial" panose="02080604020202020204" pitchFamily="34" charset="0"/>
              </a:rPr>
              <a:t>if statements</a:t>
            </a:r>
            <a:endParaRPr lang="en-US" sz="5400" dirty="0">
              <a:ln w="3175" cmpd="sng">
                <a:solidFill>
                  <a:schemeClr val="tx1"/>
                </a:solidFill>
                <a:prstDash val="solid"/>
              </a:ln>
              <a:solidFill>
                <a:schemeClr val="bg1"/>
              </a:solidFill>
              <a:effectLst>
                <a:outerShdw blurRad="50800" dist="38100" dir="5400000" algn="t" rotWithShape="0">
                  <a:prstClr val="black">
                    <a:alpha val="40000"/>
                  </a:prstClr>
                </a:outerShdw>
              </a:effectLst>
              <a:latin typeface="Arial" panose="02080604020202020204" pitchFamily="34" charset="0"/>
              <a:ea typeface="Arial" panose="02080604020202020204" pitchFamily="34" charset="0"/>
            </a:endParaRPr>
          </a:p>
        </p:txBody>
      </p:sp>
      <p:sp>
        <p:nvSpPr>
          <p:cNvPr id="22" name="文本框 8"/>
          <p:cNvSpPr txBox="1"/>
          <p:nvPr/>
        </p:nvSpPr>
        <p:spPr>
          <a:xfrm>
            <a:off x="5263515" y="4846955"/>
            <a:ext cx="6485255" cy="1598295"/>
          </a:xfrm>
          <a:prstGeom prst="rect">
            <a:avLst/>
          </a:prstGeom>
        </p:spPr>
        <p:txBody>
          <a:bodyPr wrap="square">
            <a:spAutoFit/>
          </a:bodyPr>
          <a:p>
            <a:pPr marL="285750" indent="-285750" algn="just">
              <a:lnSpc>
                <a:spcPct val="130000"/>
              </a:lnSpc>
              <a:spcBef>
                <a:spcPts val="1200"/>
              </a:spcBef>
              <a:buClr>
                <a:srgbClr val="70AD47"/>
              </a:buClr>
              <a:buSzTx/>
              <a:buFont typeface="Arial" panose="02080604020202020204" pitchFamily="34" charset="0"/>
              <a:buChar char="•"/>
            </a:pPr>
            <a:r>
              <a:rPr lang="en-US" altLang="zh-CN" sz="1200" dirty="0">
                <a:solidFill>
                  <a:schemeClr val="tx1"/>
                </a:solidFill>
                <a:effectLst>
                  <a:innerShdw blurRad="63500" dist="50800" dir="8100000">
                    <a:prstClr val="black">
                      <a:alpha val="50000"/>
                    </a:prstClr>
                  </a:innerShdw>
                </a:effectLst>
                <a:latin typeface="Arial" panose="02080604020202020204" pitchFamily="34" charset="0"/>
                <a:cs typeface="Arial" panose="02080604020202020204" pitchFamily="34" charset="0"/>
              </a:rPr>
              <a:t>Most of the heavy lifting is done with 'if' conditions. When the user enters a statement it will check whether the word matches in the array. </a:t>
            </a:r>
            <a:endParaRPr lang="en-US" altLang="zh-CN" sz="1200" dirty="0">
              <a:solidFill>
                <a:schemeClr val="tx1"/>
              </a:solidFill>
              <a:effectLst>
                <a:innerShdw blurRad="63500" dist="50800" dir="8100000">
                  <a:prstClr val="black">
                    <a:alpha val="50000"/>
                  </a:prstClr>
                </a:innerShdw>
              </a:effectLst>
              <a:latin typeface="Arial" panose="02080604020202020204" pitchFamily="34" charset="0"/>
              <a:cs typeface="Arial" panose="02080604020202020204" pitchFamily="34" charset="0"/>
            </a:endParaRPr>
          </a:p>
          <a:p>
            <a:pPr marL="285750" indent="-285750" algn="just">
              <a:lnSpc>
                <a:spcPct val="130000"/>
              </a:lnSpc>
              <a:spcBef>
                <a:spcPts val="1200"/>
              </a:spcBef>
              <a:buClr>
                <a:srgbClr val="70AD47"/>
              </a:buClr>
              <a:buSzTx/>
              <a:buFont typeface="Arial" panose="02080604020202020204" pitchFamily="34" charset="0"/>
              <a:buChar char="•"/>
            </a:pPr>
            <a:r>
              <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rPr>
              <a:t>the downcase allows the user to enter both uppercase and lowercase and the condition will still be true.</a:t>
            </a:r>
            <a:endPar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endParaRPr>
          </a:p>
          <a:p>
            <a:pPr marL="285750" indent="-285750" algn="just">
              <a:lnSpc>
                <a:spcPct val="130000"/>
              </a:lnSpc>
              <a:spcBef>
                <a:spcPts val="1200"/>
              </a:spcBef>
              <a:buClr>
                <a:srgbClr val="70AD47"/>
              </a:buClr>
              <a:buSzTx/>
              <a:buFont typeface="Arial" panose="02080604020202020204" pitchFamily="34" charset="0"/>
              <a:buChar char="•"/>
            </a:pPr>
            <a:r>
              <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rPr>
              <a:t>In this example, I have also included a stat system depending on what the player enters.</a:t>
            </a:r>
            <a:endPar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endParaRPr>
          </a:p>
        </p:txBody>
      </p:sp>
      <p:sp>
        <p:nvSpPr>
          <p:cNvPr id="5" name="Text Box 4"/>
          <p:cNvSpPr txBox="1"/>
          <p:nvPr/>
        </p:nvSpPr>
        <p:spPr>
          <a:xfrm>
            <a:off x="4869180" y="4656455"/>
            <a:ext cx="530860" cy="2061210"/>
          </a:xfrm>
          <a:prstGeom prst="rect">
            <a:avLst/>
          </a:prstGeom>
          <a:noFill/>
        </p:spPr>
        <p:txBody>
          <a:bodyPr wrap="square" rtlCol="0" anchor="t">
            <a:spAutoFit/>
            <a:scene3d>
              <a:camera prst="orthographicFront"/>
              <a:lightRig rig="threePt" dir="t"/>
            </a:scene3d>
          </a:bodyPr>
          <a:p>
            <a:r>
              <a:rPr lang="en-US" sz="12800" dirty="0">
                <a:solidFill>
                  <a:schemeClr val="tx1"/>
                </a:solidFill>
                <a:effectLst>
                  <a:outerShdw blurRad="38100" dist="19050" dir="2700000" algn="tl" rotWithShape="0">
                    <a:schemeClr val="dk1">
                      <a:alpha val="40000"/>
                    </a:schemeClr>
                  </a:outerShdw>
                </a:effectLst>
                <a:latin typeface="Arial" panose="02080604020202020204" pitchFamily="34" charset="0"/>
                <a:ea typeface="Arial" panose="02080604020202020204" pitchFamily="34" charset="0"/>
                <a:sym typeface="+mn-ea"/>
              </a:rPr>
              <a:t>|</a:t>
            </a:r>
            <a:endParaRPr lang="en-US" sz="12800" dirty="0">
              <a:solidFill>
                <a:schemeClr val="tx1"/>
              </a:solidFill>
              <a:effectLst>
                <a:outerShdw blurRad="38100" dist="19050" dir="2700000" algn="tl" rotWithShape="0">
                  <a:schemeClr val="dk1">
                    <a:alpha val="40000"/>
                  </a:schemeClr>
                </a:outerShdw>
              </a:effectLst>
              <a:latin typeface="Arial" panose="02080604020202020204" pitchFamily="34" charset="0"/>
              <a:ea typeface="Arial" panose="0208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withEffect">
                                  <p:stCondLst>
                                    <p:cond delay="0"/>
                                  </p:stCondLst>
                                  <p:childTnLst>
                                    <p:set>
                                      <p:cBhvr>
                                        <p:cTn id="6" dur="500" fill="hold">
                                          <p:stCondLst>
                                            <p:cond delay="0"/>
                                          </p:stCondLst>
                                        </p:cTn>
                                        <p:tgtEl>
                                          <p:spTgt spid="13319"/>
                                        </p:tgtEl>
                                        <p:attrNameLst>
                                          <p:attrName>style.visibility</p:attrName>
                                        </p:attrNameLst>
                                      </p:cBhvr>
                                      <p:to>
                                        <p:strVal val="visible"/>
                                      </p:to>
                                    </p:set>
                                    <p:anim calcmode="lin" valueType="num">
                                      <p:cBhvr additive="base">
                                        <p:cTn id="7" dur="500" fill="hold"/>
                                        <p:tgtEl>
                                          <p:spTgt spid="13319"/>
                                        </p:tgtEl>
                                        <p:attrNameLst>
                                          <p:attrName>ppt_x</p:attrName>
                                        </p:attrNameLst>
                                      </p:cBhvr>
                                      <p:tavLst>
                                        <p:tav tm="0">
                                          <p:val>
                                            <p:strVal val="#ppt_x"/>
                                          </p:val>
                                        </p:tav>
                                        <p:tav tm="100000">
                                          <p:val>
                                            <p:strVal val="#ppt_x"/>
                                          </p:val>
                                        </p:tav>
                                      </p:tavLst>
                                    </p:anim>
                                    <p:anim calcmode="lin" valueType="num">
                                      <p:cBhvr additive="base">
                                        <p:cTn id="8" dur="500" fill="hold"/>
                                        <p:tgtEl>
                                          <p:spTgt spid="13319"/>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P spid="13319" grpId="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圆顶角 10"/>
          <p:cNvSpPr/>
          <p:nvPr/>
        </p:nvSpPr>
        <p:spPr>
          <a:xfrm rot="5400000">
            <a:off x="5617845" y="-889635"/>
            <a:ext cx="2394585" cy="13663930"/>
          </a:xfrm>
          <a:prstGeom prst="round2SameRect">
            <a:avLst>
              <a:gd name="adj1" fmla="val 11205"/>
              <a:gd name="adj2" fmla="val 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矩形: 圆顶角 10"/>
          <p:cNvSpPr/>
          <p:nvPr/>
        </p:nvSpPr>
        <p:spPr>
          <a:xfrm rot="5400000">
            <a:off x="5617845" y="-845185"/>
            <a:ext cx="2394585" cy="13663930"/>
          </a:xfrm>
          <a:prstGeom prst="round2SameRect">
            <a:avLst>
              <a:gd name="adj1" fmla="val 11205"/>
              <a:gd name="adj2" fmla="val 0"/>
            </a:avLst>
          </a:prstGeom>
          <a:solidFill>
            <a:srgbClr val="AB7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319" name="文本框 20"/>
          <p:cNvSpPr txBox="1"/>
          <p:nvPr/>
        </p:nvSpPr>
        <p:spPr>
          <a:xfrm>
            <a:off x="1033780" y="4873625"/>
            <a:ext cx="4203065" cy="1753235"/>
          </a:xfrm>
          <a:prstGeom prst="rect">
            <a:avLst/>
          </a:prstGeom>
          <a:noFill/>
          <a:ln w="9525">
            <a:noFill/>
          </a:ln>
        </p:spPr>
        <p:txBody>
          <a:bodyPr wrap="square" anchor="t">
            <a:spAutoFit/>
          </a:bodyPr>
          <a:p>
            <a:pPr algn="r"/>
            <a:r>
              <a:rPr lang="en-US" sz="5400" dirty="0">
                <a:ln w="3175" cmpd="sng">
                  <a:solidFill>
                    <a:schemeClr val="tx1"/>
                  </a:solidFill>
                  <a:prstDash val="solid"/>
                </a:ln>
                <a:solidFill>
                  <a:schemeClr val="bg1"/>
                </a:solidFill>
                <a:effectLst>
                  <a:outerShdw blurRad="50800" dist="38100" dir="5400000" algn="t" rotWithShape="0">
                    <a:prstClr val="black">
                      <a:alpha val="40000"/>
                    </a:prstClr>
                  </a:outerShdw>
                </a:effectLst>
                <a:latin typeface="Arial" panose="02080604020202020204" pitchFamily="34" charset="0"/>
                <a:ea typeface="Arial" panose="02080604020202020204" pitchFamily="34" charset="0"/>
              </a:rPr>
              <a:t>random statements</a:t>
            </a:r>
            <a:endParaRPr lang="en-US" sz="5400" dirty="0">
              <a:ln w="3175" cmpd="sng">
                <a:solidFill>
                  <a:schemeClr val="tx1"/>
                </a:solidFill>
                <a:prstDash val="solid"/>
              </a:ln>
              <a:solidFill>
                <a:schemeClr val="bg1"/>
              </a:solidFill>
              <a:effectLst>
                <a:outerShdw blurRad="50800" dist="38100" dir="5400000" algn="t" rotWithShape="0">
                  <a:prstClr val="black">
                    <a:alpha val="40000"/>
                  </a:prstClr>
                </a:outerShdw>
              </a:effectLst>
              <a:latin typeface="Arial" panose="02080604020202020204" pitchFamily="34" charset="0"/>
              <a:ea typeface="Arial" panose="02080604020202020204" pitchFamily="34" charset="0"/>
            </a:endParaRPr>
          </a:p>
        </p:txBody>
      </p:sp>
      <p:sp>
        <p:nvSpPr>
          <p:cNvPr id="22" name="文本框 8"/>
          <p:cNvSpPr txBox="1"/>
          <p:nvPr/>
        </p:nvSpPr>
        <p:spPr>
          <a:xfrm>
            <a:off x="5523230" y="4942205"/>
            <a:ext cx="6514465" cy="1358265"/>
          </a:xfrm>
          <a:prstGeom prst="rect">
            <a:avLst/>
          </a:prstGeom>
        </p:spPr>
        <p:txBody>
          <a:bodyPr wrap="square">
            <a:spAutoFit/>
          </a:bodyPr>
          <a:p>
            <a:pPr marL="285750" indent="-285750" algn="just">
              <a:lnSpc>
                <a:spcPct val="130000"/>
              </a:lnSpc>
              <a:spcBef>
                <a:spcPts val="1200"/>
              </a:spcBef>
              <a:buClr>
                <a:srgbClr val="70AD47"/>
              </a:buClr>
              <a:buSzTx/>
              <a:buFont typeface="Arial" panose="02080604020202020204" pitchFamily="34" charset="0"/>
              <a:buChar char="•"/>
            </a:pPr>
            <a:r>
              <a:rPr lang="en-US" altLang="zh-CN" sz="1200" dirty="0">
                <a:solidFill>
                  <a:schemeClr val="tx1"/>
                </a:solidFill>
                <a:effectLst>
                  <a:innerShdw blurRad="63500" dist="50800" dir="8100000">
                    <a:prstClr val="black">
                      <a:alpha val="50000"/>
                    </a:prstClr>
                  </a:innerShdw>
                </a:effectLst>
                <a:latin typeface="Arial" panose="02080604020202020204" pitchFamily="34" charset="0"/>
                <a:cs typeface="Arial" panose="02080604020202020204" pitchFamily="34" charset="0"/>
              </a:rPr>
              <a:t>Some of the code features random features such as dialogue.</a:t>
            </a:r>
            <a:endParaRPr lang="en-US" altLang="zh-CN" sz="1200" dirty="0">
              <a:solidFill>
                <a:schemeClr val="tx1"/>
              </a:solidFill>
              <a:effectLst>
                <a:innerShdw blurRad="63500" dist="50800" dir="8100000">
                  <a:prstClr val="black">
                    <a:alpha val="50000"/>
                  </a:prstClr>
                </a:innerShdw>
              </a:effectLst>
              <a:latin typeface="Arial" panose="02080604020202020204" pitchFamily="34" charset="0"/>
              <a:cs typeface="Arial" panose="02080604020202020204" pitchFamily="34" charset="0"/>
            </a:endParaRPr>
          </a:p>
          <a:p>
            <a:pPr marL="285750" indent="-285750" algn="just">
              <a:lnSpc>
                <a:spcPct val="130000"/>
              </a:lnSpc>
              <a:spcBef>
                <a:spcPts val="1200"/>
              </a:spcBef>
              <a:buClr>
                <a:srgbClr val="70AD47"/>
              </a:buClr>
              <a:buSzTx/>
              <a:buFont typeface="Arial" panose="02080604020202020204" pitchFamily="34" charset="0"/>
              <a:buChar char="•"/>
            </a:pPr>
            <a:r>
              <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rPr>
              <a:t>This example shows 'sample' being called on an array, which randomise the output</a:t>
            </a:r>
            <a:endPar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endParaRPr>
          </a:p>
          <a:p>
            <a:pPr marL="285750" indent="-285750" algn="just">
              <a:lnSpc>
                <a:spcPct val="130000"/>
              </a:lnSpc>
              <a:spcBef>
                <a:spcPts val="1200"/>
              </a:spcBef>
              <a:buClr>
                <a:srgbClr val="70AD47"/>
              </a:buClr>
              <a:buSzTx/>
              <a:buFont typeface="Arial" panose="02080604020202020204" pitchFamily="34" charset="0"/>
              <a:buChar char="•"/>
            </a:pPr>
            <a:r>
              <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rPr>
              <a:t>Another feature was never ended up was the rand(i) function that can output a random number ie rand(5) =&gt; random number from 0 to 5</a:t>
            </a:r>
            <a:endPar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endParaRPr>
          </a:p>
        </p:txBody>
      </p:sp>
      <p:pic>
        <p:nvPicPr>
          <p:cNvPr id="2" name="Picture 1" descr="random speech"/>
          <p:cNvPicPr>
            <a:picLocks noChangeAspect="1"/>
          </p:cNvPicPr>
          <p:nvPr/>
        </p:nvPicPr>
        <p:blipFill>
          <a:blip r:embed="rId1"/>
          <a:stretch>
            <a:fillRect/>
          </a:stretch>
        </p:blipFill>
        <p:spPr>
          <a:xfrm>
            <a:off x="-16510" y="-1302385"/>
            <a:ext cx="12271375" cy="6092190"/>
          </a:xfrm>
          <a:prstGeom prst="rect">
            <a:avLst/>
          </a:prstGeom>
        </p:spPr>
      </p:pic>
      <p:sp>
        <p:nvSpPr>
          <p:cNvPr id="5" name="Text Box 4"/>
          <p:cNvSpPr txBox="1"/>
          <p:nvPr/>
        </p:nvSpPr>
        <p:spPr>
          <a:xfrm>
            <a:off x="5103495" y="4656455"/>
            <a:ext cx="530860" cy="2061210"/>
          </a:xfrm>
          <a:prstGeom prst="rect">
            <a:avLst/>
          </a:prstGeom>
          <a:noFill/>
        </p:spPr>
        <p:txBody>
          <a:bodyPr wrap="square" rtlCol="0" anchor="t">
            <a:spAutoFit/>
            <a:scene3d>
              <a:camera prst="orthographicFront"/>
              <a:lightRig rig="threePt" dir="t"/>
            </a:scene3d>
          </a:bodyPr>
          <a:p>
            <a:r>
              <a:rPr lang="en-US" sz="12800" dirty="0">
                <a:solidFill>
                  <a:schemeClr val="tx1"/>
                </a:solidFill>
                <a:effectLst>
                  <a:outerShdw blurRad="38100" dist="19050" dir="2700000" algn="tl" rotWithShape="0">
                    <a:schemeClr val="dk1">
                      <a:alpha val="40000"/>
                    </a:schemeClr>
                  </a:outerShdw>
                </a:effectLst>
                <a:latin typeface="Arial" panose="02080604020202020204" pitchFamily="34" charset="0"/>
                <a:ea typeface="Arial" panose="02080604020202020204" pitchFamily="34" charset="0"/>
                <a:sym typeface="+mn-ea"/>
              </a:rPr>
              <a:t>|</a:t>
            </a:r>
            <a:endParaRPr lang="en-US" sz="12800" dirty="0">
              <a:solidFill>
                <a:schemeClr val="tx1"/>
              </a:solidFill>
              <a:effectLst>
                <a:outerShdw blurRad="38100" dist="19050" dir="2700000" algn="tl" rotWithShape="0">
                  <a:schemeClr val="dk1">
                    <a:alpha val="40000"/>
                  </a:schemeClr>
                </a:outerShdw>
              </a:effectLst>
              <a:latin typeface="Arial" panose="02080604020202020204" pitchFamily="34" charset="0"/>
              <a:ea typeface="Arial" panose="0208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3319"/>
                                        </p:tgtEl>
                                        <p:attrNameLst>
                                          <p:attrName>style.visibility</p:attrName>
                                        </p:attrNameLst>
                                      </p:cBhvr>
                                      <p:to>
                                        <p:strVal val="visible"/>
                                      </p:to>
                                    </p:set>
                                    <p:anim calcmode="lin" valueType="num">
                                      <p:cBhvr additive="base">
                                        <p:cTn id="7" dur="500"/>
                                        <p:tgtEl>
                                          <p:spTgt spid="13319"/>
                                        </p:tgtEl>
                                        <p:attrNameLst>
                                          <p:attrName>ppt_y</p:attrName>
                                        </p:attrNameLst>
                                      </p:cBhvr>
                                      <p:tavLst>
                                        <p:tav tm="0">
                                          <p:val>
                                            <p:strVal val="#ppt_y+#ppt_h*1.125000"/>
                                          </p:val>
                                        </p:tav>
                                        <p:tav tm="100000">
                                          <p:val>
                                            <p:strVal val="#ppt_y"/>
                                          </p:val>
                                        </p:tav>
                                      </p:tavLst>
                                    </p:anim>
                                    <p:animEffect transition="in" filter="wipe(up)">
                                      <p:cBhvr>
                                        <p:cTn id="8" dur="500"/>
                                        <p:tgtEl>
                                          <p:spTgt spid="13319"/>
                                        </p:tgtEl>
                                      </p:cBhvr>
                                    </p:animEffect>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P spid="13319" grpId="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import txt"/>
          <p:cNvPicPr>
            <a:picLocks noChangeAspect="1"/>
          </p:cNvPicPr>
          <p:nvPr/>
        </p:nvPicPr>
        <p:blipFill>
          <a:blip r:embed="rId1"/>
          <a:stretch>
            <a:fillRect/>
          </a:stretch>
        </p:blipFill>
        <p:spPr>
          <a:xfrm>
            <a:off x="-16510" y="-1732915"/>
            <a:ext cx="12280265" cy="7218045"/>
          </a:xfrm>
          <a:prstGeom prst="rect">
            <a:avLst/>
          </a:prstGeom>
        </p:spPr>
      </p:pic>
      <p:sp>
        <p:nvSpPr>
          <p:cNvPr id="3" name="矩形: 圆顶角 10"/>
          <p:cNvSpPr/>
          <p:nvPr/>
        </p:nvSpPr>
        <p:spPr>
          <a:xfrm rot="5400000">
            <a:off x="5617845" y="-889635"/>
            <a:ext cx="2394585" cy="13663930"/>
          </a:xfrm>
          <a:prstGeom prst="round2SameRect">
            <a:avLst>
              <a:gd name="adj1" fmla="val 11205"/>
              <a:gd name="adj2" fmla="val 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矩形: 圆顶角 10"/>
          <p:cNvSpPr/>
          <p:nvPr/>
        </p:nvSpPr>
        <p:spPr>
          <a:xfrm rot="5400000">
            <a:off x="5617845" y="-845185"/>
            <a:ext cx="2394585" cy="13663930"/>
          </a:xfrm>
          <a:prstGeom prst="round2SameRect">
            <a:avLst>
              <a:gd name="adj1" fmla="val 11205"/>
              <a:gd name="adj2" fmla="val 0"/>
            </a:avLst>
          </a:prstGeom>
          <a:solidFill>
            <a:srgbClr val="AB7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319" name="文本框 20"/>
          <p:cNvSpPr txBox="1"/>
          <p:nvPr/>
        </p:nvSpPr>
        <p:spPr>
          <a:xfrm>
            <a:off x="109220" y="4881880"/>
            <a:ext cx="5143500" cy="1753235"/>
          </a:xfrm>
          <a:prstGeom prst="rect">
            <a:avLst/>
          </a:prstGeom>
          <a:noFill/>
          <a:ln w="9525">
            <a:noFill/>
          </a:ln>
        </p:spPr>
        <p:txBody>
          <a:bodyPr wrap="square" anchor="t">
            <a:spAutoFit/>
          </a:bodyPr>
          <a:p>
            <a:pPr algn="r"/>
            <a:r>
              <a:rPr lang="en-US" sz="5400" dirty="0">
                <a:ln w="3175" cmpd="sng">
                  <a:solidFill>
                    <a:schemeClr val="tx1"/>
                  </a:solidFill>
                  <a:prstDash val="solid"/>
                </a:ln>
                <a:solidFill>
                  <a:schemeClr val="bg1"/>
                </a:solidFill>
                <a:effectLst>
                  <a:outerShdw blurRad="50800" dist="38100" dir="5400000" algn="t" rotWithShape="0">
                    <a:prstClr val="black">
                      <a:alpha val="40000"/>
                    </a:prstClr>
                  </a:outerShdw>
                </a:effectLst>
                <a:latin typeface="Arial" panose="02080604020202020204" pitchFamily="34" charset="0"/>
                <a:ea typeface="Arial" panose="02080604020202020204" pitchFamily="34" charset="0"/>
              </a:rPr>
              <a:t>importing of external docs</a:t>
            </a:r>
            <a:endParaRPr lang="en-US" sz="5400" dirty="0">
              <a:ln w="3175" cmpd="sng">
                <a:solidFill>
                  <a:schemeClr val="tx1"/>
                </a:solidFill>
                <a:prstDash val="solid"/>
              </a:ln>
              <a:solidFill>
                <a:schemeClr val="bg1"/>
              </a:solidFill>
              <a:effectLst>
                <a:outerShdw blurRad="50800" dist="38100" dir="5400000" algn="t" rotWithShape="0">
                  <a:prstClr val="black">
                    <a:alpha val="40000"/>
                  </a:prstClr>
                </a:outerShdw>
              </a:effectLst>
              <a:latin typeface="Arial" panose="02080604020202020204" pitchFamily="34" charset="0"/>
              <a:ea typeface="Arial" panose="02080604020202020204" pitchFamily="34" charset="0"/>
            </a:endParaRPr>
          </a:p>
        </p:txBody>
      </p:sp>
      <p:sp>
        <p:nvSpPr>
          <p:cNvPr id="22" name="文本框 8"/>
          <p:cNvSpPr txBox="1"/>
          <p:nvPr/>
        </p:nvSpPr>
        <p:spPr>
          <a:xfrm>
            <a:off x="5560060" y="5007610"/>
            <a:ext cx="6283325" cy="1358265"/>
          </a:xfrm>
          <a:prstGeom prst="rect">
            <a:avLst/>
          </a:prstGeom>
        </p:spPr>
        <p:txBody>
          <a:bodyPr wrap="square">
            <a:spAutoFit/>
          </a:bodyPr>
          <a:p>
            <a:pPr marL="285750" indent="-285750" algn="just">
              <a:lnSpc>
                <a:spcPct val="130000"/>
              </a:lnSpc>
              <a:spcBef>
                <a:spcPts val="1200"/>
              </a:spcBef>
              <a:buClr>
                <a:srgbClr val="70AD47"/>
              </a:buClr>
              <a:buSzTx/>
              <a:buFont typeface="Arial" panose="02080604020202020204" pitchFamily="34" charset="0"/>
              <a:buChar char="•"/>
            </a:pPr>
            <a:r>
              <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rPr>
              <a:t>Importing text files and using them instead of type out lines of code. Would also help with creating ascii art in a text document</a:t>
            </a:r>
            <a:endPar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endParaRPr>
          </a:p>
          <a:p>
            <a:pPr marL="285750" indent="-285750" algn="just">
              <a:lnSpc>
                <a:spcPct val="130000"/>
              </a:lnSpc>
              <a:spcBef>
                <a:spcPts val="1200"/>
              </a:spcBef>
              <a:buClr>
                <a:srgbClr val="70AD47"/>
              </a:buClr>
              <a:buSzTx/>
              <a:buFont typeface="Arial" panose="02080604020202020204" pitchFamily="34" charset="0"/>
              <a:buChar char="•"/>
            </a:pPr>
            <a:r>
              <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rPr>
              <a:t>sleep(3) is a neat feature that can helps the flow of the program</a:t>
            </a:r>
            <a:endPar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endParaRPr>
          </a:p>
          <a:p>
            <a:pPr marL="285750" indent="-285750" algn="just">
              <a:lnSpc>
                <a:spcPct val="130000"/>
              </a:lnSpc>
              <a:spcBef>
                <a:spcPts val="1200"/>
              </a:spcBef>
              <a:buClr>
                <a:srgbClr val="70AD47"/>
              </a:buClr>
              <a:buSzTx/>
              <a:buFont typeface="Arial" panose="02080604020202020204" pitchFamily="34" charset="0"/>
              <a:buChar char="•"/>
            </a:pPr>
            <a:r>
              <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rPr>
              <a:t>puts “\e[H\e[2J” clears the screen. Yep, had to google that one</a:t>
            </a:r>
            <a:endParaRPr lang="en-US" altLang="zh-CN" sz="1200" dirty="0">
              <a:solidFill>
                <a:schemeClr val="tx1"/>
              </a:solidFill>
              <a:effectLst>
                <a:innerShdw blurRad="63500" dist="50800" dir="8100000">
                  <a:prstClr val="black">
                    <a:alpha val="50000"/>
                  </a:prstClr>
                </a:innerShdw>
              </a:effectLst>
              <a:latin typeface="Arial" panose="02080604020202020204" pitchFamily="34" charset="0"/>
              <a:ea typeface="Arial" panose="02080604020202020204" pitchFamily="34" charset="0"/>
              <a:cs typeface="Arial" panose="02080604020202020204" pitchFamily="34" charset="0"/>
            </a:endParaRPr>
          </a:p>
        </p:txBody>
      </p:sp>
      <p:sp>
        <p:nvSpPr>
          <p:cNvPr id="5" name="Text Box 4"/>
          <p:cNvSpPr txBox="1"/>
          <p:nvPr/>
        </p:nvSpPr>
        <p:spPr>
          <a:xfrm>
            <a:off x="5141595" y="4656455"/>
            <a:ext cx="530860" cy="2061210"/>
          </a:xfrm>
          <a:prstGeom prst="rect">
            <a:avLst/>
          </a:prstGeom>
          <a:noFill/>
        </p:spPr>
        <p:txBody>
          <a:bodyPr wrap="square" rtlCol="0" anchor="t">
            <a:spAutoFit/>
            <a:scene3d>
              <a:camera prst="orthographicFront"/>
              <a:lightRig rig="threePt" dir="t"/>
            </a:scene3d>
          </a:bodyPr>
          <a:p>
            <a:r>
              <a:rPr lang="en-US" sz="12800" dirty="0">
                <a:solidFill>
                  <a:schemeClr val="tx1"/>
                </a:solidFill>
                <a:effectLst>
                  <a:outerShdw blurRad="38100" dist="19050" dir="2700000" algn="tl" rotWithShape="0">
                    <a:schemeClr val="dk1">
                      <a:alpha val="40000"/>
                    </a:schemeClr>
                  </a:outerShdw>
                </a:effectLst>
                <a:latin typeface="Arial" panose="02080604020202020204" pitchFamily="34" charset="0"/>
                <a:ea typeface="Arial" panose="02080604020202020204" pitchFamily="34" charset="0"/>
                <a:sym typeface="+mn-ea"/>
              </a:rPr>
              <a:t>|</a:t>
            </a:r>
            <a:endParaRPr lang="en-US" sz="12800" dirty="0">
              <a:solidFill>
                <a:schemeClr val="tx1"/>
              </a:solidFill>
              <a:effectLst>
                <a:outerShdw blurRad="38100" dist="19050" dir="2700000" algn="tl" rotWithShape="0">
                  <a:schemeClr val="dk1">
                    <a:alpha val="40000"/>
                  </a:schemeClr>
                </a:outerShdw>
              </a:effectLst>
              <a:latin typeface="Arial" panose="02080604020202020204" pitchFamily="34" charset="0"/>
              <a:ea typeface="Arial" panose="0208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9"/>
                                        </p:tgtEl>
                                        <p:attrNameLst>
                                          <p:attrName>style.visibility</p:attrName>
                                        </p:attrNameLst>
                                      </p:cBhvr>
                                      <p:to>
                                        <p:strVal val="visible"/>
                                      </p:to>
                                    </p:set>
                                    <p:anim calcmode="lin" valueType="num">
                                      <p:cBhvr additive="base">
                                        <p:cTn id="11" dur="500" fill="hold"/>
                                        <p:tgtEl>
                                          <p:spTgt spid="13319"/>
                                        </p:tgtEl>
                                        <p:attrNameLst>
                                          <p:attrName>ppt_x</p:attrName>
                                        </p:attrNameLst>
                                      </p:cBhvr>
                                      <p:tavLst>
                                        <p:tav tm="0">
                                          <p:val>
                                            <p:strVal val="#ppt_x"/>
                                          </p:val>
                                        </p:tav>
                                        <p:tav tm="100000">
                                          <p:val>
                                            <p:strVal val="#ppt_x"/>
                                          </p:val>
                                        </p:tav>
                                      </p:tavLst>
                                    </p:anim>
                                    <p:anim calcmode="lin" valueType="num">
                                      <p:cBhvr additive="base">
                                        <p:cTn id="12"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319" grpId="0"/>
      <p:bldP spid="1331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Trello"/>
          <p:cNvPicPr>
            <a:picLocks noChangeAspect="1"/>
          </p:cNvPicPr>
          <p:nvPr/>
        </p:nvPicPr>
        <p:blipFill>
          <a:blip r:embed="rId1"/>
          <a:stretch>
            <a:fillRect/>
          </a:stretch>
        </p:blipFill>
        <p:spPr>
          <a:xfrm>
            <a:off x="-29210" y="-191135"/>
            <a:ext cx="12250420" cy="5683885"/>
          </a:xfrm>
          <a:prstGeom prst="rect">
            <a:avLst/>
          </a:prstGeom>
        </p:spPr>
      </p:pic>
      <p:sp>
        <p:nvSpPr>
          <p:cNvPr id="6" name="矩形: 圆顶角 5"/>
          <p:cNvSpPr/>
          <p:nvPr/>
        </p:nvSpPr>
        <p:spPr>
          <a:xfrm>
            <a:off x="-109220" y="5483225"/>
            <a:ext cx="12411075" cy="1374775"/>
          </a:xfrm>
          <a:prstGeom prst="round2SameRect">
            <a:avLst>
              <a:gd name="adj1" fmla="val 11205"/>
              <a:gd name="adj2" fmla="val 0"/>
            </a:avLst>
          </a:prstGeom>
          <a:solidFill>
            <a:srgbClr val="AB7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362" name="文本框 13"/>
          <p:cNvSpPr txBox="1"/>
          <p:nvPr/>
        </p:nvSpPr>
        <p:spPr>
          <a:xfrm>
            <a:off x="-774065" y="5492750"/>
            <a:ext cx="5471160" cy="1322070"/>
          </a:xfrm>
          <a:prstGeom prst="rect">
            <a:avLst/>
          </a:prstGeom>
          <a:noFill/>
          <a:ln w="9525">
            <a:noFill/>
          </a:ln>
        </p:spPr>
        <p:txBody>
          <a:bodyPr wrap="square" anchor="t">
            <a:spAutoFit/>
          </a:bodyPr>
          <a:p>
            <a:pPr algn="r"/>
            <a:r>
              <a:rPr lang="en-US" sz="4000" b="1" dirty="0">
                <a:solidFill>
                  <a:schemeClr val="bg1"/>
                </a:solidFill>
                <a:latin typeface="Century Gothic" panose="020B0502020202020204" pitchFamily="34" charset="0"/>
              </a:rPr>
              <a:t>Planning Project Managment</a:t>
            </a:r>
            <a:endParaRPr lang="en-US" sz="4000" b="1" dirty="0">
              <a:solidFill>
                <a:schemeClr val="bg1"/>
              </a:solidFill>
              <a:latin typeface="Century Gothic" panose="020B0502020202020204" pitchFamily="34" charset="0"/>
            </a:endParaRPr>
          </a:p>
        </p:txBody>
      </p:sp>
      <p:sp>
        <p:nvSpPr>
          <p:cNvPr id="15363" name="文本框 11"/>
          <p:cNvSpPr txBox="1"/>
          <p:nvPr/>
        </p:nvSpPr>
        <p:spPr>
          <a:xfrm>
            <a:off x="4813300" y="5289550"/>
            <a:ext cx="581025" cy="1568450"/>
          </a:xfrm>
          <a:prstGeom prst="rect">
            <a:avLst/>
          </a:prstGeom>
          <a:noFill/>
          <a:ln w="9525">
            <a:noFill/>
          </a:ln>
        </p:spPr>
        <p:txBody>
          <a:bodyPr wrap="square" anchor="t">
            <a:spAutoFit/>
          </a:bodyPr>
          <a:p>
            <a:r>
              <a:rPr lang="en-US" sz="9600" dirty="0">
                <a:solidFill>
                  <a:schemeClr val="bg1"/>
                </a:solidFill>
                <a:latin typeface="Arial" panose="02080604020202020204" pitchFamily="34" charset="0"/>
                <a:ea typeface="Arial" panose="02080604020202020204" pitchFamily="34" charset="0"/>
              </a:rPr>
              <a:t>|</a:t>
            </a:r>
            <a:endParaRPr lang="en-US" sz="9600" dirty="0">
              <a:solidFill>
                <a:schemeClr val="bg1"/>
              </a:solidFill>
              <a:latin typeface="Arial" panose="02080604020202020204" pitchFamily="34" charset="0"/>
              <a:ea typeface="Arial" panose="02080604020202020204" pitchFamily="34" charset="0"/>
            </a:endParaRPr>
          </a:p>
        </p:txBody>
      </p:sp>
      <p:sp>
        <p:nvSpPr>
          <p:cNvPr id="15364" name="文本框 8"/>
          <p:cNvSpPr txBox="1"/>
          <p:nvPr/>
        </p:nvSpPr>
        <p:spPr>
          <a:xfrm>
            <a:off x="5306695" y="5417820"/>
            <a:ext cx="6532880" cy="964565"/>
          </a:xfrm>
          <a:prstGeom prst="rect">
            <a:avLst/>
          </a:prstGeom>
          <a:noFill/>
          <a:ln w="9525">
            <a:noFill/>
          </a:ln>
        </p:spPr>
        <p:txBody>
          <a:bodyPr wrap="square" anchor="t">
            <a:spAutoFit/>
          </a:bodyPr>
          <a:p>
            <a:pPr marL="171450" indent="-171450">
              <a:lnSpc>
                <a:spcPct val="130000"/>
              </a:lnSpc>
              <a:spcBef>
                <a:spcPts val="1200"/>
              </a:spcBef>
              <a:buClr>
                <a:srgbClr val="70AD47"/>
              </a:buClr>
              <a:buFont typeface="Arial" panose="02080604020202020204" pitchFamily="34" charset="0"/>
              <a:buChar char="•"/>
            </a:pPr>
            <a:r>
              <a:rPr lang="en-US" sz="1200" dirty="0">
                <a:solidFill>
                  <a:schemeClr val="bg1"/>
                </a:solidFill>
                <a:latin typeface="Arial" panose="02080604020202020204" pitchFamily="34" charset="0"/>
                <a:cs typeface="Arial" panose="02080604020202020204" pitchFamily="34" charset="0"/>
              </a:rPr>
              <a:t>Planning and project managment helped a lot to work out what I needed to complete.</a:t>
            </a:r>
            <a:endParaRPr lang="en-US" sz="1200" dirty="0">
              <a:solidFill>
                <a:schemeClr val="bg1"/>
              </a:solidFill>
              <a:latin typeface="Arial" panose="02080604020202020204" pitchFamily="34" charset="0"/>
              <a:cs typeface="Arial" panose="02080604020202020204" pitchFamily="34" charset="0"/>
            </a:endParaRPr>
          </a:p>
          <a:p>
            <a:pPr marL="171450" indent="-171450">
              <a:lnSpc>
                <a:spcPct val="130000"/>
              </a:lnSpc>
              <a:spcBef>
                <a:spcPts val="1200"/>
              </a:spcBef>
              <a:buClr>
                <a:srgbClr val="70AD47"/>
              </a:buClr>
              <a:buFont typeface="Arial" panose="02080604020202020204" pitchFamily="34" charset="0"/>
              <a:buChar char="•"/>
            </a:pPr>
            <a:r>
              <a:rPr lang="en-US" sz="1200" dirty="0">
                <a:solidFill>
                  <a:schemeClr val="bg1"/>
                </a:solidFill>
                <a:latin typeface="Arial" panose="02080604020202020204" pitchFamily="34" charset="0"/>
                <a:ea typeface="Arial" panose="02080604020202020204" pitchFamily="34" charset="0"/>
              </a:rPr>
              <a:t>I found Trello too limited for what I wanted to do though, as it would be nice to have more options in setting flags. Though more time in the program would be needed</a:t>
            </a:r>
            <a:endParaRPr lang="en-US" sz="1200" dirty="0">
              <a:solidFill>
                <a:schemeClr val="bg1"/>
              </a:solidFill>
              <a:latin typeface="Arial" panose="02080604020202020204" pitchFamily="34" charset="0"/>
              <a:ea typeface="Arial" panose="0208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圆顶角 5"/>
          <p:cNvSpPr/>
          <p:nvPr/>
        </p:nvSpPr>
        <p:spPr>
          <a:xfrm>
            <a:off x="-109220" y="5398135"/>
            <a:ext cx="12411075" cy="1480185"/>
          </a:xfrm>
          <a:prstGeom prst="round2SameRect">
            <a:avLst>
              <a:gd name="adj1" fmla="val 11205"/>
              <a:gd name="adj2" fmla="val 0"/>
            </a:avLst>
          </a:prstGeom>
          <a:solidFill>
            <a:srgbClr val="AB7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362" name="文本框 13"/>
          <p:cNvSpPr txBox="1"/>
          <p:nvPr/>
        </p:nvSpPr>
        <p:spPr>
          <a:xfrm>
            <a:off x="-109220" y="5483225"/>
            <a:ext cx="5471160" cy="1322070"/>
          </a:xfrm>
          <a:prstGeom prst="rect">
            <a:avLst/>
          </a:prstGeom>
          <a:noFill/>
          <a:ln w="9525">
            <a:noFill/>
          </a:ln>
        </p:spPr>
        <p:txBody>
          <a:bodyPr wrap="square" anchor="t">
            <a:spAutoFit/>
          </a:bodyPr>
          <a:p>
            <a:pPr algn="r"/>
            <a:r>
              <a:rPr lang="en-US" sz="4000" b="1" dirty="0">
                <a:solidFill>
                  <a:schemeClr val="bg1"/>
                </a:solidFill>
                <a:latin typeface="Century Gothic" panose="020B0502020202020204" pitchFamily="34" charset="0"/>
              </a:rPr>
              <a:t>Manual Error Checking</a:t>
            </a:r>
            <a:endParaRPr lang="en-US" sz="4000" b="1" dirty="0">
              <a:solidFill>
                <a:schemeClr val="bg1"/>
              </a:solidFill>
              <a:latin typeface="Century Gothic" panose="020B0502020202020204" pitchFamily="34" charset="0"/>
            </a:endParaRPr>
          </a:p>
        </p:txBody>
      </p:sp>
      <p:sp>
        <p:nvSpPr>
          <p:cNvPr id="15363" name="文本框 11"/>
          <p:cNvSpPr txBox="1"/>
          <p:nvPr/>
        </p:nvSpPr>
        <p:spPr>
          <a:xfrm>
            <a:off x="5299075" y="5309870"/>
            <a:ext cx="581025" cy="1568450"/>
          </a:xfrm>
          <a:prstGeom prst="rect">
            <a:avLst/>
          </a:prstGeom>
          <a:noFill/>
          <a:ln w="9525">
            <a:noFill/>
          </a:ln>
        </p:spPr>
        <p:txBody>
          <a:bodyPr wrap="square" anchor="t">
            <a:spAutoFit/>
          </a:bodyPr>
          <a:p>
            <a:r>
              <a:rPr lang="en-US" sz="9600" dirty="0">
                <a:solidFill>
                  <a:schemeClr val="bg1"/>
                </a:solidFill>
                <a:latin typeface="Arial" panose="02080604020202020204" pitchFamily="34" charset="0"/>
                <a:ea typeface="Arial" panose="02080604020202020204" pitchFamily="34" charset="0"/>
              </a:rPr>
              <a:t>|</a:t>
            </a:r>
            <a:endParaRPr lang="en-US" sz="9600" dirty="0">
              <a:solidFill>
                <a:schemeClr val="bg1"/>
              </a:solidFill>
              <a:latin typeface="Arial" panose="02080604020202020204" pitchFamily="34" charset="0"/>
              <a:ea typeface="Arial" panose="02080604020202020204" pitchFamily="34" charset="0"/>
            </a:endParaRPr>
          </a:p>
        </p:txBody>
      </p:sp>
      <p:sp>
        <p:nvSpPr>
          <p:cNvPr id="15364" name="文本框 8"/>
          <p:cNvSpPr txBox="1"/>
          <p:nvPr/>
        </p:nvSpPr>
        <p:spPr>
          <a:xfrm>
            <a:off x="5624830" y="5632450"/>
            <a:ext cx="6532880" cy="330835"/>
          </a:xfrm>
          <a:prstGeom prst="rect">
            <a:avLst/>
          </a:prstGeom>
          <a:noFill/>
          <a:ln w="9525">
            <a:noFill/>
          </a:ln>
        </p:spPr>
        <p:txBody>
          <a:bodyPr wrap="square" anchor="t">
            <a:spAutoFit/>
          </a:bodyPr>
          <a:p>
            <a:pPr marL="171450" indent="-171450">
              <a:lnSpc>
                <a:spcPct val="130000"/>
              </a:lnSpc>
              <a:spcBef>
                <a:spcPts val="1200"/>
              </a:spcBef>
              <a:buClr>
                <a:srgbClr val="70AD47"/>
              </a:buClr>
              <a:buFont typeface="Arial" panose="02080604020202020204" pitchFamily="34" charset="0"/>
              <a:buChar char="•"/>
            </a:pPr>
            <a:r>
              <a:rPr lang="en-US" sz="1200" dirty="0">
                <a:solidFill>
                  <a:schemeClr val="bg1"/>
                </a:solidFill>
                <a:latin typeface="Arial" panose="02080604020202020204" pitchFamily="34" charset="0"/>
                <a:cs typeface="Arial" panose="02080604020202020204" pitchFamily="34" charset="0"/>
              </a:rPr>
              <a:t>Manual error checking</a:t>
            </a:r>
            <a:endParaRPr lang="en-US" sz="1200" dirty="0">
              <a:solidFill>
                <a:schemeClr val="bg1"/>
              </a:solidFill>
              <a:latin typeface="Arial" panose="02080604020202020204" pitchFamily="34" charset="0"/>
              <a:ea typeface="Arial" panose="02080604020202020204" pitchFamily="34" charset="0"/>
            </a:endParaRPr>
          </a:p>
        </p:txBody>
      </p:sp>
      <p:pic>
        <p:nvPicPr>
          <p:cNvPr id="3" name="Picture 2" descr="Spreadsheet_tests"/>
          <p:cNvPicPr>
            <a:picLocks noChangeAspect="1"/>
          </p:cNvPicPr>
          <p:nvPr/>
        </p:nvPicPr>
        <p:blipFill>
          <a:blip r:embed="rId1"/>
          <a:stretch>
            <a:fillRect/>
          </a:stretch>
        </p:blipFill>
        <p:spPr>
          <a:xfrm>
            <a:off x="147320" y="956945"/>
            <a:ext cx="11915775" cy="283337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2536</Words>
  <Application>WPS Presentation</Application>
  <PresentationFormat/>
  <Paragraphs>74</Paragraphs>
  <Slides>11</Slides>
  <Notes>16</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11</vt:i4>
      </vt:variant>
    </vt:vector>
  </HeadingPairs>
  <TitlesOfParts>
    <vt:vector size="27" baseType="lpstr">
      <vt:lpstr>Arial</vt:lpstr>
      <vt:lpstr>SimSun</vt:lpstr>
      <vt:lpstr>Wingdings</vt:lpstr>
      <vt:lpstr>Calibri</vt:lpstr>
      <vt:lpstr>Century Gothic</vt:lpstr>
      <vt:lpstr>DejaVu Sans</vt:lpstr>
      <vt:lpstr>FreeSans</vt:lpstr>
      <vt:lpstr>SimSun</vt:lpstr>
      <vt:lpstr>Droid Sans Fallback</vt:lpstr>
      <vt:lpstr>MS PGothic</vt:lpstr>
      <vt:lpstr>Gubbi</vt:lpstr>
      <vt:lpstr>微软雅黑</vt:lpstr>
      <vt:lpstr>Arial Unicode MS</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qian rita</dc:creator>
  <cp:lastModifiedBy>danny</cp:lastModifiedBy>
  <cp:revision>30</cp:revision>
  <dcterms:created xsi:type="dcterms:W3CDTF">2020-03-12T21:37:20Z</dcterms:created>
  <dcterms:modified xsi:type="dcterms:W3CDTF">2020-03-12T21:37:20Z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