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71" r:id="rId8"/>
    <p:sldId id="259" r:id="rId9"/>
    <p:sldId id="267" r:id="rId10"/>
    <p:sldId id="268" r:id="rId11"/>
    <p:sldId id="260" r:id="rId12"/>
    <p:sldId id="261" r:id="rId13"/>
    <p:sldId id="269" r:id="rId14"/>
    <p:sldId id="272" r:id="rId15"/>
    <p:sldId id="262" r:id="rId16"/>
    <p:sldId id="270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>
        <p:scale>
          <a:sx n="107" d="100"/>
          <a:sy n="107" d="100"/>
        </p:scale>
        <p:origin x="77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59F6-F610-4766-93A1-9A2F7EE2FEF2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4489-1D20-4A9B-A3CA-932355CF3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38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59F6-F610-4766-93A1-9A2F7EE2FEF2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4489-1D20-4A9B-A3CA-932355CF3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4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59F6-F610-4766-93A1-9A2F7EE2FEF2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4489-1D20-4A9B-A3CA-932355CF3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7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59F6-F610-4766-93A1-9A2F7EE2FEF2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4489-1D20-4A9B-A3CA-932355CF3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9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59F6-F610-4766-93A1-9A2F7EE2FEF2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4489-1D20-4A9B-A3CA-932355CF3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6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59F6-F610-4766-93A1-9A2F7EE2FEF2}" type="datetimeFigureOut">
              <a:rPr lang="en-US" smtClean="0"/>
              <a:t>12/1/16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4489-1D20-4A9B-A3CA-932355CF3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72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59F6-F610-4766-93A1-9A2F7EE2FEF2}" type="datetimeFigureOut">
              <a:rPr lang="en-US" smtClean="0"/>
              <a:t>12/1/16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4489-1D20-4A9B-A3CA-932355CF3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5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59F6-F610-4766-93A1-9A2F7EE2FEF2}" type="datetimeFigureOut">
              <a:rPr lang="en-US" smtClean="0"/>
              <a:t>12/1/16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4489-1D20-4A9B-A3CA-932355CF3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44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59F6-F610-4766-93A1-9A2F7EE2FEF2}" type="datetimeFigureOut">
              <a:rPr lang="en-US" smtClean="0"/>
              <a:t>12/1/16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4489-1D20-4A9B-A3CA-932355CF3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28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59F6-F610-4766-93A1-9A2F7EE2FEF2}" type="datetimeFigureOut">
              <a:rPr lang="en-US" smtClean="0"/>
              <a:t>12/1/16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4489-1D20-4A9B-A3CA-932355CF3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3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59F6-F610-4766-93A1-9A2F7EE2FEF2}" type="datetimeFigureOut">
              <a:rPr lang="en-US" smtClean="0"/>
              <a:t>12/1/16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4489-1D20-4A9B-A3CA-932355CF3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7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659F6-F610-4766-93A1-9A2F7EE2FEF2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14489-1D20-4A9B-A3CA-932355CF3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4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Capstone Project Notes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15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36795"/>
            <a:ext cx="10515600" cy="1549400"/>
          </a:xfrm>
        </p:spPr>
        <p:txBody>
          <a:bodyPr/>
          <a:lstStyle/>
          <a:p>
            <a:r>
              <a:rPr lang="en-US" dirty="0" smtClean="0"/>
              <a:t>Of the original data columns, the selected features are as follows: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870" y="3111495"/>
            <a:ext cx="75533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01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engineering was used to:</a:t>
            </a:r>
          </a:p>
          <a:p>
            <a:pPr lvl="1"/>
            <a:r>
              <a:rPr lang="en-US" dirty="0" smtClean="0"/>
              <a:t>Handle missing </a:t>
            </a:r>
            <a:r>
              <a:rPr lang="en-US" dirty="0" smtClean="0"/>
              <a:t>values</a:t>
            </a:r>
          </a:p>
          <a:p>
            <a:pPr lvl="2"/>
            <a:r>
              <a:rPr lang="en-US" dirty="0" smtClean="0"/>
              <a:t>Re-label with “None” or 0, or impute values based on column means</a:t>
            </a:r>
            <a:endParaRPr lang="en-US" dirty="0" smtClean="0"/>
          </a:p>
          <a:p>
            <a:pPr lvl="1"/>
            <a:r>
              <a:rPr lang="en-US" dirty="0" smtClean="0"/>
              <a:t>Re-categorize categorical features with small sub-populations (e.g. Neighborhood levels with only a few homes)</a:t>
            </a:r>
          </a:p>
          <a:p>
            <a:pPr lvl="1"/>
            <a:r>
              <a:rPr lang="en-US" dirty="0" smtClean="0"/>
              <a:t>Log-transformation of non-normal distributions</a:t>
            </a:r>
          </a:p>
          <a:p>
            <a:pPr lvl="1"/>
            <a:r>
              <a:rPr lang="en-US" dirty="0" smtClean="0"/>
              <a:t>Generate calculated synthetic features that may better predict home prices</a:t>
            </a:r>
          </a:p>
          <a:p>
            <a:pPr lvl="2"/>
            <a:r>
              <a:rPr lang="en-US" dirty="0" smtClean="0"/>
              <a:t>Relative size of lot for the neighborhood it’s in (e.g. 0.5 acre is a lot in the city, but not much in the country)</a:t>
            </a:r>
          </a:p>
          <a:p>
            <a:pPr lvl="2"/>
            <a:r>
              <a:rPr lang="en-US" dirty="0" smtClean="0"/>
              <a:t>Lot coverage (e.g. how much yard is left after we take out the home footprint)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47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07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Random Forest was used in the early exploratory stages due to:</a:t>
            </a:r>
          </a:p>
          <a:p>
            <a:pPr lvl="1"/>
            <a:r>
              <a:rPr lang="en-US" dirty="0" smtClean="0"/>
              <a:t>Simplicity of model, very few hyper-parameters to tune for decent performance</a:t>
            </a:r>
          </a:p>
          <a:p>
            <a:pPr lvl="1"/>
            <a:r>
              <a:rPr lang="en-US" dirty="0" smtClean="0"/>
              <a:t>Built-in cross-validation functions</a:t>
            </a:r>
          </a:p>
          <a:p>
            <a:pPr lvl="1"/>
            <a:r>
              <a:rPr lang="en-US" dirty="0" smtClean="0"/>
              <a:t>Built-in feature importance indicators</a:t>
            </a:r>
          </a:p>
          <a:p>
            <a:r>
              <a:rPr lang="en-US" dirty="0" smtClean="0"/>
              <a:t>Ensemble methods were used to fine tune model performance after data exploration &amp; engineering were more mature</a:t>
            </a:r>
          </a:p>
          <a:p>
            <a:pPr lvl="1"/>
            <a:r>
              <a:rPr lang="en-US" dirty="0" smtClean="0"/>
              <a:t>Used a stacked learning approach, with a top-level Random Forest merging predictions from:</a:t>
            </a:r>
          </a:p>
          <a:p>
            <a:pPr lvl="2"/>
            <a:r>
              <a:rPr lang="en-US" dirty="0" smtClean="0"/>
              <a:t>Random Forest</a:t>
            </a:r>
          </a:p>
          <a:p>
            <a:pPr lvl="2"/>
            <a:r>
              <a:rPr lang="en-US" dirty="0" err="1" smtClean="0"/>
              <a:t>xgBoost</a:t>
            </a:r>
            <a:endParaRPr lang="en-US" dirty="0" smtClean="0"/>
          </a:p>
          <a:p>
            <a:pPr lvl="2"/>
            <a:r>
              <a:rPr lang="en-US" dirty="0" smtClean="0"/>
              <a:t>Linear Model</a:t>
            </a:r>
          </a:p>
        </p:txBody>
      </p:sp>
    </p:spTree>
    <p:extLst>
      <p:ext uri="{BB962C8B-B14F-4D97-AF65-F5344CB8AC3E}">
        <p14:creationId xmlns:p14="http://schemas.microsoft.com/office/powerpoint/2010/main" val="3902215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44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achievements</a:t>
            </a:r>
          </a:p>
          <a:p>
            <a:r>
              <a:rPr lang="en-US" dirty="0" smtClean="0"/>
              <a:t>Main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83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</a:p>
          <a:p>
            <a:pPr lvl="1"/>
            <a:r>
              <a:rPr lang="en-US" dirty="0" smtClean="0"/>
              <a:t>To align with the competition metric, RMSE of </a:t>
            </a:r>
            <a:r>
              <a:rPr lang="en-US" dirty="0" err="1" smtClean="0"/>
              <a:t>SalePrice</a:t>
            </a:r>
            <a:r>
              <a:rPr lang="en-US" dirty="0" smtClean="0"/>
              <a:t> (not log-</a:t>
            </a:r>
            <a:r>
              <a:rPr lang="en-US" dirty="0" err="1" smtClean="0"/>
              <a:t>SalePrice</a:t>
            </a:r>
            <a:r>
              <a:rPr lang="en-US" dirty="0" smtClean="0"/>
              <a:t>!) was the critical learning metric of focus.</a:t>
            </a:r>
          </a:p>
          <a:p>
            <a:pPr lvl="1"/>
            <a:r>
              <a:rPr lang="en-US" dirty="0" smtClean="0"/>
              <a:t>Accordingly, RMSE was used as the learning metric in the </a:t>
            </a:r>
            <a:r>
              <a:rPr lang="en-US" dirty="0" err="1" smtClean="0"/>
              <a:t>xgBoost</a:t>
            </a:r>
            <a:r>
              <a:rPr lang="en-US" dirty="0" smtClean="0"/>
              <a:t> model.</a:t>
            </a:r>
          </a:p>
          <a:p>
            <a:pPr lvl="1"/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output of the linear model was also used as a qualitative check of model fit.</a:t>
            </a:r>
          </a:p>
          <a:p>
            <a:r>
              <a:rPr lang="en-US" dirty="0" smtClean="0"/>
              <a:t>Achievements</a:t>
            </a:r>
          </a:p>
          <a:p>
            <a:pPr lvl="1"/>
            <a:r>
              <a:rPr lang="en-US" dirty="0" smtClean="0"/>
              <a:t>The inclusion of calculated features and ensemble methods had a dramatic impact on RMSE- reducing the </a:t>
            </a:r>
            <a:r>
              <a:rPr lang="en-US" dirty="0" err="1" smtClean="0"/>
              <a:t>Kaggle</a:t>
            </a:r>
            <a:r>
              <a:rPr lang="en-US" dirty="0" smtClean="0"/>
              <a:t> score from .14522 to .13002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130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Learnings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Simply applying an ML model to raw data doesn’t produce good results</a:t>
            </a:r>
          </a:p>
          <a:p>
            <a:pPr lvl="1"/>
            <a:r>
              <a:rPr lang="en-US" dirty="0" smtClean="0"/>
              <a:t>Model will be skewed by missing data, outliers, errors, etc…</a:t>
            </a:r>
          </a:p>
          <a:p>
            <a:pPr lvl="1"/>
            <a:r>
              <a:rPr lang="en-US" dirty="0" smtClean="0"/>
              <a:t>… if the prediction runs at all, as one-off categorical levels will crash the model</a:t>
            </a:r>
          </a:p>
          <a:p>
            <a:r>
              <a:rPr lang="en-US" dirty="0" smtClean="0"/>
              <a:t>In data cleansing, feature engineering and modeling phases, we see diminishing returns over multiple iterations. We shouldn’t put all of our time &amp; effort into any one activity, but rather make sure we are consistently good through the full pipeline.</a:t>
            </a:r>
          </a:p>
          <a:p>
            <a:pPr lvl="1"/>
            <a:r>
              <a:rPr lang="en-US" dirty="0" smtClean="0"/>
              <a:t>That said, testing “ah-ha” ideas in feature engineering seem like the best opportunity for squeezing more performance out of models.</a:t>
            </a:r>
          </a:p>
          <a:p>
            <a:r>
              <a:rPr lang="en-US" dirty="0" smtClean="0"/>
              <a:t>In terms of team data science, the project highlights the importance of team alignment and tool standards to ensure repeatability and reproducibility of results.</a:t>
            </a:r>
          </a:p>
          <a:p>
            <a:r>
              <a:rPr lang="en-US" dirty="0" smtClean="0"/>
              <a:t>Good coding practice, while maybe slightly slower up front, pays off later when it allows for fast, broad experimentation with multiple models, feature sets, and engineered features.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74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438615"/>
              </p:ext>
            </p:extLst>
          </p:nvPr>
        </p:nvGraphicFramePr>
        <p:xfrm>
          <a:off x="838200" y="1825625"/>
          <a:ext cx="10515600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xmlns="" val="218112506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156030668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2767057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spent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5872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Understanding the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504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exploration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Understanding</a:t>
                      </a:r>
                      <a:r>
                        <a:rPr lang="en-US" baseline="0" dirty="0" smtClean="0"/>
                        <a:t> &amp; exploration were really one activity.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8772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selection &amp; engineering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r>
                        <a:rPr lang="en-US" baseline="0" dirty="0" smtClean="0"/>
                        <a:t>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0395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Building the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155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Evaluating the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hour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6889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Operationalizing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minutes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Build </a:t>
                      </a:r>
                      <a:r>
                        <a:rPr lang="en-US" baseline="0" dirty="0" smtClean="0"/>
                        <a:t>new script that calls predict() on saved models, can be deployed on </a:t>
                      </a:r>
                      <a:r>
                        <a:rPr lang="en-US" baseline="0" dirty="0" err="1" smtClean="0"/>
                        <a:t>OpenCPU</a:t>
                      </a:r>
                      <a:r>
                        <a:rPr lang="en-US" baseline="0" dirty="0" smtClean="0"/>
                        <a:t>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75274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059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8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target column for this competition was the </a:t>
            </a:r>
            <a:r>
              <a:rPr lang="en-US" dirty="0" err="1" smtClean="0"/>
              <a:t>SalePrice</a:t>
            </a:r>
            <a:r>
              <a:rPr lang="en-US" dirty="0" smtClean="0"/>
              <a:t> data. Initial review of </a:t>
            </a:r>
            <a:r>
              <a:rPr lang="en-US" dirty="0" err="1" smtClean="0"/>
              <a:t>SalePrice</a:t>
            </a:r>
            <a:r>
              <a:rPr lang="en-US" dirty="0" smtClean="0"/>
              <a:t> shows that prediction may benefit from a log transformation to more closely reflect a normal distribution.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95" y="3259357"/>
            <a:ext cx="6397708" cy="32561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559" y="3259357"/>
            <a:ext cx="3796965" cy="289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367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44351" cy="4351338"/>
          </a:xfrm>
        </p:spPr>
        <p:txBody>
          <a:bodyPr/>
          <a:lstStyle/>
          <a:p>
            <a:r>
              <a:rPr lang="en-US" dirty="0" smtClean="0"/>
              <a:t>Eta-square analysis was used to estimate the predictive power of categorical features. </a:t>
            </a:r>
          </a:p>
          <a:p>
            <a:r>
              <a:rPr lang="en-US" dirty="0" smtClean="0"/>
              <a:t>This shows the importance of Neighborhood.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785" y="365125"/>
            <a:ext cx="6234545" cy="607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177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97702" cy="428187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For numerical features, a correlation matrix highlights strong relationships to </a:t>
            </a:r>
            <a:r>
              <a:rPr lang="en-US" dirty="0" err="1" smtClean="0"/>
              <a:t>SalePrice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see the importance of quality and size on home price. </a:t>
            </a:r>
          </a:p>
          <a:p>
            <a:r>
              <a:rPr lang="en-US" dirty="0" smtClean="0"/>
              <a:t>The correlation plot also show co-linearity between features that can inform feature reduction activities.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183" y="103514"/>
            <a:ext cx="7105650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183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75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 were iteratively down-selected by building and evaluating models with varying feature sets.</a:t>
            </a:r>
          </a:p>
          <a:p>
            <a:r>
              <a:rPr lang="en-US" dirty="0" smtClean="0"/>
              <a:t>Initial Random Forest model was built using all features, and </a:t>
            </a:r>
            <a:r>
              <a:rPr lang="en-US" dirty="0" err="1" smtClean="0"/>
              <a:t>rfcv</a:t>
            </a:r>
            <a:r>
              <a:rPr lang="en-US" dirty="0" smtClean="0"/>
              <a:t> (random forest cross validation) implied strong performance could be achieved with </a:t>
            </a:r>
            <a:r>
              <a:rPr lang="en-US" dirty="0" smtClean="0"/>
              <a:t>&lt; ~30 </a:t>
            </a:r>
            <a:r>
              <a:rPr lang="en-US" dirty="0" smtClean="0"/>
              <a:t>variables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691" y="3900537"/>
            <a:ext cx="4164763" cy="276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394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80667" cy="4351338"/>
          </a:xfrm>
        </p:spPr>
        <p:txBody>
          <a:bodyPr/>
          <a:lstStyle/>
          <a:p>
            <a:r>
              <a:rPr lang="en-US" dirty="0" smtClean="0"/>
              <a:t>By relying on the eta-square, correlation </a:t>
            </a:r>
            <a:r>
              <a:rPr lang="en-US" dirty="0" smtClean="0"/>
              <a:t>plot </a:t>
            </a:r>
            <a:r>
              <a:rPr lang="en-US" dirty="0" smtClean="0"/>
              <a:t>and feature importance outputs of the random forest, features were iteratively eliminated.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212" y="1125191"/>
            <a:ext cx="4296375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02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671</Words>
  <Application>Microsoft Macintosh PowerPoint</Application>
  <PresentationFormat>Widescreen</PresentationFormat>
  <Paragraphs>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Arial</vt:lpstr>
      <vt:lpstr>Office Theme</vt:lpstr>
      <vt:lpstr>Capstone Project Notes</vt:lpstr>
      <vt:lpstr>Overview</vt:lpstr>
      <vt:lpstr>Data</vt:lpstr>
      <vt:lpstr>Data</vt:lpstr>
      <vt:lpstr>Data</vt:lpstr>
      <vt:lpstr>Data</vt:lpstr>
      <vt:lpstr>Features</vt:lpstr>
      <vt:lpstr>Features</vt:lpstr>
      <vt:lpstr>Features</vt:lpstr>
      <vt:lpstr>Features</vt:lpstr>
      <vt:lpstr>Feature Engineering</vt:lpstr>
      <vt:lpstr>Model Building</vt:lpstr>
      <vt:lpstr>Model Building</vt:lpstr>
      <vt:lpstr>Evaluation</vt:lpstr>
      <vt:lpstr>Evaluation</vt:lpstr>
      <vt:lpstr>Evaluation</vt:lpstr>
      <vt:lpstr>Key Learnings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Danny Godbout</dc:creator>
  <cp:lastModifiedBy>Danny Godbout</cp:lastModifiedBy>
  <cp:revision>20</cp:revision>
  <dcterms:created xsi:type="dcterms:W3CDTF">2016-12-01T15:54:25Z</dcterms:created>
  <dcterms:modified xsi:type="dcterms:W3CDTF">2016-12-02T02:25:40Z</dcterms:modified>
</cp:coreProperties>
</file>