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06D"/>
    <a:srgbClr val="000000"/>
    <a:srgbClr val="021830"/>
    <a:srgbClr val="163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>
        <p:scale>
          <a:sx n="100" d="100"/>
          <a:sy n="100" d="100"/>
        </p:scale>
        <p:origin x="118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22ED-1D42-B443-FC97-CA6D0C7DA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B0B8A-43FE-4A52-85C3-1594597C5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FD2F-C9E5-01A0-3FA6-654753F8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28A1-A055-5AA9-B9F4-778007C5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FA9C-4905-CB82-41D2-2FCBDC2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2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B47D-08E1-0B8C-D0EF-C780253B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918B5-4B03-1CB6-EA5C-DFB91E7FE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4325-1F4F-2FF6-9FCD-E079720B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DC7-2D7B-8799-0AE6-27245C2D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C4BB-BFEE-1238-7A8F-1EB090B7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1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64794-C21C-6A78-CB6A-01CFF5F1B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41094-9880-640F-3160-08B4F086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EB83D-CAD2-F5E9-31C2-65631025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1499-B386-5E31-C29A-E0D3EDF6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147E6-AF1C-9E6E-8DE5-006EFD2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3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AA19-B6BD-61DF-2391-5684AA50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6D4B-4F07-E3CE-C544-1EA3B96C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F2B4-0795-0849-C98F-F1157944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98C3-E3EC-35E7-45FD-B598C339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D37E-EE4C-CF16-AD78-E9188EC1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2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1D66-A8F5-5B85-9C9D-5C818746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E197-88A1-B27E-E0A6-69F6AAB0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8254-32CF-F64D-9C04-6D46498E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D2872-1B27-1CF1-B376-22A65EF9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A081C-04F0-FE28-0D3A-0EE99FE6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7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68C4-5B22-2F48-3584-A5C4F054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4877-1BE7-5549-10F6-7931CE286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06C56-E882-BE6B-2D10-88964ED7D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A7CF7-17FA-02B3-C1E3-76CB37FA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D1E41-2E48-F515-63AC-109716EB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544C-CEB7-5E1D-BB3A-1EAD0107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ACF4-039C-1B3D-C194-05EBACE8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7BC80-395A-3942-A471-F965D551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FA418-E55E-7CAF-7BA5-4A039B5C8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9DADA-31FA-688D-8965-2FABC90E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7E035-4D0C-EAF6-4DCB-EB5B70366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818A1-153B-E197-AD3C-AF98E043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AD77D-E531-B381-05EA-7695E03E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310BE-11F0-EE19-E730-37B3102D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D341-FE3B-376A-8929-F7EE811D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A8018-A7E0-6669-BDE9-7C40FAD0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49378-6241-4C5A-431E-69EC42BF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3EDA6-180D-B984-7AA5-C63F6A9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DEA85-65E5-C174-3BB6-3A7D858D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3BE69-FB1B-2836-FDE2-B204C2A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F106-990E-76DC-6B02-17285DC5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2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00D-F533-173C-FC1F-578C0D91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F59D-D227-B30E-93C1-9BB464F9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C8261-F116-9E2F-A8F5-7E56A8EE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0FFEE-88EB-6BBA-D326-A618DD17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DCA84-6EEA-C7ED-1D73-8F862812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A888-F0EC-06FC-8BAB-1058D36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52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E865-82CF-0964-5247-A376F433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FEB1C-18A6-8975-E296-E917C8003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DFD14-C1B7-A5D7-E650-9653836E4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A42E-CCB2-3E23-F44A-3674EABC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BFEE-65BD-C1E6-6894-AC49BD3B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1F365-02B6-9E2F-8F99-1EAA4C87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A34F2-CA79-6DE8-640A-E7243557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CAF3-7C83-F0C4-D704-2CF1B867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8700-D3EA-692D-F5F3-9F710A07F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9D78-59F3-4232-94D3-7B101F27186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712E-0E4F-AD47-4EBA-F52DF16A5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6439-0BE7-E422-664C-7618F4E0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1671-66E0-42F5-89F1-32AD48FD0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-up of blue lights&#10;&#10;Description automatically generated">
            <a:extLst>
              <a:ext uri="{FF2B5EF4-FFF2-40B4-BE49-F238E27FC236}">
                <a16:creationId xmlns:a16="http://schemas.microsoft.com/office/drawing/2014/main" id="{7312033C-03F5-98D2-9349-1A9DAA87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FE4CC-29AD-55CD-7BB8-18D91823CEF3}"/>
              </a:ext>
            </a:extLst>
          </p:cNvPr>
          <p:cNvSpPr/>
          <p:nvPr/>
        </p:nvSpPr>
        <p:spPr>
          <a:xfrm>
            <a:off x="3048" y="-1282"/>
            <a:ext cx="12188952" cy="6856718"/>
          </a:xfrm>
          <a:custGeom>
            <a:avLst/>
            <a:gdLst/>
            <a:ahLst/>
            <a:cxnLst/>
            <a:rect l="l" t="t" r="r" b="b"/>
            <a:pathLst>
              <a:path w="12188952" h="6856718">
                <a:moveTo>
                  <a:pt x="3995681" y="3106902"/>
                </a:moveTo>
                <a:lnTo>
                  <a:pt x="4051548" y="3634404"/>
                </a:lnTo>
                <a:lnTo>
                  <a:pt x="3942800" y="3634404"/>
                </a:lnTo>
                <a:close/>
                <a:moveTo>
                  <a:pt x="10810773" y="2813571"/>
                </a:moveTo>
                <a:cubicBezTo>
                  <a:pt x="10852677" y="2813571"/>
                  <a:pt x="10873629" y="2831236"/>
                  <a:pt x="10873629" y="2866567"/>
                </a:cubicBezTo>
                <a:lnTo>
                  <a:pt x="10873629" y="4070703"/>
                </a:lnTo>
                <a:cubicBezTo>
                  <a:pt x="10873629" y="4106034"/>
                  <a:pt x="10852677" y="4123700"/>
                  <a:pt x="10810773" y="4123700"/>
                </a:cubicBezTo>
                <a:cubicBezTo>
                  <a:pt x="10767225" y="4123700"/>
                  <a:pt x="10745451" y="4106034"/>
                  <a:pt x="10745451" y="4070703"/>
                </a:cubicBezTo>
                <a:lnTo>
                  <a:pt x="10745451" y="2866567"/>
                </a:lnTo>
                <a:cubicBezTo>
                  <a:pt x="10745451" y="2831236"/>
                  <a:pt x="10767224" y="2813571"/>
                  <a:pt x="10810773" y="2813571"/>
                </a:cubicBezTo>
                <a:close/>
                <a:moveTo>
                  <a:pt x="8618176" y="2586794"/>
                </a:moveTo>
                <a:lnTo>
                  <a:pt x="8618176" y="4354174"/>
                </a:lnTo>
                <a:lnTo>
                  <a:pt x="9377386" y="4354174"/>
                </a:lnTo>
                <a:lnTo>
                  <a:pt x="9377386" y="4127397"/>
                </a:lnTo>
                <a:lnTo>
                  <a:pt x="9006408" y="4127397"/>
                </a:lnTo>
                <a:lnTo>
                  <a:pt x="9006408" y="3506226"/>
                </a:lnTo>
                <a:lnTo>
                  <a:pt x="9336714" y="3506226"/>
                </a:lnTo>
                <a:lnTo>
                  <a:pt x="9336714" y="3291774"/>
                </a:lnTo>
                <a:lnTo>
                  <a:pt x="9006408" y="3291774"/>
                </a:lnTo>
                <a:lnTo>
                  <a:pt x="9006408" y="2813571"/>
                </a:lnTo>
                <a:lnTo>
                  <a:pt x="9372456" y="2813571"/>
                </a:lnTo>
                <a:lnTo>
                  <a:pt x="9372456" y="2586794"/>
                </a:lnTo>
                <a:close/>
                <a:moveTo>
                  <a:pt x="7831299" y="2586794"/>
                </a:moveTo>
                <a:lnTo>
                  <a:pt x="7831299" y="4354174"/>
                </a:lnTo>
                <a:lnTo>
                  <a:pt x="8559696" y="4354174"/>
                </a:lnTo>
                <a:lnTo>
                  <a:pt x="8559696" y="4127397"/>
                </a:lnTo>
                <a:lnTo>
                  <a:pt x="8219531" y="4127397"/>
                </a:lnTo>
                <a:lnTo>
                  <a:pt x="8219531" y="2586794"/>
                </a:lnTo>
                <a:close/>
                <a:moveTo>
                  <a:pt x="7008451" y="2586794"/>
                </a:moveTo>
                <a:lnTo>
                  <a:pt x="7008451" y="4354174"/>
                </a:lnTo>
                <a:lnTo>
                  <a:pt x="7767661" y="4354174"/>
                </a:lnTo>
                <a:lnTo>
                  <a:pt x="7767661" y="4127397"/>
                </a:lnTo>
                <a:lnTo>
                  <a:pt x="7396683" y="4127397"/>
                </a:lnTo>
                <a:lnTo>
                  <a:pt x="7396683" y="3506226"/>
                </a:lnTo>
                <a:lnTo>
                  <a:pt x="7726989" y="3506226"/>
                </a:lnTo>
                <a:lnTo>
                  <a:pt x="7726989" y="3291774"/>
                </a:lnTo>
                <a:lnTo>
                  <a:pt x="7396683" y="3291774"/>
                </a:lnTo>
                <a:lnTo>
                  <a:pt x="7396683" y="2813571"/>
                </a:lnTo>
                <a:lnTo>
                  <a:pt x="7762731" y="2813571"/>
                </a:lnTo>
                <a:lnTo>
                  <a:pt x="7762731" y="2586794"/>
                </a:lnTo>
                <a:close/>
                <a:moveTo>
                  <a:pt x="6110302" y="2586794"/>
                </a:moveTo>
                <a:lnTo>
                  <a:pt x="6110302" y="2817268"/>
                </a:lnTo>
                <a:lnTo>
                  <a:pt x="6327219" y="2817268"/>
                </a:lnTo>
                <a:lnTo>
                  <a:pt x="6327219" y="4354174"/>
                </a:lnTo>
                <a:lnTo>
                  <a:pt x="6715451" y="4354174"/>
                </a:lnTo>
                <a:lnTo>
                  <a:pt x="6715451" y="2817268"/>
                </a:lnTo>
                <a:lnTo>
                  <a:pt x="6932368" y="2817268"/>
                </a:lnTo>
                <a:lnTo>
                  <a:pt x="6932368" y="2586794"/>
                </a:lnTo>
                <a:close/>
                <a:moveTo>
                  <a:pt x="4598627" y="2586794"/>
                </a:moveTo>
                <a:lnTo>
                  <a:pt x="4598627" y="4354174"/>
                </a:lnTo>
                <a:lnTo>
                  <a:pt x="4922769" y="4354174"/>
                </a:lnTo>
                <a:lnTo>
                  <a:pt x="4922769" y="3412557"/>
                </a:lnTo>
                <a:lnTo>
                  <a:pt x="5186521" y="4354174"/>
                </a:lnTo>
                <a:lnTo>
                  <a:pt x="5585845" y="4354174"/>
                </a:lnTo>
                <a:lnTo>
                  <a:pt x="5585845" y="2586794"/>
                </a:lnTo>
                <a:lnTo>
                  <a:pt x="5261702" y="2586794"/>
                </a:lnTo>
                <a:lnTo>
                  <a:pt x="5261702" y="3392838"/>
                </a:lnTo>
                <a:lnTo>
                  <a:pt x="5039856" y="2586794"/>
                </a:lnTo>
                <a:close/>
                <a:moveTo>
                  <a:pt x="3749897" y="2586794"/>
                </a:moveTo>
                <a:lnTo>
                  <a:pt x="3459552" y="4354174"/>
                </a:lnTo>
                <a:lnTo>
                  <a:pt x="3844240" y="4354174"/>
                </a:lnTo>
                <a:lnTo>
                  <a:pt x="3910544" y="3879668"/>
                </a:lnTo>
                <a:lnTo>
                  <a:pt x="4082822" y="3879668"/>
                </a:lnTo>
                <a:lnTo>
                  <a:pt x="4148355" y="4354174"/>
                </a:lnTo>
                <a:lnTo>
                  <a:pt x="4533044" y="4354174"/>
                </a:lnTo>
                <a:lnTo>
                  <a:pt x="4242159" y="2586794"/>
                </a:lnTo>
                <a:close/>
                <a:moveTo>
                  <a:pt x="1860249" y="2586794"/>
                </a:moveTo>
                <a:lnTo>
                  <a:pt x="2079631" y="4354174"/>
                </a:lnTo>
                <a:lnTo>
                  <a:pt x="2475798" y="4354174"/>
                </a:lnTo>
                <a:lnTo>
                  <a:pt x="2607134" y="3379280"/>
                </a:lnTo>
                <a:lnTo>
                  <a:pt x="2746405" y="4354174"/>
                </a:lnTo>
                <a:lnTo>
                  <a:pt x="3206121" y="4354174"/>
                </a:lnTo>
                <a:lnTo>
                  <a:pt x="3432897" y="2586794"/>
                </a:lnTo>
                <a:lnTo>
                  <a:pt x="3114801" y="2586794"/>
                </a:lnTo>
                <a:lnTo>
                  <a:pt x="2984023" y="3402697"/>
                </a:lnTo>
                <a:lnTo>
                  <a:pt x="2878280" y="2586794"/>
                </a:lnTo>
                <a:lnTo>
                  <a:pt x="2440749" y="2586794"/>
                </a:lnTo>
                <a:lnTo>
                  <a:pt x="2306774" y="3402697"/>
                </a:lnTo>
                <a:lnTo>
                  <a:pt x="2209235" y="2586794"/>
                </a:lnTo>
                <a:close/>
                <a:moveTo>
                  <a:pt x="10812621" y="2570772"/>
                </a:moveTo>
                <a:cubicBezTo>
                  <a:pt x="10515593" y="2570772"/>
                  <a:pt x="10367079" y="2685392"/>
                  <a:pt x="10367079" y="2914634"/>
                </a:cubicBezTo>
                <a:lnTo>
                  <a:pt x="10367079" y="4052216"/>
                </a:lnTo>
                <a:cubicBezTo>
                  <a:pt x="10367079" y="4264203"/>
                  <a:pt x="10514771" y="4370196"/>
                  <a:pt x="10810156" y="4370196"/>
                </a:cubicBezTo>
                <a:cubicBezTo>
                  <a:pt x="10941441" y="4370196"/>
                  <a:pt x="11047903" y="4342465"/>
                  <a:pt x="11129543" y="4287004"/>
                </a:cubicBezTo>
                <a:cubicBezTo>
                  <a:pt x="11211182" y="4231542"/>
                  <a:pt x="11252001" y="4152458"/>
                  <a:pt x="11252001" y="4049751"/>
                </a:cubicBezTo>
                <a:lnTo>
                  <a:pt x="11252001" y="2912169"/>
                </a:lnTo>
                <a:cubicBezTo>
                  <a:pt x="11252001" y="2684571"/>
                  <a:pt x="11105542" y="2570772"/>
                  <a:pt x="10812621" y="2570772"/>
                </a:cubicBezTo>
                <a:close/>
                <a:moveTo>
                  <a:pt x="9884717" y="2570772"/>
                </a:moveTo>
                <a:cubicBezTo>
                  <a:pt x="9585634" y="2570772"/>
                  <a:pt x="9436094" y="2685392"/>
                  <a:pt x="9436094" y="2914634"/>
                </a:cubicBezTo>
                <a:lnTo>
                  <a:pt x="9436094" y="4052216"/>
                </a:lnTo>
                <a:cubicBezTo>
                  <a:pt x="9436094" y="4264203"/>
                  <a:pt x="9585634" y="4370196"/>
                  <a:pt x="9884717" y="4370196"/>
                </a:cubicBezTo>
                <a:cubicBezTo>
                  <a:pt x="9988246" y="4370196"/>
                  <a:pt x="10081093" y="4344930"/>
                  <a:pt x="10163259" y="4294399"/>
                </a:cubicBezTo>
                <a:cubicBezTo>
                  <a:pt x="10245423" y="4243867"/>
                  <a:pt x="10286507" y="4176696"/>
                  <a:pt x="10286507" y="4092888"/>
                </a:cubicBezTo>
                <a:lnTo>
                  <a:pt x="10286507" y="3644264"/>
                </a:lnTo>
                <a:lnTo>
                  <a:pt x="9934017" y="3644264"/>
                </a:lnTo>
                <a:lnTo>
                  <a:pt x="9934017" y="4080563"/>
                </a:lnTo>
                <a:cubicBezTo>
                  <a:pt x="9934017" y="4109321"/>
                  <a:pt x="9916152" y="4123700"/>
                  <a:pt x="9880422" y="4123700"/>
                </a:cubicBezTo>
                <a:cubicBezTo>
                  <a:pt x="9843025" y="4123700"/>
                  <a:pt x="9824326" y="4109321"/>
                  <a:pt x="9824326" y="4080563"/>
                </a:cubicBezTo>
                <a:lnTo>
                  <a:pt x="9824326" y="2854243"/>
                </a:lnTo>
                <a:cubicBezTo>
                  <a:pt x="9824326" y="2825485"/>
                  <a:pt x="9843025" y="2811106"/>
                  <a:pt x="9880422" y="2811106"/>
                </a:cubicBezTo>
                <a:cubicBezTo>
                  <a:pt x="9916152" y="2811106"/>
                  <a:pt x="9934017" y="2825485"/>
                  <a:pt x="9934017" y="2854243"/>
                </a:cubicBezTo>
                <a:lnTo>
                  <a:pt x="9934017" y="3204268"/>
                </a:lnTo>
                <a:lnTo>
                  <a:pt x="10286507" y="3204268"/>
                </a:lnTo>
                <a:lnTo>
                  <a:pt x="10286507" y="2883822"/>
                </a:lnTo>
                <a:cubicBezTo>
                  <a:pt x="10286507" y="2675122"/>
                  <a:pt x="10152577" y="2570772"/>
                  <a:pt x="9884717" y="2570772"/>
                </a:cubicBezTo>
                <a:close/>
                <a:moveTo>
                  <a:pt x="1379547" y="2570772"/>
                </a:moveTo>
                <a:cubicBezTo>
                  <a:pt x="1080028" y="2570772"/>
                  <a:pt x="930269" y="2685392"/>
                  <a:pt x="930269" y="2914634"/>
                </a:cubicBezTo>
                <a:lnTo>
                  <a:pt x="930269" y="3113064"/>
                </a:lnTo>
                <a:cubicBezTo>
                  <a:pt x="930269" y="3178796"/>
                  <a:pt x="950399" y="3239188"/>
                  <a:pt x="990660" y="3294239"/>
                </a:cubicBezTo>
                <a:cubicBezTo>
                  <a:pt x="1030922" y="3349290"/>
                  <a:pt x="1133629" y="3456927"/>
                  <a:pt x="1298781" y="3617149"/>
                </a:cubicBezTo>
                <a:cubicBezTo>
                  <a:pt x="1384234" y="3703423"/>
                  <a:pt x="1426960" y="3778605"/>
                  <a:pt x="1426960" y="3842694"/>
                </a:cubicBezTo>
                <a:lnTo>
                  <a:pt x="1426960" y="4052216"/>
                </a:lnTo>
                <a:cubicBezTo>
                  <a:pt x="1426960" y="4092477"/>
                  <a:pt x="1403343" y="4112607"/>
                  <a:pt x="1356111" y="4112607"/>
                </a:cubicBezTo>
                <a:cubicBezTo>
                  <a:pt x="1307210" y="4112607"/>
                  <a:pt x="1282759" y="4092477"/>
                  <a:pt x="1282759" y="4052216"/>
                </a:cubicBezTo>
                <a:lnTo>
                  <a:pt x="1282759" y="3646729"/>
                </a:lnTo>
                <a:lnTo>
                  <a:pt x="930269" y="3646729"/>
                </a:lnTo>
                <a:lnTo>
                  <a:pt x="930269" y="4049751"/>
                </a:lnTo>
                <a:cubicBezTo>
                  <a:pt x="930269" y="4263381"/>
                  <a:pt x="1075079" y="4370196"/>
                  <a:pt x="1364700" y="4370196"/>
                </a:cubicBezTo>
                <a:cubicBezTo>
                  <a:pt x="1665028" y="4370196"/>
                  <a:pt x="1815191" y="4252700"/>
                  <a:pt x="1815191" y="4017706"/>
                </a:cubicBezTo>
                <a:lnTo>
                  <a:pt x="1815191" y="3792162"/>
                </a:lnTo>
                <a:cubicBezTo>
                  <a:pt x="1815191" y="3714105"/>
                  <a:pt x="1793161" y="3644264"/>
                  <a:pt x="1749100" y="3582640"/>
                </a:cubicBezTo>
                <a:cubicBezTo>
                  <a:pt x="1705039" y="3521016"/>
                  <a:pt x="1601876" y="3412557"/>
                  <a:pt x="1439612" y="3257264"/>
                </a:cubicBezTo>
                <a:cubicBezTo>
                  <a:pt x="1352311" y="3170169"/>
                  <a:pt x="1308660" y="3093755"/>
                  <a:pt x="1308660" y="3028023"/>
                </a:cubicBezTo>
                <a:lnTo>
                  <a:pt x="1301246" y="2913402"/>
                </a:lnTo>
                <a:cubicBezTo>
                  <a:pt x="1301246" y="2845204"/>
                  <a:pt x="1324285" y="2811106"/>
                  <a:pt x="1370361" y="2811106"/>
                </a:cubicBezTo>
                <a:cubicBezTo>
                  <a:pt x="1409737" y="2811106"/>
                  <a:pt x="1429424" y="2828771"/>
                  <a:pt x="1429424" y="2864103"/>
                </a:cubicBezTo>
                <a:lnTo>
                  <a:pt x="1429424" y="3189478"/>
                </a:lnTo>
                <a:lnTo>
                  <a:pt x="1781915" y="3189478"/>
                </a:lnTo>
                <a:lnTo>
                  <a:pt x="1781915" y="2883822"/>
                </a:lnTo>
                <a:cubicBezTo>
                  <a:pt x="1781915" y="2675122"/>
                  <a:pt x="1647792" y="2570772"/>
                  <a:pt x="1379547" y="257077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6718"/>
                </a:lnTo>
                <a:lnTo>
                  <a:pt x="0" y="6856718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9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blue lights&#10;&#10;Description automatically generated">
            <a:extLst>
              <a:ext uri="{FF2B5EF4-FFF2-40B4-BE49-F238E27FC236}">
                <a16:creationId xmlns:a16="http://schemas.microsoft.com/office/drawing/2014/main" id="{7312033C-03F5-98D2-9349-1A9DAA87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9008AB-F8C1-6595-A4AC-21EDF426015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FE4CC-29AD-55CD-7BB8-18D91823CEF3}"/>
              </a:ext>
            </a:extLst>
          </p:cNvPr>
          <p:cNvSpPr/>
          <p:nvPr/>
        </p:nvSpPr>
        <p:spPr>
          <a:xfrm>
            <a:off x="-138376635" y="-96215200"/>
            <a:ext cx="332676646" cy="187142419"/>
          </a:xfrm>
          <a:custGeom>
            <a:avLst/>
            <a:gdLst/>
            <a:ahLst/>
            <a:cxnLst/>
            <a:rect l="l" t="t" r="r" b="b"/>
            <a:pathLst>
              <a:path w="12188952" h="6856718">
                <a:moveTo>
                  <a:pt x="3995681" y="3106902"/>
                </a:moveTo>
                <a:lnTo>
                  <a:pt x="4051548" y="3634404"/>
                </a:lnTo>
                <a:lnTo>
                  <a:pt x="3942800" y="3634404"/>
                </a:lnTo>
                <a:close/>
                <a:moveTo>
                  <a:pt x="10810773" y="2813571"/>
                </a:moveTo>
                <a:cubicBezTo>
                  <a:pt x="10852677" y="2813571"/>
                  <a:pt x="10873629" y="2831236"/>
                  <a:pt x="10873629" y="2866567"/>
                </a:cubicBezTo>
                <a:lnTo>
                  <a:pt x="10873629" y="4070703"/>
                </a:lnTo>
                <a:cubicBezTo>
                  <a:pt x="10873629" y="4106034"/>
                  <a:pt x="10852677" y="4123700"/>
                  <a:pt x="10810773" y="4123700"/>
                </a:cubicBezTo>
                <a:cubicBezTo>
                  <a:pt x="10767225" y="4123700"/>
                  <a:pt x="10745451" y="4106034"/>
                  <a:pt x="10745451" y="4070703"/>
                </a:cubicBezTo>
                <a:lnTo>
                  <a:pt x="10745451" y="2866567"/>
                </a:lnTo>
                <a:cubicBezTo>
                  <a:pt x="10745451" y="2831236"/>
                  <a:pt x="10767224" y="2813571"/>
                  <a:pt x="10810773" y="2813571"/>
                </a:cubicBezTo>
                <a:close/>
                <a:moveTo>
                  <a:pt x="8618176" y="2586794"/>
                </a:moveTo>
                <a:lnTo>
                  <a:pt x="8618176" y="4354174"/>
                </a:lnTo>
                <a:lnTo>
                  <a:pt x="9377386" y="4354174"/>
                </a:lnTo>
                <a:lnTo>
                  <a:pt x="9377386" y="4127397"/>
                </a:lnTo>
                <a:lnTo>
                  <a:pt x="9006408" y="4127397"/>
                </a:lnTo>
                <a:lnTo>
                  <a:pt x="9006408" y="3506226"/>
                </a:lnTo>
                <a:lnTo>
                  <a:pt x="9336714" y="3506226"/>
                </a:lnTo>
                <a:lnTo>
                  <a:pt x="9336714" y="3291774"/>
                </a:lnTo>
                <a:lnTo>
                  <a:pt x="9006408" y="3291774"/>
                </a:lnTo>
                <a:lnTo>
                  <a:pt x="9006408" y="2813571"/>
                </a:lnTo>
                <a:lnTo>
                  <a:pt x="9372456" y="2813571"/>
                </a:lnTo>
                <a:lnTo>
                  <a:pt x="9372456" y="2586794"/>
                </a:lnTo>
                <a:close/>
                <a:moveTo>
                  <a:pt x="7831299" y="2586794"/>
                </a:moveTo>
                <a:lnTo>
                  <a:pt x="7831299" y="4354174"/>
                </a:lnTo>
                <a:lnTo>
                  <a:pt x="8559696" y="4354174"/>
                </a:lnTo>
                <a:lnTo>
                  <a:pt x="8559696" y="4127397"/>
                </a:lnTo>
                <a:lnTo>
                  <a:pt x="8219531" y="4127397"/>
                </a:lnTo>
                <a:lnTo>
                  <a:pt x="8219531" y="2586794"/>
                </a:lnTo>
                <a:close/>
                <a:moveTo>
                  <a:pt x="7008451" y="2586794"/>
                </a:moveTo>
                <a:lnTo>
                  <a:pt x="7008451" y="4354174"/>
                </a:lnTo>
                <a:lnTo>
                  <a:pt x="7767661" y="4354174"/>
                </a:lnTo>
                <a:lnTo>
                  <a:pt x="7767661" y="4127397"/>
                </a:lnTo>
                <a:lnTo>
                  <a:pt x="7396683" y="4127397"/>
                </a:lnTo>
                <a:lnTo>
                  <a:pt x="7396683" y="3506226"/>
                </a:lnTo>
                <a:lnTo>
                  <a:pt x="7726989" y="3506226"/>
                </a:lnTo>
                <a:lnTo>
                  <a:pt x="7726989" y="3291774"/>
                </a:lnTo>
                <a:lnTo>
                  <a:pt x="7396683" y="3291774"/>
                </a:lnTo>
                <a:lnTo>
                  <a:pt x="7396683" y="2813571"/>
                </a:lnTo>
                <a:lnTo>
                  <a:pt x="7762731" y="2813571"/>
                </a:lnTo>
                <a:lnTo>
                  <a:pt x="7762731" y="2586794"/>
                </a:lnTo>
                <a:close/>
                <a:moveTo>
                  <a:pt x="6110302" y="2586794"/>
                </a:moveTo>
                <a:lnTo>
                  <a:pt x="6110302" y="2817268"/>
                </a:lnTo>
                <a:lnTo>
                  <a:pt x="6327219" y="2817268"/>
                </a:lnTo>
                <a:lnTo>
                  <a:pt x="6327219" y="4354174"/>
                </a:lnTo>
                <a:lnTo>
                  <a:pt x="6715451" y="4354174"/>
                </a:lnTo>
                <a:lnTo>
                  <a:pt x="6715451" y="2817268"/>
                </a:lnTo>
                <a:lnTo>
                  <a:pt x="6932368" y="2817268"/>
                </a:lnTo>
                <a:lnTo>
                  <a:pt x="6932368" y="2586794"/>
                </a:lnTo>
                <a:close/>
                <a:moveTo>
                  <a:pt x="4598627" y="2586794"/>
                </a:moveTo>
                <a:lnTo>
                  <a:pt x="4598627" y="4354174"/>
                </a:lnTo>
                <a:lnTo>
                  <a:pt x="4922769" y="4354174"/>
                </a:lnTo>
                <a:lnTo>
                  <a:pt x="4922769" y="3412557"/>
                </a:lnTo>
                <a:lnTo>
                  <a:pt x="5186521" y="4354174"/>
                </a:lnTo>
                <a:lnTo>
                  <a:pt x="5585845" y="4354174"/>
                </a:lnTo>
                <a:lnTo>
                  <a:pt x="5585845" y="2586794"/>
                </a:lnTo>
                <a:lnTo>
                  <a:pt x="5261702" y="2586794"/>
                </a:lnTo>
                <a:lnTo>
                  <a:pt x="5261702" y="3392838"/>
                </a:lnTo>
                <a:lnTo>
                  <a:pt x="5039856" y="2586794"/>
                </a:lnTo>
                <a:close/>
                <a:moveTo>
                  <a:pt x="3749897" y="2586794"/>
                </a:moveTo>
                <a:lnTo>
                  <a:pt x="3459552" y="4354174"/>
                </a:lnTo>
                <a:lnTo>
                  <a:pt x="3844240" y="4354174"/>
                </a:lnTo>
                <a:lnTo>
                  <a:pt x="3910544" y="3879668"/>
                </a:lnTo>
                <a:lnTo>
                  <a:pt x="4082822" y="3879668"/>
                </a:lnTo>
                <a:lnTo>
                  <a:pt x="4148355" y="4354174"/>
                </a:lnTo>
                <a:lnTo>
                  <a:pt x="4533044" y="4354174"/>
                </a:lnTo>
                <a:lnTo>
                  <a:pt x="4242159" y="2586794"/>
                </a:lnTo>
                <a:close/>
                <a:moveTo>
                  <a:pt x="1860249" y="2586794"/>
                </a:moveTo>
                <a:lnTo>
                  <a:pt x="2079631" y="4354174"/>
                </a:lnTo>
                <a:lnTo>
                  <a:pt x="2475798" y="4354174"/>
                </a:lnTo>
                <a:lnTo>
                  <a:pt x="2607134" y="3379280"/>
                </a:lnTo>
                <a:lnTo>
                  <a:pt x="2746405" y="4354174"/>
                </a:lnTo>
                <a:lnTo>
                  <a:pt x="3206121" y="4354174"/>
                </a:lnTo>
                <a:lnTo>
                  <a:pt x="3432897" y="2586794"/>
                </a:lnTo>
                <a:lnTo>
                  <a:pt x="3114801" y="2586794"/>
                </a:lnTo>
                <a:lnTo>
                  <a:pt x="2984023" y="3402697"/>
                </a:lnTo>
                <a:lnTo>
                  <a:pt x="2878280" y="2586794"/>
                </a:lnTo>
                <a:lnTo>
                  <a:pt x="2440749" y="2586794"/>
                </a:lnTo>
                <a:lnTo>
                  <a:pt x="2306774" y="3402697"/>
                </a:lnTo>
                <a:lnTo>
                  <a:pt x="2209235" y="2586794"/>
                </a:lnTo>
                <a:close/>
                <a:moveTo>
                  <a:pt x="10812621" y="2570772"/>
                </a:moveTo>
                <a:cubicBezTo>
                  <a:pt x="10515593" y="2570772"/>
                  <a:pt x="10367079" y="2685392"/>
                  <a:pt x="10367079" y="2914634"/>
                </a:cubicBezTo>
                <a:lnTo>
                  <a:pt x="10367079" y="4052216"/>
                </a:lnTo>
                <a:cubicBezTo>
                  <a:pt x="10367079" y="4264203"/>
                  <a:pt x="10514771" y="4370196"/>
                  <a:pt x="10810156" y="4370196"/>
                </a:cubicBezTo>
                <a:cubicBezTo>
                  <a:pt x="10941441" y="4370196"/>
                  <a:pt x="11047903" y="4342465"/>
                  <a:pt x="11129543" y="4287004"/>
                </a:cubicBezTo>
                <a:cubicBezTo>
                  <a:pt x="11211182" y="4231542"/>
                  <a:pt x="11252001" y="4152458"/>
                  <a:pt x="11252001" y="4049751"/>
                </a:cubicBezTo>
                <a:lnTo>
                  <a:pt x="11252001" y="2912169"/>
                </a:lnTo>
                <a:cubicBezTo>
                  <a:pt x="11252001" y="2684571"/>
                  <a:pt x="11105542" y="2570772"/>
                  <a:pt x="10812621" y="2570772"/>
                </a:cubicBezTo>
                <a:close/>
                <a:moveTo>
                  <a:pt x="9884717" y="2570772"/>
                </a:moveTo>
                <a:cubicBezTo>
                  <a:pt x="9585634" y="2570772"/>
                  <a:pt x="9436094" y="2685392"/>
                  <a:pt x="9436094" y="2914634"/>
                </a:cubicBezTo>
                <a:lnTo>
                  <a:pt x="9436094" y="4052216"/>
                </a:lnTo>
                <a:cubicBezTo>
                  <a:pt x="9436094" y="4264203"/>
                  <a:pt x="9585634" y="4370196"/>
                  <a:pt x="9884717" y="4370196"/>
                </a:cubicBezTo>
                <a:cubicBezTo>
                  <a:pt x="9988246" y="4370196"/>
                  <a:pt x="10081093" y="4344930"/>
                  <a:pt x="10163259" y="4294399"/>
                </a:cubicBezTo>
                <a:cubicBezTo>
                  <a:pt x="10245423" y="4243867"/>
                  <a:pt x="10286507" y="4176696"/>
                  <a:pt x="10286507" y="4092888"/>
                </a:cubicBezTo>
                <a:lnTo>
                  <a:pt x="10286507" y="3644264"/>
                </a:lnTo>
                <a:lnTo>
                  <a:pt x="9934017" y="3644264"/>
                </a:lnTo>
                <a:lnTo>
                  <a:pt x="9934017" y="4080563"/>
                </a:lnTo>
                <a:cubicBezTo>
                  <a:pt x="9934017" y="4109321"/>
                  <a:pt x="9916152" y="4123700"/>
                  <a:pt x="9880422" y="4123700"/>
                </a:cubicBezTo>
                <a:cubicBezTo>
                  <a:pt x="9843025" y="4123700"/>
                  <a:pt x="9824326" y="4109321"/>
                  <a:pt x="9824326" y="4080563"/>
                </a:cubicBezTo>
                <a:lnTo>
                  <a:pt x="9824326" y="2854243"/>
                </a:lnTo>
                <a:cubicBezTo>
                  <a:pt x="9824326" y="2825485"/>
                  <a:pt x="9843025" y="2811106"/>
                  <a:pt x="9880422" y="2811106"/>
                </a:cubicBezTo>
                <a:cubicBezTo>
                  <a:pt x="9916152" y="2811106"/>
                  <a:pt x="9934017" y="2825485"/>
                  <a:pt x="9934017" y="2854243"/>
                </a:cubicBezTo>
                <a:lnTo>
                  <a:pt x="9934017" y="3204268"/>
                </a:lnTo>
                <a:lnTo>
                  <a:pt x="10286507" y="3204268"/>
                </a:lnTo>
                <a:lnTo>
                  <a:pt x="10286507" y="2883822"/>
                </a:lnTo>
                <a:cubicBezTo>
                  <a:pt x="10286507" y="2675122"/>
                  <a:pt x="10152577" y="2570772"/>
                  <a:pt x="9884717" y="2570772"/>
                </a:cubicBezTo>
                <a:close/>
                <a:moveTo>
                  <a:pt x="1379547" y="2570772"/>
                </a:moveTo>
                <a:cubicBezTo>
                  <a:pt x="1080028" y="2570772"/>
                  <a:pt x="930269" y="2685392"/>
                  <a:pt x="930269" y="2914634"/>
                </a:cubicBezTo>
                <a:lnTo>
                  <a:pt x="930269" y="3113064"/>
                </a:lnTo>
                <a:cubicBezTo>
                  <a:pt x="930269" y="3178796"/>
                  <a:pt x="950399" y="3239188"/>
                  <a:pt x="990660" y="3294239"/>
                </a:cubicBezTo>
                <a:cubicBezTo>
                  <a:pt x="1030922" y="3349290"/>
                  <a:pt x="1133629" y="3456927"/>
                  <a:pt x="1298781" y="3617149"/>
                </a:cubicBezTo>
                <a:cubicBezTo>
                  <a:pt x="1384234" y="3703423"/>
                  <a:pt x="1426960" y="3778605"/>
                  <a:pt x="1426960" y="3842694"/>
                </a:cubicBezTo>
                <a:lnTo>
                  <a:pt x="1426960" y="4052216"/>
                </a:lnTo>
                <a:cubicBezTo>
                  <a:pt x="1426960" y="4092477"/>
                  <a:pt x="1403343" y="4112607"/>
                  <a:pt x="1356111" y="4112607"/>
                </a:cubicBezTo>
                <a:cubicBezTo>
                  <a:pt x="1307210" y="4112607"/>
                  <a:pt x="1282759" y="4092477"/>
                  <a:pt x="1282759" y="4052216"/>
                </a:cubicBezTo>
                <a:lnTo>
                  <a:pt x="1282759" y="3646729"/>
                </a:lnTo>
                <a:lnTo>
                  <a:pt x="930269" y="3646729"/>
                </a:lnTo>
                <a:lnTo>
                  <a:pt x="930269" y="4049751"/>
                </a:lnTo>
                <a:cubicBezTo>
                  <a:pt x="930269" y="4263381"/>
                  <a:pt x="1075079" y="4370196"/>
                  <a:pt x="1364700" y="4370196"/>
                </a:cubicBezTo>
                <a:cubicBezTo>
                  <a:pt x="1665028" y="4370196"/>
                  <a:pt x="1815191" y="4252700"/>
                  <a:pt x="1815191" y="4017706"/>
                </a:cubicBezTo>
                <a:lnTo>
                  <a:pt x="1815191" y="3792162"/>
                </a:lnTo>
                <a:cubicBezTo>
                  <a:pt x="1815191" y="3714105"/>
                  <a:pt x="1793161" y="3644264"/>
                  <a:pt x="1749100" y="3582640"/>
                </a:cubicBezTo>
                <a:cubicBezTo>
                  <a:pt x="1705039" y="3521016"/>
                  <a:pt x="1601876" y="3412557"/>
                  <a:pt x="1439612" y="3257264"/>
                </a:cubicBezTo>
                <a:cubicBezTo>
                  <a:pt x="1352311" y="3170169"/>
                  <a:pt x="1308660" y="3093755"/>
                  <a:pt x="1308660" y="3028023"/>
                </a:cubicBezTo>
                <a:lnTo>
                  <a:pt x="1301246" y="2913402"/>
                </a:lnTo>
                <a:cubicBezTo>
                  <a:pt x="1301246" y="2845204"/>
                  <a:pt x="1324285" y="2811106"/>
                  <a:pt x="1370361" y="2811106"/>
                </a:cubicBezTo>
                <a:cubicBezTo>
                  <a:pt x="1409737" y="2811106"/>
                  <a:pt x="1429424" y="2828771"/>
                  <a:pt x="1429424" y="2864103"/>
                </a:cubicBezTo>
                <a:lnTo>
                  <a:pt x="1429424" y="3189478"/>
                </a:lnTo>
                <a:lnTo>
                  <a:pt x="1781915" y="3189478"/>
                </a:lnTo>
                <a:lnTo>
                  <a:pt x="1781915" y="2883822"/>
                </a:lnTo>
                <a:cubicBezTo>
                  <a:pt x="1781915" y="2675122"/>
                  <a:pt x="1647792" y="2570772"/>
                  <a:pt x="1379547" y="257077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6718"/>
                </a:lnTo>
                <a:lnTo>
                  <a:pt x="0" y="6856718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C3A0EA1-7E4B-EE6E-F62A-AE49730F4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84" y="264240"/>
            <a:ext cx="2288529" cy="1157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8A7717-C068-8060-08A2-E9CF099F3734}"/>
              </a:ext>
            </a:extLst>
          </p:cNvPr>
          <p:cNvSpPr txBox="1"/>
          <p:nvPr/>
        </p:nvSpPr>
        <p:spPr>
          <a:xfrm>
            <a:off x="6724425" y="1652930"/>
            <a:ext cx="4886550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Over half of churners have:</a:t>
            </a:r>
            <a:endParaRPr lang="en-US" b="0" dirty="0">
              <a:solidFill>
                <a:srgbClr val="17406D"/>
              </a:solidFill>
              <a:effectLst/>
              <a:latin typeface="Rockwell" panose="02060603020205020403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No dependents and no spouse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</a:br>
            <a:r>
              <a:rPr lang="en-US" b="1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Majority of churners have: </a:t>
            </a:r>
            <a:endParaRPr lang="en-US" b="1" dirty="0">
              <a:solidFill>
                <a:srgbClr val="17406D"/>
              </a:solidFill>
              <a:effectLst/>
              <a:latin typeface="Rockwell" panose="02060603020205020403" pitchFamily="18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Phone service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Internet Service: </a:t>
            </a:r>
            <a:r>
              <a:rPr lang="en-US" b="0" i="0" u="none" strike="noStrike" dirty="0" err="1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Fibre</a:t>
            </a: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 Optic</a:t>
            </a:r>
          </a:p>
          <a:p>
            <a:pPr marL="285750" indent="-285750" rtl="0" fontAlgn="base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Electronic Check is the payment method that has the most churners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rgbClr val="17406D"/>
              </a:solidFill>
              <a:effectLst/>
              <a:latin typeface="Rockwell" panose="020606030202050204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Two main reasons for churn:</a:t>
            </a:r>
            <a:endParaRPr lang="en-US" b="1" dirty="0">
              <a:solidFill>
                <a:srgbClr val="17406D"/>
              </a:solidFill>
              <a:latin typeface="Rockwell" panose="02060603020205020403" pitchFamily="18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Attitude of support person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Competitor offered higher download speeds</a:t>
            </a:r>
          </a:p>
          <a:p>
            <a:pPr rtl="0">
              <a:spcBef>
                <a:spcPts val="300"/>
              </a:spcBef>
              <a:spcAft>
                <a:spcPts val="300"/>
              </a:spcAft>
            </a:pPr>
            <a:endParaRPr lang="en-US" i="0" u="none" strike="noStrike" dirty="0">
              <a:solidFill>
                <a:srgbClr val="17406D"/>
              </a:solidFill>
              <a:latin typeface="Rockwell" panose="02060603020205020403" pitchFamily="18" charset="0"/>
            </a:endParaRPr>
          </a:p>
          <a:p>
            <a:pPr rtl="0">
              <a:spcBef>
                <a:spcPts val="300"/>
              </a:spcBef>
              <a:spcAft>
                <a:spcPts val="300"/>
              </a:spcAft>
            </a:pPr>
            <a:r>
              <a:rPr lang="en-US" b="0" i="0" u="none" strike="noStrike" dirty="0">
                <a:solidFill>
                  <a:srgbClr val="17406D"/>
                </a:solidFill>
                <a:effectLst/>
                <a:latin typeface="Rockwell" panose="02060603020205020403" pitchFamily="18" charset="0"/>
              </a:rPr>
              <a:t>Monthly Charges: Churners on average pay more ($74 vs $61)</a:t>
            </a:r>
            <a:endParaRPr lang="en-US" b="0" dirty="0">
              <a:solidFill>
                <a:srgbClr val="17406D"/>
              </a:solidFill>
              <a:effectLst/>
              <a:latin typeface="Rockwell" panose="02060603020205020403" pitchFamily="18" charset="0"/>
            </a:endParaRPr>
          </a:p>
          <a:p>
            <a:br>
              <a:rPr lang="en-US" dirty="0">
                <a:solidFill>
                  <a:srgbClr val="17406D"/>
                </a:solidFill>
                <a:latin typeface="Rockwell" panose="02060603020205020403" pitchFamily="18" charset="0"/>
              </a:rPr>
            </a:br>
            <a:endParaRPr lang="en-GB" dirty="0">
              <a:solidFill>
                <a:srgbClr val="17406D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18A3B-AEB3-8305-FEC9-82D34EE7B4F3}"/>
              </a:ext>
            </a:extLst>
          </p:cNvPr>
          <p:cNvSpPr txBox="1"/>
          <p:nvPr/>
        </p:nvSpPr>
        <p:spPr>
          <a:xfrm>
            <a:off x="493485" y="1191265"/>
            <a:ext cx="631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406D"/>
                </a:solidFill>
                <a:latin typeface="Aptos ExtraBold" panose="020B0004020202020204" pitchFamily="34" charset="0"/>
              </a:rPr>
              <a:t>Demographic of Churners</a:t>
            </a:r>
            <a:endParaRPr lang="en-GB" sz="2400" dirty="0">
              <a:solidFill>
                <a:srgbClr val="17406D"/>
              </a:solidFill>
              <a:latin typeface="Aptos ExtraBold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E3A4C3-B260-7200-FF21-753A941FE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"/>
          <a:stretch/>
        </p:blipFill>
        <p:spPr bwMode="auto">
          <a:xfrm>
            <a:off x="417388" y="1700984"/>
            <a:ext cx="6250000" cy="446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2E0E53-2096-29B3-23F9-272E92680D4F}"/>
              </a:ext>
            </a:extLst>
          </p:cNvPr>
          <p:cNvSpPr txBox="1"/>
          <p:nvPr/>
        </p:nvSpPr>
        <p:spPr>
          <a:xfrm>
            <a:off x="3243944" y="4832687"/>
            <a:ext cx="33664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Single Household </a:t>
            </a:r>
            <a:r>
              <a:rPr lang="en-US" sz="1000" b="0" i="0" u="none" strike="noStrike" dirty="0"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= no dependents and spouse</a:t>
            </a:r>
            <a:endParaRPr lang="en-US" sz="1000" b="0" dirty="0">
              <a:solidFill>
                <a:srgbClr val="17406D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Couple</a:t>
            </a:r>
            <a:r>
              <a:rPr lang="en-US" sz="1000" b="0" i="0" u="none" strike="noStrike" dirty="0"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= spouse but no dependents</a:t>
            </a:r>
            <a:endParaRPr lang="en-US" sz="1000" b="0" dirty="0">
              <a:solidFill>
                <a:srgbClr val="17406D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Family</a:t>
            </a:r>
            <a:r>
              <a:rPr lang="en-US" sz="1000" b="0" i="0" u="none" strike="noStrike" dirty="0"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 = dependents and spouse</a:t>
            </a:r>
            <a:endParaRPr lang="en-US" sz="1000" b="0" dirty="0">
              <a:solidFill>
                <a:srgbClr val="17406D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Single Parent Household  </a:t>
            </a:r>
            <a:r>
              <a:rPr lang="en-US" sz="1000" b="0" i="0" u="none" strike="noStrike" dirty="0">
                <a:solidFill>
                  <a:srgbClr val="17406D"/>
                </a:solidFill>
                <a:effectLst/>
                <a:latin typeface="Arial" panose="020B0604020202020204" pitchFamily="34" charset="0"/>
              </a:rPr>
              <a:t>= dependents but no spouse</a:t>
            </a:r>
            <a:endParaRPr lang="en-US" sz="1000" b="0" dirty="0">
              <a:solidFill>
                <a:srgbClr val="17406D"/>
              </a:solidFill>
              <a:effectLst/>
            </a:endParaRPr>
          </a:p>
          <a:p>
            <a:br>
              <a:rPr lang="en-US" sz="1000" dirty="0">
                <a:solidFill>
                  <a:srgbClr val="17406D"/>
                </a:solidFill>
              </a:rPr>
            </a:br>
            <a:endParaRPr lang="en-GB" sz="1000" dirty="0">
              <a:solidFill>
                <a:srgbClr val="1740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74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BA01D-C8D1-8EE6-1E19-6FF6131C2BCC}"/>
              </a:ext>
            </a:extLst>
          </p:cNvPr>
          <p:cNvSpPr txBox="1"/>
          <p:nvPr/>
        </p:nvSpPr>
        <p:spPr>
          <a:xfrm>
            <a:off x="493485" y="1191265"/>
            <a:ext cx="631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406D"/>
                </a:solidFill>
                <a:latin typeface="Aptos ExtraBold" panose="020B0004020202020204" pitchFamily="34" charset="0"/>
              </a:rPr>
              <a:t>Top 5 Customer Factors Leading to Churn</a:t>
            </a:r>
            <a:endParaRPr lang="en-GB" sz="2400" dirty="0">
              <a:solidFill>
                <a:srgbClr val="17406D"/>
              </a:solidFill>
              <a:latin typeface="Aptos ExtraBold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E715F-BDED-88E0-CC55-D7EB7B24EEC8}"/>
              </a:ext>
            </a:extLst>
          </p:cNvPr>
          <p:cNvSpPr txBox="1"/>
          <p:nvPr/>
        </p:nvSpPr>
        <p:spPr>
          <a:xfrm>
            <a:off x="493485" y="1895208"/>
            <a:ext cx="9840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Month-to-month contracts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High monthly charges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Internet Service: </a:t>
            </a:r>
            <a:r>
              <a:rPr lang="en-US" sz="2400" dirty="0" err="1">
                <a:solidFill>
                  <a:srgbClr val="17406D"/>
                </a:solidFill>
                <a:latin typeface="Rockwell" panose="02060603020205020403" pitchFamily="18" charset="0"/>
              </a:rPr>
              <a:t>Fibre</a:t>
            </a: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 Optic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No dependents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Payment Method: Electronic Check</a:t>
            </a:r>
            <a:endParaRPr lang="en-GB" sz="2400" dirty="0">
              <a:solidFill>
                <a:srgbClr val="17406D"/>
              </a:solidFill>
              <a:latin typeface="Rockwell" panose="02060603020205020403" pitchFamily="18" charset="0"/>
            </a:endParaRPr>
          </a:p>
        </p:txBody>
      </p:sp>
      <p:pic>
        <p:nvPicPr>
          <p:cNvPr id="2" name="Picture 1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2E54CE5-6256-E2F8-AB22-F0322C9B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84" y="264240"/>
            <a:ext cx="2288529" cy="11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955331-6C84-60EA-63EB-72B1AB6F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11" y="1375734"/>
            <a:ext cx="3933370" cy="199004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E9E55B-871E-A05A-6C68-F7EC47B178BE}"/>
              </a:ext>
            </a:extLst>
          </p:cNvPr>
          <p:cNvSpPr/>
          <p:nvPr/>
        </p:nvSpPr>
        <p:spPr>
          <a:xfrm>
            <a:off x="2406928" y="3429000"/>
            <a:ext cx="7378144" cy="8304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GB" dirty="0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31227A0B-77E5-3711-A7B1-AFF85297B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565" y="3474849"/>
            <a:ext cx="714532" cy="714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4089C1-1300-FA3B-1851-20122517BC6E}"/>
              </a:ext>
            </a:extLst>
          </p:cNvPr>
          <p:cNvSpPr txBox="1"/>
          <p:nvPr/>
        </p:nvSpPr>
        <p:spPr>
          <a:xfrm>
            <a:off x="2926831" y="3601282"/>
            <a:ext cx="471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7406D"/>
                </a:solidFill>
                <a:latin typeface="Bahnschrift Light" panose="020B0502040204020203" pitchFamily="34" charset="0"/>
              </a:rPr>
              <a:t>What</a:t>
            </a:r>
            <a:r>
              <a:rPr lang="en-US" sz="2400" dirty="0">
                <a:solidFill>
                  <a:srgbClr val="17406D"/>
                </a:solidFill>
                <a:latin typeface="Bahnschrift Light" panose="020B0502040204020203" pitchFamily="34" charset="0"/>
              </a:rPr>
              <a:t> should we </a:t>
            </a:r>
            <a:r>
              <a:rPr lang="en-US" sz="2400" dirty="0" err="1">
                <a:solidFill>
                  <a:srgbClr val="17406D"/>
                </a:solidFill>
                <a:latin typeface="Bahnschrift Light" panose="020B0502040204020203" pitchFamily="34" charset="0"/>
              </a:rPr>
              <a:t>incentivise</a:t>
            </a:r>
            <a:r>
              <a:rPr lang="en-US" sz="2400" dirty="0">
                <a:solidFill>
                  <a:srgbClr val="17406D"/>
                </a:solidFill>
                <a:latin typeface="Bahnschrift Light" panose="020B0502040204020203" pitchFamily="34" charset="0"/>
              </a:rPr>
              <a:t>?</a:t>
            </a:r>
            <a:endParaRPr lang="en-GB" sz="2400" dirty="0">
              <a:solidFill>
                <a:srgbClr val="17406D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3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601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BF1901-45F4-464A-9FA6-1F94A36047A8}"/>
              </a:ext>
            </a:extLst>
          </p:cNvPr>
          <p:cNvSpPr/>
          <p:nvPr/>
        </p:nvSpPr>
        <p:spPr>
          <a:xfrm>
            <a:off x="2955559" y="2584900"/>
            <a:ext cx="6280879" cy="3728814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E9E55B-871E-A05A-6C68-F7EC47B178BE}"/>
              </a:ext>
            </a:extLst>
          </p:cNvPr>
          <p:cNvSpPr/>
          <p:nvPr/>
        </p:nvSpPr>
        <p:spPr>
          <a:xfrm>
            <a:off x="2406928" y="2198506"/>
            <a:ext cx="7378144" cy="8304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GB" dirty="0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31227A0B-77E5-3711-A7B1-AFF85297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665" y="2256445"/>
            <a:ext cx="714532" cy="714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D41E4B-760E-C8FD-D2EF-5ACBE7674F27}"/>
              </a:ext>
            </a:extLst>
          </p:cNvPr>
          <p:cNvSpPr txBox="1"/>
          <p:nvPr/>
        </p:nvSpPr>
        <p:spPr>
          <a:xfrm>
            <a:off x="3322197" y="3198167"/>
            <a:ext cx="534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406D"/>
                </a:solidFill>
                <a:latin typeface="Daytona Condensed" panose="020B0506030503040204" pitchFamily="34" charset="0"/>
              </a:rPr>
              <a:t>Two-year contracts</a:t>
            </a:r>
            <a:endParaRPr lang="en-GB" sz="2400" dirty="0">
              <a:solidFill>
                <a:srgbClr val="17406D"/>
              </a:solidFill>
              <a:latin typeface="Daytona Condensed" panose="020B0506030503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20682-E7A5-286D-8D2A-B764E22D6211}"/>
              </a:ext>
            </a:extLst>
          </p:cNvPr>
          <p:cNvSpPr txBox="1"/>
          <p:nvPr/>
        </p:nvSpPr>
        <p:spPr>
          <a:xfrm>
            <a:off x="3322197" y="3624003"/>
            <a:ext cx="5345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406D"/>
                </a:solidFill>
                <a:latin typeface="Daytona Condensed" panose="020B0506030503040204" pitchFamily="34" charset="0"/>
              </a:rPr>
              <a:t>Lower churn rate even after contract completion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406D"/>
                </a:solidFill>
                <a:latin typeface="Daytona Condensed" panose="020B0506030503040204" pitchFamily="34" charset="0"/>
              </a:rPr>
              <a:t>Longer customer tenure</a:t>
            </a:r>
            <a:endParaRPr lang="en-GB" sz="2000" dirty="0">
              <a:solidFill>
                <a:srgbClr val="17406D"/>
              </a:solidFill>
              <a:latin typeface="Daytona Condensed" panose="020B0506030503040204" pitchFamily="34" charset="0"/>
            </a:endParaRPr>
          </a:p>
        </p:txBody>
      </p:sp>
      <p:pic>
        <p:nvPicPr>
          <p:cNvPr id="2" name="Picture 1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EEF7405D-2FC9-57A7-49DF-CE58E5BEB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06" y="263431"/>
            <a:ext cx="3933370" cy="1990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F9BEB-7403-DE95-6F5A-8A32F2502FC0}"/>
              </a:ext>
            </a:extLst>
          </p:cNvPr>
          <p:cNvSpPr txBox="1"/>
          <p:nvPr/>
        </p:nvSpPr>
        <p:spPr>
          <a:xfrm>
            <a:off x="3040318" y="2354067"/>
            <a:ext cx="449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7406D"/>
                </a:solidFill>
                <a:latin typeface="Bahnschrift Light" panose="020B0502040204020203" pitchFamily="34" charset="0"/>
              </a:rPr>
              <a:t>What</a:t>
            </a:r>
            <a:r>
              <a:rPr lang="en-US" sz="2400" dirty="0">
                <a:solidFill>
                  <a:srgbClr val="17406D"/>
                </a:solidFill>
                <a:latin typeface="Bahnschrift Light" panose="020B0502040204020203" pitchFamily="34" charset="0"/>
              </a:rPr>
              <a:t> should we </a:t>
            </a:r>
            <a:r>
              <a:rPr lang="en-US" sz="2400" dirty="0" err="1">
                <a:solidFill>
                  <a:srgbClr val="17406D"/>
                </a:solidFill>
                <a:latin typeface="Bahnschrift Light" panose="020B0502040204020203" pitchFamily="34" charset="0"/>
              </a:rPr>
              <a:t>incentivise</a:t>
            </a:r>
            <a:r>
              <a:rPr lang="en-US" sz="2400" dirty="0">
                <a:solidFill>
                  <a:srgbClr val="17406D"/>
                </a:solidFill>
                <a:latin typeface="Bahnschrift Light" panose="020B0502040204020203" pitchFamily="34" charset="0"/>
              </a:rPr>
              <a:t>?</a:t>
            </a:r>
            <a:endParaRPr lang="en-GB" sz="2400" dirty="0">
              <a:solidFill>
                <a:srgbClr val="17406D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4C359-B175-40AE-A33B-DE46C47575E9}"/>
              </a:ext>
            </a:extLst>
          </p:cNvPr>
          <p:cNvSpPr txBox="1"/>
          <p:nvPr/>
        </p:nvSpPr>
        <p:spPr>
          <a:xfrm>
            <a:off x="3322196" y="4302468"/>
            <a:ext cx="5345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406D"/>
                </a:solidFill>
                <a:latin typeface="Daytona Condensed" panose="020B0506030503040204" pitchFamily="34" charset="0"/>
              </a:rPr>
              <a:t>Family 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406D"/>
                </a:solidFill>
                <a:latin typeface="Daytona Condensed" panose="020B0506030503040204" pitchFamily="34" charset="0"/>
              </a:rPr>
              <a:t>Customers with dependents stay longer</a:t>
            </a:r>
            <a:endParaRPr lang="en-GB" sz="2000" dirty="0">
              <a:solidFill>
                <a:srgbClr val="17406D"/>
              </a:solidFill>
              <a:latin typeface="Daytona Condensed" panose="020B0506030503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59893-D0E2-263F-D786-48E5F8CB9F9B}"/>
              </a:ext>
            </a:extLst>
          </p:cNvPr>
          <p:cNvSpPr txBox="1"/>
          <p:nvPr/>
        </p:nvSpPr>
        <p:spPr>
          <a:xfrm>
            <a:off x="3322195" y="5053465"/>
            <a:ext cx="5693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406D"/>
                </a:solidFill>
                <a:latin typeface="Daytona Condensed" panose="020B0506030503040204" pitchFamily="34" charset="0"/>
              </a:rPr>
              <a:t>Customer satisfaction within the first 6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406D"/>
                </a:solidFill>
                <a:latin typeface="Daytona Condensed" panose="020B0506030503040204" pitchFamily="34" charset="0"/>
              </a:rPr>
              <a:t>High churn of customers within 6 months of contract start date</a:t>
            </a:r>
            <a:endParaRPr lang="en-GB" sz="2000" dirty="0">
              <a:solidFill>
                <a:srgbClr val="17406D"/>
              </a:solidFill>
              <a:latin typeface="Daytona Condensed" panose="020B0506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26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7CD5E49F-3E52-E454-2FB4-4A4B6510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44" y="264239"/>
            <a:ext cx="3933370" cy="1990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BA01D-C8D1-8EE6-1E19-6FF6131C2BCC}"/>
              </a:ext>
            </a:extLst>
          </p:cNvPr>
          <p:cNvSpPr txBox="1"/>
          <p:nvPr/>
        </p:nvSpPr>
        <p:spPr>
          <a:xfrm>
            <a:off x="493486" y="1191265"/>
            <a:ext cx="465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406D"/>
                </a:solidFill>
                <a:latin typeface="Aptos ExtraBold" panose="020B0004020202020204" pitchFamily="34" charset="0"/>
              </a:rPr>
              <a:t>Final Recommendations:</a:t>
            </a:r>
            <a:endParaRPr lang="en-GB" sz="2400" dirty="0">
              <a:solidFill>
                <a:srgbClr val="17406D"/>
              </a:solidFill>
              <a:latin typeface="Aptos ExtraBold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E715F-BDED-88E0-CC55-D7EB7B24EEC8}"/>
              </a:ext>
            </a:extLst>
          </p:cNvPr>
          <p:cNvSpPr txBox="1"/>
          <p:nvPr/>
        </p:nvSpPr>
        <p:spPr>
          <a:xfrm>
            <a:off x="493485" y="1895208"/>
            <a:ext cx="9840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Promote longer term contracts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Promote Discounted Family Plans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17406D"/>
                </a:solidFill>
                <a:latin typeface="Rockwell" panose="02060603020205020403" pitchFamily="18" charset="0"/>
              </a:rPr>
              <a:t>Onboard Electronic check users to other offered payment methods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17406D"/>
                </a:solidFill>
                <a:latin typeface="Rockwell" panose="02060603020205020403" pitchFamily="18" charset="0"/>
              </a:rPr>
              <a:t>Competitor analysis of download speeds for Fibre Optics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rgbClr val="17406D"/>
                </a:solidFill>
                <a:latin typeface="Rockwell" panose="02060603020205020403" pitchFamily="18" charset="0"/>
              </a:rPr>
              <a:t>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873138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 ExtraBold</vt:lpstr>
      <vt:lpstr>Arial</vt:lpstr>
      <vt:lpstr>Bahnschrift Light</vt:lpstr>
      <vt:lpstr>Calibri</vt:lpstr>
      <vt:lpstr>Calibri Light</vt:lpstr>
      <vt:lpstr>Daytona Condensed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Harry Murphy 1</dc:creator>
  <cp:lastModifiedBy>(s) Harry Murphy 1</cp:lastModifiedBy>
  <cp:revision>7</cp:revision>
  <dcterms:created xsi:type="dcterms:W3CDTF">2023-12-13T05:05:08Z</dcterms:created>
  <dcterms:modified xsi:type="dcterms:W3CDTF">2024-06-07T13:55:41Z</dcterms:modified>
</cp:coreProperties>
</file>