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9" r:id="rId4"/>
    <p:sldId id="258" r:id="rId5"/>
    <p:sldId id="267" r:id="rId6"/>
    <p:sldId id="259" r:id="rId7"/>
    <p:sldId id="262" r:id="rId8"/>
    <p:sldId id="263" r:id="rId9"/>
    <p:sldId id="260" r:id="rId10"/>
    <p:sldId id="264" r:id="rId11"/>
    <p:sldId id="265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ny zeng" initials="dz" lastIdx="1" clrIdx="0">
    <p:extLst>
      <p:ext uri="{19B8F6BF-5375-455C-9EA6-DF929625EA0E}">
        <p15:presenceInfo xmlns:p15="http://schemas.microsoft.com/office/powerpoint/2012/main" userId="danny ze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9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>
      <p:cViewPr varScale="1">
        <p:scale>
          <a:sx n="114" d="100"/>
          <a:sy n="114" d="100"/>
        </p:scale>
        <p:origin x="354" y="96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16:40:42.267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10/31/2020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10/31/2020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95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07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D2365B-5397-4552-89D2-3C31D6B894C4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t>10/31/2020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10/31/2020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412" y="609600"/>
            <a:ext cx="4191001" cy="4724399"/>
          </a:xfrm>
        </p:spPr>
        <p:txBody>
          <a:bodyPr/>
          <a:lstStyle/>
          <a:p>
            <a:r>
              <a:rPr lang="en-US" dirty="0" smtClean="0"/>
              <a:t>Develop </a:t>
            </a:r>
            <a:r>
              <a:rPr lang="en-US" dirty="0" smtClean="0"/>
              <a:t>products </a:t>
            </a:r>
            <a:r>
              <a:rPr lang="en-US" dirty="0" smtClean="0"/>
              <a:t>to sell on Amazon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412" y="5410200"/>
            <a:ext cx="4343400" cy="76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How to </a:t>
            </a:r>
            <a:r>
              <a:rPr lang="en-US" dirty="0" smtClean="0"/>
              <a:t>do product research on Amazon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	           </a:t>
            </a:r>
            <a:r>
              <a:rPr lang="en-US" dirty="0" smtClean="0"/>
              <a:t>By: Ling Ge Zeng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</a:t>
            </a:r>
            <a:r>
              <a:rPr lang="en-US" dirty="0" smtClean="0"/>
              <a:t>Steps: Keyword Analysis on creating effective listing title on target product.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685800"/>
            <a:ext cx="9524999" cy="4191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Conclusion:</a:t>
            </a:r>
          </a:p>
          <a:p>
            <a:pPr>
              <a:buFontTx/>
              <a:buChar char="-"/>
            </a:pPr>
            <a:r>
              <a:rPr lang="en-US" dirty="0" smtClean="0"/>
              <a:t>Screen protector is ALL TIME high demanding product, means high competition. </a:t>
            </a:r>
          </a:p>
          <a:p>
            <a:pPr>
              <a:buFontTx/>
              <a:buChar char="-"/>
            </a:pPr>
            <a:r>
              <a:rPr lang="en-US" dirty="0" smtClean="0"/>
              <a:t>External battery is high seasonality product to sell during summer time.</a:t>
            </a:r>
          </a:p>
          <a:p>
            <a:pPr>
              <a:buFontTx/>
              <a:buChar char="-"/>
            </a:pPr>
            <a:r>
              <a:rPr lang="en-US" dirty="0" smtClean="0"/>
              <a:t>Wireless charger is in upward demanding trend </a:t>
            </a:r>
          </a:p>
          <a:p>
            <a:pPr>
              <a:buFontTx/>
              <a:buChar char="-"/>
            </a:pPr>
            <a:r>
              <a:rPr lang="en-US" dirty="0" smtClean="0"/>
              <a:t>Watch case is a great product to sell</a:t>
            </a:r>
          </a:p>
          <a:p>
            <a:pPr>
              <a:buFontTx/>
              <a:buChar char="-"/>
            </a:pPr>
            <a:r>
              <a:rPr lang="en-US" dirty="0" smtClean="0"/>
              <a:t>As holiday season approaching, all this cell phone accessories will have a decent sales boost because the prices are in $10 - $25.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38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480753"/>
            <a:ext cx="10971372" cy="10668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bg1">
                    <a:lumMod val="50000"/>
                  </a:schemeClr>
                </a:solidFill>
                <a:latin typeface="Bodoni MT" panose="02070603080606020203" pitchFamily="18" charset="0"/>
                <a:ea typeface="Cambria Math" panose="02040503050406030204" pitchFamily="18" charset="0"/>
              </a:rPr>
              <a:t>THANK</a:t>
            </a:r>
            <a:r>
              <a:rPr lang="en-US" sz="6000" dirty="0" smtClean="0">
                <a:solidFill>
                  <a:schemeClr val="bg1">
                    <a:lumMod val="50000"/>
                  </a:schemeClr>
                </a:solidFill>
                <a:latin typeface="Bodoni MT" panose="02070603080606020203" pitchFamily="18" charset="0"/>
                <a:ea typeface="Cambria Math" panose="02040503050406030204" pitchFamily="18" charset="0"/>
              </a:rPr>
              <a:t> YOU</a:t>
            </a:r>
            <a:endParaRPr lang="en-US" sz="6000" dirty="0">
              <a:solidFill>
                <a:schemeClr val="bg1">
                  <a:lumMod val="50000"/>
                </a:schemeClr>
              </a:solidFill>
              <a:latin typeface="Bodoni MT" panose="02070603080606020203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907799"/>
              </p:ext>
            </p:extLst>
          </p:nvPr>
        </p:nvGraphicFramePr>
        <p:xfrm>
          <a:off x="3656727" y="2286000"/>
          <a:ext cx="4876800" cy="3540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3" imgW="1981080" imgH="1438560" progId="">
                  <p:embed/>
                </p:oleObj>
              </mc:Choice>
              <mc:Fallback>
                <p:oleObj r:id="rId3" imgW="1981080" imgH="14385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6727" y="2286000"/>
                        <a:ext cx="4876800" cy="3540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711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09441" y="685801"/>
            <a:ext cx="10971371" cy="4190999"/>
          </a:xfrm>
        </p:spPr>
        <p:txBody>
          <a:bodyPr>
            <a:normAutofit/>
          </a:bodyPr>
          <a:lstStyle/>
          <a:p>
            <a:r>
              <a:rPr lang="en-US" dirty="0" smtClean="0"/>
              <a:t>Why selling on Amazon?</a:t>
            </a:r>
          </a:p>
          <a:p>
            <a:pPr lvl="1"/>
            <a:r>
              <a:rPr lang="en-US" dirty="0" smtClean="0"/>
              <a:t>More than 50% of U.S online transactions take place on Amazon *</a:t>
            </a:r>
          </a:p>
          <a:p>
            <a:pPr lvl="2"/>
            <a:r>
              <a:rPr lang="en-US" dirty="0" smtClean="0"/>
              <a:t>eBay 6.6% *</a:t>
            </a:r>
          </a:p>
          <a:p>
            <a:pPr lvl="2"/>
            <a:r>
              <a:rPr lang="en-US" dirty="0" smtClean="0"/>
              <a:t>Apple 3.9% *</a:t>
            </a:r>
          </a:p>
          <a:p>
            <a:pPr lvl="2"/>
            <a:r>
              <a:rPr lang="en-US" dirty="0" smtClean="0"/>
              <a:t>Walmart 3.7% *</a:t>
            </a:r>
            <a:endParaRPr lang="en-US" dirty="0" smtClean="0"/>
          </a:p>
          <a:p>
            <a:pPr lvl="1"/>
            <a:r>
              <a:rPr lang="en-US" dirty="0" smtClean="0"/>
              <a:t>90% consumers price check a product on Amazon</a:t>
            </a:r>
          </a:p>
          <a:p>
            <a:pPr lvl="1"/>
            <a:r>
              <a:rPr lang="en-US" dirty="0" smtClean="0"/>
              <a:t>Average more than 200M unique visitors per month</a:t>
            </a:r>
            <a:endParaRPr lang="en-US" dirty="0" smtClean="0"/>
          </a:p>
          <a:p>
            <a:pPr lvl="1"/>
            <a:r>
              <a:rPr lang="en-US" dirty="0" smtClean="0"/>
              <a:t>More than 100M Amazon prime member</a:t>
            </a:r>
          </a:p>
          <a:p>
            <a:pPr lvl="1"/>
            <a:r>
              <a:rPr lang="en-US" dirty="0" smtClean="0"/>
              <a:t>Low start-up costs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2234" y="6500070"/>
            <a:ext cx="30907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*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Data </a:t>
            </a:r>
            <a:r>
              <a:rPr lang="en-US" dirty="0"/>
              <a:t>from </a:t>
            </a:r>
            <a:r>
              <a:rPr lang="en-US" dirty="0" smtClean="0"/>
              <a:t>www. statista.com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09441" y="685801"/>
            <a:ext cx="10971371" cy="5257799"/>
          </a:xfrm>
        </p:spPr>
        <p:txBody>
          <a:bodyPr>
            <a:normAutofit/>
          </a:bodyPr>
          <a:lstStyle/>
          <a:p>
            <a:r>
              <a:rPr lang="en-US" dirty="0"/>
              <a:t>What to sell?</a:t>
            </a:r>
          </a:p>
          <a:p>
            <a:pPr lvl="1"/>
            <a:r>
              <a:rPr lang="en-US" dirty="0"/>
              <a:t>Amazon has 12 million products, books, media, wine, and services.</a:t>
            </a:r>
          </a:p>
          <a:p>
            <a:pPr lvl="1"/>
            <a:r>
              <a:rPr lang="en-US" dirty="0"/>
              <a:t>350 million products including Amazon Marketplace </a:t>
            </a:r>
            <a:r>
              <a:rPr lang="en-US" dirty="0" smtClean="0"/>
              <a:t>sellers</a:t>
            </a:r>
          </a:p>
          <a:p>
            <a:pPr marL="330200" lvl="1" indent="0">
              <a:buNone/>
            </a:pPr>
            <a:endParaRPr lang="en-US" dirty="0"/>
          </a:p>
          <a:p>
            <a:pPr marL="330200" lvl="1" indent="0">
              <a:buNone/>
            </a:pPr>
            <a:r>
              <a:rPr lang="en-US" dirty="0" smtClean="0"/>
              <a:t>Ideal product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smtClean="0"/>
              <a:t>Low risk</a:t>
            </a:r>
          </a:p>
          <a:p>
            <a:pPr lvl="1">
              <a:buFontTx/>
              <a:buChar char="-"/>
            </a:pPr>
            <a:r>
              <a:rPr lang="en-US" dirty="0" smtClean="0"/>
              <a:t>High profit margin</a:t>
            </a:r>
          </a:p>
          <a:p>
            <a:pPr lvl="1">
              <a:buFontTx/>
              <a:buChar char="-"/>
            </a:pPr>
            <a:r>
              <a:rPr lang="en-US" dirty="0" smtClean="0"/>
              <a:t>Low shipping costs</a:t>
            </a:r>
          </a:p>
          <a:p>
            <a:pPr lvl="1">
              <a:buFontTx/>
              <a:buChar char="-"/>
            </a:pPr>
            <a:r>
              <a:rPr lang="en-US" dirty="0" smtClean="0"/>
              <a:t>Less competition</a:t>
            </a:r>
          </a:p>
          <a:p>
            <a:pPr lvl="1">
              <a:buFontTx/>
              <a:buChar char="-"/>
            </a:pPr>
            <a:r>
              <a:rPr lang="en-US" dirty="0" smtClean="0"/>
              <a:t>Low Amazon selling fee</a:t>
            </a:r>
          </a:p>
          <a:p>
            <a:pPr lvl="1">
              <a:buFontTx/>
              <a:buChar char="-"/>
            </a:pPr>
            <a:endParaRPr lang="en-US" dirty="0" smtClean="0"/>
          </a:p>
          <a:p>
            <a:pPr marL="330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0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0" y="152400"/>
            <a:ext cx="10971372" cy="685800"/>
          </a:xfrm>
        </p:spPr>
        <p:txBody>
          <a:bodyPr/>
          <a:lstStyle/>
          <a:p>
            <a:r>
              <a:rPr lang="en-US" dirty="0" smtClean="0"/>
              <a:t>Most popular Amazon product categories to sell 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0" y="838200"/>
            <a:ext cx="5870386" cy="54980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534988" y="6314355"/>
            <a:ext cx="53334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* Sellers might choose multiple categories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** Data </a:t>
            </a:r>
            <a:r>
              <a:rPr lang="en-US" sz="1400" dirty="0">
                <a:solidFill>
                  <a:srgbClr val="FF0000"/>
                </a:solidFill>
              </a:rPr>
              <a:t>from amazon-seller-report </a:t>
            </a:r>
            <a:r>
              <a:rPr lang="en-US" sz="1400" dirty="0" smtClean="0">
                <a:solidFill>
                  <a:srgbClr val="FF0000"/>
                </a:solidFill>
              </a:rPr>
              <a:t>2020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7412" y="1371600"/>
            <a:ext cx="3962400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Pro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Lower barrier to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More intuitive product ideas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Fewer complicated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 to manufacture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Con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Competing with lots of other sellers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Lower profit margin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Higher ad cost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15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379412" y="381000"/>
            <a:ext cx="10287000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How to do product research on Amazon</a:t>
            </a:r>
          </a:p>
          <a:p>
            <a:pPr lvl="1"/>
            <a:r>
              <a:rPr lang="en-US" dirty="0" smtClean="0"/>
              <a:t>Check the best-selling list</a:t>
            </a:r>
          </a:p>
          <a:p>
            <a:pPr lvl="1"/>
            <a:r>
              <a:rPr lang="en-US" dirty="0" smtClean="0"/>
              <a:t>Find out high demanding products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812" y="1623863"/>
            <a:ext cx="8169169" cy="523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0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228600"/>
            <a:ext cx="10971372" cy="1066800"/>
          </a:xfrm>
        </p:spPr>
        <p:txBody>
          <a:bodyPr/>
          <a:lstStyle/>
          <a:p>
            <a:r>
              <a:rPr lang="en-US" dirty="0"/>
              <a:t>What are Top </a:t>
            </a:r>
            <a:r>
              <a:rPr lang="en-US" dirty="0" smtClean="0"/>
              <a:t>100 Best </a:t>
            </a:r>
            <a:r>
              <a:rPr lang="en-US" dirty="0" smtClean="0"/>
              <a:t>Sellers </a:t>
            </a:r>
            <a:r>
              <a:rPr lang="en-US" dirty="0" smtClean="0"/>
              <a:t>selling 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12" y="1524000"/>
            <a:ext cx="7619998" cy="4898568"/>
          </a:xfrm>
        </p:spPr>
      </p:pic>
      <p:sp>
        <p:nvSpPr>
          <p:cNvPr id="9" name="TextBox 8"/>
          <p:cNvSpPr txBox="1"/>
          <p:nvPr/>
        </p:nvSpPr>
        <p:spPr>
          <a:xfrm>
            <a:off x="150812" y="2034292"/>
            <a:ext cx="327660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Screen Protector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Phone Case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Wall Charger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Phone Stand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Wireless Charger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986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" y="1220050"/>
            <a:ext cx="6519333" cy="4191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79" y="0"/>
            <a:ext cx="6074833" cy="39052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2" y="3047999"/>
            <a:ext cx="6018213" cy="3868851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6627812" y="4991100"/>
            <a:ext cx="3790956" cy="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627812" y="5530850"/>
            <a:ext cx="3790956" cy="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Summarize the key benefits provided by the product or service you are promoting.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Investment in market research is an investment in your product’s success!</a:t>
            </a:r>
          </a:p>
          <a:p>
            <a:pPr lvl="2"/>
            <a:r>
              <a:rPr lang="en-US"/>
              <a:t>Know your customer</a:t>
            </a:r>
          </a:p>
          <a:p>
            <a:pPr lvl="2"/>
            <a:r>
              <a:rPr lang="en-US"/>
              <a:t>Know your competition</a:t>
            </a:r>
          </a:p>
          <a:p>
            <a:pPr lvl="2"/>
            <a:r>
              <a:rPr lang="en-US"/>
              <a:t>Timing is everything</a:t>
            </a:r>
          </a:p>
          <a:p>
            <a:pPr lvl="2"/>
            <a:r>
              <a:rPr lang="en-US"/>
              <a:t>Track and adjust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44" y="152400"/>
            <a:ext cx="10076766" cy="647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7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" y="80994"/>
            <a:ext cx="7104544" cy="45672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639" y="2667000"/>
            <a:ext cx="6519333" cy="4191000"/>
          </a:xfrm>
          <a:prstGeom prst="rect">
            <a:avLst/>
          </a:prstGeom>
        </p:spPr>
      </p:pic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>
          <a:xfrm>
            <a:off x="7463676" y="990600"/>
            <a:ext cx="4419599" cy="914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Review percentage: 1% – 3%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presentation on product or serv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presentation on product or service.potx" id="{BB6578FA-E30D-45EC-B849-CACB373ADC90}" vid="{5A523E24-2D1D-4F75-BD91-64E0BBADB4AA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presentation on product or service</Template>
  <TotalTime>2715</TotalTime>
  <Words>335</Words>
  <Application>Microsoft Office PowerPoint</Application>
  <PresentationFormat>Custom</PresentationFormat>
  <Paragraphs>68</Paragraphs>
  <Slides>11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Bodoni MT</vt:lpstr>
      <vt:lpstr>Calibri</vt:lpstr>
      <vt:lpstr>Cambria</vt:lpstr>
      <vt:lpstr>Cambria Math</vt:lpstr>
      <vt:lpstr>Corbel</vt:lpstr>
      <vt:lpstr>Sales presentation on product or service</vt:lpstr>
      <vt:lpstr>Develop products to sell on Amazon</vt:lpstr>
      <vt:lpstr>PowerPoint Presentation</vt:lpstr>
      <vt:lpstr>PowerPoint Presentation</vt:lpstr>
      <vt:lpstr>Most popular Amazon product categories to sell in</vt:lpstr>
      <vt:lpstr>PowerPoint Presentation</vt:lpstr>
      <vt:lpstr>What are Top 100 Best Sellers selling ?</vt:lpstr>
      <vt:lpstr>PowerPoint Presentation</vt:lpstr>
      <vt:lpstr>PowerPoint Presentation</vt:lpstr>
      <vt:lpstr>PowerPoint Presentation</vt:lpstr>
      <vt:lpstr>Next Steps: Keyword Analysis on creating effective listing title on target product.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 product list to sell on Amazon</dc:title>
  <dc:creator>danny zeng</dc:creator>
  <cp:lastModifiedBy>danny zeng</cp:lastModifiedBy>
  <cp:revision>40</cp:revision>
  <dcterms:created xsi:type="dcterms:W3CDTF">2020-10-29T00:01:04Z</dcterms:created>
  <dcterms:modified xsi:type="dcterms:W3CDTF">2020-11-02T00:31:41Z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