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regular.fntdata"/><Relationship Id="rId43" Type="http://schemas.openxmlformats.org/officeDocument/2006/relationships/slide" Target="slides/slide38.xml"/><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93888a758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93888a758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93888a758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93888a758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93888a758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93888a758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93888a758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93888a758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93888a758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93888a758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93888a758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93888a758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93888a758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93888a758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94467f2a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94467f2a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93482ed4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93482ed4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93888a75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93888a75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3e16571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3e16571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93888a75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93888a75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93888a75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93888a75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93888a75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93888a75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93482ed4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93482ed4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93888a75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93888a75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793888a75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93888a75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93888a75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93888a75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93888a75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93888a75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93888a758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93888a75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93888a75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93888a75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93888a75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93888a75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93888a75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93888a75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93482ed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93482ed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93482ed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93482ed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93482ed4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93482ed4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93482ed4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93482ed4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93482ed4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93482ed4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4585C"/>
                </a:solidFill>
              </a:rPr>
              <a:t>A denial-of-service attack overwhelms a system’s resources so that it cannot respond to service requests. A DDoS attack is also an attack on system’s resources, but it is launched from a large number of other host machines that are infected by malicious software controlled by the attacker.</a:t>
            </a:r>
            <a:endParaRPr sz="1200">
              <a:solidFill>
                <a:srgbClr val="54585C"/>
              </a:solidFill>
            </a:endParaRPr>
          </a:p>
          <a:p>
            <a:pPr indent="0" lvl="0" marL="0" rtl="0" algn="l">
              <a:lnSpc>
                <a:spcPct val="115000"/>
              </a:lnSpc>
              <a:spcBef>
                <a:spcPts val="2100"/>
              </a:spcBef>
              <a:spcAft>
                <a:spcPts val="2100"/>
              </a:spcAft>
              <a:buClr>
                <a:schemeClr val="dk1"/>
              </a:buClr>
              <a:buSzPts val="1100"/>
              <a:buFont typeface="Arial"/>
              <a:buNone/>
            </a:pPr>
            <a:r>
              <a:rPr lang="en" sz="1200">
                <a:solidFill>
                  <a:srgbClr val="54585C"/>
                </a:solidFill>
              </a:rPr>
              <a:t>Unlike attacks that are designed to enable the attacker to gain or increase access, denial-of-service doesn’t provide direct benefits for attackers. For some of them, it’s enough to have the satisfaction of service denial. However, if the attacked resource belongs to a business competitor, then the benefit to the attacker may be real enough. Another purpose of a DoS attack can be to take a system offline so that a different kind of attack can be launched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93482ed48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93482ed48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4585C"/>
                </a:solidFill>
              </a:rPr>
              <a:t>Phishing attack is the practice of sending emails that appear to be from trusted sources with the goal of gaining personal information or influencing  users to do something. It combines social engineering and technical trickery. It could involve an attachment to an email that loads malware onto your computer. It could also be a link to an illegitimate website that can trick you into downloading malware or handing over your personal information.</a:t>
            </a:r>
            <a:endParaRPr sz="1200">
              <a:solidFill>
                <a:srgbClr val="54585C"/>
              </a:solidFill>
            </a:endParaRPr>
          </a:p>
          <a:p>
            <a:pPr indent="0" lvl="0" marL="0" rtl="0" algn="l">
              <a:lnSpc>
                <a:spcPct val="115000"/>
              </a:lnSpc>
              <a:spcBef>
                <a:spcPts val="2100"/>
              </a:spcBef>
              <a:spcAft>
                <a:spcPts val="0"/>
              </a:spcAft>
              <a:buClr>
                <a:schemeClr val="dk1"/>
              </a:buClr>
              <a:buSzPts val="1100"/>
              <a:buFont typeface="Arial"/>
              <a:buNone/>
            </a:pPr>
            <a:r>
              <a:rPr lang="en" sz="1200">
                <a:solidFill>
                  <a:srgbClr val="54585C"/>
                </a:solidFill>
              </a:rPr>
              <a:t>Spear phishing is a very targeted type of phishing activity. Attackers take the time to conduct research into targets and create messages that are personal and relevant. Because of this, spear phishing can be very hard to identify and even harder to defend against. One of the simplest ways that a hacker can conduct a spear phishing attack is email spoofing, which is when the information in the “From” section of the email is falsified, making it appear as if it is coming from someone you know, such as your management or your partner company. Another technique that scammers use to add credibility to their story is website cloning — they copy legitimate websites to fool you into entering personally identifiable information (PII) or login credentials.</a:t>
            </a:r>
            <a:endParaRPr sz="1200">
              <a:solidFill>
                <a:srgbClr val="54585C"/>
              </a:solidFill>
            </a:endParaRPr>
          </a:p>
          <a:p>
            <a:pPr indent="0" lvl="0" marL="0" rtl="0" algn="l">
              <a:lnSpc>
                <a:spcPct val="115000"/>
              </a:lnSpc>
              <a:spcBef>
                <a:spcPts val="2100"/>
              </a:spcBef>
              <a:spcAft>
                <a:spcPts val="0"/>
              </a:spcAft>
              <a:buClr>
                <a:schemeClr val="dk1"/>
              </a:buClr>
              <a:buSzPts val="1100"/>
              <a:buFont typeface="Arial"/>
              <a:buNone/>
            </a:pPr>
            <a:r>
              <a:t/>
            </a:r>
            <a:endParaRPr sz="1200">
              <a:solidFill>
                <a:srgbClr val="54585C"/>
              </a:solidFill>
            </a:endParaRPr>
          </a:p>
          <a:p>
            <a:pPr indent="0" lvl="0" marL="0" rtl="0" algn="l">
              <a:spcBef>
                <a:spcPts val="21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93888a7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93888a7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93888a7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93888a7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93888a75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3888a75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93888a75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93888a75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93888a758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3888a758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93888a758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3888a75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93888a758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3888a758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93888a758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93888a758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00"/>
              </a:spcAft>
              <a:buClr>
                <a:schemeClr val="dk1"/>
              </a:buClr>
              <a:buSzPts val="1100"/>
              <a:buFont typeface="Arial"/>
              <a:buNone/>
            </a:pPr>
            <a:r>
              <a:rPr lang="en" sz="2600"/>
              <a:t>Internet of Things, Connectivity, Network Topology and Theory and Cybersecurity</a:t>
            </a:r>
            <a:endParaRPr/>
          </a:p>
        </p:txBody>
      </p:sp>
      <p:sp>
        <p:nvSpPr>
          <p:cNvPr id="135" name="Google Shape;135;p13"/>
          <p:cNvSpPr txBox="1"/>
          <p:nvPr>
            <p:ph idx="1" type="subTitle"/>
          </p:nvPr>
        </p:nvSpPr>
        <p:spPr>
          <a:xfrm>
            <a:off x="6484200" y="3595050"/>
            <a:ext cx="24261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Monday, November 25th 2019</a:t>
            </a:r>
            <a:endParaRPr/>
          </a:p>
          <a:p>
            <a:pPr indent="0" lvl="0" marL="0" rtl="0" algn="r">
              <a:spcBef>
                <a:spcPts val="0"/>
              </a:spcBef>
              <a:spcAft>
                <a:spcPts val="0"/>
              </a:spcAft>
              <a:buNone/>
            </a:pPr>
            <a:r>
              <a:rPr lang="en"/>
              <a:t>Danny Lionel 100616831</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Fibre Optic Communication</a:t>
            </a:r>
            <a:endParaRPr/>
          </a:p>
        </p:txBody>
      </p:sp>
      <p:sp>
        <p:nvSpPr>
          <p:cNvPr id="200" name="Google Shape;200;p22"/>
          <p:cNvSpPr txBox="1"/>
          <p:nvPr>
            <p:ph idx="1" type="body"/>
          </p:nvPr>
        </p:nvSpPr>
        <p:spPr>
          <a:xfrm>
            <a:off x="1297500" y="998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Infrared </a:t>
            </a:r>
            <a:r>
              <a:rPr lang="en" sz="1400"/>
              <a:t>light - </a:t>
            </a:r>
            <a:r>
              <a:rPr b="1" lang="en" sz="1400"/>
              <a:t>longer </a:t>
            </a:r>
            <a:r>
              <a:rPr lang="en" sz="1400"/>
              <a:t>wavelength than visible light, between </a:t>
            </a:r>
            <a:r>
              <a:rPr b="1" lang="en" sz="1400"/>
              <a:t>800-1600 nm</a:t>
            </a:r>
            <a:r>
              <a:rPr lang="en" sz="1400"/>
              <a:t>.</a:t>
            </a:r>
            <a:endParaRPr sz="1400"/>
          </a:p>
          <a:p>
            <a:pPr indent="0" lvl="0" marL="0" rtl="0" algn="l">
              <a:spcBef>
                <a:spcPts val="1600"/>
              </a:spcBef>
              <a:spcAft>
                <a:spcPts val="0"/>
              </a:spcAft>
              <a:buNone/>
            </a:pPr>
            <a:r>
              <a:rPr lang="en" sz="1400"/>
              <a:t>Signal can travel farther </a:t>
            </a:r>
            <a:r>
              <a:rPr b="1" lang="en" sz="1400"/>
              <a:t>without </a:t>
            </a:r>
            <a:r>
              <a:rPr lang="en" sz="1400"/>
              <a:t>losing quality and strength (less </a:t>
            </a:r>
            <a:r>
              <a:rPr b="1" lang="en" sz="1400"/>
              <a:t>attenuation</a:t>
            </a:r>
            <a:r>
              <a:rPr lang="en" sz="1400"/>
              <a:t>).</a:t>
            </a:r>
            <a:endParaRPr sz="1400"/>
          </a:p>
          <a:p>
            <a:pPr indent="0" lvl="0" marL="0" rtl="0" algn="l">
              <a:spcBef>
                <a:spcPts val="1600"/>
              </a:spcBef>
              <a:spcAft>
                <a:spcPts val="0"/>
              </a:spcAft>
              <a:buNone/>
            </a:pPr>
            <a:r>
              <a:rPr lang="en" sz="1400"/>
              <a:t>Fibre optical cables consist of:</a:t>
            </a:r>
            <a:endParaRPr sz="1400"/>
          </a:p>
          <a:p>
            <a:pPr indent="-317500" lvl="0" marL="457200" rtl="0" algn="l">
              <a:spcBef>
                <a:spcPts val="1600"/>
              </a:spcBef>
              <a:spcAft>
                <a:spcPts val="0"/>
              </a:spcAft>
              <a:buSzPts val="1400"/>
              <a:buChar char="●"/>
            </a:pPr>
            <a:r>
              <a:rPr lang="en" sz="1400"/>
              <a:t>Silica (glass) composite fibres</a:t>
            </a:r>
            <a:endParaRPr sz="1400"/>
          </a:p>
          <a:p>
            <a:pPr indent="-317500" lvl="0" marL="457200" rtl="0" algn="l">
              <a:spcBef>
                <a:spcPts val="0"/>
              </a:spcBef>
              <a:spcAft>
                <a:spcPts val="0"/>
              </a:spcAft>
              <a:buSzPts val="1400"/>
              <a:buChar char="●"/>
            </a:pPr>
            <a:r>
              <a:rPr lang="en" sz="1400"/>
              <a:t>Glass is used because of its refractive index and wave guiding properties.</a:t>
            </a:r>
            <a:endParaRPr sz="1400"/>
          </a:p>
          <a:p>
            <a:pPr indent="-317500" lvl="0" marL="457200" rtl="0" algn="l">
              <a:spcBef>
                <a:spcPts val="0"/>
              </a:spcBef>
              <a:spcAft>
                <a:spcPts val="0"/>
              </a:spcAft>
              <a:buSzPts val="1400"/>
              <a:buChar char="●"/>
            </a:pPr>
            <a:r>
              <a:rPr lang="en" sz="1400"/>
              <a:t>Future designs of consist of </a:t>
            </a:r>
            <a:r>
              <a:rPr b="1" lang="en" sz="1400"/>
              <a:t>‘twisting’ fibres, this will increase bandwidth over 100x from today’s standard</a:t>
            </a:r>
            <a:r>
              <a:rPr lang="en" sz="1400"/>
              <a:t>.</a:t>
            </a:r>
            <a:endParaRPr sz="1400"/>
          </a:p>
          <a:p>
            <a:pPr indent="0" lvl="0" marL="0" rtl="0" algn="ctr">
              <a:spcBef>
                <a:spcPts val="1600"/>
              </a:spcBef>
              <a:spcAft>
                <a:spcPts val="0"/>
              </a:spcAft>
              <a:buNone/>
            </a:pPr>
            <a:r>
              <a:t/>
            </a:r>
            <a:endParaRPr b="1" sz="1200"/>
          </a:p>
          <a:p>
            <a:pPr indent="0" lvl="0" marL="0" rtl="0" algn="ctr">
              <a:spcBef>
                <a:spcPts val="1600"/>
              </a:spcBef>
              <a:spcAft>
                <a:spcPts val="0"/>
              </a:spcAft>
              <a:buNone/>
            </a:pPr>
            <a:r>
              <a:t/>
            </a:r>
            <a:endParaRPr b="1" sz="1200"/>
          </a:p>
          <a:p>
            <a:pPr indent="0" lvl="0" marL="2743200" rtl="0" algn="l">
              <a:spcBef>
                <a:spcPts val="1600"/>
              </a:spcBef>
              <a:spcAft>
                <a:spcPts val="0"/>
              </a:spcAft>
              <a:buNone/>
            </a:pPr>
            <a:r>
              <a:rPr b="1" lang="en" sz="1200"/>
              <a:t>Figure 6: Optical cable cross section [3]</a:t>
            </a:r>
            <a:endParaRPr b="1" sz="1200"/>
          </a:p>
          <a:p>
            <a:pPr indent="0" lvl="0" marL="0" rtl="0" algn="ctr">
              <a:spcBef>
                <a:spcPts val="1600"/>
              </a:spcBef>
              <a:spcAft>
                <a:spcPts val="0"/>
              </a:spcAft>
              <a:buNone/>
            </a:pPr>
            <a:r>
              <a:t/>
            </a:r>
            <a:endParaRPr b="1" sz="1200"/>
          </a:p>
          <a:p>
            <a:pPr indent="0" lvl="0" marL="0" rtl="0" algn="ctr">
              <a:spcBef>
                <a:spcPts val="1600"/>
              </a:spcBef>
              <a:spcAft>
                <a:spcPts val="1600"/>
              </a:spcAft>
              <a:buNone/>
            </a:pPr>
            <a:r>
              <a:rPr b="1" lang="en" sz="1200"/>
              <a:t>1</a:t>
            </a:r>
            <a:r>
              <a:rPr lang="en" sz="1200"/>
              <a:t>-Core </a:t>
            </a:r>
            <a:r>
              <a:rPr b="1" lang="en" sz="1200"/>
              <a:t>2</a:t>
            </a:r>
            <a:r>
              <a:rPr lang="en" sz="1200"/>
              <a:t>-Cladding </a:t>
            </a:r>
            <a:r>
              <a:rPr b="1" lang="en" sz="1200"/>
              <a:t>3</a:t>
            </a:r>
            <a:r>
              <a:rPr lang="en" sz="1200"/>
              <a:t>-Buffer </a:t>
            </a:r>
            <a:r>
              <a:rPr b="1" lang="en" sz="1200"/>
              <a:t>4</a:t>
            </a:r>
            <a:r>
              <a:rPr lang="en" sz="1200"/>
              <a:t>-Jacket</a:t>
            </a:r>
            <a:endParaRPr sz="1200"/>
          </a:p>
        </p:txBody>
      </p:sp>
      <p:pic>
        <p:nvPicPr>
          <p:cNvPr id="201" name="Google Shape;201;p22"/>
          <p:cNvPicPr preferRelativeResize="0"/>
          <p:nvPr/>
        </p:nvPicPr>
        <p:blipFill>
          <a:blip r:embed="rId3">
            <a:alphaModFix/>
          </a:blip>
          <a:stretch>
            <a:fillRect/>
          </a:stretch>
        </p:blipFill>
        <p:spPr>
          <a:xfrm>
            <a:off x="6810563" y="3183700"/>
            <a:ext cx="1937126" cy="1748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Optical Fibre</a:t>
            </a:r>
            <a:endParaRPr/>
          </a:p>
        </p:txBody>
      </p:sp>
      <p:sp>
        <p:nvSpPr>
          <p:cNvPr id="207" name="Google Shape;207;p23"/>
          <p:cNvSpPr txBox="1"/>
          <p:nvPr>
            <p:ph idx="1" type="body"/>
          </p:nvPr>
        </p:nvSpPr>
        <p:spPr>
          <a:xfrm>
            <a:off x="1297500" y="1067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High bandwidth</a:t>
            </a:r>
            <a:endParaRPr sz="2400"/>
          </a:p>
          <a:p>
            <a:pPr indent="0" lvl="0" marL="0" rtl="0" algn="l">
              <a:spcBef>
                <a:spcPts val="1600"/>
              </a:spcBef>
              <a:spcAft>
                <a:spcPts val="0"/>
              </a:spcAft>
              <a:buNone/>
            </a:pPr>
            <a:r>
              <a:rPr b="1" lang="en" sz="2400"/>
              <a:t>Immunity to electromagnetic interference</a:t>
            </a:r>
            <a:endParaRPr b="1" sz="2400"/>
          </a:p>
          <a:p>
            <a:pPr indent="0" lvl="0" marL="0" rtl="0" algn="l">
              <a:spcBef>
                <a:spcPts val="1600"/>
              </a:spcBef>
              <a:spcAft>
                <a:spcPts val="0"/>
              </a:spcAft>
              <a:buNone/>
            </a:pPr>
            <a:r>
              <a:rPr b="1" lang="en" sz="2400"/>
              <a:t>Low attenuation loss over long distances</a:t>
            </a:r>
            <a:endParaRPr b="1" sz="2400"/>
          </a:p>
          <a:p>
            <a:pPr indent="0" lvl="0" marL="0" rtl="0" algn="l">
              <a:spcBef>
                <a:spcPts val="1600"/>
              </a:spcBef>
              <a:spcAft>
                <a:spcPts val="0"/>
              </a:spcAft>
              <a:buNone/>
            </a:pPr>
            <a:r>
              <a:rPr b="1" lang="en" sz="2400"/>
              <a:t>Electrical insulator</a:t>
            </a:r>
            <a:endParaRPr sz="2400"/>
          </a:p>
          <a:p>
            <a:pPr indent="0" lvl="0" marL="0" rtl="0" algn="l">
              <a:spcBef>
                <a:spcPts val="1600"/>
              </a:spcBef>
              <a:spcAft>
                <a:spcPts val="0"/>
              </a:spcAft>
              <a:buNone/>
            </a:pPr>
            <a:r>
              <a:rPr b="1" lang="en" sz="2400"/>
              <a:t>Low m</a:t>
            </a:r>
            <a:r>
              <a:rPr b="1" lang="en" sz="2400"/>
              <a:t>aterials/manufacturing cost</a:t>
            </a:r>
            <a:endParaRPr b="1" sz="2400"/>
          </a:p>
          <a:p>
            <a:pPr indent="0" lvl="0" marL="0" rtl="0" algn="l">
              <a:spcBef>
                <a:spcPts val="1600"/>
              </a:spcBef>
              <a:spcAft>
                <a:spcPts val="1600"/>
              </a:spcAft>
              <a:buNone/>
            </a:pPr>
            <a:r>
              <a:rPr b="1" lang="en" sz="2400"/>
              <a:t>Security of information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Wireless Communication</a:t>
            </a:r>
            <a:endParaRPr/>
          </a:p>
        </p:txBody>
      </p:sp>
      <p:sp>
        <p:nvSpPr>
          <p:cNvPr id="213" name="Google Shape;213;p24"/>
          <p:cNvSpPr txBox="1"/>
          <p:nvPr>
            <p:ph idx="1" type="body"/>
          </p:nvPr>
        </p:nvSpPr>
        <p:spPr>
          <a:xfrm>
            <a:off x="1297500" y="10479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EM waves</a:t>
            </a:r>
            <a:r>
              <a:rPr lang="en" sz="2400"/>
              <a:t> propagate signals </a:t>
            </a:r>
            <a:r>
              <a:rPr b="1" lang="en" sz="2400"/>
              <a:t>without </a:t>
            </a:r>
            <a:r>
              <a:rPr lang="en" sz="2400"/>
              <a:t>using an electric conductor or physical connection between two points. </a:t>
            </a:r>
            <a:endParaRPr sz="2400"/>
          </a:p>
          <a:p>
            <a:pPr indent="0" lvl="0" marL="0" rtl="0" algn="l">
              <a:spcBef>
                <a:spcPts val="1600"/>
              </a:spcBef>
              <a:spcAft>
                <a:spcPts val="0"/>
              </a:spcAft>
              <a:buNone/>
            </a:pPr>
            <a:r>
              <a:rPr lang="en" sz="2400"/>
              <a:t>Transistor radios, cell phones, wi-fi devices, and satellites in outer space are a few applications of </a:t>
            </a:r>
            <a:r>
              <a:rPr b="1" lang="en" sz="2400"/>
              <a:t>wireless communication using light</a:t>
            </a:r>
            <a:r>
              <a:rPr lang="en" sz="2400"/>
              <a:t>.</a:t>
            </a:r>
            <a:endParaRPr sz="2400"/>
          </a:p>
          <a:p>
            <a:pPr indent="0" lvl="0" marL="0" rtl="0" algn="l">
              <a:spcBef>
                <a:spcPts val="1600"/>
              </a:spcBef>
              <a:spcAft>
                <a:spcPts val="1600"/>
              </a:spcAft>
              <a:buNone/>
            </a:pPr>
            <a:r>
              <a:rPr lang="en" sz="2400"/>
              <a:t>Principles of EM waves used to understand and build wireless communication networks.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Wireless Communication</a:t>
            </a:r>
            <a:endParaRPr/>
          </a:p>
        </p:txBody>
      </p:sp>
      <p:sp>
        <p:nvSpPr>
          <p:cNvPr id="219" name="Google Shape;219;p25"/>
          <p:cNvSpPr txBox="1"/>
          <p:nvPr>
            <p:ph idx="1" type="body"/>
          </p:nvPr>
        </p:nvSpPr>
        <p:spPr>
          <a:xfrm>
            <a:off x="339075" y="1547825"/>
            <a:ext cx="6959700" cy="29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Frequencies can range from a </a:t>
            </a:r>
            <a:r>
              <a:rPr b="1" lang="en" sz="1800"/>
              <a:t>few KHz to few hundred GHz</a:t>
            </a:r>
            <a:r>
              <a:rPr lang="en" sz="1800"/>
              <a:t>.</a:t>
            </a:r>
            <a:endParaRPr sz="1800"/>
          </a:p>
          <a:p>
            <a:pPr indent="0" lvl="0" marL="0" rtl="0" algn="l">
              <a:spcBef>
                <a:spcPts val="1600"/>
              </a:spcBef>
              <a:spcAft>
                <a:spcPts val="0"/>
              </a:spcAft>
              <a:buNone/>
            </a:pPr>
            <a:r>
              <a:rPr lang="en" sz="1800"/>
              <a:t>Radio and Microwaves can penetrate most materials </a:t>
            </a:r>
            <a:r>
              <a:rPr b="1" lang="en" sz="1800"/>
              <a:t>without change in frequency</a:t>
            </a:r>
            <a:endParaRPr sz="1800"/>
          </a:p>
          <a:p>
            <a:pPr indent="0" lvl="0" marL="0" rtl="0" algn="l">
              <a:spcBef>
                <a:spcPts val="1600"/>
              </a:spcBef>
              <a:spcAft>
                <a:spcPts val="0"/>
              </a:spcAft>
              <a:buNone/>
            </a:pPr>
            <a:r>
              <a:rPr lang="en" sz="1800"/>
              <a:t>Wireless data communications allows wireless networking between computers, cell phones and other digital devices.</a:t>
            </a:r>
            <a:endParaRPr sz="1800"/>
          </a:p>
          <a:p>
            <a:pPr indent="0" lvl="0" marL="0" rtl="0" algn="l">
              <a:spcBef>
                <a:spcPts val="1600"/>
              </a:spcBef>
              <a:spcAft>
                <a:spcPts val="1600"/>
              </a:spcAft>
              <a:buNone/>
            </a:pPr>
            <a:r>
              <a:rPr b="1" lang="en" sz="1800"/>
              <a:t>Technologies differ in signal strength, coverage range, and performance (bandwidth).</a:t>
            </a:r>
            <a:endParaRPr sz="1800"/>
          </a:p>
        </p:txBody>
      </p:sp>
      <p:pic>
        <p:nvPicPr>
          <p:cNvPr id="220" name="Google Shape;220;p25"/>
          <p:cNvPicPr preferRelativeResize="0"/>
          <p:nvPr/>
        </p:nvPicPr>
        <p:blipFill>
          <a:blip r:embed="rId3">
            <a:alphaModFix/>
          </a:blip>
          <a:stretch>
            <a:fillRect/>
          </a:stretch>
        </p:blipFill>
        <p:spPr>
          <a:xfrm>
            <a:off x="7298775" y="1517350"/>
            <a:ext cx="1752300" cy="30510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Wireless Data Communication</a:t>
            </a:r>
            <a:endParaRPr/>
          </a:p>
        </p:txBody>
      </p:sp>
      <p:sp>
        <p:nvSpPr>
          <p:cNvPr id="226" name="Google Shape;226;p26"/>
          <p:cNvSpPr txBox="1"/>
          <p:nvPr>
            <p:ph idx="1" type="body"/>
          </p:nvPr>
        </p:nvSpPr>
        <p:spPr>
          <a:xfrm>
            <a:off x="106500" y="1472000"/>
            <a:ext cx="577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Wireless data communications are used to span a distance </a:t>
            </a:r>
            <a:r>
              <a:rPr b="1" lang="en" sz="1400"/>
              <a:t>beyond </a:t>
            </a:r>
            <a:r>
              <a:rPr lang="en" sz="1400"/>
              <a:t>the capabilities of typical cabling in point-to-point communication.</a:t>
            </a:r>
            <a:endParaRPr sz="1400"/>
          </a:p>
          <a:p>
            <a:pPr indent="0" lvl="0" marL="0" rtl="0" algn="l">
              <a:spcBef>
                <a:spcPts val="1600"/>
              </a:spcBef>
              <a:spcAft>
                <a:spcPts val="0"/>
              </a:spcAft>
              <a:buNone/>
            </a:pPr>
            <a:r>
              <a:rPr lang="en" sz="1400"/>
              <a:t>We can use wireless signals to where cabling is difficult or costly, or to remotely connect mobile users or networks.</a:t>
            </a:r>
            <a:endParaRPr sz="1400"/>
          </a:p>
          <a:p>
            <a:pPr indent="0" lvl="0" marL="0" rtl="0" algn="l">
              <a:spcBef>
                <a:spcPts val="1600"/>
              </a:spcBef>
              <a:spcAft>
                <a:spcPts val="0"/>
              </a:spcAft>
              <a:buNone/>
            </a:pPr>
            <a:r>
              <a:rPr lang="en" sz="1400"/>
              <a:t>Wi-Fi, GSM, CDMA, GRPS, 2G, 3G, 4G, and 5G are examples of different cellular networks that are linked to form extensive communication networks.</a:t>
            </a:r>
            <a:endParaRPr sz="1400"/>
          </a:p>
          <a:p>
            <a:pPr indent="0" lvl="0" marL="0" rtl="0" algn="l">
              <a:spcBef>
                <a:spcPts val="1600"/>
              </a:spcBef>
              <a:spcAft>
                <a:spcPts val="0"/>
              </a:spcAft>
              <a:buNone/>
            </a:pPr>
            <a:r>
              <a:rPr lang="en" sz="1400"/>
              <a:t>5G will operate with waves shorter than microwaves, this will allow for</a:t>
            </a:r>
            <a:r>
              <a:rPr b="1" lang="en" sz="1400"/>
              <a:t> increased bandwidth, but will require more power and </a:t>
            </a:r>
            <a:r>
              <a:rPr b="1" lang="en" sz="1400"/>
              <a:t>antennas</a:t>
            </a:r>
            <a:r>
              <a:rPr lang="en" sz="1400"/>
              <a:t> to transmit signals over far distances.</a:t>
            </a:r>
            <a:endParaRPr sz="1400"/>
          </a:p>
          <a:p>
            <a:pPr indent="0" lvl="0" marL="0" rtl="0" algn="l">
              <a:spcBef>
                <a:spcPts val="1600"/>
              </a:spcBef>
              <a:spcAft>
                <a:spcPts val="1600"/>
              </a:spcAft>
              <a:buNone/>
            </a:pPr>
            <a:r>
              <a:t/>
            </a:r>
            <a:endParaRPr sz="1400"/>
          </a:p>
        </p:txBody>
      </p:sp>
      <p:pic>
        <p:nvPicPr>
          <p:cNvPr id="227" name="Google Shape;227;p26"/>
          <p:cNvPicPr preferRelativeResize="0"/>
          <p:nvPr/>
        </p:nvPicPr>
        <p:blipFill>
          <a:blip r:embed="rId3">
            <a:alphaModFix/>
          </a:blip>
          <a:stretch>
            <a:fillRect/>
          </a:stretch>
        </p:blipFill>
        <p:spPr>
          <a:xfrm>
            <a:off x="5694875" y="1328600"/>
            <a:ext cx="3388325" cy="2736050"/>
          </a:xfrm>
          <a:prstGeom prst="rect">
            <a:avLst/>
          </a:prstGeom>
          <a:noFill/>
          <a:ln>
            <a:noFill/>
          </a:ln>
        </p:spPr>
      </p:pic>
      <p:sp>
        <p:nvSpPr>
          <p:cNvPr id="228" name="Google Shape;228;p26"/>
          <p:cNvSpPr txBox="1"/>
          <p:nvPr/>
        </p:nvSpPr>
        <p:spPr>
          <a:xfrm>
            <a:off x="5886300" y="4085400"/>
            <a:ext cx="31968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1"/>
                </a:solidFill>
                <a:latin typeface="Lato"/>
                <a:ea typeface="Lato"/>
                <a:cs typeface="Lato"/>
                <a:sym typeface="Lato"/>
              </a:rPr>
              <a:t>Figure 7: W</a:t>
            </a:r>
            <a:r>
              <a:rPr lang="en">
                <a:solidFill>
                  <a:schemeClr val="lt1"/>
                </a:solidFill>
                <a:latin typeface="Lato"/>
                <a:ea typeface="Lato"/>
                <a:cs typeface="Lato"/>
                <a:sym typeface="Lato"/>
              </a:rPr>
              <a:t>ireless networks </a:t>
            </a:r>
            <a:r>
              <a:rPr b="1" lang="en">
                <a:solidFill>
                  <a:schemeClr val="lt1"/>
                </a:solidFill>
                <a:latin typeface="Lato"/>
                <a:ea typeface="Lato"/>
                <a:cs typeface="Lato"/>
                <a:sym typeface="Lato"/>
              </a:rPr>
              <a:t>are divided into small</a:t>
            </a:r>
            <a:r>
              <a:rPr lang="en">
                <a:solidFill>
                  <a:schemeClr val="lt1"/>
                </a:solidFill>
                <a:latin typeface="Lato"/>
                <a:ea typeface="Lato"/>
                <a:cs typeface="Lato"/>
                <a:sym typeface="Lato"/>
              </a:rPr>
              <a:t> geographical areas called </a:t>
            </a:r>
            <a:r>
              <a:rPr b="1" lang="en">
                <a:solidFill>
                  <a:schemeClr val="lt1"/>
                </a:solidFill>
                <a:latin typeface="Lato"/>
                <a:ea typeface="Lato"/>
                <a:cs typeface="Lato"/>
                <a:sym typeface="Lato"/>
              </a:rPr>
              <a:t>cells</a:t>
            </a:r>
            <a:r>
              <a:rPr lang="en">
                <a:solidFill>
                  <a:schemeClr val="lt1"/>
                </a:solidFill>
                <a:latin typeface="Lato"/>
                <a:ea typeface="Lato"/>
                <a:cs typeface="Lato"/>
                <a:sym typeface="Lato"/>
              </a:rPr>
              <a:t> [4].</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Wireless Communication Networks</a:t>
            </a:r>
            <a:endParaRPr/>
          </a:p>
        </p:txBody>
      </p:sp>
      <p:sp>
        <p:nvSpPr>
          <p:cNvPr id="234" name="Google Shape;234;p27"/>
          <p:cNvSpPr txBox="1"/>
          <p:nvPr>
            <p:ph idx="1" type="body"/>
          </p:nvPr>
        </p:nvSpPr>
        <p:spPr>
          <a:xfrm>
            <a:off x="1297500" y="10556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Wireless devices in a cell communicate by radio waves with a </a:t>
            </a:r>
            <a:r>
              <a:rPr b="1" lang="en" sz="1400"/>
              <a:t>local antenna array </a:t>
            </a:r>
            <a:r>
              <a:rPr lang="en" sz="1400"/>
              <a:t>and low power automated transceiver (transmitter and receiver) </a:t>
            </a:r>
            <a:r>
              <a:rPr b="1" lang="en" sz="1400"/>
              <a:t>in the cell</a:t>
            </a:r>
            <a:r>
              <a:rPr lang="en" sz="1400"/>
              <a:t> [4].</a:t>
            </a:r>
            <a:endParaRPr sz="1400"/>
          </a:p>
          <a:p>
            <a:pPr indent="0" lvl="0" marL="0" rtl="0" algn="l">
              <a:spcBef>
                <a:spcPts val="1600"/>
              </a:spcBef>
              <a:spcAft>
                <a:spcPts val="0"/>
              </a:spcAft>
              <a:buNone/>
            </a:pPr>
            <a:r>
              <a:rPr lang="en" sz="1400"/>
              <a:t>Local antennas are connected with telephone networks and the Internet by a </a:t>
            </a:r>
            <a:r>
              <a:rPr b="1" lang="en" sz="1400"/>
              <a:t>high bandwidth optical fiber or a dedicated wireless connection</a:t>
            </a:r>
            <a:r>
              <a:rPr lang="en" sz="1400"/>
              <a:t>.</a:t>
            </a:r>
            <a:endParaRPr sz="1400"/>
          </a:p>
          <a:p>
            <a:pPr indent="0" lvl="0" marL="0" rtl="0" algn="l">
              <a:spcBef>
                <a:spcPts val="1600"/>
              </a:spcBef>
              <a:spcAft>
                <a:spcPts val="0"/>
              </a:spcAft>
              <a:buNone/>
            </a:pPr>
            <a:r>
              <a:rPr lang="en" sz="1400"/>
              <a:t>5G and other wireless technologies utilize </a:t>
            </a:r>
            <a:r>
              <a:rPr b="1" lang="en" sz="1400"/>
              <a:t>MIMO (multiple-input multiple-output)</a:t>
            </a:r>
            <a:r>
              <a:rPr lang="en" sz="1400"/>
              <a:t> systems [5]. Parallel bitstreams of data can be transmitted simultaneously between devices.</a:t>
            </a:r>
            <a:endParaRPr sz="1400"/>
          </a:p>
          <a:p>
            <a:pPr indent="0" lvl="0" marL="0" rtl="0" algn="l">
              <a:spcBef>
                <a:spcPts val="1600"/>
              </a:spcBef>
              <a:spcAft>
                <a:spcPts val="0"/>
              </a:spcAft>
              <a:buNone/>
            </a:pPr>
            <a:r>
              <a:rPr lang="en" sz="1400"/>
              <a:t>Using </a:t>
            </a:r>
            <a:r>
              <a:rPr b="1" lang="en" sz="1400"/>
              <a:t>beamforming</a:t>
            </a:r>
            <a:r>
              <a:rPr lang="en" sz="1400"/>
              <a:t>, communication systems will calculate the best path for radio waves to reach each wireless device in </a:t>
            </a:r>
            <a:r>
              <a:rPr lang="en" sz="1400"/>
              <a:t>real time</a:t>
            </a:r>
            <a:endParaRPr sz="1400"/>
          </a:p>
          <a:p>
            <a:pPr indent="0" lvl="0" marL="0" rtl="0" algn="l">
              <a:spcBef>
                <a:spcPts val="1600"/>
              </a:spcBef>
              <a:spcAft>
                <a:spcPts val="0"/>
              </a:spcAft>
              <a:buNone/>
            </a:pPr>
            <a:r>
              <a:rPr lang="en" sz="1400"/>
              <a:t>Multiple antennas work </a:t>
            </a:r>
            <a:r>
              <a:rPr b="1" lang="en" sz="1400"/>
              <a:t>together as phased arrays to connect devices</a:t>
            </a:r>
            <a:r>
              <a:rPr lang="en" sz="1400"/>
              <a:t>. For example, 5G can support up to a </a:t>
            </a:r>
            <a:r>
              <a:rPr b="1" lang="en" sz="1400"/>
              <a:t>million devices per sq. km</a:t>
            </a:r>
            <a:r>
              <a:rPr lang="en" sz="1400"/>
              <a:t>, while 4G supports only up to 100,000 devices for same area [5].</a:t>
            </a:r>
            <a:endParaRPr sz="1400"/>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Connectivity</a:t>
            </a:r>
            <a:endParaRPr/>
          </a:p>
        </p:txBody>
      </p:sp>
      <p:sp>
        <p:nvSpPr>
          <p:cNvPr id="240" name="Google Shape;240;p28"/>
          <p:cNvSpPr txBox="1"/>
          <p:nvPr>
            <p:ph idx="1" type="body"/>
          </p:nvPr>
        </p:nvSpPr>
        <p:spPr>
          <a:xfrm>
            <a:off x="1297500" y="14308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Principles derived in science and mathematics provide the means to understand how </a:t>
            </a:r>
            <a:r>
              <a:rPr b="1" lang="en" sz="1800"/>
              <a:t>light is used to connect various networks</a:t>
            </a:r>
            <a:r>
              <a:rPr lang="en" sz="1800"/>
              <a:t>.</a:t>
            </a:r>
            <a:endParaRPr sz="1800"/>
          </a:p>
          <a:p>
            <a:pPr indent="0" lvl="0" marL="0" rtl="0" algn="l">
              <a:spcBef>
                <a:spcPts val="1600"/>
              </a:spcBef>
              <a:spcAft>
                <a:spcPts val="0"/>
              </a:spcAft>
              <a:buNone/>
            </a:pPr>
            <a:r>
              <a:rPr lang="en" sz="1800"/>
              <a:t>Combining optical fibre and wireless radio waves, we can connect networks and devices in the ‘Internet of Things’ with </a:t>
            </a:r>
            <a:r>
              <a:rPr b="1" lang="en" sz="1800"/>
              <a:t>high bandwidth, low latency capabilities over large distances</a:t>
            </a:r>
            <a:r>
              <a:rPr lang="en" sz="1800"/>
              <a:t>.</a:t>
            </a:r>
            <a:endParaRPr sz="1800"/>
          </a:p>
          <a:p>
            <a:pPr indent="0" lvl="0" marL="0" rtl="0" algn="l">
              <a:spcBef>
                <a:spcPts val="1600"/>
              </a:spcBef>
              <a:spcAft>
                <a:spcPts val="0"/>
              </a:spcAft>
              <a:buNone/>
            </a:pPr>
            <a:r>
              <a:rPr lang="en" sz="1800"/>
              <a:t>These systems provide the connectivity of today’s networks.</a:t>
            </a:r>
            <a:endParaRPr sz="1800"/>
          </a:p>
          <a:p>
            <a:pPr indent="0" lvl="0" marL="0" rtl="0" algn="l">
              <a:spcBef>
                <a:spcPts val="1600"/>
              </a:spcBef>
              <a:spcAft>
                <a:spcPts val="0"/>
              </a:spcAft>
              <a:buNone/>
            </a:pPr>
            <a:r>
              <a:rPr b="1" lang="en" sz="1800"/>
              <a:t>D</a:t>
            </a:r>
            <a:r>
              <a:rPr b="1" lang="en" sz="1800"/>
              <a:t>emand for faster and larger information is driving the evolution of communication networks</a:t>
            </a:r>
            <a:r>
              <a:rPr lang="en" sz="1800"/>
              <a:t>.</a:t>
            </a:r>
            <a:endParaRPr sz="1800"/>
          </a:p>
          <a:p>
            <a:pPr indent="0" lvl="0" marL="0" rtl="0" algn="l">
              <a:spcBef>
                <a:spcPts val="1600"/>
              </a:spcBef>
              <a:spcAft>
                <a:spcPts val="1600"/>
              </a:spcAft>
              <a:buNone/>
            </a:pPr>
            <a:r>
              <a:rPr lang="en" sz="1800"/>
              <a:t>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Connectivity References</a:t>
            </a:r>
            <a:endParaRPr/>
          </a:p>
        </p:txBody>
      </p:sp>
      <p:sp>
        <p:nvSpPr>
          <p:cNvPr id="246" name="Google Shape;246;p29"/>
          <p:cNvSpPr txBox="1"/>
          <p:nvPr>
            <p:ph idx="1" type="body"/>
          </p:nvPr>
        </p:nvSpPr>
        <p:spPr>
          <a:xfrm>
            <a:off x="1297500" y="1567550"/>
            <a:ext cx="7585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“James Clerk Maxwell”. </a:t>
            </a:r>
            <a:r>
              <a:rPr i="1" lang="en"/>
              <a:t>Wikipedia</a:t>
            </a:r>
            <a:r>
              <a:rPr lang="en"/>
              <a:t> 2019, https://en.wikipedia.org/wiki/James_Clerk_Maxwell</a:t>
            </a:r>
            <a:endParaRPr/>
          </a:p>
          <a:p>
            <a:pPr indent="0" lvl="0" marL="0" rtl="0" algn="l">
              <a:spcBef>
                <a:spcPts val="1600"/>
              </a:spcBef>
              <a:spcAft>
                <a:spcPts val="0"/>
              </a:spcAft>
              <a:buNone/>
            </a:pPr>
            <a:r>
              <a:rPr lang="en"/>
              <a:t>[2]	Hellmut Fritzsche and Melba Phillips “Electromagnetic radiation”. Encyclopædia Britannica. Published: October 18, 2017 URL: https://www.britannica.com/science/electromagnetic-radiation</a:t>
            </a:r>
            <a:endParaRPr/>
          </a:p>
          <a:p>
            <a:pPr indent="0" lvl="0" marL="0" rtl="0" algn="l">
              <a:spcBef>
                <a:spcPts val="1600"/>
              </a:spcBef>
              <a:spcAft>
                <a:spcPts val="0"/>
              </a:spcAft>
              <a:buNone/>
            </a:pPr>
            <a:r>
              <a:rPr lang="en"/>
              <a:t>[3]	</a:t>
            </a:r>
            <a:r>
              <a:rPr lang="en"/>
              <a:t>“Optical fiber”. </a:t>
            </a:r>
            <a:r>
              <a:rPr i="1" lang="en"/>
              <a:t>Wikipedia</a:t>
            </a:r>
            <a:r>
              <a:rPr lang="en"/>
              <a:t> 2019, </a:t>
            </a:r>
            <a:r>
              <a:rPr lang="en"/>
              <a:t>https://en.wikipedia.org/wiki/Optical_fiber</a:t>
            </a:r>
            <a:endParaRPr/>
          </a:p>
          <a:p>
            <a:pPr indent="0" lvl="0" marL="0" rtl="0" algn="l">
              <a:spcBef>
                <a:spcPts val="1600"/>
              </a:spcBef>
              <a:spcAft>
                <a:spcPts val="0"/>
              </a:spcAft>
              <a:buNone/>
            </a:pPr>
            <a:r>
              <a:rPr lang="en"/>
              <a:t>[4]	“Cellular networks”. </a:t>
            </a:r>
            <a:r>
              <a:rPr i="1" lang="en"/>
              <a:t>Wikipedia</a:t>
            </a:r>
            <a:r>
              <a:rPr lang="en"/>
              <a:t> 2019, https://en.wikipedia.org/wiki/Cellular_network</a:t>
            </a:r>
            <a:endParaRPr/>
          </a:p>
          <a:p>
            <a:pPr indent="0" lvl="0" marL="0" rtl="0" algn="l">
              <a:spcBef>
                <a:spcPts val="1600"/>
              </a:spcBef>
              <a:spcAft>
                <a:spcPts val="0"/>
              </a:spcAft>
              <a:buNone/>
            </a:pPr>
            <a:r>
              <a:rPr lang="en"/>
              <a:t>[5]	“5G”. </a:t>
            </a:r>
            <a:r>
              <a:rPr i="1" lang="en"/>
              <a:t>Wikipedia</a:t>
            </a:r>
            <a:r>
              <a:rPr lang="en"/>
              <a:t> 2019, https://en.wikipedia.org/wiki/5G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Theory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 What is Network Theory</a:t>
            </a:r>
            <a:endParaRPr/>
          </a:p>
        </p:txBody>
      </p:sp>
      <p:sp>
        <p:nvSpPr>
          <p:cNvPr id="257" name="Google Shape;257;p31"/>
          <p:cNvSpPr txBox="1"/>
          <p:nvPr>
            <p:ph idx="1" type="body"/>
          </p:nvPr>
        </p:nvSpPr>
        <p:spPr>
          <a:xfrm>
            <a:off x="1104400" y="103322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Char char="●"/>
            </a:pPr>
            <a:r>
              <a:rPr lang="en"/>
              <a:t>Network Theory delves into the connectivity of devices inside a network. It states that a network of devices isn’t defined by the number of devices, but rather the </a:t>
            </a:r>
            <a:r>
              <a:rPr lang="en"/>
              <a:t>connectivity</a:t>
            </a:r>
            <a:r>
              <a:rPr lang="en"/>
              <a:t> between these devices</a:t>
            </a:r>
            <a:endParaRPr/>
          </a:p>
          <a:p>
            <a:pPr indent="-311150" lvl="0" marL="457200" rtl="0" algn="l">
              <a:spcBef>
                <a:spcPts val="0"/>
              </a:spcBef>
              <a:spcAft>
                <a:spcPts val="0"/>
              </a:spcAft>
              <a:buClr>
                <a:schemeClr val="lt1"/>
              </a:buClr>
              <a:buSzPts val="1300"/>
              <a:buFont typeface="Lato"/>
              <a:buChar char="●"/>
            </a:pPr>
            <a:r>
              <a:rPr lang="en"/>
              <a:t>Network Theory can also be considered the main building block for the Internet of things as network theory </a:t>
            </a:r>
            <a:endParaRPr/>
          </a:p>
          <a:p>
            <a:pPr indent="0" lvl="0" marL="0" rtl="0" algn="l">
              <a:spcBef>
                <a:spcPts val="1600"/>
              </a:spcBef>
              <a:spcAft>
                <a:spcPts val="1600"/>
              </a:spcAft>
              <a:buNone/>
            </a:pPr>
            <a:r>
              <a:t/>
            </a:r>
            <a:endParaRPr/>
          </a:p>
        </p:txBody>
      </p:sp>
      <p:pic>
        <p:nvPicPr>
          <p:cNvPr id="258" name="Google Shape;258;p31"/>
          <p:cNvPicPr preferRelativeResize="0"/>
          <p:nvPr/>
        </p:nvPicPr>
        <p:blipFill rotWithShape="1">
          <a:blip r:embed="rId3">
            <a:alphaModFix/>
          </a:blip>
          <a:srcRect b="14635" l="0" r="0" t="13659"/>
          <a:stretch/>
        </p:blipFill>
        <p:spPr>
          <a:xfrm>
            <a:off x="2286000" y="2410875"/>
            <a:ext cx="4572000" cy="245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of Things</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Internet of Things refers to the connectivity of our devices, how they communicate with each other and how they </a:t>
            </a:r>
            <a:r>
              <a:rPr lang="en" sz="1400"/>
              <a:t>affect</a:t>
            </a:r>
            <a:r>
              <a:rPr lang="en" sz="1400"/>
              <a:t> our daily lives</a:t>
            </a:r>
            <a:endParaRPr sz="1400"/>
          </a:p>
          <a:p>
            <a:pPr indent="0" lvl="0" marL="0" rtl="0" algn="l">
              <a:spcBef>
                <a:spcPts val="1600"/>
              </a:spcBef>
              <a:spcAft>
                <a:spcPts val="1600"/>
              </a:spcAft>
              <a:buNone/>
            </a:pPr>
            <a:r>
              <a:rPr lang="en" sz="1400"/>
              <a:t>The modern world relies on the internet of things in order to function and is still trying to further the concept forward. The concept of the Internet of Things can be applied to bluetooth, smart homes. </a:t>
            </a:r>
            <a:r>
              <a:rPr lang="en" sz="1400"/>
              <a:t>b</a:t>
            </a:r>
            <a:r>
              <a:rPr lang="en" sz="1400"/>
              <a:t>usinesses , etc. </a:t>
            </a:r>
            <a:endParaRPr sz="1400"/>
          </a:p>
        </p:txBody>
      </p:sp>
      <p:pic>
        <p:nvPicPr>
          <p:cNvPr id="142" name="Google Shape;142;p14"/>
          <p:cNvPicPr preferRelativeResize="0"/>
          <p:nvPr/>
        </p:nvPicPr>
        <p:blipFill>
          <a:blip r:embed="rId3">
            <a:alphaModFix/>
          </a:blip>
          <a:stretch>
            <a:fillRect/>
          </a:stretch>
        </p:blipFill>
        <p:spPr>
          <a:xfrm>
            <a:off x="5129825" y="2637675"/>
            <a:ext cx="3761851" cy="2274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Graph Theory</a:t>
            </a:r>
            <a:endParaRPr/>
          </a:p>
        </p:txBody>
      </p:sp>
      <p:sp>
        <p:nvSpPr>
          <p:cNvPr id="264" name="Google Shape;264;p32"/>
          <p:cNvSpPr txBox="1"/>
          <p:nvPr>
            <p:ph idx="1" type="body"/>
          </p:nvPr>
        </p:nvSpPr>
        <p:spPr>
          <a:xfrm>
            <a:off x="1104400" y="10332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Networks can also be considered as graphs (from a mathematical perspective)</a:t>
            </a:r>
            <a:endParaRPr/>
          </a:p>
          <a:p>
            <a:pPr indent="-311150" lvl="0" marL="457200" rtl="0" algn="l">
              <a:spcBef>
                <a:spcPts val="0"/>
              </a:spcBef>
              <a:spcAft>
                <a:spcPts val="0"/>
              </a:spcAft>
              <a:buSzPts val="1300"/>
              <a:buChar char="●"/>
            </a:pPr>
            <a:r>
              <a:rPr lang="en"/>
              <a:t>In order to fully grasp network theory, you must have a understanding of what graph theory is</a:t>
            </a:r>
            <a:endParaRPr/>
          </a:p>
          <a:p>
            <a:pPr indent="-311150" lvl="0" marL="457200" rtl="0" algn="l">
              <a:spcBef>
                <a:spcPts val="0"/>
              </a:spcBef>
              <a:spcAft>
                <a:spcPts val="0"/>
              </a:spcAft>
              <a:buSzPts val="1300"/>
              <a:buChar char="●"/>
            </a:pPr>
            <a:r>
              <a:rPr lang="en"/>
              <a:t>graph theory is the study of the mathematical properties of graphs and builds the theoretical foundation for modern network theory</a:t>
            </a:r>
            <a:endParaRPr/>
          </a:p>
          <a:p>
            <a:pPr indent="-311150" lvl="0" marL="457200" rtl="0" algn="l">
              <a:spcBef>
                <a:spcPts val="0"/>
              </a:spcBef>
              <a:spcAft>
                <a:spcPts val="0"/>
              </a:spcAft>
              <a:buSzPts val="1300"/>
              <a:buChar char="●"/>
            </a:pPr>
            <a:r>
              <a:rPr lang="en"/>
              <a:t>Graph theory is a tool to look at the underlying structure of complicated objects and dynamic phenomena by simplifying the structure</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Theory-History</a:t>
            </a:r>
            <a:endParaRPr/>
          </a:p>
        </p:txBody>
      </p:sp>
      <p:sp>
        <p:nvSpPr>
          <p:cNvPr id="270" name="Google Shape;270;p33"/>
          <p:cNvSpPr txBox="1"/>
          <p:nvPr>
            <p:ph idx="1" type="body"/>
          </p:nvPr>
        </p:nvSpPr>
        <p:spPr>
          <a:xfrm>
            <a:off x="1104400" y="10332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the German city of Konigsberg was settled on the </a:t>
            </a:r>
            <a:r>
              <a:rPr lang="en"/>
              <a:t>river</a:t>
            </a:r>
            <a:r>
              <a:rPr lang="en"/>
              <a:t> Pregel. It was set on both sides of the river and had two islands in </a:t>
            </a:r>
            <a:r>
              <a:rPr lang="en"/>
              <a:t>which</a:t>
            </a:r>
            <a:r>
              <a:rPr lang="en"/>
              <a:t> all of it was connected by seven bridges. The problem was discovering a route through the city that would cross each and every bridge once and only once. </a:t>
            </a:r>
            <a:endParaRPr/>
          </a:p>
          <a:p>
            <a:pPr indent="0" lvl="0" marL="0" rtl="0" algn="l">
              <a:spcBef>
                <a:spcPts val="1600"/>
              </a:spcBef>
              <a:spcAft>
                <a:spcPts val="0"/>
              </a:spcAft>
              <a:buNone/>
            </a:pPr>
            <a:r>
              <a:rPr lang="en"/>
              <a:t>Solution:Leonhard Euler declared that there was no such route. Euler pointed out that regular measurements and calculations wouldn’t account for this type of issue and instead created a new kind of geometry (graph Theory). Euler was able to come up with the observation by constructing a network with 4 nodes and 7 edges.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71" name="Google Shape;271;p33"/>
          <p:cNvPicPr preferRelativeResize="0"/>
          <p:nvPr/>
        </p:nvPicPr>
        <p:blipFill>
          <a:blip r:embed="rId3">
            <a:alphaModFix/>
          </a:blip>
          <a:stretch>
            <a:fillRect/>
          </a:stretch>
        </p:blipFill>
        <p:spPr>
          <a:xfrm>
            <a:off x="1552300" y="3248200"/>
            <a:ext cx="5562600" cy="167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Theory-Concepts</a:t>
            </a:r>
            <a:endParaRPr/>
          </a:p>
        </p:txBody>
      </p:sp>
      <p:sp>
        <p:nvSpPr>
          <p:cNvPr id="277" name="Google Shape;277;p34"/>
          <p:cNvSpPr txBox="1"/>
          <p:nvPr>
            <p:ph idx="1" type="body"/>
          </p:nvPr>
        </p:nvSpPr>
        <p:spPr>
          <a:xfrm>
            <a:off x="964150" y="1033225"/>
            <a:ext cx="7038900" cy="40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Network-Graph with </a:t>
            </a:r>
            <a:r>
              <a:rPr lang="en" sz="1000"/>
              <a:t>associated</a:t>
            </a:r>
            <a:r>
              <a:rPr lang="en" sz="1000"/>
              <a:t> numerical values</a:t>
            </a:r>
            <a:endParaRPr sz="1000"/>
          </a:p>
          <a:p>
            <a:pPr indent="0" lvl="0" marL="0" rtl="0" algn="l">
              <a:lnSpc>
                <a:spcPct val="100000"/>
              </a:lnSpc>
              <a:spcBef>
                <a:spcPts val="0"/>
              </a:spcBef>
              <a:spcAft>
                <a:spcPts val="0"/>
              </a:spcAft>
              <a:buNone/>
            </a:pPr>
            <a:r>
              <a:rPr lang="en" sz="1000" u="sng"/>
              <a:t>Arcs</a:t>
            </a:r>
            <a:endParaRPr sz="1000" u="sng"/>
          </a:p>
          <a:p>
            <a:pPr indent="0" lvl="0" marL="0" rtl="0" algn="l">
              <a:lnSpc>
                <a:spcPct val="100000"/>
              </a:lnSpc>
              <a:spcBef>
                <a:spcPts val="0"/>
              </a:spcBef>
              <a:spcAft>
                <a:spcPts val="0"/>
              </a:spcAft>
              <a:buNone/>
            </a:pPr>
            <a:r>
              <a:rPr lang="en" sz="1000"/>
              <a:t>-connections between nodes.</a:t>
            </a:r>
            <a:endParaRPr sz="1000"/>
          </a:p>
          <a:p>
            <a:pPr indent="0" lvl="0" marL="0" rtl="0" algn="l">
              <a:lnSpc>
                <a:spcPct val="100000"/>
              </a:lnSpc>
              <a:spcBef>
                <a:spcPts val="0"/>
              </a:spcBef>
              <a:spcAft>
                <a:spcPts val="0"/>
              </a:spcAft>
              <a:buNone/>
            </a:pPr>
            <a:r>
              <a:rPr lang="en" sz="1000"/>
              <a:t>-Arcs can either be directed (defined direction to node 1 to 2) or undirected (undefined direction between 2 nodes). These properties define if the graph is defined or undefined</a:t>
            </a:r>
            <a:endParaRPr sz="1000"/>
          </a:p>
          <a:p>
            <a:pPr indent="0" lvl="0" marL="0" rtl="0" algn="l">
              <a:lnSpc>
                <a:spcPct val="100000"/>
              </a:lnSpc>
              <a:spcBef>
                <a:spcPts val="0"/>
              </a:spcBef>
              <a:spcAft>
                <a:spcPts val="0"/>
              </a:spcAft>
              <a:buNone/>
            </a:pPr>
            <a:r>
              <a:rPr lang="en" sz="1000" u="sng"/>
              <a:t>Connectivity</a:t>
            </a:r>
            <a:endParaRPr sz="1000" u="sng"/>
          </a:p>
          <a:p>
            <a:pPr indent="-292100" lvl="0" marL="457200" rtl="0" algn="l">
              <a:lnSpc>
                <a:spcPct val="100000"/>
              </a:lnSpc>
              <a:spcBef>
                <a:spcPts val="0"/>
              </a:spcBef>
              <a:spcAft>
                <a:spcPts val="0"/>
              </a:spcAft>
              <a:buSzPts val="1000"/>
              <a:buChar char="●"/>
            </a:pPr>
            <a:r>
              <a:rPr lang="en" sz="1000"/>
              <a:t>defines number of arcs connected to a node. </a:t>
            </a:r>
            <a:endParaRPr sz="1000"/>
          </a:p>
          <a:p>
            <a:pPr indent="-292100" lvl="0" marL="457200" rtl="0" algn="l">
              <a:lnSpc>
                <a:spcPct val="100000"/>
              </a:lnSpc>
              <a:spcBef>
                <a:spcPts val="0"/>
              </a:spcBef>
              <a:spcAft>
                <a:spcPts val="0"/>
              </a:spcAft>
              <a:buSzPts val="1000"/>
              <a:buChar char="●"/>
            </a:pPr>
            <a:r>
              <a:rPr lang="en" sz="1000"/>
              <a:t>I</a:t>
            </a:r>
            <a:r>
              <a:rPr lang="en" sz="1000"/>
              <a:t>n undirected and </a:t>
            </a:r>
            <a:r>
              <a:rPr lang="en" sz="1000"/>
              <a:t>unweighted</a:t>
            </a:r>
            <a:r>
              <a:rPr lang="en" sz="1000"/>
              <a:t> networks, the nodal degree is calculated from the sum of all edges connected to a network</a:t>
            </a:r>
            <a:endParaRPr sz="1000"/>
          </a:p>
          <a:p>
            <a:pPr indent="-292100" lvl="0" marL="457200" rtl="0" algn="l">
              <a:lnSpc>
                <a:spcPct val="100000"/>
              </a:lnSpc>
              <a:spcBef>
                <a:spcPts val="0"/>
              </a:spcBef>
              <a:spcAft>
                <a:spcPts val="0"/>
              </a:spcAft>
              <a:buSzPts val="1000"/>
              <a:buChar char="●"/>
            </a:pPr>
            <a:r>
              <a:rPr lang="en" sz="1000"/>
              <a:t>in directed and weighted networks, the degree could be split into either a inward or outward degree</a:t>
            </a:r>
            <a:endParaRPr sz="1000"/>
          </a:p>
          <a:p>
            <a:pPr indent="-292100" lvl="0" marL="457200" rtl="0" algn="l">
              <a:lnSpc>
                <a:spcPct val="100000"/>
              </a:lnSpc>
              <a:spcBef>
                <a:spcPts val="0"/>
              </a:spcBef>
              <a:spcAft>
                <a:spcPts val="0"/>
              </a:spcAft>
              <a:buSzPts val="1000"/>
              <a:buChar char="●"/>
            </a:pPr>
            <a:r>
              <a:rPr lang="en" sz="1000"/>
              <a:t>inward degrees are equivalent to number of nodes connected to a certain node</a:t>
            </a:r>
            <a:endParaRPr sz="1000"/>
          </a:p>
          <a:p>
            <a:pPr indent="-292100" lvl="0" marL="457200" rtl="0" algn="l">
              <a:lnSpc>
                <a:spcPct val="100000"/>
              </a:lnSpc>
              <a:spcBef>
                <a:spcPts val="0"/>
              </a:spcBef>
              <a:spcAft>
                <a:spcPts val="0"/>
              </a:spcAft>
              <a:buSzPts val="1000"/>
              <a:buChar char="●"/>
            </a:pPr>
            <a:r>
              <a:rPr lang="en" sz="1000"/>
              <a:t>outward degrees are equivalent to number of nodes the certain node connects to</a:t>
            </a:r>
            <a:endParaRPr sz="1000"/>
          </a:p>
          <a:p>
            <a:pPr indent="-292100" lvl="0" marL="457200" rtl="0" algn="l">
              <a:lnSpc>
                <a:spcPct val="100000"/>
              </a:lnSpc>
              <a:spcBef>
                <a:spcPts val="0"/>
              </a:spcBef>
              <a:spcAft>
                <a:spcPts val="0"/>
              </a:spcAft>
              <a:buSzPts val="1000"/>
              <a:buChar char="●"/>
            </a:pPr>
            <a:r>
              <a:rPr lang="en" sz="1000"/>
              <a:t>the degree </a:t>
            </a:r>
            <a:r>
              <a:rPr lang="en" sz="1000"/>
              <a:t>of</a:t>
            </a:r>
            <a:r>
              <a:rPr lang="en" sz="1000"/>
              <a:t> the node decides the rate of speech at which the node can get data, the higher degree the node the bigger the chance of the node receiving data But if network is compromised, the first victims will be the higher degree nodes.</a:t>
            </a:r>
            <a:endParaRPr sz="1000"/>
          </a:p>
          <a:p>
            <a:pPr indent="0" lvl="0" marL="0" rtl="0" algn="l">
              <a:lnSpc>
                <a:spcPct val="100000"/>
              </a:lnSpc>
              <a:spcBef>
                <a:spcPts val="0"/>
              </a:spcBef>
              <a:spcAft>
                <a:spcPts val="0"/>
              </a:spcAft>
              <a:buNone/>
            </a:pPr>
            <a:r>
              <a:rPr lang="en" sz="1000" u="sng"/>
              <a:t>Centrality</a:t>
            </a:r>
            <a:endParaRPr sz="1000" u="sng"/>
          </a:p>
          <a:p>
            <a:pPr indent="-292100" lvl="0" marL="457200" rtl="0" algn="l">
              <a:lnSpc>
                <a:spcPct val="100000"/>
              </a:lnSpc>
              <a:spcBef>
                <a:spcPts val="0"/>
              </a:spcBef>
              <a:spcAft>
                <a:spcPts val="0"/>
              </a:spcAft>
              <a:buSzPts val="1000"/>
              <a:buChar char="●"/>
            </a:pPr>
            <a:r>
              <a:rPr lang="en" sz="1000"/>
              <a:t>Tool to measure the importance of a selected node in a network</a:t>
            </a:r>
            <a:endParaRPr sz="1000"/>
          </a:p>
          <a:p>
            <a:pPr indent="-292100" lvl="0" marL="457200" rtl="0" algn="l">
              <a:lnSpc>
                <a:spcPct val="100000"/>
              </a:lnSpc>
              <a:spcBef>
                <a:spcPts val="0"/>
              </a:spcBef>
              <a:spcAft>
                <a:spcPts val="0"/>
              </a:spcAft>
              <a:buSzPts val="1000"/>
              <a:buChar char="●"/>
            </a:pPr>
            <a:r>
              <a:rPr lang="en" sz="1000"/>
              <a:t>Degree centrality:importance of a node based on the number of direct arcs to its other nodes</a:t>
            </a:r>
            <a:endParaRPr sz="1000"/>
          </a:p>
          <a:p>
            <a:pPr indent="-292100" lvl="0" marL="457200" rtl="0" algn="l">
              <a:lnSpc>
                <a:spcPct val="100000"/>
              </a:lnSpc>
              <a:spcBef>
                <a:spcPts val="0"/>
              </a:spcBef>
              <a:spcAft>
                <a:spcPts val="0"/>
              </a:spcAft>
              <a:buSzPts val="1000"/>
              <a:buChar char="●"/>
            </a:pPr>
            <a:r>
              <a:rPr lang="en" sz="1000"/>
              <a:t>Closeness Centrality: the importance of a node based on its total shortest distance to the rest of the network</a:t>
            </a:r>
            <a:endParaRPr sz="1000"/>
          </a:p>
          <a:p>
            <a:pPr indent="-292100" lvl="0" marL="457200" rtl="0" algn="l">
              <a:lnSpc>
                <a:spcPct val="100000"/>
              </a:lnSpc>
              <a:spcBef>
                <a:spcPts val="0"/>
              </a:spcBef>
              <a:spcAft>
                <a:spcPts val="0"/>
              </a:spcAft>
              <a:buSzPts val="1000"/>
              <a:buChar char="●"/>
            </a:pPr>
            <a:r>
              <a:rPr lang="en" sz="1000"/>
              <a:t>Betweenness Centrality: quantifies how often a node appears on the shortest path connects to the other nodes</a:t>
            </a:r>
            <a:endParaRPr sz="1000"/>
          </a:p>
          <a:p>
            <a:pPr indent="-292100" lvl="0" marL="457200" rtl="0" algn="l">
              <a:lnSpc>
                <a:spcPct val="100000"/>
              </a:lnSpc>
              <a:spcBef>
                <a:spcPts val="0"/>
              </a:spcBef>
              <a:spcAft>
                <a:spcPts val="0"/>
              </a:spcAft>
              <a:buSzPts val="1000"/>
              <a:buChar char="●"/>
            </a:pPr>
            <a:r>
              <a:rPr lang="en" sz="1000"/>
              <a:t>Eigen vector centrality : assigns relative scores to all nodes in the network based on the concept that connections to highly connected nodes contribute more than connections to nodes with lower degrees of connectivity</a:t>
            </a:r>
            <a:endParaRPr sz="1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Topologies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Definition-Network Topology</a:t>
            </a:r>
            <a:endParaRPr/>
          </a:p>
        </p:txBody>
      </p:sp>
      <p:sp>
        <p:nvSpPr>
          <p:cNvPr id="288" name="Google Shape;288;p36"/>
          <p:cNvSpPr txBox="1"/>
          <p:nvPr>
            <p:ph idx="1" type="body"/>
          </p:nvPr>
        </p:nvSpPr>
        <p:spPr>
          <a:xfrm>
            <a:off x="964150" y="1033225"/>
            <a:ext cx="70389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layout of a network and how the different nodes in a network are linked together and how they send and receive messages </a:t>
            </a:r>
            <a:endParaRPr sz="1800"/>
          </a:p>
          <a:p>
            <a:pPr indent="0" lvl="0" marL="0" rtl="0" algn="l">
              <a:spcBef>
                <a:spcPts val="0"/>
              </a:spcBef>
              <a:spcAft>
                <a:spcPts val="0"/>
              </a:spcAft>
              <a:buNone/>
            </a:pPr>
            <a:r>
              <a:rPr lang="en" sz="1800"/>
              <a:t>-The most commonly used in the modern world are star and mesh networks</a:t>
            </a:r>
            <a:endParaRPr sz="1800"/>
          </a:p>
          <a:p>
            <a:pPr indent="0" lvl="0" marL="0" rtl="0" algn="l">
              <a:spcBef>
                <a:spcPts val="0"/>
              </a:spcBef>
              <a:spcAft>
                <a:spcPts val="0"/>
              </a:spcAft>
              <a:buNone/>
            </a:pPr>
            <a:r>
              <a:rPr lang="en" sz="1800"/>
              <a:t>-The 5 main topologies are : </a:t>
            </a:r>
            <a:endParaRPr sz="1800"/>
          </a:p>
          <a:p>
            <a:pPr indent="0" lvl="0" marL="0" rtl="0" algn="l">
              <a:spcBef>
                <a:spcPts val="0"/>
              </a:spcBef>
              <a:spcAft>
                <a:spcPts val="0"/>
              </a:spcAft>
              <a:buNone/>
            </a:pPr>
            <a:r>
              <a:rPr lang="en" sz="1800"/>
              <a:t>	-Bus Topology</a:t>
            </a:r>
            <a:endParaRPr sz="1800"/>
          </a:p>
          <a:p>
            <a:pPr indent="0" lvl="0" marL="0" rtl="0" algn="l">
              <a:spcBef>
                <a:spcPts val="0"/>
              </a:spcBef>
              <a:spcAft>
                <a:spcPts val="0"/>
              </a:spcAft>
              <a:buNone/>
            </a:pPr>
            <a:r>
              <a:rPr lang="en" sz="1800"/>
              <a:t>	-Star Topology</a:t>
            </a:r>
            <a:endParaRPr sz="1800"/>
          </a:p>
          <a:p>
            <a:pPr indent="0" lvl="0" marL="0" rtl="0" algn="l">
              <a:spcBef>
                <a:spcPts val="0"/>
              </a:spcBef>
              <a:spcAft>
                <a:spcPts val="0"/>
              </a:spcAft>
              <a:buNone/>
            </a:pPr>
            <a:r>
              <a:rPr lang="en" sz="1800"/>
              <a:t>	-Ring Topology</a:t>
            </a:r>
            <a:endParaRPr sz="1800"/>
          </a:p>
          <a:p>
            <a:pPr indent="0" lvl="0" marL="0" rtl="0" algn="l">
              <a:spcBef>
                <a:spcPts val="0"/>
              </a:spcBef>
              <a:spcAft>
                <a:spcPts val="0"/>
              </a:spcAft>
              <a:buNone/>
            </a:pPr>
            <a:r>
              <a:rPr lang="en" sz="1800"/>
              <a:t>	-Mesh Topology</a:t>
            </a:r>
            <a:endParaRPr sz="1800"/>
          </a:p>
          <a:p>
            <a:pPr indent="0" lvl="0" marL="0" rtl="0" algn="l">
              <a:spcBef>
                <a:spcPts val="0"/>
              </a:spcBef>
              <a:spcAft>
                <a:spcPts val="0"/>
              </a:spcAft>
              <a:buNone/>
            </a:pPr>
            <a:r>
              <a:rPr lang="en" sz="1800"/>
              <a:t>	-Tree Topology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822025" y="147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Topology</a:t>
            </a:r>
            <a:endParaRPr/>
          </a:p>
        </p:txBody>
      </p:sp>
      <p:sp>
        <p:nvSpPr>
          <p:cNvPr id="294" name="Google Shape;294;p37"/>
          <p:cNvSpPr txBox="1"/>
          <p:nvPr>
            <p:ph idx="1" type="body"/>
          </p:nvPr>
        </p:nvSpPr>
        <p:spPr>
          <a:xfrm>
            <a:off x="822025" y="610625"/>
            <a:ext cx="70389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-When multiple devices are connected to a central computer (referred to as a hub). These devices can communicate with each other by passing info through the hub, then the hub will direct the message to the desired device</a:t>
            </a:r>
            <a:endParaRPr sz="1200"/>
          </a:p>
          <a:p>
            <a:pPr indent="0" lvl="0" marL="0" rtl="0" algn="l">
              <a:spcBef>
                <a:spcPts val="0"/>
              </a:spcBef>
              <a:spcAft>
                <a:spcPts val="0"/>
              </a:spcAft>
              <a:buNone/>
            </a:pPr>
            <a:r>
              <a:rPr lang="en" sz="1200"/>
              <a:t>-If a physical limitation occurs inside of a star network (cable length, number of ports, etc.), star networks handle this by extending the network into multiple star topologies with a central core in the center of the multiple star topologies (referred to a backbone of the network)</a:t>
            </a:r>
            <a:endParaRPr sz="1200"/>
          </a:p>
          <a:p>
            <a:pPr indent="0" lvl="0" marL="0" rtl="0" algn="l">
              <a:spcBef>
                <a:spcPts val="0"/>
              </a:spcBef>
              <a:spcAft>
                <a:spcPts val="0"/>
              </a:spcAft>
              <a:buNone/>
            </a:pPr>
            <a:r>
              <a:rPr b="1" lang="en" sz="1200" u="sng"/>
              <a:t>Pro’s</a:t>
            </a:r>
            <a:endParaRPr b="1" sz="1200" u="sng"/>
          </a:p>
          <a:p>
            <a:pPr indent="-304800" lvl="0" marL="457200" rtl="0" algn="l">
              <a:spcBef>
                <a:spcPts val="0"/>
              </a:spcBef>
              <a:spcAft>
                <a:spcPts val="0"/>
              </a:spcAft>
              <a:buSzPts val="1200"/>
              <a:buChar char="●"/>
            </a:pPr>
            <a:r>
              <a:rPr lang="en" sz="1200"/>
              <a:t>High data speed transfer</a:t>
            </a:r>
            <a:endParaRPr sz="1200"/>
          </a:p>
          <a:p>
            <a:pPr indent="-304800" lvl="0" marL="457200" rtl="0" algn="l">
              <a:spcBef>
                <a:spcPts val="0"/>
              </a:spcBef>
              <a:spcAft>
                <a:spcPts val="0"/>
              </a:spcAft>
              <a:buSzPts val="1200"/>
              <a:buChar char="●"/>
            </a:pPr>
            <a:r>
              <a:rPr lang="en" sz="1200"/>
              <a:t>Good expandability in terms of the network</a:t>
            </a:r>
            <a:endParaRPr sz="1200"/>
          </a:p>
          <a:p>
            <a:pPr indent="-304800" lvl="0" marL="457200" rtl="0" algn="l">
              <a:spcBef>
                <a:spcPts val="0"/>
              </a:spcBef>
              <a:spcAft>
                <a:spcPts val="0"/>
              </a:spcAft>
              <a:buSzPts val="1200"/>
              <a:buChar char="●"/>
            </a:pPr>
            <a:r>
              <a:rPr lang="en" sz="1200"/>
              <a:t>Easy to manage problems</a:t>
            </a:r>
            <a:endParaRPr sz="1200"/>
          </a:p>
          <a:p>
            <a:pPr indent="0" lvl="0" marL="0" rtl="0" algn="l">
              <a:spcBef>
                <a:spcPts val="0"/>
              </a:spcBef>
              <a:spcAft>
                <a:spcPts val="0"/>
              </a:spcAft>
              <a:buNone/>
            </a:pPr>
            <a:r>
              <a:rPr b="1" lang="en" sz="1200" u="sng"/>
              <a:t>Con’s</a:t>
            </a:r>
            <a:endParaRPr b="1" sz="1200" u="sng"/>
          </a:p>
          <a:p>
            <a:pPr indent="-304800" lvl="0" marL="457200" rtl="0" algn="l">
              <a:spcBef>
                <a:spcPts val="0"/>
              </a:spcBef>
              <a:spcAft>
                <a:spcPts val="0"/>
              </a:spcAft>
              <a:buSzPts val="1200"/>
              <a:buChar char="●"/>
            </a:pPr>
            <a:r>
              <a:rPr lang="en" sz="1200"/>
              <a:t>-if hub device goes down, then entire network will die with it</a:t>
            </a:r>
            <a:endParaRPr sz="1200"/>
          </a:p>
          <a:p>
            <a:pPr indent="-304800" lvl="0" marL="457200" rtl="0" algn="l">
              <a:spcBef>
                <a:spcPts val="0"/>
              </a:spcBef>
              <a:spcAft>
                <a:spcPts val="0"/>
              </a:spcAft>
              <a:buSzPts val="1200"/>
              <a:buChar char="●"/>
            </a:pPr>
            <a:r>
              <a:rPr lang="en" sz="1200"/>
              <a:t>Entire performance of network depends on the hub</a:t>
            </a:r>
            <a:endParaRPr sz="1200"/>
          </a:p>
        </p:txBody>
      </p:sp>
      <p:pic>
        <p:nvPicPr>
          <p:cNvPr id="295" name="Google Shape;295;p37"/>
          <p:cNvPicPr preferRelativeResize="0"/>
          <p:nvPr/>
        </p:nvPicPr>
        <p:blipFill>
          <a:blip r:embed="rId3">
            <a:alphaModFix/>
          </a:blip>
          <a:stretch>
            <a:fillRect/>
          </a:stretch>
        </p:blipFill>
        <p:spPr>
          <a:xfrm>
            <a:off x="5540125" y="2037675"/>
            <a:ext cx="1394700" cy="2688100"/>
          </a:xfrm>
          <a:prstGeom prst="rect">
            <a:avLst/>
          </a:prstGeom>
          <a:noFill/>
          <a:ln>
            <a:noFill/>
          </a:ln>
        </p:spPr>
      </p:pic>
      <p:pic>
        <p:nvPicPr>
          <p:cNvPr id="296" name="Google Shape;296;p37"/>
          <p:cNvPicPr preferRelativeResize="0"/>
          <p:nvPr/>
        </p:nvPicPr>
        <p:blipFill>
          <a:blip r:embed="rId4">
            <a:alphaModFix/>
          </a:blip>
          <a:stretch>
            <a:fillRect/>
          </a:stretch>
        </p:blipFill>
        <p:spPr>
          <a:xfrm>
            <a:off x="7136525" y="2059625"/>
            <a:ext cx="1745250" cy="264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Mesh</a:t>
            </a:r>
            <a:r>
              <a:rPr lang="en"/>
              <a:t> Topology</a:t>
            </a:r>
            <a:endParaRPr/>
          </a:p>
        </p:txBody>
      </p:sp>
      <p:sp>
        <p:nvSpPr>
          <p:cNvPr id="302" name="Google Shape;302;p38"/>
          <p:cNvSpPr txBox="1"/>
          <p:nvPr>
            <p:ph idx="1" type="body"/>
          </p:nvPr>
        </p:nvSpPr>
        <p:spPr>
          <a:xfrm>
            <a:off x="1012175" y="879550"/>
            <a:ext cx="70389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 mesh network involves connecting all the computers to each other in a network. This setup allows for the devices to not only send signals but can relay data from the other nodes in the network </a:t>
            </a:r>
            <a:endParaRPr sz="1200"/>
          </a:p>
          <a:p>
            <a:pPr indent="0" lvl="0" marL="0" rtl="0" algn="l">
              <a:spcBef>
                <a:spcPts val="0"/>
              </a:spcBef>
              <a:spcAft>
                <a:spcPts val="0"/>
              </a:spcAft>
              <a:buNone/>
            </a:pPr>
            <a:r>
              <a:rPr lang="en" sz="1200"/>
              <a:t>-There are two types of mesh networks: full mesh network (connects all devices to each other) and partial mesh network (some devices are connected to each other)</a:t>
            </a:r>
            <a:endParaRPr sz="1200"/>
          </a:p>
          <a:p>
            <a:pPr indent="0" lvl="0" marL="0" rtl="0" algn="l">
              <a:spcBef>
                <a:spcPts val="0"/>
              </a:spcBef>
              <a:spcAft>
                <a:spcPts val="0"/>
              </a:spcAft>
              <a:buNone/>
            </a:pPr>
            <a:r>
              <a:rPr lang="en" sz="1200"/>
              <a:t>-Full mesh can be very redundant but is more expensive and vice versa for partial mesh</a:t>
            </a:r>
            <a:endParaRPr sz="1200"/>
          </a:p>
          <a:p>
            <a:pPr indent="0" lvl="0" marL="0" rtl="0" algn="l">
              <a:spcBef>
                <a:spcPts val="0"/>
              </a:spcBef>
              <a:spcAft>
                <a:spcPts val="0"/>
              </a:spcAft>
              <a:buNone/>
            </a:pPr>
            <a:r>
              <a:rPr b="1" lang="en" sz="1200" u="sng"/>
              <a:t>Pro’s</a:t>
            </a:r>
            <a:endParaRPr b="1" sz="1200" u="sng"/>
          </a:p>
          <a:p>
            <a:pPr indent="-304800" lvl="0" marL="457200" rtl="0" algn="l">
              <a:spcBef>
                <a:spcPts val="0"/>
              </a:spcBef>
              <a:spcAft>
                <a:spcPts val="0"/>
              </a:spcAft>
              <a:buSzPts val="1200"/>
              <a:buChar char="●"/>
            </a:pPr>
            <a:r>
              <a:rPr lang="en" sz="1200"/>
              <a:t>Provides high privacy and security</a:t>
            </a:r>
            <a:endParaRPr sz="1200"/>
          </a:p>
          <a:p>
            <a:pPr indent="-304800" lvl="0" marL="457200" rtl="0" algn="l">
              <a:spcBef>
                <a:spcPts val="0"/>
              </a:spcBef>
              <a:spcAft>
                <a:spcPts val="0"/>
              </a:spcAft>
              <a:buSzPts val="1200"/>
              <a:buChar char="●"/>
            </a:pPr>
            <a:r>
              <a:rPr lang="en" sz="1200"/>
              <a:t>No traffic problems (since there is point to point links)</a:t>
            </a:r>
            <a:endParaRPr sz="1200"/>
          </a:p>
          <a:p>
            <a:pPr indent="-304800" lvl="0" marL="457200" rtl="0" algn="l">
              <a:spcBef>
                <a:spcPts val="0"/>
              </a:spcBef>
              <a:spcAft>
                <a:spcPts val="0"/>
              </a:spcAft>
              <a:buSzPts val="1200"/>
              <a:buChar char="●"/>
            </a:pPr>
            <a:r>
              <a:rPr lang="en" sz="1200"/>
              <a:t>Fault identification is easy (due to being point-to-point links)</a:t>
            </a:r>
            <a:endParaRPr sz="1200"/>
          </a:p>
          <a:p>
            <a:pPr indent="0" lvl="0" marL="0" rtl="0" algn="l">
              <a:spcBef>
                <a:spcPts val="0"/>
              </a:spcBef>
              <a:spcAft>
                <a:spcPts val="0"/>
              </a:spcAft>
              <a:buNone/>
            </a:pPr>
            <a:r>
              <a:rPr b="1" lang="en" sz="1200" u="sng"/>
              <a:t>Con’s</a:t>
            </a:r>
            <a:endParaRPr b="1" sz="1200" u="sng"/>
          </a:p>
          <a:p>
            <a:pPr indent="-304800" lvl="0" marL="457200" rtl="0" algn="l">
              <a:spcBef>
                <a:spcPts val="0"/>
              </a:spcBef>
              <a:spcAft>
                <a:spcPts val="0"/>
              </a:spcAft>
              <a:buSzPts val="1200"/>
              <a:buChar char="●"/>
            </a:pPr>
            <a:r>
              <a:rPr lang="en" sz="1200"/>
              <a:t>Requires high number of cables and I/O ports for communication</a:t>
            </a:r>
            <a:endParaRPr sz="1200"/>
          </a:p>
          <a:p>
            <a:pPr indent="-304800" lvl="0" marL="457200" rtl="0" algn="l">
              <a:spcBef>
                <a:spcPts val="0"/>
              </a:spcBef>
              <a:spcAft>
                <a:spcPts val="0"/>
              </a:spcAft>
              <a:buSzPts val="1200"/>
              <a:buChar char="●"/>
            </a:pPr>
            <a:r>
              <a:rPr lang="en" sz="1200"/>
              <a:t>Costly compared to other topologies</a:t>
            </a:r>
            <a:endParaRPr sz="1200"/>
          </a:p>
        </p:txBody>
      </p:sp>
      <p:pic>
        <p:nvPicPr>
          <p:cNvPr id="303" name="Google Shape;303;p38"/>
          <p:cNvPicPr preferRelativeResize="0"/>
          <p:nvPr/>
        </p:nvPicPr>
        <p:blipFill>
          <a:blip r:embed="rId3">
            <a:alphaModFix/>
          </a:blip>
          <a:stretch>
            <a:fillRect/>
          </a:stretch>
        </p:blipFill>
        <p:spPr>
          <a:xfrm>
            <a:off x="6006075" y="2353225"/>
            <a:ext cx="2769325" cy="236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Ring Topology</a:t>
            </a:r>
            <a:endParaRPr/>
          </a:p>
        </p:txBody>
      </p:sp>
      <p:sp>
        <p:nvSpPr>
          <p:cNvPr id="309" name="Google Shape;309;p39"/>
          <p:cNvSpPr txBox="1"/>
          <p:nvPr>
            <p:ph idx="1" type="body"/>
          </p:nvPr>
        </p:nvSpPr>
        <p:spPr>
          <a:xfrm>
            <a:off x="944950" y="1004425"/>
            <a:ext cx="70389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-Each device/node is connected with its neighboring node forming the shape of ring hence it is known as Ring Topology. The flow of data messaging (from one device to the other) is either </a:t>
            </a:r>
            <a:r>
              <a:rPr lang="en" sz="1200"/>
              <a:t>unidirectional</a:t>
            </a:r>
            <a:r>
              <a:rPr lang="en" sz="1200"/>
              <a:t> or bi-directional</a:t>
            </a:r>
            <a:endParaRPr sz="1200"/>
          </a:p>
          <a:p>
            <a:pPr indent="0" lvl="0" marL="0" rtl="0" algn="l">
              <a:spcBef>
                <a:spcPts val="0"/>
              </a:spcBef>
              <a:spcAft>
                <a:spcPts val="0"/>
              </a:spcAft>
              <a:buNone/>
            </a:pPr>
            <a:r>
              <a:rPr lang="en" sz="1200"/>
              <a:t>-Unidirectional ring networks transfers data in either clockwise and </a:t>
            </a:r>
            <a:r>
              <a:rPr lang="en" sz="1200"/>
              <a:t>counterclockwise</a:t>
            </a:r>
            <a:r>
              <a:rPr lang="en" sz="1200"/>
              <a:t> direction. Bi-directional ring networks can transfer data and receive data at the same time (referred to as a full duplex network)</a:t>
            </a:r>
            <a:endParaRPr sz="1200"/>
          </a:p>
          <a:p>
            <a:pPr indent="0" lvl="0" marL="0" rtl="0" algn="l">
              <a:spcBef>
                <a:spcPts val="0"/>
              </a:spcBef>
              <a:spcAft>
                <a:spcPts val="0"/>
              </a:spcAft>
              <a:buNone/>
            </a:pPr>
            <a:r>
              <a:rPr b="1" lang="en" sz="1200" u="sng"/>
              <a:t>Pro’s</a:t>
            </a:r>
            <a:endParaRPr b="1" sz="1200" u="sng"/>
          </a:p>
          <a:p>
            <a:pPr indent="-304800" lvl="0" marL="457200" rtl="0" algn="l">
              <a:spcBef>
                <a:spcPts val="0"/>
              </a:spcBef>
              <a:spcAft>
                <a:spcPts val="0"/>
              </a:spcAft>
              <a:buSzPts val="1200"/>
              <a:buChar char="●"/>
            </a:pPr>
            <a:r>
              <a:rPr lang="en" sz="1200"/>
              <a:t>High speed data transfer (unidirectional)</a:t>
            </a:r>
            <a:endParaRPr sz="1200"/>
          </a:p>
          <a:p>
            <a:pPr indent="-304800" lvl="0" marL="457200" rtl="0" algn="l">
              <a:spcBef>
                <a:spcPts val="0"/>
              </a:spcBef>
              <a:spcAft>
                <a:spcPts val="0"/>
              </a:spcAft>
              <a:buSzPts val="1200"/>
              <a:buChar char="●"/>
            </a:pPr>
            <a:r>
              <a:rPr lang="en" sz="1200"/>
              <a:t>Can handle high number of nodes in network</a:t>
            </a:r>
            <a:endParaRPr sz="1200"/>
          </a:p>
          <a:p>
            <a:pPr indent="-304800" lvl="0" marL="457200" rtl="0" algn="l">
              <a:spcBef>
                <a:spcPts val="0"/>
              </a:spcBef>
              <a:spcAft>
                <a:spcPts val="0"/>
              </a:spcAft>
              <a:buSzPts val="1200"/>
              <a:buChar char="●"/>
            </a:pPr>
            <a:r>
              <a:rPr lang="en" sz="1200"/>
              <a:t>Less costly compared to other topologies (mesh, hybrid, etc)</a:t>
            </a:r>
            <a:endParaRPr sz="1200"/>
          </a:p>
          <a:p>
            <a:pPr indent="0" lvl="0" marL="0" rtl="0" algn="l">
              <a:spcBef>
                <a:spcPts val="0"/>
              </a:spcBef>
              <a:spcAft>
                <a:spcPts val="0"/>
              </a:spcAft>
              <a:buNone/>
            </a:pPr>
            <a:r>
              <a:rPr b="1" lang="en" sz="1200" u="sng"/>
              <a:t>Con’s</a:t>
            </a:r>
            <a:endParaRPr b="1" sz="1200" u="sng"/>
          </a:p>
          <a:p>
            <a:pPr indent="-304800" lvl="0" marL="457200" rtl="0" algn="l">
              <a:spcBef>
                <a:spcPts val="0"/>
              </a:spcBef>
              <a:spcAft>
                <a:spcPts val="0"/>
              </a:spcAft>
              <a:buSzPts val="1200"/>
              <a:buChar char="●"/>
            </a:pPr>
            <a:r>
              <a:rPr lang="en" sz="1200"/>
              <a:t>Addition/Removal of nodes is difficult</a:t>
            </a:r>
            <a:endParaRPr sz="1200"/>
          </a:p>
          <a:p>
            <a:pPr indent="-304800" lvl="0" marL="457200" rtl="0" algn="l">
              <a:spcBef>
                <a:spcPts val="0"/>
              </a:spcBef>
              <a:spcAft>
                <a:spcPts val="0"/>
              </a:spcAft>
              <a:buSzPts val="1200"/>
              <a:buChar char="●"/>
            </a:pPr>
            <a:r>
              <a:rPr lang="en" sz="1200"/>
              <a:t>Single break in cabling can cause disturbance in whole network</a:t>
            </a:r>
            <a:endParaRPr sz="1200"/>
          </a:p>
          <a:p>
            <a:pPr indent="0" lvl="0" marL="0" rtl="0" algn="l">
              <a:spcBef>
                <a:spcPts val="0"/>
              </a:spcBef>
              <a:spcAft>
                <a:spcPts val="0"/>
              </a:spcAft>
              <a:buNone/>
            </a:pPr>
            <a:r>
              <a:t/>
            </a:r>
            <a:endParaRPr/>
          </a:p>
        </p:txBody>
      </p:sp>
      <p:pic>
        <p:nvPicPr>
          <p:cNvPr id="310" name="Google Shape;310;p39"/>
          <p:cNvPicPr preferRelativeResize="0"/>
          <p:nvPr/>
        </p:nvPicPr>
        <p:blipFill>
          <a:blip r:embed="rId3">
            <a:alphaModFix/>
          </a:blip>
          <a:stretch>
            <a:fillRect/>
          </a:stretch>
        </p:blipFill>
        <p:spPr>
          <a:xfrm>
            <a:off x="5857550" y="2463300"/>
            <a:ext cx="2979074" cy="21903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a:t>
            </a:r>
            <a:r>
              <a:rPr lang="en"/>
              <a:t> Topology</a:t>
            </a:r>
            <a:endParaRPr/>
          </a:p>
        </p:txBody>
      </p:sp>
      <p:sp>
        <p:nvSpPr>
          <p:cNvPr id="316" name="Google Shape;316;p40"/>
          <p:cNvSpPr txBox="1"/>
          <p:nvPr>
            <p:ph idx="1" type="body"/>
          </p:nvPr>
        </p:nvSpPr>
        <p:spPr>
          <a:xfrm>
            <a:off x="964150" y="1033225"/>
            <a:ext cx="70389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-Consists of a single cable with the terminator at each end. All present nodes are connected to the single cable. There is no limit to the no: of nodes that can be attached to this network, but the no: of connected nodes can actually affect the performance of the network</a:t>
            </a:r>
            <a:endParaRPr sz="1100"/>
          </a:p>
          <a:p>
            <a:pPr indent="0" lvl="0" marL="0" rtl="0" algn="l">
              <a:spcBef>
                <a:spcPts val="0"/>
              </a:spcBef>
              <a:spcAft>
                <a:spcPts val="0"/>
              </a:spcAft>
              <a:buNone/>
            </a:pPr>
            <a:r>
              <a:rPr lang="en" sz="1100"/>
              <a:t>-one of the nodes in a bus network will act as a server and sends and </a:t>
            </a:r>
            <a:r>
              <a:rPr lang="en" sz="1100"/>
              <a:t>transmits</a:t>
            </a:r>
            <a:r>
              <a:rPr lang="en" sz="1100"/>
              <a:t> data from one end to the other end of the wire. When the data is sent to the terminator, the terminator removes the data entirely</a:t>
            </a:r>
            <a:endParaRPr sz="1100"/>
          </a:p>
          <a:p>
            <a:pPr indent="0" lvl="0" marL="0" rtl="0" algn="l">
              <a:spcBef>
                <a:spcPts val="0"/>
              </a:spcBef>
              <a:spcAft>
                <a:spcPts val="0"/>
              </a:spcAft>
              <a:buNone/>
            </a:pPr>
            <a:r>
              <a:rPr b="1" lang="en" sz="1100" u="sng"/>
              <a:t>Pro’s</a:t>
            </a:r>
            <a:endParaRPr b="1" sz="1100" u="sng"/>
          </a:p>
          <a:p>
            <a:pPr indent="-298450" lvl="0" marL="457200" rtl="0" algn="l">
              <a:spcBef>
                <a:spcPts val="0"/>
              </a:spcBef>
              <a:spcAft>
                <a:spcPts val="0"/>
              </a:spcAft>
              <a:buSzPts val="1100"/>
              <a:buChar char="●"/>
            </a:pPr>
            <a:r>
              <a:rPr lang="en" sz="1100"/>
              <a:t>Easy to expand (combine two cables together)</a:t>
            </a:r>
            <a:endParaRPr sz="1100"/>
          </a:p>
          <a:p>
            <a:pPr indent="-298450" lvl="0" marL="457200" rtl="0" algn="l">
              <a:spcBef>
                <a:spcPts val="0"/>
              </a:spcBef>
              <a:spcAft>
                <a:spcPts val="0"/>
              </a:spcAft>
              <a:buSzPts val="1100"/>
              <a:buChar char="●"/>
            </a:pPr>
            <a:r>
              <a:rPr lang="en" sz="1100"/>
              <a:t>A node failure will not result to </a:t>
            </a:r>
            <a:r>
              <a:rPr lang="en" sz="1100"/>
              <a:t>affecting</a:t>
            </a:r>
            <a:r>
              <a:rPr lang="en" sz="1100"/>
              <a:t> other devices in network</a:t>
            </a:r>
            <a:endParaRPr sz="1100"/>
          </a:p>
          <a:p>
            <a:pPr indent="0" lvl="0" marL="0" rtl="0" algn="l">
              <a:spcBef>
                <a:spcPts val="0"/>
              </a:spcBef>
              <a:spcAft>
                <a:spcPts val="0"/>
              </a:spcAft>
              <a:buNone/>
            </a:pPr>
            <a:r>
              <a:rPr b="1" lang="en" sz="1100" u="sng"/>
              <a:t>Con’s</a:t>
            </a:r>
            <a:endParaRPr b="1" sz="1100" u="sng"/>
          </a:p>
          <a:p>
            <a:pPr indent="-298450" lvl="0" marL="457200" rtl="0" algn="l">
              <a:spcBef>
                <a:spcPts val="0"/>
              </a:spcBef>
              <a:spcAft>
                <a:spcPts val="0"/>
              </a:spcAft>
              <a:buSzPts val="1100"/>
              <a:buChar char="●"/>
            </a:pPr>
            <a:r>
              <a:rPr lang="en" sz="1100"/>
              <a:t>Difficult</a:t>
            </a:r>
            <a:r>
              <a:rPr lang="en" sz="1100"/>
              <a:t> to find faults in network in terms of device failure</a:t>
            </a:r>
            <a:endParaRPr sz="1100"/>
          </a:p>
          <a:p>
            <a:pPr indent="-298450" lvl="0" marL="457200" rtl="0" algn="l">
              <a:spcBef>
                <a:spcPts val="0"/>
              </a:spcBef>
              <a:spcAft>
                <a:spcPts val="0"/>
              </a:spcAft>
              <a:buSzPts val="1100"/>
              <a:buChar char="●"/>
            </a:pPr>
            <a:r>
              <a:rPr lang="en" sz="1100"/>
              <a:t>Slower due to only one device transmitting data at a time</a:t>
            </a:r>
            <a:endParaRPr sz="1100"/>
          </a:p>
          <a:p>
            <a:pPr indent="-298450" lvl="0" marL="457200" rtl="0" algn="l">
              <a:spcBef>
                <a:spcPts val="0"/>
              </a:spcBef>
              <a:spcAft>
                <a:spcPts val="0"/>
              </a:spcAft>
              <a:buSzPts val="1100"/>
              <a:buChar char="●"/>
            </a:pPr>
            <a:r>
              <a:rPr lang="en" sz="1100"/>
              <a:t>If backbone cable is damaged, then entire network will fail</a:t>
            </a:r>
            <a:endParaRPr sz="1100"/>
          </a:p>
        </p:txBody>
      </p:sp>
      <p:pic>
        <p:nvPicPr>
          <p:cNvPr id="317" name="Google Shape;317;p40"/>
          <p:cNvPicPr preferRelativeResize="0"/>
          <p:nvPr/>
        </p:nvPicPr>
        <p:blipFill>
          <a:blip r:embed="rId3">
            <a:alphaModFix/>
          </a:blip>
          <a:stretch>
            <a:fillRect/>
          </a:stretch>
        </p:blipFill>
        <p:spPr>
          <a:xfrm>
            <a:off x="5167525" y="2859000"/>
            <a:ext cx="3609076" cy="1938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a:t>
            </a:r>
            <a:r>
              <a:rPr lang="en"/>
              <a:t> Topology</a:t>
            </a:r>
            <a:endParaRPr/>
          </a:p>
        </p:txBody>
      </p:sp>
      <p:sp>
        <p:nvSpPr>
          <p:cNvPr id="323" name="Google Shape;323;p41"/>
          <p:cNvSpPr txBox="1"/>
          <p:nvPr>
            <p:ph idx="1" type="body"/>
          </p:nvPr>
        </p:nvSpPr>
        <p:spPr>
          <a:xfrm>
            <a:off x="973775" y="985200"/>
            <a:ext cx="70389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Tree Topology, all the computer are connected like the branches of a tree. In Computer Networking, tree topology is known as a combination of a Bus and Start network topology</a:t>
            </a:r>
            <a:endParaRPr sz="1200"/>
          </a:p>
          <a:p>
            <a:pPr indent="0" lvl="0" marL="0" rtl="0" algn="l">
              <a:spcBef>
                <a:spcPts val="0"/>
              </a:spcBef>
              <a:spcAft>
                <a:spcPts val="0"/>
              </a:spcAft>
              <a:buNone/>
            </a:pPr>
            <a:r>
              <a:rPr lang="en" sz="1200"/>
              <a:t>-Tree network topology is the simplest topology in which only one route exists between any two nodes on the network. The pattern of connection resembles a tree in which all branches spring from one root</a:t>
            </a:r>
            <a:endParaRPr sz="1200"/>
          </a:p>
          <a:p>
            <a:pPr indent="0" lvl="0" marL="0" rtl="0" algn="l">
              <a:spcBef>
                <a:spcPts val="0"/>
              </a:spcBef>
              <a:spcAft>
                <a:spcPts val="0"/>
              </a:spcAft>
              <a:buNone/>
            </a:pPr>
            <a:r>
              <a:rPr b="1" lang="en" sz="1200" u="sng"/>
              <a:t>Pro’s</a:t>
            </a:r>
            <a:endParaRPr b="1" sz="1200" u="sng"/>
          </a:p>
          <a:p>
            <a:pPr indent="-304800" lvl="0" marL="457200" rtl="0" algn="l">
              <a:spcBef>
                <a:spcPts val="0"/>
              </a:spcBef>
              <a:spcAft>
                <a:spcPts val="0"/>
              </a:spcAft>
              <a:buSzPts val="1200"/>
              <a:buChar char="●"/>
            </a:pPr>
            <a:r>
              <a:rPr lang="en" sz="1200"/>
              <a:t>Provides high </a:t>
            </a:r>
            <a:r>
              <a:rPr lang="en" sz="1200"/>
              <a:t>expandability</a:t>
            </a:r>
            <a:r>
              <a:rPr lang="en" sz="1200"/>
              <a:t> in terms of network</a:t>
            </a:r>
            <a:endParaRPr sz="1200"/>
          </a:p>
          <a:p>
            <a:pPr indent="-304800" lvl="0" marL="457200" rtl="0" algn="l">
              <a:spcBef>
                <a:spcPts val="0"/>
              </a:spcBef>
              <a:spcAft>
                <a:spcPts val="0"/>
              </a:spcAft>
              <a:buSzPts val="1200"/>
              <a:buChar char="●"/>
            </a:pPr>
            <a:r>
              <a:rPr lang="en" sz="1200"/>
              <a:t>A damaged node will not affect the other nodes in the network</a:t>
            </a:r>
            <a:endParaRPr sz="1200"/>
          </a:p>
          <a:p>
            <a:pPr indent="-304800" lvl="0" marL="457200" rtl="0" algn="l">
              <a:spcBef>
                <a:spcPts val="0"/>
              </a:spcBef>
              <a:spcAft>
                <a:spcPts val="0"/>
              </a:spcAft>
              <a:buSzPts val="1200"/>
              <a:buChar char="●"/>
            </a:pPr>
            <a:r>
              <a:rPr lang="en" sz="1200"/>
              <a:t>Provides easy maintenance and fault identification</a:t>
            </a:r>
            <a:endParaRPr sz="1200"/>
          </a:p>
          <a:p>
            <a:pPr indent="0" lvl="0" marL="0" rtl="0" algn="l">
              <a:spcBef>
                <a:spcPts val="0"/>
              </a:spcBef>
              <a:spcAft>
                <a:spcPts val="0"/>
              </a:spcAft>
              <a:buNone/>
            </a:pPr>
            <a:r>
              <a:rPr b="1" lang="en" sz="1200" u="sng"/>
              <a:t>Con’s</a:t>
            </a:r>
            <a:endParaRPr b="1" sz="1200" u="sng"/>
          </a:p>
          <a:p>
            <a:pPr indent="-304800" lvl="0" marL="457200" rtl="0" algn="l">
              <a:spcBef>
                <a:spcPts val="0"/>
              </a:spcBef>
              <a:spcAft>
                <a:spcPts val="0"/>
              </a:spcAft>
              <a:buSzPts val="1200"/>
              <a:buChar char="●"/>
            </a:pPr>
            <a:r>
              <a:rPr lang="en" sz="1200"/>
              <a:t>On the failure of the hub, entire network will fail</a:t>
            </a:r>
            <a:endParaRPr sz="1200"/>
          </a:p>
          <a:p>
            <a:pPr indent="-304800" lvl="0" marL="457200" rtl="0" algn="l">
              <a:spcBef>
                <a:spcPts val="0"/>
              </a:spcBef>
              <a:spcAft>
                <a:spcPts val="0"/>
              </a:spcAft>
              <a:buSzPts val="1200"/>
              <a:buChar char="●"/>
            </a:pPr>
            <a:r>
              <a:rPr lang="en" sz="1200"/>
              <a:t>Difficult to configure</a:t>
            </a:r>
            <a:endParaRPr sz="1200"/>
          </a:p>
        </p:txBody>
      </p:sp>
      <p:pic>
        <p:nvPicPr>
          <p:cNvPr id="324" name="Google Shape;324;p41"/>
          <p:cNvPicPr preferRelativeResize="0"/>
          <p:nvPr/>
        </p:nvPicPr>
        <p:blipFill>
          <a:blip r:embed="rId3">
            <a:alphaModFix/>
          </a:blip>
          <a:stretch>
            <a:fillRect/>
          </a:stretch>
        </p:blipFill>
        <p:spPr>
          <a:xfrm>
            <a:off x="5062494" y="2746844"/>
            <a:ext cx="3658874" cy="208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Connectivity</a:t>
            </a:r>
            <a:endParaRPr/>
          </a:p>
        </p:txBody>
      </p:sp>
      <p:sp>
        <p:nvSpPr>
          <p:cNvPr id="148" name="Google Shape;148;p1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Fibre Optic and Wireless Communication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1052550" y="406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a:t>
            </a:r>
            <a:r>
              <a:rPr lang="en"/>
              <a:t> Topology</a:t>
            </a:r>
            <a:endParaRPr/>
          </a:p>
        </p:txBody>
      </p:sp>
      <p:sp>
        <p:nvSpPr>
          <p:cNvPr id="330" name="Google Shape;330;p42"/>
          <p:cNvSpPr txBox="1"/>
          <p:nvPr>
            <p:ph idx="1" type="body"/>
          </p:nvPr>
        </p:nvSpPr>
        <p:spPr>
          <a:xfrm>
            <a:off x="964150" y="1033225"/>
            <a:ext cx="70389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-considered a combination of two or more topologies. It inherits the advantages and disadvantages of the used topologies. Each combination is used for different uses</a:t>
            </a:r>
            <a:endParaRPr/>
          </a:p>
          <a:p>
            <a:pPr indent="0" lvl="0" marL="0" rtl="0" algn="l">
              <a:spcBef>
                <a:spcPts val="0"/>
              </a:spcBef>
              <a:spcAft>
                <a:spcPts val="0"/>
              </a:spcAft>
              <a:buNone/>
            </a:pPr>
            <a:r>
              <a:rPr lang="en"/>
              <a:t>-Star-ring topologies and Star-Bus networks are the most commonly used in the real world</a:t>
            </a:r>
            <a:endParaRPr/>
          </a:p>
          <a:p>
            <a:pPr indent="0" lvl="0" marL="0" rtl="0" algn="l">
              <a:spcBef>
                <a:spcPts val="0"/>
              </a:spcBef>
              <a:spcAft>
                <a:spcPts val="0"/>
              </a:spcAft>
              <a:buNone/>
            </a:pPr>
            <a:r>
              <a:rPr b="1" lang="en" u="sng"/>
              <a:t>Pro’s</a:t>
            </a:r>
            <a:endParaRPr b="1" u="sng"/>
          </a:p>
          <a:p>
            <a:pPr indent="-311150" lvl="0" marL="457200" rtl="0" algn="l">
              <a:spcBef>
                <a:spcPts val="0"/>
              </a:spcBef>
              <a:spcAft>
                <a:spcPts val="0"/>
              </a:spcAft>
              <a:buSzPts val="1300"/>
              <a:buChar char="●"/>
            </a:pPr>
            <a:r>
              <a:rPr lang="en"/>
              <a:t>Combines the advantages of different topologies</a:t>
            </a:r>
            <a:endParaRPr/>
          </a:p>
          <a:p>
            <a:pPr indent="-311150" lvl="0" marL="457200" rtl="0" algn="l">
              <a:spcBef>
                <a:spcPts val="0"/>
              </a:spcBef>
              <a:spcAft>
                <a:spcPts val="0"/>
              </a:spcAft>
              <a:buSzPts val="1300"/>
              <a:buChar char="●"/>
            </a:pPr>
            <a:r>
              <a:rPr lang="en"/>
              <a:t>Flexible</a:t>
            </a:r>
            <a:endParaRPr/>
          </a:p>
          <a:p>
            <a:pPr indent="-311150" lvl="0" marL="457200" rtl="0" algn="l">
              <a:spcBef>
                <a:spcPts val="0"/>
              </a:spcBef>
              <a:spcAft>
                <a:spcPts val="0"/>
              </a:spcAft>
              <a:buSzPts val="1300"/>
              <a:buChar char="●"/>
            </a:pPr>
            <a:r>
              <a:rPr lang="en"/>
              <a:t>Good </a:t>
            </a:r>
            <a:r>
              <a:rPr lang="en"/>
              <a:t>scalability</a:t>
            </a:r>
            <a:endParaRPr/>
          </a:p>
          <a:p>
            <a:pPr indent="-311150" lvl="0" marL="457200" rtl="0" algn="l">
              <a:spcBef>
                <a:spcPts val="0"/>
              </a:spcBef>
              <a:spcAft>
                <a:spcPts val="0"/>
              </a:spcAft>
              <a:buSzPts val="1300"/>
              <a:buChar char="●"/>
            </a:pPr>
            <a:r>
              <a:rPr lang="en"/>
              <a:t>Very reliable</a:t>
            </a:r>
            <a:endParaRPr/>
          </a:p>
          <a:p>
            <a:pPr indent="0" lvl="0" marL="0" rtl="0" algn="l">
              <a:spcBef>
                <a:spcPts val="0"/>
              </a:spcBef>
              <a:spcAft>
                <a:spcPts val="0"/>
              </a:spcAft>
              <a:buNone/>
            </a:pPr>
            <a:r>
              <a:rPr b="1" lang="en" u="sng"/>
              <a:t>Con’s</a:t>
            </a:r>
            <a:endParaRPr b="1" u="sng"/>
          </a:p>
          <a:p>
            <a:pPr indent="-311150" lvl="0" marL="457200" rtl="0" algn="l">
              <a:spcBef>
                <a:spcPts val="0"/>
              </a:spcBef>
              <a:spcAft>
                <a:spcPts val="0"/>
              </a:spcAft>
              <a:buSzPts val="1300"/>
              <a:buChar char="●"/>
            </a:pPr>
            <a:r>
              <a:rPr lang="en"/>
              <a:t>Very Expensive</a:t>
            </a:r>
            <a:endParaRPr/>
          </a:p>
          <a:p>
            <a:pPr indent="-311150" lvl="0" marL="457200" rtl="0" algn="l">
              <a:spcBef>
                <a:spcPts val="0"/>
              </a:spcBef>
              <a:spcAft>
                <a:spcPts val="0"/>
              </a:spcAft>
              <a:buSzPts val="1300"/>
              <a:buChar char="●"/>
            </a:pPr>
            <a:r>
              <a:rPr lang="en"/>
              <a:t>Design and structure can be complex</a:t>
            </a:r>
            <a:endParaRPr/>
          </a:p>
        </p:txBody>
      </p:sp>
      <p:pic>
        <p:nvPicPr>
          <p:cNvPr id="331" name="Google Shape;331;p42"/>
          <p:cNvPicPr preferRelativeResize="0"/>
          <p:nvPr/>
        </p:nvPicPr>
        <p:blipFill>
          <a:blip r:embed="rId3">
            <a:alphaModFix/>
          </a:blip>
          <a:stretch>
            <a:fillRect/>
          </a:stretch>
        </p:blipFill>
        <p:spPr>
          <a:xfrm>
            <a:off x="5230225" y="1940200"/>
            <a:ext cx="3385501" cy="2630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Cyber Security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 What is Cybersecurity</a:t>
            </a:r>
            <a:endParaRPr/>
          </a:p>
        </p:txBody>
      </p:sp>
      <p:sp>
        <p:nvSpPr>
          <p:cNvPr id="342" name="Google Shape;342;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Char char="●"/>
            </a:pPr>
            <a:r>
              <a:rPr lang="en" sz="1800">
                <a:latin typeface="Lato"/>
                <a:ea typeface="Lato"/>
                <a:cs typeface="Lato"/>
                <a:sym typeface="Lato"/>
              </a:rPr>
              <a:t>Defending Network Systems, software applications from digital attacks</a:t>
            </a:r>
            <a:endParaRPr sz="1800">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latin typeface="Lato"/>
                <a:ea typeface="Lato"/>
                <a:cs typeface="Lato"/>
                <a:sym typeface="Lato"/>
              </a:rPr>
              <a:t>Digital attacks-  Unauthorised access to computers, software</a:t>
            </a:r>
            <a:endParaRPr sz="1800">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latin typeface="Lato"/>
                <a:ea typeface="Lato"/>
                <a:cs typeface="Lato"/>
                <a:sym typeface="Lato"/>
              </a:rPr>
              <a:t>Purpose? Steal Information, Sabotage</a:t>
            </a:r>
            <a:endParaRPr sz="1800">
              <a:latin typeface="Lato"/>
              <a:ea typeface="Lato"/>
              <a:cs typeface="Lato"/>
              <a:sym typeface="Lato"/>
            </a:endParaRPr>
          </a:p>
          <a:p>
            <a:pPr indent="0" lvl="0" marL="0" rtl="0" algn="l">
              <a:spcBef>
                <a:spcPts val="1600"/>
              </a:spcBef>
              <a:spcAft>
                <a:spcPts val="160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Cybersecurity Attacks</a:t>
            </a:r>
            <a:endParaRPr/>
          </a:p>
        </p:txBody>
      </p:sp>
      <p:sp>
        <p:nvSpPr>
          <p:cNvPr id="348" name="Google Shape;348;p45"/>
          <p:cNvSpPr txBox="1"/>
          <p:nvPr>
            <p:ph idx="1" type="body"/>
          </p:nvPr>
        </p:nvSpPr>
        <p:spPr>
          <a:xfrm>
            <a:off x="1297500" y="154850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Char char="●"/>
            </a:pPr>
            <a:r>
              <a:rPr lang="en" sz="1800"/>
              <a:t>Morris worm in 1988</a:t>
            </a:r>
            <a:endParaRPr sz="1800"/>
          </a:p>
          <a:p>
            <a:pPr indent="-342900" lvl="0" marL="457200" rtl="0" algn="l">
              <a:spcBef>
                <a:spcPts val="0"/>
              </a:spcBef>
              <a:spcAft>
                <a:spcPts val="0"/>
              </a:spcAft>
              <a:buClr>
                <a:srgbClr val="595959"/>
              </a:buClr>
              <a:buSzPts val="1800"/>
              <a:buChar char="●"/>
            </a:pPr>
            <a:r>
              <a:rPr lang="en" sz="1800"/>
              <a:t>Calce DDOS in 2000</a:t>
            </a:r>
            <a:endParaRPr sz="1800"/>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Cybersecurity Attacks</a:t>
            </a:r>
            <a:endParaRPr/>
          </a:p>
        </p:txBody>
      </p:sp>
      <p:sp>
        <p:nvSpPr>
          <p:cNvPr id="354" name="Google Shape;354;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t>DDos</a:t>
            </a:r>
            <a:endParaRPr sz="1800"/>
          </a:p>
          <a:p>
            <a:pPr indent="-342900" lvl="0" marL="457200" rtl="0" algn="l">
              <a:spcBef>
                <a:spcPts val="0"/>
              </a:spcBef>
              <a:spcAft>
                <a:spcPts val="0"/>
              </a:spcAft>
              <a:buClr>
                <a:schemeClr val="lt1"/>
              </a:buClr>
              <a:buSzPts val="1800"/>
              <a:buChar char="●"/>
            </a:pPr>
            <a:r>
              <a:rPr lang="en" sz="1800"/>
              <a:t>Phishing</a:t>
            </a:r>
            <a:endParaRPr sz="1800"/>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Common CyberSecurity Attacks- DDoS</a:t>
            </a:r>
            <a:endParaRPr>
              <a:solidFill>
                <a:srgbClr val="FFFFFF"/>
              </a:solidFill>
            </a:endParaRPr>
          </a:p>
          <a:p>
            <a:pPr indent="0" lvl="0" marL="0" rtl="0" algn="l">
              <a:spcBef>
                <a:spcPts val="0"/>
              </a:spcBef>
              <a:spcAft>
                <a:spcPts val="0"/>
              </a:spcAft>
              <a:buNone/>
            </a:pPr>
            <a:r>
              <a:t/>
            </a:r>
            <a:endParaRPr/>
          </a:p>
        </p:txBody>
      </p:sp>
      <p:sp>
        <p:nvSpPr>
          <p:cNvPr id="360" name="Google Shape;360;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Hundreds of computers access a server at once</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Floods the server traffic</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Destabilising the server, hence crashing</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Common CyberSecurity Attacks- Phishing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6" name="Google Shape;366;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Attackers sends “Trustworthy” emails to users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Utilises social engineering and trickery</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Spear Phishing- hard to detect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Installs malware on </a:t>
            </a:r>
            <a:r>
              <a:rPr lang="en" sz="1800"/>
              <a:t>network </a:t>
            </a:r>
            <a:r>
              <a:rPr lang="en" sz="1800">
                <a:latin typeface="Lato"/>
                <a:ea typeface="Lato"/>
                <a:cs typeface="Lato"/>
                <a:sym typeface="Lato"/>
              </a:rPr>
              <a:t> once successful</a:t>
            </a:r>
            <a:endParaRPr sz="1800">
              <a:latin typeface="Lato"/>
              <a:ea typeface="Lato"/>
              <a:cs typeface="Lato"/>
              <a:sym typeface="Lato"/>
            </a:endParaRPr>
          </a:p>
          <a:p>
            <a:pPr indent="0" lvl="0" marL="0" rtl="0" algn="l">
              <a:spcBef>
                <a:spcPts val="1600"/>
              </a:spcBef>
              <a:spcAft>
                <a:spcPts val="160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Security Measures </a:t>
            </a:r>
            <a:endParaRPr/>
          </a:p>
        </p:txBody>
      </p:sp>
      <p:sp>
        <p:nvSpPr>
          <p:cNvPr id="372" name="Google Shape;372;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Authentication</a:t>
            </a:r>
            <a:endParaRPr sz="1800"/>
          </a:p>
          <a:p>
            <a:pPr indent="-342900" lvl="0" marL="457200" rtl="0" algn="l">
              <a:spcBef>
                <a:spcPts val="0"/>
              </a:spcBef>
              <a:spcAft>
                <a:spcPts val="0"/>
              </a:spcAft>
              <a:buSzPts val="1800"/>
              <a:buChar char="●"/>
            </a:pPr>
            <a:r>
              <a:rPr lang="en" sz="1800"/>
              <a:t>Intrusion detection</a:t>
            </a:r>
            <a:endParaRPr sz="1800"/>
          </a:p>
          <a:p>
            <a:pPr indent="-342900" lvl="0" marL="457200" rtl="0" algn="l">
              <a:spcBef>
                <a:spcPts val="0"/>
              </a:spcBef>
              <a:spcAft>
                <a:spcPts val="0"/>
              </a:spcAft>
              <a:buSzPts val="1800"/>
              <a:buChar char="●"/>
            </a:pPr>
            <a:r>
              <a:rPr lang="en" sz="1800"/>
              <a:t>Data Fragmentation</a:t>
            </a:r>
            <a:endParaRPr sz="1800"/>
          </a:p>
          <a:p>
            <a:pPr indent="-342900" lvl="0" marL="457200" rtl="0" algn="l">
              <a:spcBef>
                <a:spcPts val="0"/>
              </a:spcBef>
              <a:spcAft>
                <a:spcPts val="0"/>
              </a:spcAft>
              <a:buSzPts val="1800"/>
              <a:buChar char="●"/>
            </a:pPr>
            <a:r>
              <a:rPr lang="en" sz="1800"/>
              <a:t>Anti DDOS Protection</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Cybersecurity</a:t>
            </a:r>
            <a:endParaRPr/>
          </a:p>
        </p:txBody>
      </p:sp>
      <p:sp>
        <p:nvSpPr>
          <p:cNvPr id="378" name="Google Shape;378;p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Char char="●"/>
            </a:pPr>
            <a:r>
              <a:rPr lang="en" sz="1800">
                <a:solidFill>
                  <a:srgbClr val="595959"/>
                </a:solidFill>
              </a:rPr>
              <a:t>Cybersecurity attacks are here to stay</a:t>
            </a:r>
            <a:endParaRPr sz="1800">
              <a:solidFill>
                <a:srgbClr val="595959"/>
              </a:solidFill>
            </a:endParaRPr>
          </a:p>
          <a:p>
            <a:pPr indent="-342900" lvl="0" marL="457200" rtl="0" algn="l">
              <a:spcBef>
                <a:spcPts val="0"/>
              </a:spcBef>
              <a:spcAft>
                <a:spcPts val="0"/>
              </a:spcAft>
              <a:buClr>
                <a:srgbClr val="595959"/>
              </a:buClr>
              <a:buSzPts val="1800"/>
              <a:buChar char="●"/>
            </a:pPr>
            <a:r>
              <a:rPr lang="en" sz="1800">
                <a:solidFill>
                  <a:srgbClr val="595959"/>
                </a:solidFill>
              </a:rPr>
              <a:t>Need to come up with new solutions</a:t>
            </a:r>
            <a:endParaRPr sz="1800">
              <a:solidFill>
                <a:srgbClr val="595959"/>
              </a:solidFill>
            </a:endParaRPr>
          </a:p>
          <a:p>
            <a:pPr indent="-342900" lvl="0" marL="457200" rtl="0" algn="l">
              <a:spcBef>
                <a:spcPts val="0"/>
              </a:spcBef>
              <a:spcAft>
                <a:spcPts val="0"/>
              </a:spcAft>
              <a:buClr>
                <a:srgbClr val="595959"/>
              </a:buClr>
              <a:buSzPts val="1800"/>
              <a:buChar char="●"/>
            </a:pPr>
            <a:r>
              <a:rPr lang="en" sz="1800">
                <a:solidFill>
                  <a:srgbClr val="595959"/>
                </a:solidFill>
              </a:rPr>
              <a:t>Crucial for users to do play their part</a:t>
            </a:r>
            <a:endParaRPr sz="1800">
              <a:solidFill>
                <a:srgbClr val="595959"/>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a:t>
            </a:r>
            <a:r>
              <a:rPr b="1" lang="en" sz="1800"/>
              <a:t>lectromagnetic radiation (light)</a:t>
            </a:r>
            <a:r>
              <a:rPr lang="en" sz="1800"/>
              <a:t> and </a:t>
            </a:r>
            <a:r>
              <a:rPr b="1" lang="en" sz="1800"/>
              <a:t>wave theories</a:t>
            </a:r>
            <a:r>
              <a:rPr lang="en" sz="1800"/>
              <a:t> provide the scientific and mathematical tools for understanding connectivity.</a:t>
            </a:r>
            <a:endParaRPr sz="1800"/>
          </a:p>
          <a:p>
            <a:pPr indent="-342900" lvl="0" marL="457200" rtl="0" algn="l">
              <a:spcBef>
                <a:spcPts val="1600"/>
              </a:spcBef>
              <a:spcAft>
                <a:spcPts val="0"/>
              </a:spcAft>
              <a:buSzPts val="1800"/>
              <a:buChar char="●"/>
            </a:pPr>
            <a:r>
              <a:rPr lang="en" sz="1800"/>
              <a:t>Infrared light (fibre optics)</a:t>
            </a:r>
            <a:endParaRPr sz="1800"/>
          </a:p>
          <a:p>
            <a:pPr indent="-342900" lvl="0" marL="457200" rtl="0" algn="l">
              <a:spcBef>
                <a:spcPts val="0"/>
              </a:spcBef>
              <a:spcAft>
                <a:spcPts val="0"/>
              </a:spcAft>
              <a:buSzPts val="1800"/>
              <a:buChar char="●"/>
            </a:pPr>
            <a:r>
              <a:rPr lang="en" sz="1800"/>
              <a:t>Radiowaves and  Microwaves (cellular mobile networks, wi-fi)</a:t>
            </a:r>
            <a:endParaRPr sz="1800"/>
          </a:p>
          <a:p>
            <a:pPr indent="0" lvl="0" marL="0" rtl="0" algn="l">
              <a:spcBef>
                <a:spcPts val="1600"/>
              </a:spcBef>
              <a:spcAft>
                <a:spcPts val="0"/>
              </a:spcAft>
              <a:buNone/>
            </a:pPr>
            <a:r>
              <a:rPr b="1" lang="en" sz="1800"/>
              <a:t>Signals that carry information in these forms use light</a:t>
            </a:r>
            <a:r>
              <a:rPr lang="en" sz="1800"/>
              <a:t>.</a:t>
            </a:r>
            <a:endParaRPr sz="1800"/>
          </a:p>
          <a:p>
            <a:pPr indent="0" lvl="0" marL="0" rtl="0" algn="l">
              <a:spcBef>
                <a:spcPts val="1600"/>
              </a:spcBef>
              <a:spcAft>
                <a:spcPts val="1600"/>
              </a:spcAft>
              <a:buNone/>
            </a:pPr>
            <a:r>
              <a:rPr lang="en" sz="1800"/>
              <a:t>We will briefly examine these concepts and see how they apply to communication technology today and in the future.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Light?</a:t>
            </a:r>
            <a:endParaRPr/>
          </a:p>
        </p:txBody>
      </p:sp>
      <p:sp>
        <p:nvSpPr>
          <p:cNvPr id="160" name="Google Shape;160;p17"/>
          <p:cNvSpPr txBox="1"/>
          <p:nvPr>
            <p:ph idx="1" type="body"/>
          </p:nvPr>
        </p:nvSpPr>
        <p:spPr>
          <a:xfrm>
            <a:off x="323575" y="1465175"/>
            <a:ext cx="681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When a charged particle undergoes acceleration, it emits </a:t>
            </a:r>
            <a:r>
              <a:rPr b="1" lang="en" sz="1600"/>
              <a:t>energy</a:t>
            </a:r>
            <a:r>
              <a:rPr lang="en" sz="1600"/>
              <a:t>. Some of this energy is </a:t>
            </a:r>
            <a:r>
              <a:rPr b="1" lang="en" sz="1600"/>
              <a:t>electromagnetic radiation (EM)</a:t>
            </a:r>
            <a:r>
              <a:rPr lang="en" sz="1600"/>
              <a:t> - known as </a:t>
            </a:r>
            <a:r>
              <a:rPr b="1" lang="en" sz="1600"/>
              <a:t>light</a:t>
            </a:r>
            <a:r>
              <a:rPr lang="en" sz="1600"/>
              <a:t>.</a:t>
            </a:r>
            <a:endParaRPr sz="1600"/>
          </a:p>
          <a:p>
            <a:pPr indent="-330200" lvl="0" marL="457200" rtl="0" algn="l">
              <a:spcBef>
                <a:spcPts val="1600"/>
              </a:spcBef>
              <a:spcAft>
                <a:spcPts val="0"/>
              </a:spcAft>
              <a:buSzPts val="1600"/>
              <a:buChar char="●"/>
            </a:pPr>
            <a:r>
              <a:rPr lang="en" sz="1600"/>
              <a:t>James Clerk Maxwell determined that “changes in the electric field are always accompanied by a </a:t>
            </a:r>
            <a:r>
              <a:rPr b="1" lang="en" sz="1600"/>
              <a:t>wave </a:t>
            </a:r>
            <a:r>
              <a:rPr lang="en" sz="1600"/>
              <a:t>in the magnetic field in one direction, and vice versa” [1].</a:t>
            </a:r>
            <a:endParaRPr sz="1600"/>
          </a:p>
          <a:p>
            <a:pPr indent="-330200" lvl="0" marL="457200" rtl="0" algn="l">
              <a:spcBef>
                <a:spcPts val="0"/>
              </a:spcBef>
              <a:spcAft>
                <a:spcPts val="0"/>
              </a:spcAft>
              <a:buSzPts val="1600"/>
              <a:buChar char="●"/>
            </a:pPr>
            <a:r>
              <a:rPr lang="en" sz="1600"/>
              <a:t>Maxwell concluded that the relationship between these fields “form a propagating electromagnetic wave, which moves out into space and </a:t>
            </a:r>
            <a:r>
              <a:rPr b="1" lang="en" sz="1600"/>
              <a:t>need never again interact with the source</a:t>
            </a:r>
            <a:r>
              <a:rPr lang="en" sz="1600"/>
              <a:t>” [1].</a:t>
            </a:r>
            <a:endParaRPr sz="1600"/>
          </a:p>
          <a:p>
            <a:pPr indent="0" lvl="0" marL="0" rtl="0" algn="l">
              <a:spcBef>
                <a:spcPts val="1600"/>
              </a:spcBef>
              <a:spcAft>
                <a:spcPts val="1600"/>
              </a:spcAft>
              <a:buNone/>
            </a:pPr>
            <a:r>
              <a:rPr lang="en" sz="1600"/>
              <a:t>These unique properties of light are ideal for </a:t>
            </a:r>
            <a:r>
              <a:rPr b="1" lang="en" sz="1600"/>
              <a:t>transmitting energy and information</a:t>
            </a:r>
            <a:r>
              <a:rPr lang="en" sz="1600"/>
              <a:t>.</a:t>
            </a:r>
            <a:endParaRPr sz="1600"/>
          </a:p>
        </p:txBody>
      </p:sp>
      <p:pic>
        <p:nvPicPr>
          <p:cNvPr id="161" name="Google Shape;161;p17"/>
          <p:cNvPicPr preferRelativeResize="0"/>
          <p:nvPr/>
        </p:nvPicPr>
        <p:blipFill>
          <a:blip r:embed="rId3">
            <a:alphaModFix/>
          </a:blip>
          <a:stretch>
            <a:fillRect/>
          </a:stretch>
        </p:blipFill>
        <p:spPr>
          <a:xfrm>
            <a:off x="7140175" y="2207105"/>
            <a:ext cx="1826975" cy="22004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97500" y="935650"/>
            <a:ext cx="7534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E</a:t>
            </a:r>
            <a:r>
              <a:rPr b="1" lang="en" sz="1400"/>
              <a:t>lectric</a:t>
            </a:r>
            <a:r>
              <a:rPr lang="en" sz="1400"/>
              <a:t> field (noted as E) and </a:t>
            </a:r>
            <a:r>
              <a:rPr b="1" lang="en" sz="1400"/>
              <a:t>magnetic</a:t>
            </a:r>
            <a:r>
              <a:rPr lang="en" sz="1400"/>
              <a:t> field (noted as B) vectors are perpendicular to each other.</a:t>
            </a:r>
            <a:endParaRPr sz="1400"/>
          </a:p>
          <a:p>
            <a:pPr indent="-317500" lvl="0" marL="457200" rtl="0" algn="l">
              <a:spcBef>
                <a:spcPts val="1600"/>
              </a:spcBef>
              <a:spcAft>
                <a:spcPts val="0"/>
              </a:spcAft>
              <a:buSzPts val="1400"/>
              <a:buChar char="●"/>
            </a:pPr>
            <a:r>
              <a:rPr lang="en" sz="1400"/>
              <a:t>Transverse waves oscillate perpendicular to the direction of wave travel (noted as c).</a:t>
            </a:r>
            <a:endParaRPr sz="1400"/>
          </a:p>
          <a:p>
            <a:pPr indent="-317500" lvl="0" marL="457200" rtl="0" algn="l">
              <a:spcBef>
                <a:spcPts val="0"/>
              </a:spcBef>
              <a:spcAft>
                <a:spcPts val="0"/>
              </a:spcAft>
              <a:buSzPts val="1400"/>
              <a:buChar char="●"/>
            </a:pPr>
            <a:r>
              <a:rPr lang="en" sz="1400"/>
              <a:t>We can analyze waves based on their wavelength, frequency, and speed:     </a:t>
            </a:r>
            <a:r>
              <a:rPr lang="en" sz="1400"/>
              <a:t>v=fλ</a:t>
            </a:r>
            <a:endParaRPr sz="1400"/>
          </a:p>
          <a:p>
            <a:pPr indent="-317500" lvl="0" marL="457200" rtl="0" algn="l">
              <a:spcBef>
                <a:spcPts val="0"/>
              </a:spcBef>
              <a:spcAft>
                <a:spcPts val="0"/>
              </a:spcAft>
              <a:buSzPts val="1400"/>
              <a:buChar char="●"/>
            </a:pPr>
            <a:r>
              <a:rPr lang="en" sz="1400"/>
              <a:t>v is the speed of the wave (c in a vacuum, or less in other media)</a:t>
            </a:r>
            <a:endParaRPr sz="1400"/>
          </a:p>
          <a:p>
            <a:pPr indent="-317500" lvl="0" marL="457200" rtl="0" algn="l">
              <a:spcBef>
                <a:spcPts val="0"/>
              </a:spcBef>
              <a:spcAft>
                <a:spcPts val="0"/>
              </a:spcAft>
              <a:buSzPts val="1400"/>
              <a:buChar char="●"/>
            </a:pPr>
            <a:r>
              <a:rPr lang="en" sz="1400"/>
              <a:t>f is the frequency, and λ is the wavelength</a:t>
            </a:r>
            <a:endParaRPr sz="1400"/>
          </a:p>
          <a:p>
            <a:pPr indent="-317500" lvl="0" marL="457200" rtl="0" algn="l">
              <a:spcBef>
                <a:spcPts val="0"/>
              </a:spcBef>
              <a:spcAft>
                <a:spcPts val="0"/>
              </a:spcAft>
              <a:buSzPts val="1400"/>
              <a:buChar char="●"/>
            </a:pPr>
            <a:r>
              <a:rPr b="1" lang="en" sz="1400"/>
              <a:t>As waves cross boundaries between different media, their speeds change but their frequencies remain constant </a:t>
            </a:r>
            <a:r>
              <a:rPr lang="en" sz="1400"/>
              <a:t>[2].</a:t>
            </a:r>
            <a:endParaRPr sz="1400"/>
          </a:p>
          <a:p>
            <a:pPr indent="0" lvl="0" marL="0" rtl="0" algn="l">
              <a:spcBef>
                <a:spcPts val="1600"/>
              </a:spcBef>
              <a:spcAft>
                <a:spcPts val="1600"/>
              </a:spcAft>
              <a:buNone/>
            </a:pPr>
            <a:r>
              <a:t/>
            </a:r>
            <a:endParaRPr b="1" sz="1400"/>
          </a:p>
        </p:txBody>
      </p:sp>
      <p:pic>
        <p:nvPicPr>
          <p:cNvPr id="167" name="Google Shape;167;p18"/>
          <p:cNvPicPr preferRelativeResize="0"/>
          <p:nvPr/>
        </p:nvPicPr>
        <p:blipFill>
          <a:blip r:embed="rId3">
            <a:alphaModFix/>
          </a:blip>
          <a:stretch>
            <a:fillRect/>
          </a:stretch>
        </p:blipFill>
        <p:spPr>
          <a:xfrm>
            <a:off x="1297500" y="3356300"/>
            <a:ext cx="4987425" cy="1662475"/>
          </a:xfrm>
          <a:prstGeom prst="rect">
            <a:avLst/>
          </a:prstGeom>
          <a:noFill/>
          <a:ln>
            <a:noFill/>
          </a:ln>
        </p:spPr>
      </p:pic>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 Waves</a:t>
            </a:r>
            <a:endParaRPr/>
          </a:p>
        </p:txBody>
      </p:sp>
      <p:sp>
        <p:nvSpPr>
          <p:cNvPr id="169" name="Google Shape;169;p18"/>
          <p:cNvSpPr txBox="1"/>
          <p:nvPr/>
        </p:nvSpPr>
        <p:spPr>
          <a:xfrm>
            <a:off x="6284925" y="4619475"/>
            <a:ext cx="37548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1: A light wave [2]</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EM Spectrum</a:t>
            </a:r>
            <a:endParaRPr/>
          </a:p>
        </p:txBody>
      </p:sp>
      <p:sp>
        <p:nvSpPr>
          <p:cNvPr id="175" name="Google Shape;175;p19"/>
          <p:cNvSpPr txBox="1"/>
          <p:nvPr>
            <p:ph idx="1" type="body"/>
          </p:nvPr>
        </p:nvSpPr>
        <p:spPr>
          <a:xfrm>
            <a:off x="1297500" y="1237150"/>
            <a:ext cx="3754800" cy="37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Light varies depending on its </a:t>
            </a:r>
            <a:r>
              <a:rPr b="1" lang="en" sz="1800"/>
              <a:t>frequency, wavelength, and energy</a:t>
            </a:r>
            <a:r>
              <a:rPr lang="en" sz="1800"/>
              <a:t>.</a:t>
            </a:r>
            <a:endParaRPr sz="1800"/>
          </a:p>
          <a:p>
            <a:pPr indent="0" lvl="0" marL="0" rtl="0" algn="l">
              <a:spcBef>
                <a:spcPts val="1600"/>
              </a:spcBef>
              <a:spcAft>
                <a:spcPts val="1600"/>
              </a:spcAft>
              <a:buNone/>
            </a:pPr>
            <a:r>
              <a:rPr lang="en" sz="1800"/>
              <a:t>For example, the light we see with our eyes is in the visible light range, </a:t>
            </a:r>
            <a:r>
              <a:rPr b="1" lang="en" sz="1800"/>
              <a:t>fibre optic communication mainly uses infrared, and wireless transmission uses radio/microwaves</a:t>
            </a:r>
            <a:endParaRPr sz="1800"/>
          </a:p>
        </p:txBody>
      </p:sp>
      <p:pic>
        <p:nvPicPr>
          <p:cNvPr id="176" name="Google Shape;176;p19"/>
          <p:cNvPicPr preferRelativeResize="0"/>
          <p:nvPr/>
        </p:nvPicPr>
        <p:blipFill>
          <a:blip r:embed="rId3">
            <a:alphaModFix/>
          </a:blip>
          <a:stretch>
            <a:fillRect/>
          </a:stretch>
        </p:blipFill>
        <p:spPr>
          <a:xfrm>
            <a:off x="5052300" y="1307850"/>
            <a:ext cx="3754800" cy="2947195"/>
          </a:xfrm>
          <a:prstGeom prst="rect">
            <a:avLst/>
          </a:prstGeom>
          <a:noFill/>
          <a:ln>
            <a:noFill/>
          </a:ln>
        </p:spPr>
      </p:pic>
      <p:sp>
        <p:nvSpPr>
          <p:cNvPr id="177" name="Google Shape;177;p19"/>
          <p:cNvSpPr txBox="1"/>
          <p:nvPr/>
        </p:nvSpPr>
        <p:spPr>
          <a:xfrm>
            <a:off x="5052300" y="4255050"/>
            <a:ext cx="37548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2: light waves in EM spectrum [2]</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 of Refraction</a:t>
            </a:r>
            <a:endParaRPr/>
          </a:p>
        </p:txBody>
      </p:sp>
      <p:sp>
        <p:nvSpPr>
          <p:cNvPr id="183" name="Google Shape;183;p20"/>
          <p:cNvSpPr txBox="1"/>
          <p:nvPr>
            <p:ph idx="1" type="body"/>
          </p:nvPr>
        </p:nvSpPr>
        <p:spPr>
          <a:xfrm>
            <a:off x="5247150" y="393750"/>
            <a:ext cx="3773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a:t>
            </a:r>
            <a:r>
              <a:rPr lang="en" sz="1400"/>
              <a:t>e must consider the </a:t>
            </a:r>
            <a:r>
              <a:rPr b="1" lang="en" sz="1400"/>
              <a:t>refractive index</a:t>
            </a:r>
            <a:r>
              <a:rPr lang="en" sz="1400"/>
              <a:t> (n) when we use light waves :</a:t>
            </a:r>
            <a:endParaRPr sz="1400"/>
          </a:p>
          <a:p>
            <a:pPr indent="0" lvl="0" marL="0" rtl="0" algn="ctr">
              <a:spcBef>
                <a:spcPts val="1600"/>
              </a:spcBef>
              <a:spcAft>
                <a:spcPts val="0"/>
              </a:spcAft>
              <a:buNone/>
            </a:pPr>
            <a:r>
              <a:rPr b="1" lang="en" sz="1400"/>
              <a:t>n=c/v</a:t>
            </a:r>
            <a:endParaRPr b="1" sz="1400"/>
          </a:p>
          <a:p>
            <a:pPr indent="0" lvl="0" marL="0" rtl="0" algn="l">
              <a:spcBef>
                <a:spcPts val="1600"/>
              </a:spcBef>
              <a:spcAft>
                <a:spcPts val="0"/>
              </a:spcAft>
              <a:buNone/>
            </a:pPr>
            <a:r>
              <a:rPr lang="en" sz="1400"/>
              <a:t>and </a:t>
            </a:r>
            <a:r>
              <a:rPr b="1" lang="en" sz="1400"/>
              <a:t>Snell’s law</a:t>
            </a:r>
            <a:r>
              <a:rPr lang="en" sz="1400"/>
              <a:t>:</a:t>
            </a:r>
            <a:endParaRPr sz="1400"/>
          </a:p>
          <a:p>
            <a:pPr indent="0" lvl="0" marL="0" rtl="0" algn="ctr">
              <a:spcBef>
                <a:spcPts val="1600"/>
              </a:spcBef>
              <a:spcAft>
                <a:spcPts val="0"/>
              </a:spcAft>
              <a:buNone/>
            </a:pPr>
            <a:r>
              <a:rPr b="1" lang="en" sz="1400"/>
              <a:t>n</a:t>
            </a:r>
            <a:r>
              <a:rPr b="1" baseline="-25000" lang="en" sz="1400"/>
              <a:t>1</a:t>
            </a:r>
            <a:r>
              <a:rPr b="1" lang="en" sz="1400"/>
              <a:t>sin⁡θ</a:t>
            </a:r>
            <a:r>
              <a:rPr b="1" baseline="-25000" lang="en" sz="1400"/>
              <a:t>1</a:t>
            </a:r>
            <a:r>
              <a:rPr b="1" lang="en" sz="1400"/>
              <a:t>=n</a:t>
            </a:r>
            <a:r>
              <a:rPr b="1" baseline="-25000" lang="en" sz="1400"/>
              <a:t>2</a:t>
            </a:r>
            <a:r>
              <a:rPr b="1" lang="en" sz="1400"/>
              <a:t>sinθ</a:t>
            </a:r>
            <a:r>
              <a:rPr b="1" baseline="-25000" lang="en" sz="1400"/>
              <a:t>2</a:t>
            </a:r>
            <a:endParaRPr b="1" baseline="-25000" sz="1400"/>
          </a:p>
          <a:p>
            <a:pPr indent="0" lvl="0" marL="0" rtl="0" algn="l">
              <a:spcBef>
                <a:spcPts val="1600"/>
              </a:spcBef>
              <a:spcAft>
                <a:spcPts val="0"/>
              </a:spcAft>
              <a:buNone/>
            </a:pPr>
            <a:r>
              <a:rPr lang="en" sz="1400"/>
              <a:t>In a vacuum, light travels with a constant speed, c, approx. 300,000,000 m/s [2].</a:t>
            </a:r>
            <a:endParaRPr sz="1400"/>
          </a:p>
          <a:p>
            <a:pPr indent="0" lvl="0" marL="0" rtl="0" algn="l">
              <a:spcBef>
                <a:spcPts val="1600"/>
              </a:spcBef>
              <a:spcAft>
                <a:spcPts val="0"/>
              </a:spcAft>
              <a:buNone/>
            </a:pPr>
            <a:r>
              <a:rPr b="1" lang="en" sz="1400"/>
              <a:t>T</a:t>
            </a:r>
            <a:r>
              <a:rPr b="1" lang="en" sz="1400"/>
              <a:t>here is a low latency for a signal to travel long distance</a:t>
            </a:r>
            <a:r>
              <a:rPr lang="en" sz="1400"/>
              <a:t>. </a:t>
            </a:r>
            <a:endParaRPr sz="1400"/>
          </a:p>
          <a:p>
            <a:pPr indent="0" lvl="0" marL="0" rtl="0" algn="l">
              <a:spcBef>
                <a:spcPts val="1600"/>
              </a:spcBef>
              <a:spcAft>
                <a:spcPts val="1600"/>
              </a:spcAft>
              <a:buNone/>
            </a:pPr>
            <a:r>
              <a:rPr lang="en" sz="1400"/>
              <a:t>When constructing fiber optic cable and radio transmitters, we must consider how light is reflected and refracted.</a:t>
            </a:r>
            <a:endParaRPr/>
          </a:p>
        </p:txBody>
      </p:sp>
      <p:pic>
        <p:nvPicPr>
          <p:cNvPr id="184" name="Google Shape;184;p20"/>
          <p:cNvPicPr preferRelativeResize="0"/>
          <p:nvPr/>
        </p:nvPicPr>
        <p:blipFill>
          <a:blip r:embed="rId3">
            <a:alphaModFix/>
          </a:blip>
          <a:stretch>
            <a:fillRect/>
          </a:stretch>
        </p:blipFill>
        <p:spPr>
          <a:xfrm>
            <a:off x="134300" y="1307850"/>
            <a:ext cx="5016026" cy="2777450"/>
          </a:xfrm>
          <a:prstGeom prst="rect">
            <a:avLst/>
          </a:prstGeom>
          <a:noFill/>
          <a:ln>
            <a:noFill/>
          </a:ln>
        </p:spPr>
      </p:pic>
      <p:sp>
        <p:nvSpPr>
          <p:cNvPr id="185" name="Google Shape;185;p20"/>
          <p:cNvSpPr txBox="1"/>
          <p:nvPr/>
        </p:nvSpPr>
        <p:spPr>
          <a:xfrm>
            <a:off x="134300" y="4085300"/>
            <a:ext cx="3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3: Refractive light interface [2]</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Fibre Optic Communication</a:t>
            </a:r>
            <a:endParaRPr/>
          </a:p>
        </p:txBody>
      </p:sp>
      <p:sp>
        <p:nvSpPr>
          <p:cNvPr id="191" name="Google Shape;191;p21"/>
          <p:cNvSpPr txBox="1"/>
          <p:nvPr>
            <p:ph idx="1" type="body"/>
          </p:nvPr>
        </p:nvSpPr>
        <p:spPr>
          <a:xfrm>
            <a:off x="131550" y="3256350"/>
            <a:ext cx="3496800" cy="78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Figure 4: </a:t>
            </a:r>
            <a:r>
              <a:rPr lang="en" sz="1400"/>
              <a:t>Using refraction, infrared light can be </a:t>
            </a:r>
            <a:r>
              <a:rPr b="1" lang="en" sz="1400"/>
              <a:t>‘guided’ </a:t>
            </a:r>
            <a:r>
              <a:rPr lang="en" sz="1400"/>
              <a:t>through a conduit or cable [3]</a:t>
            </a:r>
            <a:endParaRPr sz="1400"/>
          </a:p>
        </p:txBody>
      </p:sp>
      <p:pic>
        <p:nvPicPr>
          <p:cNvPr id="192" name="Google Shape;192;p21"/>
          <p:cNvPicPr preferRelativeResize="0"/>
          <p:nvPr/>
        </p:nvPicPr>
        <p:blipFill>
          <a:blip r:embed="rId3">
            <a:alphaModFix/>
          </a:blip>
          <a:stretch>
            <a:fillRect/>
          </a:stretch>
        </p:blipFill>
        <p:spPr>
          <a:xfrm>
            <a:off x="3628400" y="2121450"/>
            <a:ext cx="5332828" cy="2911199"/>
          </a:xfrm>
          <a:prstGeom prst="rect">
            <a:avLst/>
          </a:prstGeom>
          <a:noFill/>
          <a:ln>
            <a:noFill/>
          </a:ln>
        </p:spPr>
      </p:pic>
      <p:pic>
        <p:nvPicPr>
          <p:cNvPr id="193" name="Google Shape;193;p21"/>
          <p:cNvPicPr preferRelativeResize="0"/>
          <p:nvPr/>
        </p:nvPicPr>
        <p:blipFill>
          <a:blip r:embed="rId4">
            <a:alphaModFix/>
          </a:blip>
          <a:stretch>
            <a:fillRect/>
          </a:stretch>
        </p:blipFill>
        <p:spPr>
          <a:xfrm>
            <a:off x="131550" y="1604849"/>
            <a:ext cx="3383626" cy="1567555"/>
          </a:xfrm>
          <a:prstGeom prst="rect">
            <a:avLst/>
          </a:prstGeom>
          <a:noFill/>
          <a:ln>
            <a:noFill/>
          </a:ln>
        </p:spPr>
      </p:pic>
      <p:sp>
        <p:nvSpPr>
          <p:cNvPr id="194" name="Google Shape;194;p21"/>
          <p:cNvSpPr txBox="1"/>
          <p:nvPr/>
        </p:nvSpPr>
        <p:spPr>
          <a:xfrm>
            <a:off x="3628350" y="1604850"/>
            <a:ext cx="52428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5: Different optical cable types depending on purpose [3]</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