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comments/comment10.xml" ContentType="application/vnd.openxmlformats-officedocument.presentationml.comments+xml"/>
  <Override PartName="/ppt/notesSlides/notesSlide15.xml" ContentType="application/vnd.openxmlformats-officedocument.presentationml.notesSlide+xml"/>
  <Override PartName="/ppt/comments/comment11.xml" ContentType="application/vnd.openxmlformats-officedocument.presentationml.comments+xml"/>
  <Override PartName="/ppt/notesSlides/notesSlide16.xml" ContentType="application/vnd.openxmlformats-officedocument.presentationml.notesSlide+xml"/>
  <Override PartName="/ppt/comments/comment12.xml" ContentType="application/vnd.openxmlformats-officedocument.presentationml.comments+xml"/>
  <Override PartName="/ppt/notesSlides/notesSlide17.xml" ContentType="application/vnd.openxmlformats-officedocument.presentationml.notesSlide+xml"/>
  <Override PartName="/ppt/comments/comment13.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4.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8"/>
  </p:notesMasterIdLst>
  <p:sldIdLst>
    <p:sldId id="256" r:id="rId2"/>
    <p:sldId id="284" r:id="rId3"/>
    <p:sldId id="286" r:id="rId4"/>
    <p:sldId id="258" r:id="rId5"/>
    <p:sldId id="287" r:id="rId6"/>
    <p:sldId id="259" r:id="rId7"/>
    <p:sldId id="260" r:id="rId8"/>
    <p:sldId id="265" r:id="rId9"/>
    <p:sldId id="266" r:id="rId10"/>
    <p:sldId id="288" r:id="rId11"/>
    <p:sldId id="289" r:id="rId12"/>
    <p:sldId id="290" r:id="rId13"/>
    <p:sldId id="267" r:id="rId14"/>
    <p:sldId id="269" r:id="rId15"/>
    <p:sldId id="294" r:id="rId16"/>
    <p:sldId id="270" r:id="rId17"/>
    <p:sldId id="292" r:id="rId18"/>
    <p:sldId id="293" r:id="rId19"/>
    <p:sldId id="273" r:id="rId20"/>
    <p:sldId id="275" r:id="rId21"/>
    <p:sldId id="297" r:id="rId22"/>
    <p:sldId id="298" r:id="rId23"/>
    <p:sldId id="279" r:id="rId24"/>
    <p:sldId id="295" r:id="rId25"/>
    <p:sldId id="281" r:id="rId26"/>
    <p:sldId id="282"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ny Matar" initials="DM"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92" autoAdjust="0"/>
  </p:normalViewPr>
  <p:slideViewPr>
    <p:cSldViewPr snapToGrid="0" snapToObjects="1">
      <p:cViewPr varScale="1">
        <p:scale>
          <a:sx n="136" d="100"/>
          <a:sy n="136" d="100"/>
        </p:scale>
        <p:origin x="8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1T10:54:36.853" idx="12">
    <p:pos x="10" y="10"/>
    <p:text>Amulya Slide</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4-21T10:53:02.280" idx="8">
    <p:pos x="15" y="5"/>
    <p:text>Bella Slides</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4-21T10:23:02.954" idx="1">
    <p:pos x="16" y="27"/>
    <p:text>Bella Slides</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4-21T10:53:21.699" idx="10">
    <p:pos x="10" y="10"/>
    <p:text>Amulya Slides</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4-21T10:53:30.085" idx="11">
    <p:pos x="10" y="10"/>
    <p:text>Amulya Slides</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21-04-21T10:55:27.199" idx="15">
    <p:pos x="10" y="10"/>
    <p:text>Daniel Slides</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21T10:54:56.278" idx="13">
    <p:pos x="10" y="10"/>
    <p:text>Bella Slides</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1-04-21T10:55:02.013" idx="14">
    <p:pos x="10" y="10"/>
    <p:text>Bella Slides</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1-04-21T10:51:46.092" idx="3">
    <p:pos x="10" y="10"/>
    <p:text>Daniel Slides</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1-04-21T10:51:17.664" idx="2">
    <p:pos x="10" y="10"/>
    <p:text>Ramandeep Slides</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1-04-21T10:51:51.950" idx="4">
    <p:pos x="-9" y="15"/>
    <p:text>Ramandeep Slides</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1-04-21T10:52:27.547" idx="5">
    <p:pos x="10" y="10"/>
    <p:text>Ramandeep Slides</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1-04-21T10:52:31.909" idx="6">
    <p:pos x="10" y="10"/>
    <p:text>Devesh Slides</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21-04-21T10:52:40.594" idx="7">
    <p:pos x="10" y="10"/>
    <p:text>Devesh Slides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ba579399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ba579399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ba579399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ba579399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5450f1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5450f1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ce4d62f4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ce4d62f4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7bed42ae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c7bed42ae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7bed42ae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c7bed42ae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7bed42ae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c7bed42ae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7bed42ae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c7bed42ae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900d68a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900d68a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cc1aa45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cc1aa45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c900d68a4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c900d68a4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900d68a4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900d68a4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ada25a4b3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ada25a4b3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900d68a4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c900d68a4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ba579399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ba579399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ba579399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ba579399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comments" Target="../comments/comment9.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comments" Target="../comments/commen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comments" Target="../comments/commen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comments" Target="../comments/commen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243575"/>
            <a:ext cx="6650100" cy="303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dirty="0"/>
              <a:t>Knights Tour</a:t>
            </a:r>
            <a:endParaRPr dirty="0"/>
          </a:p>
        </p:txBody>
      </p:sp>
      <p:sp>
        <p:nvSpPr>
          <p:cNvPr id="185" name="Google Shape;185;p11"/>
          <p:cNvSpPr txBox="1">
            <a:spLocks noGrp="1"/>
          </p:cNvSpPr>
          <p:nvPr>
            <p:ph type="sldNum" idx="4294967295"/>
          </p:nvPr>
        </p:nvSpPr>
        <p:spPr>
          <a:xfrm>
            <a:off x="4305450" y="4275175"/>
            <a:ext cx="4451700" cy="3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700" dirty="0"/>
              <a:t>PROBLEM BASED LEARNING —TASK 2</a:t>
            </a:r>
            <a:endParaRPr sz="17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GB" dirty="0"/>
              <a:t>Algoritm and Solution (cont.)</a:t>
            </a:r>
            <a:endParaRPr dirty="0"/>
          </a:p>
        </p:txBody>
      </p:sp>
      <p:sp>
        <p:nvSpPr>
          <p:cNvPr id="272" name="Google Shape;272;p21"/>
          <p:cNvSpPr txBox="1">
            <a:spLocks noGrp="1"/>
          </p:cNvSpPr>
          <p:nvPr>
            <p:ph type="body" idx="1"/>
          </p:nvPr>
        </p:nvSpPr>
        <p:spPr>
          <a:xfrm>
            <a:off x="582743" y="2064522"/>
            <a:ext cx="5572204" cy="2724300"/>
          </a:xfrm>
          <a:prstGeom prst="rect">
            <a:avLst/>
          </a:prstGeom>
        </p:spPr>
        <p:txBody>
          <a:bodyPr spcFirstLastPara="1" wrap="square" lIns="91425" tIns="91425" rIns="91425" bIns="91425" anchor="t" anchorCtr="0">
            <a:noAutofit/>
          </a:bodyPr>
          <a:lstStyle/>
          <a:p>
            <a:pPr lvl="0"/>
            <a:r>
              <a:rPr lang="en-AU" sz="1600" dirty="0">
                <a:latin typeface="Calibri" panose="020F0502020204030204" pitchFamily="34" charset="0"/>
                <a:cs typeface="Calibri" panose="020F0502020204030204" pitchFamily="34" charset="0"/>
              </a:rPr>
              <a:t>Brute Force Search is general problem-solving technique and for the selected 8 by 8 chess board, there are 4 x 10^51 possible move sequences.</a:t>
            </a:r>
            <a:endParaRPr lang="en-AU" sz="1600" dirty="0">
              <a:latin typeface="Calibri" panose="020F0502020204030204" pitchFamily="34" charset="0"/>
              <a:ea typeface="Calibri" panose="020F0502020204030204" pitchFamily="34" charset="0"/>
              <a:cs typeface="Calibri" panose="020F0502020204030204" pitchFamily="34" charset="0"/>
            </a:endParaRPr>
          </a:p>
          <a:p>
            <a:pPr lvl="0"/>
            <a:r>
              <a:rPr lang="en-AU" sz="1600" dirty="0">
                <a:latin typeface="Calibri" panose="020F0502020204030204" pitchFamily="34" charset="0"/>
                <a:cs typeface="Calibri" panose="020F0502020204030204" pitchFamily="34" charset="0"/>
              </a:rPr>
              <a:t>Start moving Knight.</a:t>
            </a:r>
          </a:p>
          <a:p>
            <a:pPr lvl="0"/>
            <a:endParaRPr lang="en-AU" sz="1600" dirty="0">
              <a:latin typeface="Calibri" panose="020F0502020204030204" pitchFamily="34" charset="0"/>
              <a:cs typeface="Calibri" panose="020F0502020204030204" pitchFamily="34" charset="0"/>
            </a:endParaRPr>
          </a:p>
          <a:p>
            <a:pPr lvl="0"/>
            <a:r>
              <a:rPr lang="en-AU" sz="1600" dirty="0">
                <a:latin typeface="Calibri" panose="020F0502020204030204" pitchFamily="34" charset="0"/>
                <a:cs typeface="Calibri" panose="020F0502020204030204" pitchFamily="34" charset="0"/>
              </a:rPr>
              <a:t>If knight goes to the cell and there is no further cell available (i.e., it has not reached to the solution yet)</a:t>
            </a:r>
          </a:p>
          <a:p>
            <a:pPr lvl="0"/>
            <a:r>
              <a:rPr lang="en-AU" sz="1600" dirty="0">
                <a:latin typeface="Calibri" panose="020F0502020204030204" pitchFamily="34" charset="0"/>
                <a:cs typeface="Calibri" panose="020F0502020204030204" pitchFamily="34" charset="0"/>
              </a:rPr>
              <a:t>Then backtrack and change the path.</a:t>
            </a:r>
          </a:p>
        </p:txBody>
      </p:sp>
      <p:sp>
        <p:nvSpPr>
          <p:cNvPr id="273" name="Google Shape;273;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10</a:t>
            </a:r>
          </a:p>
        </p:txBody>
      </p:sp>
      <p:sp>
        <p:nvSpPr>
          <p:cNvPr id="276" name="Google Shape;276;p21"/>
          <p:cNvSpPr txBox="1"/>
          <p:nvPr/>
        </p:nvSpPr>
        <p:spPr>
          <a:xfrm>
            <a:off x="582743" y="1435425"/>
            <a:ext cx="24414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latin typeface="Roboto Condensed"/>
                <a:ea typeface="Roboto Condensed"/>
                <a:cs typeface="Roboto Condensed"/>
                <a:sym typeface="Roboto Condensed"/>
              </a:rPr>
              <a:t>Backtracking and Brute-force</a:t>
            </a:r>
            <a:endParaRPr sz="1800" b="1" dirty="0">
              <a:latin typeface="Roboto Condensed"/>
              <a:ea typeface="Roboto Condensed"/>
              <a:cs typeface="Roboto Condensed"/>
              <a:sym typeface="Roboto Condensed"/>
            </a:endParaRPr>
          </a:p>
        </p:txBody>
      </p:sp>
      <p:grpSp>
        <p:nvGrpSpPr>
          <p:cNvPr id="8" name="Google Shape;293;p23"/>
          <p:cNvGrpSpPr/>
          <p:nvPr/>
        </p:nvGrpSpPr>
        <p:grpSpPr>
          <a:xfrm>
            <a:off x="318905" y="563063"/>
            <a:ext cx="309022" cy="376837"/>
            <a:chOff x="596350" y="929175"/>
            <a:chExt cx="407950" cy="497475"/>
          </a:xfrm>
        </p:grpSpPr>
        <p:sp>
          <p:nvSpPr>
            <p:cNvPr id="9" name="Google Shape;294;p23"/>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3"/>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3"/>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3"/>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3"/>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3"/>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3"/>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GB" dirty="0"/>
              <a:t>Algoritm and Solution (cont.)</a:t>
            </a:r>
            <a:endParaRPr dirty="0"/>
          </a:p>
        </p:txBody>
      </p:sp>
      <p:sp>
        <p:nvSpPr>
          <p:cNvPr id="272" name="Google Shape;272;p21"/>
          <p:cNvSpPr txBox="1">
            <a:spLocks noGrp="1"/>
          </p:cNvSpPr>
          <p:nvPr>
            <p:ph type="body" idx="1"/>
          </p:nvPr>
        </p:nvSpPr>
        <p:spPr>
          <a:xfrm>
            <a:off x="582743" y="2064522"/>
            <a:ext cx="5572204" cy="2724300"/>
          </a:xfrm>
          <a:prstGeom prst="rect">
            <a:avLst/>
          </a:prstGeom>
        </p:spPr>
        <p:txBody>
          <a:bodyPr spcFirstLastPara="1" wrap="square" lIns="91425" tIns="91425" rIns="91425" bIns="91425" anchor="t" anchorCtr="0">
            <a:noAutofit/>
          </a:bodyPr>
          <a:lstStyle/>
          <a:p>
            <a:pPr lvl="0"/>
            <a:r>
              <a:rPr lang="en-AU" sz="1600" dirty="0">
                <a:latin typeface="Calibri" panose="020F0502020204030204" pitchFamily="34" charset="0"/>
                <a:cs typeface="Calibri" panose="020F0502020204030204" pitchFamily="34" charset="0"/>
              </a:rPr>
              <a:t>Now, check all the available moves from the cell that has the knight and recursively check if it reaches to the solution or not yet.</a:t>
            </a:r>
          </a:p>
          <a:p>
            <a:pPr lvl="0"/>
            <a:r>
              <a:rPr lang="en-AU" sz="1600" dirty="0">
                <a:latin typeface="Calibri" panose="020F0502020204030204" pitchFamily="34" charset="0"/>
                <a:cs typeface="Calibri" panose="020F0502020204030204" pitchFamily="34" charset="0"/>
              </a:rPr>
              <a:t>If it still hasn’t reached to the solution, then again change the path.</a:t>
            </a:r>
          </a:p>
          <a:p>
            <a:pPr lvl="0"/>
            <a:r>
              <a:rPr lang="en-AU" sz="1600" dirty="0">
                <a:latin typeface="Calibri" panose="020F0502020204030204" pitchFamily="34" charset="0"/>
                <a:cs typeface="Calibri" panose="020F0502020204030204" pitchFamily="34" charset="0"/>
              </a:rPr>
              <a:t>Keep track of each move in the matrix.</a:t>
            </a:r>
          </a:p>
          <a:p>
            <a:pPr lvl="0"/>
            <a:r>
              <a:rPr lang="en-AU" sz="1600" dirty="0">
                <a:latin typeface="Calibri" panose="020F0502020204030204" pitchFamily="34" charset="0"/>
                <a:cs typeface="Calibri" panose="020F0502020204030204" pitchFamily="34" charset="0"/>
              </a:rPr>
              <a:t>The matrix itself tells us whether we reached to the solution or not (whether we have covered each cell)</a:t>
            </a:r>
          </a:p>
        </p:txBody>
      </p:sp>
      <p:sp>
        <p:nvSpPr>
          <p:cNvPr id="273" name="Google Shape;273;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11</a:t>
            </a:r>
          </a:p>
        </p:txBody>
      </p:sp>
      <p:sp>
        <p:nvSpPr>
          <p:cNvPr id="276" name="Google Shape;276;p21"/>
          <p:cNvSpPr txBox="1"/>
          <p:nvPr/>
        </p:nvSpPr>
        <p:spPr>
          <a:xfrm>
            <a:off x="582743" y="1435425"/>
            <a:ext cx="24414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latin typeface="Roboto Condensed"/>
                <a:ea typeface="Roboto Condensed"/>
                <a:cs typeface="Roboto Condensed"/>
                <a:sym typeface="Roboto Condensed"/>
              </a:rPr>
              <a:t>Backtracking and Brute-force</a:t>
            </a:r>
            <a:endParaRPr sz="1800" b="1" dirty="0">
              <a:latin typeface="Roboto Condensed"/>
              <a:ea typeface="Roboto Condensed"/>
              <a:cs typeface="Roboto Condensed"/>
              <a:sym typeface="Roboto Condensed"/>
            </a:endParaRPr>
          </a:p>
        </p:txBody>
      </p:sp>
      <p:grpSp>
        <p:nvGrpSpPr>
          <p:cNvPr id="8" name="Google Shape;293;p23"/>
          <p:cNvGrpSpPr/>
          <p:nvPr/>
        </p:nvGrpSpPr>
        <p:grpSpPr>
          <a:xfrm>
            <a:off x="318905" y="563063"/>
            <a:ext cx="309022" cy="376837"/>
            <a:chOff x="596350" y="929175"/>
            <a:chExt cx="407950" cy="497475"/>
          </a:xfrm>
        </p:grpSpPr>
        <p:sp>
          <p:nvSpPr>
            <p:cNvPr id="9" name="Google Shape;294;p23"/>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3"/>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3"/>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3"/>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3"/>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3"/>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3"/>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GB" dirty="0"/>
              <a:t>Algoritm and Solution (cont.)</a:t>
            </a:r>
            <a:endParaRPr dirty="0"/>
          </a:p>
        </p:txBody>
      </p:sp>
      <p:sp>
        <p:nvSpPr>
          <p:cNvPr id="272" name="Google Shape;272;p21"/>
          <p:cNvSpPr txBox="1">
            <a:spLocks noGrp="1"/>
          </p:cNvSpPr>
          <p:nvPr>
            <p:ph type="body" idx="1"/>
          </p:nvPr>
        </p:nvSpPr>
        <p:spPr>
          <a:xfrm>
            <a:off x="582743" y="2064522"/>
            <a:ext cx="5572204" cy="2724300"/>
          </a:xfrm>
          <a:prstGeom prst="rect">
            <a:avLst/>
          </a:prstGeom>
        </p:spPr>
        <p:txBody>
          <a:bodyPr spcFirstLastPara="1" wrap="square" lIns="91425" tIns="91425" rIns="91425" bIns="91425" anchor="t" anchorCtr="0">
            <a:noAutofit/>
          </a:bodyPr>
          <a:lstStyle/>
          <a:p>
            <a:pPr lvl="0"/>
            <a:r>
              <a:rPr lang="en-AU" sz="1600" dirty="0">
                <a:latin typeface="Calibri" panose="020F0502020204030204" pitchFamily="34" charset="0"/>
                <a:cs typeface="Calibri" panose="020F0502020204030204" pitchFamily="34" charset="0"/>
              </a:rPr>
              <a:t>Once all the cells are covered, the value of the last cell must be N*N (if the value is marked from 1 as the steps go up) </a:t>
            </a:r>
          </a:p>
          <a:p>
            <a:pPr lvl="0"/>
            <a:r>
              <a:rPr lang="en-AU" sz="1600" dirty="0">
                <a:latin typeface="Calibri" panose="020F0502020204030204" pitchFamily="34" charset="0"/>
                <a:cs typeface="Calibri" panose="020F0502020204030204" pitchFamily="34" charset="0"/>
              </a:rPr>
              <a:t>For the above step, the value of the last cell in our case should be (8*8 = 64 ideally) but it is 63 because we marked our first step as zero. </a:t>
            </a:r>
          </a:p>
          <a:p>
            <a:r>
              <a:rPr lang="en-AU" sz="1600" dirty="0">
                <a:latin typeface="Calibri" panose="020F0502020204030204" pitchFamily="34" charset="0"/>
                <a:cs typeface="Calibri" panose="020F0502020204030204" pitchFamily="34" charset="0"/>
              </a:rPr>
              <a:t>Hence, this is the approach that is used in the Knight’s tour problem.</a:t>
            </a:r>
          </a:p>
        </p:txBody>
      </p:sp>
      <p:sp>
        <p:nvSpPr>
          <p:cNvPr id="273" name="Google Shape;273;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12</a:t>
            </a:r>
          </a:p>
        </p:txBody>
      </p:sp>
      <p:sp>
        <p:nvSpPr>
          <p:cNvPr id="276" name="Google Shape;276;p21"/>
          <p:cNvSpPr txBox="1"/>
          <p:nvPr/>
        </p:nvSpPr>
        <p:spPr>
          <a:xfrm>
            <a:off x="582743" y="1435425"/>
            <a:ext cx="24414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latin typeface="Roboto Condensed"/>
                <a:ea typeface="Roboto Condensed"/>
                <a:cs typeface="Roboto Condensed"/>
                <a:sym typeface="Roboto Condensed"/>
              </a:rPr>
              <a:t>Backtracking and Brute-force</a:t>
            </a:r>
            <a:endParaRPr sz="1800" b="1" dirty="0">
              <a:latin typeface="Roboto Condensed"/>
              <a:ea typeface="Roboto Condensed"/>
              <a:cs typeface="Roboto Condensed"/>
              <a:sym typeface="Roboto Condensed"/>
            </a:endParaRPr>
          </a:p>
        </p:txBody>
      </p:sp>
      <p:grpSp>
        <p:nvGrpSpPr>
          <p:cNvPr id="8" name="Google Shape;293;p23"/>
          <p:cNvGrpSpPr/>
          <p:nvPr/>
        </p:nvGrpSpPr>
        <p:grpSpPr>
          <a:xfrm>
            <a:off x="318905" y="563063"/>
            <a:ext cx="309022" cy="376837"/>
            <a:chOff x="596350" y="929175"/>
            <a:chExt cx="407950" cy="497475"/>
          </a:xfrm>
        </p:grpSpPr>
        <p:sp>
          <p:nvSpPr>
            <p:cNvPr id="9" name="Google Shape;294;p23"/>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3"/>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3"/>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3"/>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3"/>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3"/>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3"/>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5267592" y="4390754"/>
            <a:ext cx="805083" cy="184666"/>
          </a:xfrm>
          <a:prstGeom prst="rect">
            <a:avLst/>
          </a:prstGeom>
        </p:spPr>
        <p:txBody>
          <a:bodyPr wrap="square">
            <a:spAutoFit/>
          </a:bodyPr>
          <a:lstStyle/>
          <a:p>
            <a:r>
              <a:rPr lang="en-AU" sz="600" dirty="0">
                <a:latin typeface="Calibri" panose="020F0502020204030204" pitchFamily="34" charset="0"/>
                <a:ea typeface="Calibri" panose="020F0502020204030204" pitchFamily="34" charset="0"/>
                <a:cs typeface="Times New Roman" panose="02020603050405020304" pitchFamily="18" charset="0"/>
              </a:rPr>
              <a:t> </a:t>
            </a:r>
            <a:r>
              <a:rPr lang="en-US" sz="600" dirty="0">
                <a:latin typeface="Calibri" panose="020F0502020204030204" pitchFamily="34" charset="0"/>
                <a:ea typeface="Calibri" panose="020F0502020204030204" pitchFamily="34" charset="0"/>
                <a:cs typeface="Times New Roman" panose="02020603050405020304" pitchFamily="18" charset="0"/>
              </a:rPr>
              <a:t>(Wikipedia, 2021)</a:t>
            </a:r>
            <a:endParaRPr lang="en-AU" sz="600"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13</a:t>
            </a:r>
          </a:p>
        </p:txBody>
      </p:sp>
      <p:sp>
        <p:nvSpPr>
          <p:cNvPr id="282" name="Google Shape;282;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GB" dirty="0"/>
              <a:t>Algoritm and Solution (cont.)</a:t>
            </a:r>
            <a:endParaRPr dirty="0"/>
          </a:p>
        </p:txBody>
      </p:sp>
      <p:sp>
        <p:nvSpPr>
          <p:cNvPr id="2" name="Rectangle 1"/>
          <p:cNvSpPr/>
          <p:nvPr/>
        </p:nvSpPr>
        <p:spPr>
          <a:xfrm>
            <a:off x="814275" y="1654424"/>
            <a:ext cx="1220206" cy="338554"/>
          </a:xfrm>
          <a:prstGeom prst="rect">
            <a:avLst/>
          </a:prstGeom>
        </p:spPr>
        <p:txBody>
          <a:bodyPr wrap="none">
            <a:spAutoFit/>
          </a:bodyPr>
          <a:lstStyle/>
          <a:p>
            <a:r>
              <a:rPr lang="en-AU" sz="1600" b="1" dirty="0">
                <a:latin typeface="Calibri" panose="020F0502020204030204" pitchFamily="34" charset="0"/>
                <a:ea typeface="Calibri" panose="020F0502020204030204" pitchFamily="34" charset="0"/>
                <a:cs typeface="Times New Roman" panose="02020603050405020304" pitchFamily="18" charset="0"/>
              </a:rPr>
              <a:t>Pseudocode</a:t>
            </a:r>
            <a:endParaRPr lang="en-AU" sz="1600" b="1" dirty="0"/>
          </a:p>
        </p:txBody>
      </p:sp>
      <p:sp>
        <p:nvSpPr>
          <p:cNvPr id="3" name="Rectangle 2"/>
          <p:cNvSpPr/>
          <p:nvPr/>
        </p:nvSpPr>
        <p:spPr>
          <a:xfrm>
            <a:off x="814275" y="2115077"/>
            <a:ext cx="4572000" cy="2552365"/>
          </a:xfrm>
          <a:prstGeom prst="rect">
            <a:avLst/>
          </a:prstGeom>
        </p:spPr>
        <p:txBody>
          <a:bodyPr>
            <a:spAutoFit/>
          </a:bodyPr>
          <a:lstStyle/>
          <a:p>
            <a:pPr>
              <a:lnSpc>
                <a:spcPct val="107000"/>
              </a:lnSpc>
              <a:spcAft>
                <a:spcPts val="800"/>
              </a:spcAft>
            </a:pPr>
            <a:r>
              <a:rPr lang="en-AU" sz="1000" dirty="0">
                <a:latin typeface="Calibri" panose="020F0502020204030204" pitchFamily="34" charset="0"/>
                <a:ea typeface="Calibri" panose="020F0502020204030204" pitchFamily="34" charset="0"/>
                <a:cs typeface="Times New Roman" panose="02020603050405020304" pitchFamily="18" charset="0"/>
              </a:rPr>
              <a:t>If all squares visited</a:t>
            </a:r>
            <a:endParaRPr lang="en-AU"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000" dirty="0">
                <a:latin typeface="Calibri" panose="020F0502020204030204" pitchFamily="34" charset="0"/>
                <a:ea typeface="Calibri" panose="020F0502020204030204" pitchFamily="34" charset="0"/>
                <a:cs typeface="Times New Roman" panose="02020603050405020304" pitchFamily="18" charset="0"/>
              </a:rPr>
              <a:t>	Show solution</a:t>
            </a:r>
            <a:endParaRPr lang="en-AU"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000" dirty="0">
                <a:latin typeface="Calibri" panose="020F0502020204030204" pitchFamily="34" charset="0"/>
                <a:ea typeface="Calibri" panose="020F0502020204030204" pitchFamily="34" charset="0"/>
                <a:cs typeface="Times New Roman" panose="02020603050405020304" pitchFamily="18" charset="0"/>
              </a:rPr>
              <a:t>Else</a:t>
            </a:r>
            <a:endParaRPr lang="en-AU" sz="11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AU" sz="1000" dirty="0">
                <a:latin typeface="Calibri" panose="020F0502020204030204" pitchFamily="34" charset="0"/>
                <a:ea typeface="Calibri" panose="020F0502020204030204" pitchFamily="34" charset="0"/>
                <a:cs typeface="Times New Roman" panose="02020603050405020304" pitchFamily="18" charset="0"/>
              </a:rPr>
              <a:t>Move knight to new square from </a:t>
            </a:r>
            <a:r>
              <a:rPr lang="en-AU" sz="1000" dirty="0" err="1">
                <a:latin typeface="Calibri" panose="020F0502020204030204" pitchFamily="34" charset="0"/>
                <a:ea typeface="Calibri" panose="020F0502020204030204" pitchFamily="34" charset="0"/>
                <a:cs typeface="Times New Roman" panose="02020603050405020304" pitchFamily="18" charset="0"/>
              </a:rPr>
              <a:t>AvailableMoves</a:t>
            </a:r>
            <a:r>
              <a:rPr lang="en-AU" sz="1000" dirty="0">
                <a:latin typeface="Calibri" panose="020F0502020204030204" pitchFamily="34" charset="0"/>
                <a:ea typeface="Calibri" panose="020F0502020204030204" pitchFamily="34" charset="0"/>
                <a:cs typeface="Times New Roman" panose="02020603050405020304" pitchFamily="18" charset="0"/>
              </a:rPr>
              <a:t>, check if next possible move leads to solution, recursively.</a:t>
            </a:r>
            <a:endParaRPr lang="en-AU"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000" dirty="0">
                <a:latin typeface="Calibri" panose="020F0502020204030204" pitchFamily="34" charset="0"/>
                <a:ea typeface="Calibri" panose="020F0502020204030204" pitchFamily="34" charset="0"/>
                <a:cs typeface="Times New Roman" panose="02020603050405020304" pitchFamily="18" charset="0"/>
              </a:rPr>
              <a:t>	If move don’t lead to solution</a:t>
            </a:r>
            <a:endParaRPr lang="en-AU"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000" dirty="0">
                <a:latin typeface="Calibri" panose="020F0502020204030204" pitchFamily="34" charset="0"/>
                <a:ea typeface="Calibri" panose="020F0502020204030204" pitchFamily="34" charset="0"/>
                <a:cs typeface="Times New Roman" panose="02020603050405020304" pitchFamily="18" charset="0"/>
              </a:rPr>
              <a:t>		Remove move from </a:t>
            </a:r>
            <a:r>
              <a:rPr lang="en-AU" sz="1000" dirty="0" err="1">
                <a:latin typeface="Calibri" panose="020F0502020204030204" pitchFamily="34" charset="0"/>
                <a:ea typeface="Calibri" panose="020F0502020204030204" pitchFamily="34" charset="0"/>
                <a:cs typeface="Times New Roman" panose="02020603050405020304" pitchFamily="18" charset="0"/>
              </a:rPr>
              <a:t>AvailableMoves</a:t>
            </a:r>
            <a:endParaRPr lang="en-AU"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000" dirty="0">
                <a:latin typeface="Calibri" panose="020F0502020204030204" pitchFamily="34" charset="0"/>
                <a:ea typeface="Calibri" panose="020F0502020204030204" pitchFamily="34" charset="0"/>
                <a:cs typeface="Times New Roman" panose="02020603050405020304" pitchFamily="18" charset="0"/>
              </a:rPr>
              <a:t>		Try new Move from </a:t>
            </a:r>
            <a:r>
              <a:rPr lang="en-AU" sz="1000" dirty="0" err="1">
                <a:latin typeface="Calibri" panose="020F0502020204030204" pitchFamily="34" charset="0"/>
                <a:ea typeface="Calibri" panose="020F0502020204030204" pitchFamily="34" charset="0"/>
                <a:cs typeface="Times New Roman" panose="02020603050405020304" pitchFamily="18" charset="0"/>
              </a:rPr>
              <a:t>AvailableMoves</a:t>
            </a:r>
            <a:endParaRPr lang="en-AU"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000" dirty="0">
                <a:latin typeface="Calibri" panose="020F0502020204030204" pitchFamily="34" charset="0"/>
                <a:ea typeface="Calibri" panose="020F0502020204030204" pitchFamily="34" charset="0"/>
                <a:cs typeface="Times New Roman" panose="02020603050405020304" pitchFamily="18" charset="0"/>
              </a:rPr>
              <a:t>	If no move returns solution</a:t>
            </a:r>
            <a:endParaRPr lang="en-AU"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000" dirty="0">
                <a:latin typeface="Calibri" panose="020F0502020204030204" pitchFamily="34" charset="0"/>
                <a:ea typeface="Calibri" panose="020F0502020204030204" pitchFamily="34" charset="0"/>
                <a:cs typeface="Times New Roman" panose="02020603050405020304" pitchFamily="18" charset="0"/>
              </a:rPr>
              <a:t>		Return false, no possible solution</a:t>
            </a:r>
            <a:endParaRPr lang="en-AU"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184159" y="4631989"/>
            <a:ext cx="614271" cy="186782"/>
          </a:xfrm>
          <a:prstGeom prst="rect">
            <a:avLst/>
          </a:prstGeom>
        </p:spPr>
        <p:txBody>
          <a:bodyPr wrap="none">
            <a:spAutoFit/>
          </a:bodyPr>
          <a:lstStyle/>
          <a:p>
            <a:pPr>
              <a:lnSpc>
                <a:spcPct val="107000"/>
              </a:lnSpc>
              <a:spcAft>
                <a:spcPts val="800"/>
              </a:spcAft>
            </a:pPr>
            <a:r>
              <a:rPr lang="en-US" sz="600" dirty="0">
                <a:latin typeface="Calibri" panose="020F0502020204030204" pitchFamily="34" charset="0"/>
                <a:ea typeface="Calibri" panose="020F0502020204030204" pitchFamily="34" charset="0"/>
                <a:cs typeface="Times New Roman" panose="02020603050405020304" pitchFamily="18" charset="0"/>
              </a:rPr>
              <a:t>(Geeks, 2020)</a:t>
            </a:r>
            <a:endParaRPr lang="en-AU" sz="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14</a:t>
            </a:r>
          </a:p>
        </p:txBody>
      </p:sp>
      <p:sp>
        <p:nvSpPr>
          <p:cNvPr id="309" name="Google Shape;309;p2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GB" dirty="0"/>
              <a:t>Algoritm and Solution (cont.)</a:t>
            </a:r>
            <a:endParaRPr dirty="0"/>
          </a:p>
        </p:txBody>
      </p:sp>
      <p:sp>
        <p:nvSpPr>
          <p:cNvPr id="2" name="Rectangle 1"/>
          <p:cNvSpPr/>
          <p:nvPr/>
        </p:nvSpPr>
        <p:spPr>
          <a:xfrm>
            <a:off x="814275" y="1688930"/>
            <a:ext cx="667170" cy="369332"/>
          </a:xfrm>
          <a:prstGeom prst="rect">
            <a:avLst/>
          </a:prstGeom>
        </p:spPr>
        <p:txBody>
          <a:bodyPr wrap="none">
            <a:spAutoFit/>
          </a:bodyPr>
          <a:lstStyle/>
          <a:p>
            <a:r>
              <a:rPr lang="en-AU" sz="1800" b="1">
                <a:latin typeface="Calibri" panose="020F0502020204030204" pitchFamily="34" charset="0"/>
                <a:ea typeface="Calibri" panose="020F0502020204030204" pitchFamily="34" charset="0"/>
                <a:cs typeface="Times New Roman" panose="02020603050405020304" pitchFamily="18" charset="0"/>
              </a:rPr>
              <a:t>Code</a:t>
            </a:r>
            <a:endParaRPr lang="en-AU" b="1" dirty="0"/>
          </a:p>
        </p:txBody>
      </p:sp>
      <p:sp>
        <p:nvSpPr>
          <p:cNvPr id="3" name="Rectangle 2"/>
          <p:cNvSpPr/>
          <p:nvPr/>
        </p:nvSpPr>
        <p:spPr>
          <a:xfrm>
            <a:off x="814275" y="2094798"/>
            <a:ext cx="4572000" cy="1237070"/>
          </a:xfrm>
          <a:prstGeom prst="rect">
            <a:avLst/>
          </a:prstGeom>
        </p:spPr>
        <p:txBody>
          <a:bodyPr>
            <a:spAutoFit/>
          </a:bodyPr>
          <a:lstStyle/>
          <a:p>
            <a:pPr>
              <a:lnSpc>
                <a:spcPct val="107000"/>
              </a:lnSpc>
              <a:spcAft>
                <a:spcPts val="800"/>
              </a:spcAft>
            </a:pPr>
            <a:r>
              <a:rPr lang="en-AU" sz="1600" dirty="0">
                <a:latin typeface="Calibri" panose="020F0502020204030204" pitchFamily="34" charset="0"/>
                <a:ea typeface="Calibri" panose="020F0502020204030204" pitchFamily="34" charset="0"/>
                <a:cs typeface="Times New Roman" panose="02020603050405020304" pitchFamily="18" charset="0"/>
              </a:rPr>
              <a:t>Our solution is coded in Python using Visual Studio Code as the IDE (Integrated Development Environment).</a:t>
            </a:r>
          </a:p>
          <a:p>
            <a:pPr>
              <a:lnSpc>
                <a:spcPct val="107000"/>
              </a:lnSpc>
              <a:spcAft>
                <a:spcPts val="800"/>
              </a:spcAft>
            </a:pPr>
            <a:r>
              <a:rPr lang="en-AU" sz="1600" dirty="0">
                <a:latin typeface="Calibri" panose="020F0502020204030204" pitchFamily="34" charset="0"/>
                <a:ea typeface="Calibri" panose="020F0502020204030204" pitchFamily="34" charset="0"/>
                <a:cs typeface="Times New Roman" panose="02020603050405020304" pitchFamily="18" charset="0"/>
              </a:rPr>
              <a:t>It has five functions, and a few variables.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072675" y="1468042"/>
            <a:ext cx="1042752" cy="847236"/>
          </a:xfrm>
          <a:prstGeom prst="rect">
            <a:avLst/>
          </a:prstGeom>
        </p:spPr>
      </p:pic>
      <p:pic>
        <p:nvPicPr>
          <p:cNvPr id="5" name="Picture 4"/>
          <p:cNvPicPr>
            <a:picLocks noChangeAspect="1"/>
          </p:cNvPicPr>
          <p:nvPr/>
        </p:nvPicPr>
        <p:blipFill>
          <a:blip r:embed="rId4"/>
          <a:stretch>
            <a:fillRect/>
          </a:stretch>
        </p:blipFill>
        <p:spPr>
          <a:xfrm>
            <a:off x="6484626" y="2571750"/>
            <a:ext cx="1845099" cy="13243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p:transition spd="slow">
        <p:fade thruBlk="1"/>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GB" dirty="0"/>
              <a:t>Algoritm and Solution (cont.)</a:t>
            </a:r>
            <a:endParaRPr dirty="0"/>
          </a:p>
        </p:txBody>
      </p:sp>
      <p:sp>
        <p:nvSpPr>
          <p:cNvPr id="321" name="Google Shape;321;p25"/>
          <p:cNvSpPr txBox="1">
            <a:spLocks noGrp="1"/>
          </p:cNvSpPr>
          <p:nvPr>
            <p:ph type="body" idx="1"/>
          </p:nvPr>
        </p:nvSpPr>
        <p:spPr>
          <a:xfrm>
            <a:off x="663312" y="1473292"/>
            <a:ext cx="643589" cy="610800"/>
          </a:xfrm>
          <a:prstGeom prst="rect">
            <a:avLst/>
          </a:prstGeom>
        </p:spPr>
        <p:txBody>
          <a:bodyPr spcFirstLastPara="1" wrap="square" lIns="91425" tIns="91425" rIns="91425" bIns="91425" anchor="t" anchorCtr="0">
            <a:noAutofit/>
          </a:bodyPr>
          <a:lstStyle/>
          <a:p>
            <a:pPr marL="0" lvl="0" indent="0" algn="l" rtl="0">
              <a:spcBef>
                <a:spcPts val="600"/>
              </a:spcBef>
              <a:spcAft>
                <a:spcPts val="1000"/>
              </a:spcAft>
              <a:buNone/>
            </a:pPr>
            <a:r>
              <a:rPr lang="en-GB" sz="1600" b="1" dirty="0">
                <a:latin typeface="Calibri" panose="020F0502020204030204" pitchFamily="34" charset="0"/>
                <a:ea typeface="Roboto Condensed"/>
                <a:cs typeface="Calibri" panose="020F0502020204030204" pitchFamily="34" charset="0"/>
                <a:sym typeface="Roboto Condensed"/>
              </a:rPr>
              <a:t>Code</a:t>
            </a:r>
            <a:endParaRPr sz="1800" b="1" dirty="0">
              <a:latin typeface="Calibri" panose="020F0502020204030204" pitchFamily="34" charset="0"/>
              <a:ea typeface="Roboto Condensed"/>
              <a:cs typeface="Calibri" panose="020F0502020204030204" pitchFamily="34" charset="0"/>
              <a:sym typeface="Roboto Condensed"/>
            </a:endParaRPr>
          </a:p>
        </p:txBody>
      </p:sp>
      <p:sp>
        <p:nvSpPr>
          <p:cNvPr id="322" name="Google Shape;322;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15</a:t>
            </a:r>
          </a:p>
        </p:txBody>
      </p:sp>
      <p:sp>
        <p:nvSpPr>
          <p:cNvPr id="2" name="Rectangle 1"/>
          <p:cNvSpPr/>
          <p:nvPr/>
        </p:nvSpPr>
        <p:spPr>
          <a:xfrm>
            <a:off x="663312" y="1843390"/>
            <a:ext cx="6207628" cy="3002810"/>
          </a:xfrm>
          <a:prstGeom prst="rect">
            <a:avLst/>
          </a:prstGeom>
        </p:spPr>
        <p:txBody>
          <a:bodyPr wrap="square">
            <a:spAutoFit/>
          </a:bodyPr>
          <a:lstStyle/>
          <a:p>
            <a:pPr>
              <a:lnSpc>
                <a:spcPct val="107000"/>
              </a:lnSpc>
              <a:spcAft>
                <a:spcPts val="800"/>
              </a:spcAft>
            </a:pPr>
            <a:r>
              <a:rPr lang="en-AU" dirty="0" err="1">
                <a:latin typeface="Calibri" panose="020F0502020204030204" pitchFamily="34" charset="0"/>
                <a:ea typeface="Calibri" panose="020F0502020204030204" pitchFamily="34" charset="0"/>
                <a:cs typeface="Calibri" panose="020F0502020204030204" pitchFamily="34" charset="0"/>
              </a:rPr>
              <a:t>boardSize</a:t>
            </a:r>
            <a:r>
              <a:rPr lang="en-AU" dirty="0">
                <a:latin typeface="Calibri" panose="020F0502020204030204" pitchFamily="34" charset="0"/>
                <a:ea typeface="Calibri" panose="020F0502020204030204" pitchFamily="34" charset="0"/>
                <a:cs typeface="Calibri" panose="020F0502020204030204" pitchFamily="34" charset="0"/>
              </a:rPr>
              <a:t> – This variable is the board size as an integer.</a:t>
            </a:r>
          </a:p>
          <a:p>
            <a:pPr>
              <a:lnSpc>
                <a:spcPct val="107000"/>
              </a:lnSpc>
              <a:spcAft>
                <a:spcPts val="800"/>
              </a:spcAft>
            </a:pPr>
            <a:r>
              <a:rPr lang="en-AU" dirty="0">
                <a:latin typeface="Calibri" panose="020F0502020204030204" pitchFamily="34" charset="0"/>
                <a:ea typeface="Calibri" panose="020F0502020204030204" pitchFamily="34" charset="0"/>
                <a:cs typeface="Calibri" panose="020F0502020204030204" pitchFamily="34" charset="0"/>
              </a:rPr>
              <a:t>board – This variable is the board represented as a matrix.  It contains all numbers from 0 to 63, which represents a 8x8 chess board.</a:t>
            </a:r>
          </a:p>
          <a:p>
            <a:pPr>
              <a:lnSpc>
                <a:spcPct val="107000"/>
              </a:lnSpc>
              <a:spcAft>
                <a:spcPts val="800"/>
              </a:spcAft>
            </a:pPr>
            <a:r>
              <a:rPr lang="en-AU" dirty="0" err="1">
                <a:latin typeface="Calibri" panose="020F0502020204030204" pitchFamily="34" charset="0"/>
                <a:ea typeface="Calibri" panose="020F0502020204030204" pitchFamily="34" charset="0"/>
                <a:cs typeface="Calibri" panose="020F0502020204030204" pitchFamily="34" charset="0"/>
              </a:rPr>
              <a:t>moveX</a:t>
            </a:r>
            <a:r>
              <a:rPr lang="en-AU" dirty="0">
                <a:latin typeface="Calibri" panose="020F0502020204030204" pitchFamily="34" charset="0"/>
                <a:ea typeface="Calibri" panose="020F0502020204030204" pitchFamily="34" charset="0"/>
                <a:cs typeface="Calibri" panose="020F0502020204030204" pitchFamily="34" charset="0"/>
              </a:rPr>
              <a:t> – This variable is an array which contains all possible moves the piece can go along the x axis ( across) The negative values mean left and positive mean right.</a:t>
            </a:r>
          </a:p>
          <a:p>
            <a:pPr>
              <a:lnSpc>
                <a:spcPct val="107000"/>
              </a:lnSpc>
              <a:spcAft>
                <a:spcPts val="800"/>
              </a:spcAft>
            </a:pPr>
            <a:r>
              <a:rPr lang="en-AU" dirty="0" err="1">
                <a:latin typeface="Calibri" panose="020F0502020204030204" pitchFamily="34" charset="0"/>
                <a:ea typeface="Calibri" panose="020F0502020204030204" pitchFamily="34" charset="0"/>
                <a:cs typeface="Calibri" panose="020F0502020204030204" pitchFamily="34" charset="0"/>
              </a:rPr>
              <a:t>moveY</a:t>
            </a:r>
            <a:r>
              <a:rPr lang="en-AU" dirty="0">
                <a:latin typeface="Calibri" panose="020F0502020204030204" pitchFamily="34" charset="0"/>
                <a:ea typeface="Calibri" panose="020F0502020204030204" pitchFamily="34" charset="0"/>
                <a:cs typeface="Calibri" panose="020F0502020204030204" pitchFamily="34" charset="0"/>
              </a:rPr>
              <a:t> - This variable is an array which contains all possible moves the piece can go along the y axis ( up) The negative values mean down and positive mean up.</a:t>
            </a:r>
          </a:p>
          <a:p>
            <a:pPr>
              <a:lnSpc>
                <a:spcPct val="107000"/>
              </a:lnSpc>
              <a:spcAft>
                <a:spcPts val="800"/>
              </a:spcAft>
            </a:pPr>
            <a:r>
              <a:rPr lang="en-AU" dirty="0">
                <a:latin typeface="Calibri" panose="020F0502020204030204" pitchFamily="34" charset="0"/>
                <a:ea typeface="Calibri" panose="020F0502020204030204" pitchFamily="34" charset="0"/>
                <a:cs typeface="Calibri" panose="020F0502020204030204" pitchFamily="34" charset="0"/>
              </a:rPr>
              <a:t>Pos – Position will always be 1 at the beginning.</a:t>
            </a:r>
          </a:p>
          <a:p>
            <a:pPr>
              <a:lnSpc>
                <a:spcPct val="107000"/>
              </a:lnSpc>
              <a:spcAft>
                <a:spcPts val="800"/>
              </a:spcAft>
            </a:pPr>
            <a:r>
              <a:rPr lang="en-AU" dirty="0" err="1">
                <a:latin typeface="Calibri" panose="020F0502020204030204" pitchFamily="34" charset="0"/>
                <a:ea typeface="Calibri" panose="020F0502020204030204" pitchFamily="34" charset="0"/>
                <a:cs typeface="Calibri" panose="020F0502020204030204" pitchFamily="34" charset="0"/>
              </a:rPr>
              <a:t>currX</a:t>
            </a:r>
            <a:r>
              <a:rPr lang="en-AU" dirty="0">
                <a:latin typeface="Calibri" panose="020F0502020204030204" pitchFamily="34" charset="0"/>
                <a:ea typeface="Calibri" panose="020F0502020204030204" pitchFamily="34" charset="0"/>
                <a:cs typeface="Calibri" panose="020F0502020204030204" pitchFamily="34" charset="0"/>
              </a:rPr>
              <a:t> – Current x move</a:t>
            </a:r>
          </a:p>
          <a:p>
            <a:pPr>
              <a:lnSpc>
                <a:spcPct val="107000"/>
              </a:lnSpc>
              <a:spcAft>
                <a:spcPts val="800"/>
              </a:spcAft>
            </a:pPr>
            <a:r>
              <a:rPr lang="en-AU" dirty="0">
                <a:latin typeface="Calibri" panose="020F0502020204030204" pitchFamily="34" charset="0"/>
                <a:ea typeface="Calibri" panose="020F0502020204030204" pitchFamily="34" charset="0"/>
                <a:cs typeface="Calibri" panose="020F0502020204030204" pitchFamily="34" charset="0"/>
              </a:rPr>
              <a:t>curry – Current y move</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GB" dirty="0"/>
              <a:t>Algoritm and Solution (cont.)</a:t>
            </a:r>
            <a:endParaRPr dirty="0"/>
          </a:p>
        </p:txBody>
      </p:sp>
      <p:sp>
        <p:nvSpPr>
          <p:cNvPr id="321" name="Google Shape;321;p25"/>
          <p:cNvSpPr txBox="1">
            <a:spLocks noGrp="1"/>
          </p:cNvSpPr>
          <p:nvPr>
            <p:ph type="body" idx="1"/>
          </p:nvPr>
        </p:nvSpPr>
        <p:spPr>
          <a:xfrm>
            <a:off x="814275" y="1537990"/>
            <a:ext cx="643589" cy="610800"/>
          </a:xfrm>
          <a:prstGeom prst="rect">
            <a:avLst/>
          </a:prstGeom>
        </p:spPr>
        <p:txBody>
          <a:bodyPr spcFirstLastPara="1" wrap="square" lIns="91425" tIns="91425" rIns="91425" bIns="91425" anchor="t" anchorCtr="0">
            <a:noAutofit/>
          </a:bodyPr>
          <a:lstStyle/>
          <a:p>
            <a:pPr marL="0" lvl="0" indent="0" algn="l" rtl="0">
              <a:spcBef>
                <a:spcPts val="600"/>
              </a:spcBef>
              <a:spcAft>
                <a:spcPts val="1000"/>
              </a:spcAft>
              <a:buNone/>
            </a:pPr>
            <a:r>
              <a:rPr lang="en-GB" sz="1600" b="1" dirty="0">
                <a:latin typeface="Calibri" panose="020F0502020204030204" pitchFamily="34" charset="0"/>
                <a:ea typeface="Roboto Condensed"/>
                <a:cs typeface="Calibri" panose="020F0502020204030204" pitchFamily="34" charset="0"/>
                <a:sym typeface="Roboto Condensed"/>
              </a:rPr>
              <a:t>Code</a:t>
            </a:r>
            <a:endParaRPr sz="1800" b="1" dirty="0">
              <a:latin typeface="Calibri" panose="020F0502020204030204" pitchFamily="34" charset="0"/>
              <a:ea typeface="Roboto Condensed"/>
              <a:cs typeface="Calibri" panose="020F0502020204030204" pitchFamily="34" charset="0"/>
              <a:sym typeface="Roboto Condensed"/>
            </a:endParaRPr>
          </a:p>
        </p:txBody>
      </p:sp>
      <p:sp>
        <p:nvSpPr>
          <p:cNvPr id="322" name="Google Shape;322;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16</a:t>
            </a:r>
          </a:p>
        </p:txBody>
      </p:sp>
      <p:sp>
        <p:nvSpPr>
          <p:cNvPr id="2" name="Rectangle 1"/>
          <p:cNvSpPr/>
          <p:nvPr/>
        </p:nvSpPr>
        <p:spPr>
          <a:xfrm>
            <a:off x="814275" y="2053900"/>
            <a:ext cx="4805835" cy="2393540"/>
          </a:xfrm>
          <a:prstGeom prst="rect">
            <a:avLst/>
          </a:prstGeom>
        </p:spPr>
        <p:txBody>
          <a:bodyPr wrap="square">
            <a:spAutoFit/>
          </a:bodyPr>
          <a:lstStyle/>
          <a:p>
            <a:pPr>
              <a:lnSpc>
                <a:spcPct val="107000"/>
              </a:lnSpc>
              <a:spcAft>
                <a:spcPts val="800"/>
              </a:spcAft>
            </a:pPr>
            <a:r>
              <a:rPr lang="en-AU" sz="1600" dirty="0">
                <a:latin typeface="Calibri" panose="020F0502020204030204" pitchFamily="34" charset="0"/>
                <a:ea typeface="Calibri" panose="020F0502020204030204" pitchFamily="34" charset="0"/>
                <a:cs typeface="Calibri" panose="020F0502020204030204" pitchFamily="34" charset="0"/>
              </a:rPr>
              <a:t>board() – This function passes the solution over to the </a:t>
            </a:r>
            <a:r>
              <a:rPr lang="en-AU" sz="1600" dirty="0" err="1">
                <a:latin typeface="Calibri" panose="020F0502020204030204" pitchFamily="34" charset="0"/>
                <a:ea typeface="Calibri" panose="020F0502020204030204" pitchFamily="34" charset="0"/>
                <a:cs typeface="Calibri" panose="020F0502020204030204" pitchFamily="34" charset="0"/>
              </a:rPr>
              <a:t>pygame</a:t>
            </a:r>
            <a:r>
              <a:rPr lang="en-AU" sz="1600" dirty="0">
                <a:latin typeface="Calibri" panose="020F0502020204030204" pitchFamily="34" charset="0"/>
                <a:ea typeface="Calibri" panose="020F0502020204030204" pitchFamily="34" charset="0"/>
                <a:cs typeface="Calibri" panose="020F0502020204030204" pitchFamily="34" charset="0"/>
              </a:rPr>
              <a:t> file that handles the visuals</a:t>
            </a:r>
          </a:p>
          <a:p>
            <a:pPr>
              <a:lnSpc>
                <a:spcPct val="107000"/>
              </a:lnSpc>
              <a:spcAft>
                <a:spcPts val="800"/>
              </a:spcAft>
            </a:pPr>
            <a:r>
              <a:rPr lang="en-AU" sz="1600" dirty="0" err="1">
                <a:latin typeface="Calibri" panose="020F0502020204030204" pitchFamily="34" charset="0"/>
                <a:ea typeface="Calibri" panose="020F0502020204030204" pitchFamily="34" charset="0"/>
                <a:cs typeface="Calibri" panose="020F0502020204030204" pitchFamily="34" charset="0"/>
              </a:rPr>
              <a:t>isSafe</a:t>
            </a:r>
            <a:r>
              <a:rPr lang="en-AU" sz="1600" dirty="0">
                <a:latin typeface="Calibri" panose="020F0502020204030204" pitchFamily="34" charset="0"/>
                <a:ea typeface="Calibri" panose="020F0502020204030204" pitchFamily="34" charset="0"/>
                <a:cs typeface="Calibri" panose="020F0502020204030204" pitchFamily="34" charset="0"/>
              </a:rPr>
              <a:t>(</a:t>
            </a:r>
            <a:r>
              <a:rPr lang="en-AU" sz="1600" dirty="0" err="1">
                <a:latin typeface="Calibri" panose="020F0502020204030204" pitchFamily="34" charset="0"/>
                <a:ea typeface="Calibri" panose="020F0502020204030204" pitchFamily="34" charset="0"/>
                <a:cs typeface="Calibri" panose="020F0502020204030204" pitchFamily="34" charset="0"/>
              </a:rPr>
              <a:t>x,y,board</a:t>
            </a:r>
            <a:r>
              <a:rPr lang="en-AU" sz="1600" dirty="0">
                <a:latin typeface="Calibri" panose="020F0502020204030204" pitchFamily="34" charset="0"/>
                <a:ea typeface="Calibri" panose="020F0502020204030204" pitchFamily="34" charset="0"/>
                <a:cs typeface="Calibri" panose="020F0502020204030204" pitchFamily="34" charset="0"/>
              </a:rPr>
              <a:t>) – This function checks whether the move to be taken is within the board dimensions. It takes x, y and board as inputs, which tells it the length and height of the board.</a:t>
            </a:r>
          </a:p>
          <a:p>
            <a:pPr>
              <a:lnSpc>
                <a:spcPct val="107000"/>
              </a:lnSpc>
              <a:spcAft>
                <a:spcPts val="800"/>
              </a:spcAft>
            </a:pPr>
            <a:r>
              <a:rPr lang="en-AU" sz="1600" dirty="0" err="1">
                <a:latin typeface="Calibri" panose="020F0502020204030204" pitchFamily="34" charset="0"/>
                <a:ea typeface="Calibri" panose="020F0502020204030204" pitchFamily="34" charset="0"/>
                <a:cs typeface="Calibri" panose="020F0502020204030204" pitchFamily="34" charset="0"/>
              </a:rPr>
              <a:t>printSol</a:t>
            </a:r>
            <a:r>
              <a:rPr lang="en-AU" sz="1600" dirty="0">
                <a:latin typeface="Calibri" panose="020F0502020204030204" pitchFamily="34" charset="0"/>
                <a:ea typeface="Calibri" panose="020F0502020204030204" pitchFamily="34" charset="0"/>
                <a:cs typeface="Calibri" panose="020F0502020204030204" pitchFamily="34" charset="0"/>
              </a:rPr>
              <a:t>(board) – This function prints the solution once it is found. This is only used for debugging purposes.</a:t>
            </a:r>
          </a:p>
        </p:txBody>
      </p:sp>
      <p:pic>
        <p:nvPicPr>
          <p:cNvPr id="9" name="Picture 8"/>
          <p:cNvPicPr/>
          <p:nvPr/>
        </p:nvPicPr>
        <p:blipFill>
          <a:blip r:embed="rId3"/>
          <a:stretch>
            <a:fillRect/>
          </a:stretch>
        </p:blipFill>
        <p:spPr>
          <a:xfrm>
            <a:off x="5432856" y="1414305"/>
            <a:ext cx="3529989" cy="2523653"/>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GB" dirty="0"/>
              <a:t>Algoritm and Solution (cont.)</a:t>
            </a:r>
            <a:endParaRPr dirty="0"/>
          </a:p>
        </p:txBody>
      </p:sp>
      <p:sp>
        <p:nvSpPr>
          <p:cNvPr id="321" name="Google Shape;321;p25"/>
          <p:cNvSpPr txBox="1">
            <a:spLocks noGrp="1"/>
          </p:cNvSpPr>
          <p:nvPr>
            <p:ph type="body" idx="1"/>
          </p:nvPr>
        </p:nvSpPr>
        <p:spPr>
          <a:xfrm>
            <a:off x="814275" y="1537990"/>
            <a:ext cx="643589" cy="610800"/>
          </a:xfrm>
          <a:prstGeom prst="rect">
            <a:avLst/>
          </a:prstGeom>
        </p:spPr>
        <p:txBody>
          <a:bodyPr spcFirstLastPara="1" wrap="square" lIns="91425" tIns="91425" rIns="91425" bIns="91425" anchor="t" anchorCtr="0">
            <a:noAutofit/>
          </a:bodyPr>
          <a:lstStyle/>
          <a:p>
            <a:pPr marL="0" lvl="0" indent="0" algn="l" rtl="0">
              <a:spcBef>
                <a:spcPts val="600"/>
              </a:spcBef>
              <a:spcAft>
                <a:spcPts val="1000"/>
              </a:spcAft>
              <a:buNone/>
            </a:pPr>
            <a:r>
              <a:rPr lang="en-GB" sz="1600" b="1" dirty="0">
                <a:latin typeface="Calibri" panose="020F0502020204030204" pitchFamily="34" charset="0"/>
                <a:ea typeface="Roboto Condensed"/>
                <a:cs typeface="Calibri" panose="020F0502020204030204" pitchFamily="34" charset="0"/>
                <a:sym typeface="Roboto Condensed"/>
              </a:rPr>
              <a:t>Code</a:t>
            </a:r>
            <a:endParaRPr sz="1800" b="1" dirty="0">
              <a:latin typeface="Calibri" panose="020F0502020204030204" pitchFamily="34" charset="0"/>
              <a:ea typeface="Roboto Condensed"/>
              <a:cs typeface="Calibri" panose="020F0502020204030204" pitchFamily="34" charset="0"/>
              <a:sym typeface="Roboto Condensed"/>
            </a:endParaRPr>
          </a:p>
        </p:txBody>
      </p:sp>
      <p:sp>
        <p:nvSpPr>
          <p:cNvPr id="322" name="Google Shape;322;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17</a:t>
            </a:r>
          </a:p>
        </p:txBody>
      </p:sp>
      <p:sp>
        <p:nvSpPr>
          <p:cNvPr id="2" name="Rectangle 1"/>
          <p:cNvSpPr/>
          <p:nvPr/>
        </p:nvSpPr>
        <p:spPr>
          <a:xfrm>
            <a:off x="814275" y="2053900"/>
            <a:ext cx="4805835" cy="871008"/>
          </a:xfrm>
          <a:prstGeom prst="rect">
            <a:avLst/>
          </a:prstGeom>
        </p:spPr>
        <p:txBody>
          <a:bodyPr wrap="square">
            <a:spAutoFit/>
          </a:bodyPr>
          <a:lstStyle/>
          <a:p>
            <a:pPr>
              <a:lnSpc>
                <a:spcPct val="107000"/>
              </a:lnSpc>
              <a:spcAft>
                <a:spcPts val="800"/>
              </a:spcAft>
            </a:pPr>
            <a:r>
              <a:rPr lang="en-AU" sz="1600" dirty="0">
                <a:latin typeface="Calibri" panose="020F0502020204030204" pitchFamily="34" charset="0"/>
                <a:ea typeface="Calibri" panose="020F0502020204030204" pitchFamily="34" charset="0"/>
                <a:cs typeface="Calibri" panose="020F0502020204030204" pitchFamily="34" charset="0"/>
              </a:rPr>
              <a:t>Solve() – This function provides a move to another function </a:t>
            </a:r>
            <a:r>
              <a:rPr lang="en-AU" sz="1600" dirty="0" err="1">
                <a:latin typeface="Calibri" panose="020F0502020204030204" pitchFamily="34" charset="0"/>
                <a:ea typeface="Calibri" panose="020F0502020204030204" pitchFamily="34" charset="0"/>
                <a:cs typeface="Calibri" panose="020F0502020204030204" pitchFamily="34" charset="0"/>
              </a:rPr>
              <a:t>SolveCheck</a:t>
            </a:r>
            <a:r>
              <a:rPr lang="en-AU" sz="1600" dirty="0">
                <a:latin typeface="Calibri" panose="020F0502020204030204" pitchFamily="34" charset="0"/>
                <a:ea typeface="Calibri" panose="020F0502020204030204" pitchFamily="34" charset="0"/>
                <a:cs typeface="Calibri" panose="020F0502020204030204" pitchFamily="34" charset="0"/>
              </a:rPr>
              <a:t>(board, x, y, </a:t>
            </a:r>
            <a:r>
              <a:rPr lang="en-AU" sz="1600" dirty="0" err="1">
                <a:latin typeface="Calibri" panose="020F0502020204030204" pitchFamily="34" charset="0"/>
                <a:ea typeface="Calibri" panose="020F0502020204030204" pitchFamily="34" charset="0"/>
                <a:cs typeface="Calibri" panose="020F0502020204030204" pitchFamily="34" charset="0"/>
              </a:rPr>
              <a:t>moveX</a:t>
            </a:r>
            <a:r>
              <a:rPr lang="en-AU" sz="1600" dirty="0">
                <a:latin typeface="Calibri" panose="020F0502020204030204" pitchFamily="34" charset="0"/>
                <a:ea typeface="Calibri" panose="020F0502020204030204" pitchFamily="34" charset="0"/>
                <a:cs typeface="Calibri" panose="020F0502020204030204" pitchFamily="34" charset="0"/>
              </a:rPr>
              <a:t>, </a:t>
            </a:r>
            <a:r>
              <a:rPr lang="en-AU" sz="1600" dirty="0" err="1">
                <a:latin typeface="Calibri" panose="020F0502020204030204" pitchFamily="34" charset="0"/>
                <a:ea typeface="Calibri" panose="020F0502020204030204" pitchFamily="34" charset="0"/>
                <a:cs typeface="Calibri" panose="020F0502020204030204" pitchFamily="34" charset="0"/>
              </a:rPr>
              <a:t>moveY</a:t>
            </a:r>
            <a:r>
              <a:rPr lang="en-AU" sz="1600" dirty="0">
                <a:latin typeface="Calibri" panose="020F0502020204030204" pitchFamily="34" charset="0"/>
                <a:ea typeface="Calibri" panose="020F0502020204030204" pitchFamily="34" charset="0"/>
                <a:cs typeface="Calibri" panose="020F0502020204030204" pitchFamily="34" charset="0"/>
              </a:rPr>
              <a:t>, pos) which tells us whether it is true or false. </a:t>
            </a:r>
          </a:p>
        </p:txBody>
      </p:sp>
      <p:pic>
        <p:nvPicPr>
          <p:cNvPr id="7" name="Picture 6"/>
          <p:cNvPicPr/>
          <p:nvPr/>
        </p:nvPicPr>
        <p:blipFill>
          <a:blip r:embed="rId3"/>
          <a:stretch>
            <a:fillRect/>
          </a:stretch>
        </p:blipFill>
        <p:spPr>
          <a:xfrm>
            <a:off x="5545000" y="1304104"/>
            <a:ext cx="3460978" cy="2646794"/>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GB" dirty="0"/>
              <a:t>Algoritm and Solution (cont.)</a:t>
            </a:r>
            <a:endParaRPr dirty="0"/>
          </a:p>
        </p:txBody>
      </p:sp>
      <p:sp>
        <p:nvSpPr>
          <p:cNvPr id="321" name="Google Shape;321;p25"/>
          <p:cNvSpPr txBox="1">
            <a:spLocks noGrp="1"/>
          </p:cNvSpPr>
          <p:nvPr>
            <p:ph type="body" idx="1"/>
          </p:nvPr>
        </p:nvSpPr>
        <p:spPr>
          <a:xfrm>
            <a:off x="814275" y="1537990"/>
            <a:ext cx="643589" cy="610800"/>
          </a:xfrm>
          <a:prstGeom prst="rect">
            <a:avLst/>
          </a:prstGeom>
        </p:spPr>
        <p:txBody>
          <a:bodyPr spcFirstLastPara="1" wrap="square" lIns="91425" tIns="91425" rIns="91425" bIns="91425" anchor="t" anchorCtr="0">
            <a:noAutofit/>
          </a:bodyPr>
          <a:lstStyle/>
          <a:p>
            <a:pPr marL="0" lvl="0" indent="0" algn="l" rtl="0">
              <a:spcBef>
                <a:spcPts val="600"/>
              </a:spcBef>
              <a:spcAft>
                <a:spcPts val="1000"/>
              </a:spcAft>
              <a:buNone/>
            </a:pPr>
            <a:r>
              <a:rPr lang="en-GB" sz="1600" b="1" dirty="0">
                <a:latin typeface="Calibri" panose="020F0502020204030204" pitchFamily="34" charset="0"/>
                <a:ea typeface="Roboto Condensed"/>
                <a:cs typeface="Calibri" panose="020F0502020204030204" pitchFamily="34" charset="0"/>
                <a:sym typeface="Roboto Condensed"/>
              </a:rPr>
              <a:t>Code</a:t>
            </a:r>
            <a:endParaRPr sz="1800" b="1" dirty="0">
              <a:latin typeface="Calibri" panose="020F0502020204030204" pitchFamily="34" charset="0"/>
              <a:ea typeface="Roboto Condensed"/>
              <a:cs typeface="Calibri" panose="020F0502020204030204" pitchFamily="34" charset="0"/>
              <a:sym typeface="Roboto Condensed"/>
            </a:endParaRPr>
          </a:p>
        </p:txBody>
      </p:sp>
      <p:sp>
        <p:nvSpPr>
          <p:cNvPr id="322" name="Google Shape;322;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18</a:t>
            </a:r>
          </a:p>
        </p:txBody>
      </p:sp>
      <p:sp>
        <p:nvSpPr>
          <p:cNvPr id="2" name="Rectangle 1"/>
          <p:cNvSpPr/>
          <p:nvPr/>
        </p:nvSpPr>
        <p:spPr>
          <a:xfrm>
            <a:off x="814275" y="2053900"/>
            <a:ext cx="4805835" cy="1134478"/>
          </a:xfrm>
          <a:prstGeom prst="rect">
            <a:avLst/>
          </a:prstGeom>
        </p:spPr>
        <p:txBody>
          <a:bodyPr wrap="square">
            <a:spAutoFit/>
          </a:bodyPr>
          <a:lstStyle/>
          <a:p>
            <a:pPr>
              <a:lnSpc>
                <a:spcPct val="107000"/>
              </a:lnSpc>
              <a:spcAft>
                <a:spcPts val="800"/>
              </a:spcAft>
            </a:pPr>
            <a:r>
              <a:rPr lang="en-AU" sz="1600" dirty="0" err="1">
                <a:latin typeface="Calibri" panose="020F0502020204030204" pitchFamily="34" charset="0"/>
                <a:ea typeface="Calibri" panose="020F0502020204030204" pitchFamily="34" charset="0"/>
                <a:cs typeface="Calibri" panose="020F0502020204030204" pitchFamily="34" charset="0"/>
              </a:rPr>
              <a:t>SolveCheck</a:t>
            </a:r>
            <a:r>
              <a:rPr lang="en-AU" sz="1600" dirty="0">
                <a:latin typeface="Calibri" panose="020F0502020204030204" pitchFamily="34" charset="0"/>
                <a:ea typeface="Calibri" panose="020F0502020204030204" pitchFamily="34" charset="0"/>
                <a:cs typeface="Calibri" panose="020F0502020204030204" pitchFamily="34" charset="0"/>
              </a:rPr>
              <a:t>(board, x, y, </a:t>
            </a:r>
            <a:r>
              <a:rPr lang="en-AU" sz="1600" dirty="0" err="1">
                <a:latin typeface="Calibri" panose="020F0502020204030204" pitchFamily="34" charset="0"/>
                <a:ea typeface="Calibri" panose="020F0502020204030204" pitchFamily="34" charset="0"/>
                <a:cs typeface="Calibri" panose="020F0502020204030204" pitchFamily="34" charset="0"/>
              </a:rPr>
              <a:t>moveX</a:t>
            </a:r>
            <a:r>
              <a:rPr lang="en-AU" sz="1600" dirty="0">
                <a:latin typeface="Calibri" panose="020F0502020204030204" pitchFamily="34" charset="0"/>
                <a:ea typeface="Calibri" panose="020F0502020204030204" pitchFamily="34" charset="0"/>
                <a:cs typeface="Calibri" panose="020F0502020204030204" pitchFamily="34" charset="0"/>
              </a:rPr>
              <a:t>, </a:t>
            </a:r>
            <a:r>
              <a:rPr lang="en-AU" sz="1600" dirty="0" err="1">
                <a:latin typeface="Calibri" panose="020F0502020204030204" pitchFamily="34" charset="0"/>
                <a:ea typeface="Calibri" panose="020F0502020204030204" pitchFamily="34" charset="0"/>
                <a:cs typeface="Calibri" panose="020F0502020204030204" pitchFamily="34" charset="0"/>
              </a:rPr>
              <a:t>moveY</a:t>
            </a:r>
            <a:r>
              <a:rPr lang="en-AU" sz="1600" dirty="0">
                <a:latin typeface="Calibri" panose="020F0502020204030204" pitchFamily="34" charset="0"/>
                <a:ea typeface="Calibri" panose="020F0502020204030204" pitchFamily="34" charset="0"/>
                <a:cs typeface="Calibri" panose="020F0502020204030204" pitchFamily="34" charset="0"/>
              </a:rPr>
              <a:t>, pos) – This function checks whether the move given is true or false. Meaning, it checks if the move is safe. This is the backtracking part of our solution.</a:t>
            </a:r>
          </a:p>
        </p:txBody>
      </p:sp>
      <p:pic>
        <p:nvPicPr>
          <p:cNvPr id="7" name="Picture 6"/>
          <p:cNvPicPr/>
          <p:nvPr/>
        </p:nvPicPr>
        <p:blipFill>
          <a:blip r:embed="rId3"/>
          <a:stretch>
            <a:fillRect/>
          </a:stretch>
        </p:blipFill>
        <p:spPr>
          <a:xfrm>
            <a:off x="5566566" y="1323510"/>
            <a:ext cx="3417846" cy="2694887"/>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8"/>
          <p:cNvSpPr txBox="1">
            <a:spLocks noGrp="1"/>
          </p:cNvSpPr>
          <p:nvPr>
            <p:ph type="ctrTitle"/>
          </p:nvPr>
        </p:nvSpPr>
        <p:spPr>
          <a:xfrm>
            <a:off x="306925" y="2871150"/>
            <a:ext cx="570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Solution Demonstration</a:t>
            </a:r>
            <a:endParaRPr dirty="0"/>
          </a:p>
        </p:txBody>
      </p:sp>
      <p:sp>
        <p:nvSpPr>
          <p:cNvPr id="351" name="Google Shape;351;p28"/>
          <p:cNvSpPr txBox="1">
            <a:spLocks noGrp="1"/>
          </p:cNvSpPr>
          <p:nvPr>
            <p:ph type="subTitle" idx="1"/>
          </p:nvPr>
        </p:nvSpPr>
        <p:spPr>
          <a:xfrm>
            <a:off x="3069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GB" dirty="0"/>
              <a:t>Daniel</a:t>
            </a:r>
            <a:endParaRPr dirty="0"/>
          </a:p>
        </p:txBody>
      </p:sp>
      <p:sp>
        <p:nvSpPr>
          <p:cNvPr id="352" name="Google Shape;352;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19</a:t>
            </a:r>
          </a:p>
        </p:txBody>
      </p:sp>
      <p:sp>
        <p:nvSpPr>
          <p:cNvPr id="353" name="Google Shape;353;p28"/>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3</a:t>
            </a:r>
            <a:endParaRPr sz="3000" b="1">
              <a:solidFill>
                <a:srgbClr val="3F5378"/>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Students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7" name="Rectangle 6"/>
          <p:cNvSpPr/>
          <p:nvPr/>
        </p:nvSpPr>
        <p:spPr>
          <a:xfrm>
            <a:off x="394569" y="1462132"/>
            <a:ext cx="5824603" cy="2031325"/>
          </a:xfrm>
          <a:prstGeom prst="rect">
            <a:avLst/>
          </a:prstGeom>
        </p:spPr>
        <p:txBody>
          <a:bodyPr wrap="square">
            <a:spAutoFit/>
          </a:bodyPr>
          <a:lstStyle/>
          <a:p>
            <a:pPr marL="285750" indent="-285750">
              <a:buFont typeface="Arial" panose="020B0604020202020204" pitchFamily="34" charset="0"/>
              <a:buChar char="•"/>
            </a:pPr>
            <a:r>
              <a:rPr lang="en-AU" dirty="0"/>
              <a:t>Daniel Matar (219065161)</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err="1"/>
              <a:t>Amulya</a:t>
            </a:r>
            <a:r>
              <a:rPr lang="en-AU" dirty="0"/>
              <a:t> </a:t>
            </a:r>
            <a:r>
              <a:rPr lang="en-AU" dirty="0" err="1"/>
              <a:t>Gyawali</a:t>
            </a:r>
            <a:r>
              <a:rPr lang="en-AU" dirty="0"/>
              <a:t> (219365275)</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Devesh </a:t>
            </a:r>
            <a:r>
              <a:rPr lang="en-AU" dirty="0" err="1"/>
              <a:t>Yuvi</a:t>
            </a:r>
            <a:r>
              <a:rPr lang="en-AU" dirty="0"/>
              <a:t> </a:t>
            </a:r>
            <a:r>
              <a:rPr lang="en-AU" dirty="0" err="1"/>
              <a:t>Juggiah</a:t>
            </a:r>
            <a:r>
              <a:rPr lang="en-AU" dirty="0"/>
              <a:t> (219378203)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Ramandeep Kaur (218676476)</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Bella </a:t>
            </a:r>
            <a:r>
              <a:rPr lang="en-AU" dirty="0" err="1"/>
              <a:t>Chhour</a:t>
            </a:r>
            <a:r>
              <a:rPr lang="en-AU" dirty="0"/>
              <a:t> (218620536)</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Demonstration</a:t>
            </a:r>
          </a:p>
        </p:txBody>
      </p:sp>
      <p:sp>
        <p:nvSpPr>
          <p:cNvPr id="368" name="Google Shape;368;p30"/>
          <p:cNvSpPr txBox="1">
            <a:spLocks noGrp="1"/>
          </p:cNvSpPr>
          <p:nvPr>
            <p:ph type="body" idx="1"/>
          </p:nvPr>
        </p:nvSpPr>
        <p:spPr>
          <a:xfrm>
            <a:off x="814275" y="1537995"/>
            <a:ext cx="3378300" cy="2469801"/>
          </a:xfrm>
          <a:prstGeom prst="rect">
            <a:avLst/>
          </a:prstGeom>
        </p:spPr>
        <p:txBody>
          <a:bodyPr spcFirstLastPara="1" wrap="square" lIns="91425" tIns="91425" rIns="91425" bIns="91425" anchor="t" anchorCtr="0">
            <a:noAutofit/>
          </a:bodyPr>
          <a:lstStyle/>
          <a:p>
            <a:pPr marL="0" lvl="0" indent="0" algn="l" rtl="0">
              <a:spcBef>
                <a:spcPts val="600"/>
              </a:spcBef>
              <a:spcAft>
                <a:spcPts val="1000"/>
              </a:spcAft>
              <a:buNone/>
            </a:pPr>
            <a:r>
              <a:rPr lang="en-GB" dirty="0"/>
              <a:t>Using Visual Studio Code and Python with Pygame, we can see the path the knight took on a 8 by 8 board.</a:t>
            </a:r>
          </a:p>
          <a:p>
            <a:pPr marL="0" lvl="0" indent="0" algn="l" rtl="0">
              <a:spcBef>
                <a:spcPts val="600"/>
              </a:spcBef>
              <a:spcAft>
                <a:spcPts val="1000"/>
              </a:spcAft>
              <a:buNone/>
            </a:pPr>
            <a:r>
              <a:rPr lang="en-GB" dirty="0"/>
              <a:t>0 being the first position and 63 being the last.</a:t>
            </a:r>
          </a:p>
          <a:p>
            <a:pPr marL="0" lvl="0" indent="0" algn="l" rtl="0">
              <a:spcBef>
                <a:spcPts val="600"/>
              </a:spcBef>
              <a:spcAft>
                <a:spcPts val="1000"/>
              </a:spcAft>
              <a:buNone/>
            </a:pPr>
            <a:endParaRPr dirty="0"/>
          </a:p>
        </p:txBody>
      </p:sp>
      <p:sp>
        <p:nvSpPr>
          <p:cNvPr id="369" name="Google Shape;369;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20</a:t>
            </a:r>
          </a:p>
        </p:txBody>
      </p:sp>
      <p:pic>
        <p:nvPicPr>
          <p:cNvPr id="3" name="Picture 2"/>
          <p:cNvPicPr>
            <a:picLocks noChangeAspect="1"/>
          </p:cNvPicPr>
          <p:nvPr/>
        </p:nvPicPr>
        <p:blipFill>
          <a:blip r:embed="rId3"/>
          <a:stretch>
            <a:fillRect/>
          </a:stretch>
        </p:blipFill>
        <p:spPr>
          <a:xfrm>
            <a:off x="5475525" y="1615018"/>
            <a:ext cx="2421958" cy="2392778"/>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outcomes</a:t>
            </a:r>
          </a:p>
        </p:txBody>
      </p:sp>
      <p:sp>
        <p:nvSpPr>
          <p:cNvPr id="3" name="Subtitle 2"/>
          <p:cNvSpPr>
            <a:spLocks noGrp="1"/>
          </p:cNvSpPr>
          <p:nvPr>
            <p:ph type="subTitle" idx="1"/>
          </p:nvPr>
        </p:nvSpPr>
        <p:spPr/>
        <p:txBody>
          <a:bodyPr/>
          <a:lstStyle/>
          <a:p>
            <a:r>
              <a:rPr lang="en-US" dirty="0"/>
              <a:t>Ramandeep</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Text Placeholder 2"/>
          <p:cNvSpPr>
            <a:spLocks noGrp="1"/>
          </p:cNvSpPr>
          <p:nvPr>
            <p:ph type="body" idx="1"/>
          </p:nvPr>
        </p:nvSpPr>
        <p:spPr/>
        <p:txBody>
          <a:bodyPr/>
          <a:lstStyle/>
          <a:p>
            <a:r>
              <a:rPr lang="en-US" dirty="0"/>
              <a:t>Representation of the legal moves of a knight on a chessboard in a graph</a:t>
            </a:r>
          </a:p>
          <a:p>
            <a:r>
              <a:rPr lang="en-US" dirty="0"/>
              <a:t>Solved the Knight’s tour problem with the help of visual studio and python</a:t>
            </a:r>
          </a:p>
          <a:p>
            <a:r>
              <a:rPr lang="en-US" dirty="0"/>
              <a:t>Learned about Backtracking and DFS method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4"/>
          <p:cNvSpPr txBox="1">
            <a:spLocks noGrp="1"/>
          </p:cNvSpPr>
          <p:nvPr>
            <p:ph type="ctrTitle"/>
          </p:nvPr>
        </p:nvSpPr>
        <p:spPr>
          <a:xfrm>
            <a:off x="463525" y="2871150"/>
            <a:ext cx="570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DISCUSSION</a:t>
            </a:r>
          </a:p>
        </p:txBody>
      </p:sp>
      <p:sp>
        <p:nvSpPr>
          <p:cNvPr id="401" name="Google Shape;401;p3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GB" dirty="0"/>
              <a:t>Daniel</a:t>
            </a:r>
            <a:endParaRPr dirty="0"/>
          </a:p>
        </p:txBody>
      </p:sp>
      <p:sp>
        <p:nvSpPr>
          <p:cNvPr id="402" name="Google Shape;4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23</a:t>
            </a:r>
          </a:p>
        </p:txBody>
      </p:sp>
      <p:sp>
        <p:nvSpPr>
          <p:cNvPr id="403" name="Google Shape;403;p3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4</a:t>
            </a:r>
            <a:endParaRPr sz="3000" b="1">
              <a:solidFill>
                <a:srgbClr val="3F5378"/>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endParaRPr lang="en-AU"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
        <p:nvSpPr>
          <p:cNvPr id="4" name="Rectangle 3"/>
          <p:cNvSpPr/>
          <p:nvPr/>
        </p:nvSpPr>
        <p:spPr>
          <a:xfrm>
            <a:off x="814274" y="1927241"/>
            <a:ext cx="7359253" cy="2862322"/>
          </a:xfrm>
          <a:prstGeom prst="rect">
            <a:avLst/>
          </a:prstGeom>
        </p:spPr>
        <p:txBody>
          <a:bodyPr wrap="square">
            <a:spAutoFit/>
          </a:bodyPr>
          <a:lstStyle/>
          <a:p>
            <a:pPr marL="457200" lvl="0" indent="-355600">
              <a:spcBef>
                <a:spcPts val="600"/>
              </a:spcBef>
              <a:buClr>
                <a:srgbClr val="C7D3E6"/>
              </a:buClr>
              <a:buSzPts val="2000"/>
              <a:buFont typeface="Roboto Condensed Light"/>
              <a:buChar char="▰"/>
            </a:pPr>
            <a:r>
              <a:rPr lang="en-US" sz="1600" dirty="0">
                <a:solidFill>
                  <a:srgbClr val="263248"/>
                </a:solidFill>
                <a:latin typeface="Calibri" panose="020F0502020204030204" pitchFamily="34" charset="0"/>
                <a:cs typeface="Calibri" panose="020F0502020204030204" pitchFamily="34" charset="0"/>
                <a:sym typeface="Roboto Condensed Light"/>
              </a:rPr>
              <a:t>Currently this solution outputs the squares as numbers, which represents in what order did they travel. Though this can be visually represented better, using animations and a faster search method we can watch what moves are taken instead of only seeing the output.</a:t>
            </a:r>
          </a:p>
          <a:p>
            <a:pPr marL="457200" lvl="0" indent="-355600">
              <a:spcBef>
                <a:spcPts val="600"/>
              </a:spcBef>
              <a:buClr>
                <a:srgbClr val="C7D3E6"/>
              </a:buClr>
              <a:buSzPts val="2000"/>
              <a:buFont typeface="Roboto Condensed Light"/>
              <a:buChar char="▰"/>
            </a:pPr>
            <a:r>
              <a:rPr lang="en-US" sz="1600" dirty="0">
                <a:solidFill>
                  <a:srgbClr val="263248"/>
                </a:solidFill>
                <a:latin typeface="Calibri" panose="020F0502020204030204" pitchFamily="34" charset="0"/>
                <a:cs typeface="Calibri" panose="020F0502020204030204" pitchFamily="34" charset="0"/>
                <a:sym typeface="Roboto Condensed Light"/>
              </a:rPr>
              <a:t>Examples of this are shown in our presentation, going through a few test cases.</a:t>
            </a:r>
            <a:br>
              <a:rPr lang="en-US" sz="1600" dirty="0">
                <a:solidFill>
                  <a:srgbClr val="263248"/>
                </a:solidFill>
                <a:latin typeface="Calibri" panose="020F0502020204030204" pitchFamily="34" charset="0"/>
                <a:cs typeface="Calibri" panose="020F0502020204030204" pitchFamily="34" charset="0"/>
                <a:sym typeface="Roboto Condensed Light"/>
              </a:rPr>
            </a:br>
            <a:endParaRPr lang="en-US" sz="1600" dirty="0">
              <a:solidFill>
                <a:srgbClr val="263248"/>
              </a:solidFill>
              <a:latin typeface="Calibri" panose="020F0502020204030204" pitchFamily="34" charset="0"/>
              <a:cs typeface="Calibri" panose="020F0502020204030204" pitchFamily="34" charset="0"/>
              <a:sym typeface="Roboto Condensed Light"/>
            </a:endParaRPr>
          </a:p>
          <a:p>
            <a:pPr marL="457200" lvl="0" indent="-355600">
              <a:spcBef>
                <a:spcPts val="600"/>
              </a:spcBef>
              <a:buClr>
                <a:srgbClr val="C7D3E6"/>
              </a:buClr>
              <a:buSzPts val="2000"/>
              <a:buFont typeface="Roboto Condensed Light"/>
              <a:buChar char="▰"/>
            </a:pPr>
            <a:r>
              <a:rPr lang="en-US" sz="1600" dirty="0">
                <a:solidFill>
                  <a:srgbClr val="263248"/>
                </a:solidFill>
                <a:latin typeface="Calibri" panose="020F0502020204030204" pitchFamily="34" charset="0"/>
                <a:cs typeface="Calibri" panose="020F0502020204030204" pitchFamily="34" charset="0"/>
                <a:sym typeface="Roboto Condensed Light"/>
              </a:rPr>
              <a:t>We can further improve this by including a proper chessboard layout, chess pieces and a one-by-one square movement.</a:t>
            </a:r>
          </a:p>
          <a:p>
            <a:endParaRPr lang="en-AU" dirty="0">
              <a:latin typeface="Calibri" panose="020F0502020204030204" pitchFamily="34" charset="0"/>
              <a:ea typeface="Calibri" panose="020F0502020204030204" pitchFamily="34" charset="0"/>
              <a:cs typeface="Times New Roman" panose="02020603050405020304" pitchFamily="18" charset="0"/>
            </a:endParaRPr>
          </a:p>
          <a:p>
            <a:br>
              <a:rPr lang="en-AU" dirty="0">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5" name="Rectangle 4"/>
          <p:cNvSpPr/>
          <p:nvPr/>
        </p:nvSpPr>
        <p:spPr>
          <a:xfrm>
            <a:off x="814275" y="1508751"/>
            <a:ext cx="4572000" cy="338554"/>
          </a:xfrm>
          <a:prstGeom prst="rect">
            <a:avLst/>
          </a:prstGeom>
        </p:spPr>
        <p:txBody>
          <a:bodyPr>
            <a:spAutoFit/>
          </a:bodyPr>
          <a:lstStyle/>
          <a:p>
            <a:r>
              <a:rPr lang="en-US" sz="1600" b="1" dirty="0">
                <a:latin typeface="Calibri" panose="020F0502020204030204" pitchFamily="34" charset="0"/>
                <a:cs typeface="Calibri" panose="020F0502020204030204" pitchFamily="34" charset="0"/>
              </a:rPr>
              <a:t>What can we do to improve this?</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25</a:t>
            </a:r>
          </a:p>
        </p:txBody>
      </p:sp>
      <p:sp>
        <p:nvSpPr>
          <p:cNvPr id="418" name="Google Shape;418;p36"/>
          <p:cNvSpPr txBox="1">
            <a:spLocks noGrp="1"/>
          </p:cNvSpPr>
          <p:nvPr>
            <p:ph type="title" idx="4294967295"/>
          </p:nvPr>
        </p:nvSpPr>
        <p:spPr>
          <a:xfrm>
            <a:off x="147575" y="185350"/>
            <a:ext cx="1951500" cy="3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a:solidFill>
                  <a:srgbClr val="FFFFFF"/>
                </a:solidFill>
              </a:rPr>
              <a:t>Reference</a:t>
            </a:r>
            <a:endParaRPr sz="1200">
              <a:solidFill>
                <a:srgbClr val="FFFFFF"/>
              </a:solidFill>
            </a:endParaRPr>
          </a:p>
        </p:txBody>
      </p:sp>
      <p:sp>
        <p:nvSpPr>
          <p:cNvPr id="5" name="Text Placeholder 4"/>
          <p:cNvSpPr>
            <a:spLocks noGrp="1" noChangeArrowheads="1"/>
          </p:cNvSpPr>
          <p:nvPr>
            <p:ph type="body" idx="4294967295"/>
          </p:nvPr>
        </p:nvSpPr>
        <p:spPr bwMode="auto">
          <a:xfrm>
            <a:off x="177831" y="664425"/>
            <a:ext cx="8884218"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171450" indent="-171450" eaLnBrk="0" fontAlgn="base" hangingPunct="0">
              <a:spcBef>
                <a:spcPct val="0"/>
              </a:spcBef>
              <a:spcAft>
                <a:spcPct val="0"/>
              </a:spcAft>
              <a:buClrTx/>
              <a:buSzTx/>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Brown, A. J., 2017.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San Jose State University.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https://scholarworks.sjsu.edu/cgi/viewcontent.cgi?article=8383&amp;context=etd_theses</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[Accessed 19 04 2021].</a:t>
            </a:r>
          </a:p>
          <a:p>
            <a:pPr marL="171450" indent="-171450" eaLnBrk="0" fontAlgn="base" hangingPunct="0">
              <a:spcBef>
                <a:spcPct val="0"/>
              </a:spcBef>
              <a:spcAft>
                <a:spcPct val="0"/>
              </a:spcAft>
              <a:buClrTx/>
              <a:buSzTx/>
            </a:pPr>
            <a:endParaRPr kumimoji="0" lang="en-AU"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171450" indent="-171450" eaLnBrk="0" fontAlgn="base" hangingPunct="0">
              <a:spcBef>
                <a:spcPct val="0"/>
              </a:spcBef>
              <a:spcAft>
                <a:spcPct val="0"/>
              </a:spcAft>
              <a:buClrTx/>
              <a:buSzTx/>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Datta, S., 2020.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Baeldung</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https://www.baeldung.com/cs/backtracking-algorithms</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[Accessed 14 April 2021].</a:t>
            </a:r>
          </a:p>
          <a:p>
            <a:pPr marL="171450" indent="-171450" eaLnBrk="0" fontAlgn="base" hangingPunct="0">
              <a:spcBef>
                <a:spcPct val="0"/>
              </a:spcBef>
              <a:spcAft>
                <a:spcPct val="0"/>
              </a:spcAft>
              <a:buClrTx/>
              <a:buSzTx/>
            </a:pPr>
            <a:endParaRPr kumimoji="0" lang="en-AU"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171450" indent="-171450" eaLnBrk="0" fontAlgn="base" hangingPunct="0">
              <a:spcBef>
                <a:spcPct val="0"/>
              </a:spcBef>
              <a:spcAft>
                <a:spcPct val="0"/>
              </a:spcAft>
              <a:buClrTx/>
              <a:buSzTx/>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 S., n.d.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Code Speedy.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https://www.codespeedy.com/the-knights-tour-problem-in-python/</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[Accessed 14 April 2021].</a:t>
            </a:r>
          </a:p>
          <a:p>
            <a:pPr marL="171450" indent="-171450" eaLnBrk="0" fontAlgn="base" hangingPunct="0">
              <a:spcBef>
                <a:spcPct val="0"/>
              </a:spcBef>
              <a:spcAft>
                <a:spcPct val="0"/>
              </a:spcAft>
              <a:buClrTx/>
              <a:buSzTx/>
            </a:pPr>
            <a:endParaRPr kumimoji="0" lang="en-AU"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171450" indent="-171450" eaLnBrk="0" fontAlgn="base" hangingPunct="0">
              <a:spcBef>
                <a:spcPct val="0"/>
              </a:spcBef>
              <a:spcAft>
                <a:spcPct val="0"/>
              </a:spcAft>
              <a:buClrTx/>
              <a:buSzTx/>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Field, B., n.d. [Online]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https://bradfieldcs.com/algos/graphs/knights-tour/</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[Accessed 14 April 2021].</a:t>
            </a:r>
          </a:p>
          <a:p>
            <a:pPr marL="171450" indent="-171450" eaLnBrk="0" fontAlgn="base" hangingPunct="0">
              <a:spcBef>
                <a:spcPct val="0"/>
              </a:spcBef>
              <a:spcAft>
                <a:spcPct val="0"/>
              </a:spcAft>
              <a:buClrTx/>
              <a:buSzTx/>
            </a:pPr>
            <a:endParaRPr kumimoji="0" lang="en-AU"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171450" indent="-171450" eaLnBrk="0" fontAlgn="base" hangingPunct="0">
              <a:spcBef>
                <a:spcPct val="0"/>
              </a:spcBef>
              <a:spcAft>
                <a:spcPct val="0"/>
              </a:spcAft>
              <a:buClrTx/>
              <a:buSzTx/>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Geeks, G. F., 2020.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Geeks For Geeks.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https://www.geeksforgeeks.org/the-knights-tour-problem-backtracking-1/</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[Accessed 14 April 2021].</a:t>
            </a:r>
          </a:p>
          <a:p>
            <a:pPr marL="171450" indent="-171450" eaLnBrk="0" fontAlgn="base" hangingPunct="0">
              <a:spcBef>
                <a:spcPct val="0"/>
              </a:spcBef>
              <a:spcAft>
                <a:spcPct val="0"/>
              </a:spcAft>
              <a:buClrTx/>
              <a:buSzTx/>
            </a:pPr>
            <a:endParaRPr kumimoji="0" lang="en-AU"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171450" indent="-171450" eaLnBrk="0" fontAlgn="base" hangingPunct="0">
              <a:spcBef>
                <a:spcPct val="0"/>
              </a:spcBef>
              <a:spcAft>
                <a:spcPct val="0"/>
              </a:spcAft>
              <a:buClrTx/>
              <a:buSzTx/>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Sam, S., 2018.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Tutorials Point.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[Online]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Available at: </a:t>
            </a:r>
            <a:r>
              <a:rPr kumimoji="0" lang="en-US" altLang="en-US"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https://www.tutorialspoint.com/The-Knight-s-tour-problem</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[Accessed 14 April 2021].</a:t>
            </a:r>
            <a:endParaRPr kumimoji="0" lang="en-AU"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26</a:t>
            </a:r>
          </a:p>
        </p:txBody>
      </p:sp>
      <p:sp>
        <p:nvSpPr>
          <p:cNvPr id="425" name="Google Shape;425;p37"/>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a:solidFill>
                  <a:schemeClr val="accent5"/>
                </a:solidFill>
              </a:rPr>
              <a:t>THANKS!</a:t>
            </a:r>
            <a:endParaRPr sz="6000">
              <a:solidFill>
                <a:schemeClr val="accent5"/>
              </a:solidFill>
            </a:endParaRPr>
          </a:p>
        </p:txBody>
      </p:sp>
      <p:grpSp>
        <p:nvGrpSpPr>
          <p:cNvPr id="426" name="Google Shape;426;p37"/>
          <p:cNvGrpSpPr/>
          <p:nvPr/>
        </p:nvGrpSpPr>
        <p:grpSpPr>
          <a:xfrm>
            <a:off x="3996210" y="966817"/>
            <a:ext cx="1197664" cy="1126777"/>
            <a:chOff x="5972700" y="2330200"/>
            <a:chExt cx="411625" cy="387275"/>
          </a:xfrm>
        </p:grpSpPr>
        <p:sp>
          <p:nvSpPr>
            <p:cNvPr id="427" name="Google Shape;427;p3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INTRODUCTION/OVERVIEW</a:t>
            </a:r>
            <a:endParaRPr dirty="0"/>
          </a:p>
        </p:txBody>
      </p:sp>
      <p:sp>
        <p:nvSpPr>
          <p:cNvPr id="191" name="Google Shape;191;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3</a:t>
            </a:r>
          </a:p>
        </p:txBody>
      </p:sp>
      <p:sp>
        <p:nvSpPr>
          <p:cNvPr id="192" name="Google Shape;192;p12"/>
          <p:cNvSpPr txBox="1">
            <a:spLocks noGrp="1"/>
          </p:cNvSpPr>
          <p:nvPr>
            <p:ph type="body" idx="1"/>
          </p:nvPr>
        </p:nvSpPr>
        <p:spPr>
          <a:xfrm>
            <a:off x="524472" y="1755057"/>
            <a:ext cx="5823289" cy="2549989"/>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US" sz="2400" b="1" dirty="0">
                <a:solidFill>
                  <a:srgbClr val="FF9800"/>
                </a:solidFill>
              </a:rPr>
              <a:t>Knights Tour</a:t>
            </a:r>
            <a:endParaRPr sz="2400" dirty="0">
              <a:solidFill>
                <a:srgbClr val="FF9800"/>
              </a:solidFill>
            </a:endParaRPr>
          </a:p>
          <a:p>
            <a:pPr>
              <a:lnSpc>
                <a:spcPct val="107000"/>
              </a:lnSpc>
              <a:spcAft>
                <a:spcPts val="800"/>
              </a:spcAft>
            </a:pPr>
            <a:r>
              <a:rPr lang="en-AU" sz="1400" dirty="0">
                <a:latin typeface="Calibri" panose="020F0502020204030204" pitchFamily="34" charset="0"/>
                <a:ea typeface="Calibri" panose="020F0502020204030204" pitchFamily="34" charset="0"/>
                <a:cs typeface="Times New Roman" panose="02020603050405020304" pitchFamily="18" charset="0"/>
              </a:rPr>
              <a:t>In this task you are to create a piece of software that can solve the Knight’s Tour problem on an </a:t>
            </a:r>
            <a:r>
              <a:rPr lang="en-AU" sz="1400" dirty="0">
                <a:latin typeface="Cambria Math" panose="02040503050406030204" pitchFamily="18" charset="0"/>
                <a:ea typeface="Calibri" panose="020F0502020204030204" pitchFamily="34" charset="0"/>
                <a:cs typeface="Cambria Math" panose="02040503050406030204" pitchFamily="18" charset="0"/>
              </a:rPr>
              <a:t>𝑁𝑁</a:t>
            </a:r>
            <a:r>
              <a:rPr lang="en-AU" sz="1400" dirty="0">
                <a:latin typeface="Calibri" panose="020F0502020204030204" pitchFamily="34" charset="0"/>
                <a:ea typeface="Calibri" panose="020F0502020204030204" pitchFamily="34" charset="0"/>
                <a:cs typeface="Times New Roman" panose="02020603050405020304" pitchFamily="18" charset="0"/>
              </a:rPr>
              <a:t> × </a:t>
            </a:r>
            <a:r>
              <a:rPr lang="en-AU" sz="1400" dirty="0">
                <a:latin typeface="Cambria Math" panose="02040503050406030204" pitchFamily="18" charset="0"/>
                <a:ea typeface="Calibri" panose="020F0502020204030204" pitchFamily="34" charset="0"/>
                <a:cs typeface="Cambria Math" panose="02040503050406030204" pitchFamily="18" charset="0"/>
              </a:rPr>
              <a:t>𝑁𝑁</a:t>
            </a:r>
            <a:r>
              <a:rPr lang="en-AU" sz="1400" dirty="0">
                <a:latin typeface="Calibri" panose="020F0502020204030204" pitchFamily="34" charset="0"/>
                <a:ea typeface="Calibri" panose="020F0502020204030204" pitchFamily="34" charset="0"/>
                <a:cs typeface="Times New Roman" panose="02020603050405020304" pitchFamily="18" charset="0"/>
              </a:rPr>
              <a:t> board. You may select any </a:t>
            </a:r>
            <a:r>
              <a:rPr lang="en-AU" sz="1400" dirty="0">
                <a:latin typeface="Cambria Math" panose="02040503050406030204" pitchFamily="18" charset="0"/>
                <a:ea typeface="Calibri" panose="020F0502020204030204" pitchFamily="34" charset="0"/>
                <a:cs typeface="Cambria Math" panose="02040503050406030204" pitchFamily="18" charset="0"/>
              </a:rPr>
              <a:t>𝑁𝑁</a:t>
            </a:r>
            <a:r>
              <a:rPr lang="en-AU" sz="1400" dirty="0">
                <a:latin typeface="Calibri" panose="020F0502020204030204" pitchFamily="34" charset="0"/>
                <a:ea typeface="Calibri" panose="020F0502020204030204" pitchFamily="34" charset="0"/>
                <a:cs typeface="Times New Roman" panose="02020603050405020304" pitchFamily="18" charset="0"/>
              </a:rPr>
              <a:t>, and ideally demonstrate a solution for different values of </a:t>
            </a:r>
            <a:r>
              <a:rPr lang="en-AU" sz="1400" dirty="0">
                <a:latin typeface="Cambria Math" panose="02040503050406030204" pitchFamily="18" charset="0"/>
                <a:ea typeface="Calibri" panose="020F0502020204030204" pitchFamily="34" charset="0"/>
                <a:cs typeface="Cambria Math" panose="02040503050406030204" pitchFamily="18" charset="0"/>
              </a:rPr>
              <a:t>𝑁𝑁</a:t>
            </a:r>
            <a:r>
              <a:rPr lang="en-AU" sz="1400" dirty="0">
                <a:latin typeface="Calibri" panose="020F0502020204030204" pitchFamily="34" charset="0"/>
                <a:ea typeface="Calibri" panose="020F0502020204030204" pitchFamily="34" charset="0"/>
                <a:cs typeface="Times New Roman" panose="02020603050405020304" pitchFamily="18" charset="0"/>
              </a:rPr>
              <a:t>. A good starting point would be the standard 8 × 8 board, although a 6 × 6 board may be easier, depending on the solution method you choose. </a:t>
            </a:r>
            <a:endParaRPr lang="en-AU" sz="1800" dirty="0">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600"/>
              </a:spcBef>
              <a:spcAft>
                <a:spcPts val="1000"/>
              </a:spcAft>
              <a:buNone/>
            </a:pPr>
            <a:endParaRPr dirty="0"/>
          </a:p>
        </p:txBody>
      </p:sp>
      <p:grpSp>
        <p:nvGrpSpPr>
          <p:cNvPr id="193" name="Google Shape;193;p12"/>
          <p:cNvGrpSpPr/>
          <p:nvPr/>
        </p:nvGrpSpPr>
        <p:grpSpPr>
          <a:xfrm>
            <a:off x="235258" y="611932"/>
            <a:ext cx="345931" cy="327486"/>
            <a:chOff x="6618700" y="1635475"/>
            <a:chExt cx="456675" cy="432325"/>
          </a:xfrm>
        </p:grpSpPr>
        <p:sp>
          <p:nvSpPr>
            <p:cNvPr id="194" name="Google Shape;194;p12"/>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2"/>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picture containing text, shoji&#10;&#10;Description automatically generated"/>
          <p:cNvPicPr>
            <a:picLocks noChangeAspect="1"/>
          </p:cNvPicPr>
          <p:nvPr/>
        </p:nvPicPr>
        <p:blipFill>
          <a:blip r:embed="rId3"/>
          <a:stretch>
            <a:fillRect/>
          </a:stretch>
        </p:blipFill>
        <p:spPr>
          <a:xfrm>
            <a:off x="6347761" y="1714246"/>
            <a:ext cx="2590800" cy="2590800"/>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Knights Tour Problem</a:t>
            </a:r>
            <a:endParaRPr dirty="0"/>
          </a:p>
        </p:txBody>
      </p:sp>
      <p:sp>
        <p:nvSpPr>
          <p:cNvPr id="204" name="Google Shape;204;p1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GB" dirty="0"/>
              <a:t>Amulya and Bella </a:t>
            </a:r>
            <a:endParaRPr dirty="0"/>
          </a:p>
        </p:txBody>
      </p:sp>
      <p:sp>
        <p:nvSpPr>
          <p:cNvPr id="205" name="Google Shape;205;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4</a:t>
            </a:r>
          </a:p>
        </p:txBody>
      </p:sp>
      <p:sp>
        <p:nvSpPr>
          <p:cNvPr id="206" name="Google Shape;206;p13"/>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GB" dirty="0"/>
              <a:t>Knights Tour Problem</a:t>
            </a:r>
            <a:endParaRPr dirty="0"/>
          </a:p>
        </p:txBody>
      </p:sp>
      <p:sp>
        <p:nvSpPr>
          <p:cNvPr id="191" name="Google Shape;191;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5</a:t>
            </a:r>
          </a:p>
        </p:txBody>
      </p:sp>
      <p:sp>
        <p:nvSpPr>
          <p:cNvPr id="192" name="Google Shape;192;p12"/>
          <p:cNvSpPr txBox="1">
            <a:spLocks noGrp="1"/>
          </p:cNvSpPr>
          <p:nvPr>
            <p:ph type="body" idx="1"/>
          </p:nvPr>
        </p:nvSpPr>
        <p:spPr>
          <a:xfrm>
            <a:off x="814274" y="1744424"/>
            <a:ext cx="5823289" cy="2549989"/>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US" sz="2400" b="1" dirty="0">
                <a:solidFill>
                  <a:srgbClr val="FF9800"/>
                </a:solidFill>
              </a:rPr>
              <a:t>Knights Tour</a:t>
            </a:r>
            <a:endParaRPr sz="2400" dirty="0">
              <a:solidFill>
                <a:srgbClr val="FF9800"/>
              </a:solidFill>
            </a:endParaRPr>
          </a:p>
          <a:p>
            <a:pPr>
              <a:lnSpc>
                <a:spcPct val="107000"/>
              </a:lnSpc>
              <a:spcAft>
                <a:spcPts val="800"/>
              </a:spcAft>
            </a:pPr>
            <a:r>
              <a:rPr lang="en-AU" sz="1400" dirty="0">
                <a:latin typeface="Calibri" panose="020F0502020204030204" pitchFamily="34" charset="0"/>
                <a:ea typeface="Calibri" panose="020F0502020204030204" pitchFamily="34" charset="0"/>
                <a:cs typeface="Times New Roman" panose="02020603050405020304" pitchFamily="18" charset="0"/>
              </a:rPr>
              <a:t>The knights tour problem is one example of the Hamiltonian Path, a graph theory. Challenges that come with this problem, is deciding on how to solve it. It can be solved in linear time thus we can backtrack (A algorithmic paradigm that computes many different solutions until the solution is found) (Geeks, 2020). This allows us to use any size board up to 8x8.</a:t>
            </a:r>
            <a:endParaRPr dirty="0"/>
          </a:p>
        </p:txBody>
      </p:sp>
      <p:grpSp>
        <p:nvGrpSpPr>
          <p:cNvPr id="193" name="Google Shape;193;p12"/>
          <p:cNvGrpSpPr/>
          <p:nvPr/>
        </p:nvGrpSpPr>
        <p:grpSpPr>
          <a:xfrm>
            <a:off x="235258" y="611932"/>
            <a:ext cx="345931" cy="327486"/>
            <a:chOff x="6618700" y="1635475"/>
            <a:chExt cx="456675" cy="432325"/>
          </a:xfrm>
        </p:grpSpPr>
        <p:sp>
          <p:nvSpPr>
            <p:cNvPr id="194" name="Google Shape;194;p12"/>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2"/>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GB" dirty="0"/>
              <a:t>Knights Tour Problem (cont.) </a:t>
            </a:r>
            <a:endParaRPr dirty="0"/>
          </a:p>
        </p:txBody>
      </p:sp>
      <p:sp>
        <p:nvSpPr>
          <p:cNvPr id="212" name="Google Shape;212;p14"/>
          <p:cNvSpPr txBox="1">
            <a:spLocks noGrp="1"/>
          </p:cNvSpPr>
          <p:nvPr>
            <p:ph type="body" idx="1"/>
          </p:nvPr>
        </p:nvSpPr>
        <p:spPr>
          <a:xfrm>
            <a:off x="545100" y="1392950"/>
            <a:ext cx="4548900" cy="3145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sz="1600" b="1" dirty="0">
              <a:highlight>
                <a:srgbClr val="FF9800"/>
              </a:highlight>
              <a:latin typeface="Roboto Condensed"/>
              <a:ea typeface="Roboto Condensed"/>
              <a:cs typeface="Roboto Condensed"/>
              <a:sym typeface="Roboto Condensed"/>
            </a:endParaRPr>
          </a:p>
          <a:p>
            <a:pPr>
              <a:lnSpc>
                <a:spcPct val="107000"/>
              </a:lnSpc>
              <a:spcAft>
                <a:spcPts val="800"/>
              </a:spcAft>
            </a:pPr>
            <a:r>
              <a:rPr lang="en-AU" sz="1200" dirty="0">
                <a:latin typeface="Calibri" panose="020F0502020204030204" pitchFamily="34" charset="0"/>
                <a:ea typeface="Calibri" panose="020F0502020204030204" pitchFamily="34" charset="0"/>
                <a:cs typeface="Times New Roman" panose="02020603050405020304" pitchFamily="18" charset="0"/>
              </a:rPr>
              <a:t>On a chessboard, a Knight’s tour is a series of moves in which the Knight crosses each square precisely once according to the rules of chess. The tour is closed if the Knight finishes on a square one Knight’s move from the beginning square, otherwise, if it finishes anywhere else then it is open.[1]</a:t>
            </a:r>
            <a:endParaRPr lang="en-A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200" dirty="0">
                <a:latin typeface="Calibri" panose="020F0502020204030204" pitchFamily="34" charset="0"/>
                <a:ea typeface="Calibri" panose="020F0502020204030204" pitchFamily="34" charset="0"/>
                <a:cs typeface="Times New Roman" panose="02020603050405020304" pitchFamily="18" charset="0"/>
              </a:rPr>
              <a:t>Only cycle tours are accepted and there is not any difference between a tour and its reverse. </a:t>
            </a:r>
            <a:endParaRPr lang="en-AU" sz="1600" dirty="0">
              <a:latin typeface="Calibri" panose="020F0502020204030204" pitchFamily="34" charset="0"/>
              <a:ea typeface="Calibri" panose="020F0502020204030204" pitchFamily="34" charset="0"/>
              <a:cs typeface="Times New Roman" panose="02020603050405020304" pitchFamily="18" charset="0"/>
            </a:endParaRPr>
          </a:p>
          <a:p>
            <a:pPr marL="457200" lvl="0" indent="0" algn="l" rtl="0">
              <a:spcBef>
                <a:spcPts val="1000"/>
              </a:spcBef>
              <a:spcAft>
                <a:spcPts val="0"/>
              </a:spcAft>
              <a:buNone/>
            </a:pPr>
            <a:endParaRPr sz="1200" dirty="0"/>
          </a:p>
          <a:p>
            <a:pPr marL="457200" lvl="0" indent="0" algn="l" rtl="0">
              <a:spcBef>
                <a:spcPts val="1000"/>
              </a:spcBef>
              <a:spcAft>
                <a:spcPts val="0"/>
              </a:spcAft>
              <a:buNone/>
            </a:pPr>
            <a:endParaRPr sz="1400" dirty="0"/>
          </a:p>
          <a:p>
            <a:pPr marL="457200" lvl="0" indent="0" algn="l" rtl="0">
              <a:spcBef>
                <a:spcPts val="1000"/>
              </a:spcBef>
              <a:spcAft>
                <a:spcPts val="1000"/>
              </a:spcAft>
              <a:buNone/>
            </a:pPr>
            <a:endParaRPr sz="1400" dirty="0"/>
          </a:p>
        </p:txBody>
      </p:sp>
      <p:sp>
        <p:nvSpPr>
          <p:cNvPr id="213" name="Google Shape;21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6</a:t>
            </a:r>
          </a:p>
        </p:txBody>
      </p:sp>
      <p:grpSp>
        <p:nvGrpSpPr>
          <p:cNvPr id="214" name="Google Shape;214;p14"/>
          <p:cNvGrpSpPr/>
          <p:nvPr/>
        </p:nvGrpSpPr>
        <p:grpSpPr>
          <a:xfrm>
            <a:off x="282216" y="590918"/>
            <a:ext cx="369505" cy="369505"/>
            <a:chOff x="2594050" y="1631825"/>
            <a:chExt cx="439625" cy="439625"/>
          </a:xfrm>
        </p:grpSpPr>
        <p:sp>
          <p:nvSpPr>
            <p:cNvPr id="215" name="Google Shape;215;p1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4"/>
          <p:cNvSpPr txBox="1"/>
          <p:nvPr/>
        </p:nvSpPr>
        <p:spPr>
          <a:xfrm>
            <a:off x="282225" y="1392950"/>
            <a:ext cx="47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p:txBody>
      </p:sp>
      <p:sp>
        <p:nvSpPr>
          <p:cNvPr id="2" name="Rectangle 1"/>
          <p:cNvSpPr/>
          <p:nvPr/>
        </p:nvSpPr>
        <p:spPr>
          <a:xfrm>
            <a:off x="6466246" y="1691872"/>
            <a:ext cx="1715534" cy="202556"/>
          </a:xfrm>
          <a:prstGeom prst="rect">
            <a:avLst/>
          </a:prstGeom>
        </p:spPr>
        <p:txBody>
          <a:bodyPr wrap="none">
            <a:spAutoFit/>
          </a:bodyPr>
          <a:lstStyle/>
          <a:p>
            <a:pPr>
              <a:lnSpc>
                <a:spcPct val="107000"/>
              </a:lnSpc>
              <a:spcAft>
                <a:spcPts val="800"/>
              </a:spcAft>
            </a:pPr>
            <a:r>
              <a:rPr lang="en-AU" sz="700" dirty="0">
                <a:latin typeface="Calibri" panose="020F0502020204030204" pitchFamily="34" charset="0"/>
                <a:ea typeface="Calibri" panose="020F0502020204030204" pitchFamily="34" charset="0"/>
                <a:cs typeface="Times New Roman" panose="02020603050405020304" pitchFamily="18" charset="0"/>
              </a:rPr>
              <a:t>Knights’ legal moves in 8 by 8 chessboard.</a:t>
            </a:r>
            <a:endParaRPr lang="en-AU" sz="9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p:cNvGrpSpPr/>
          <p:nvPr/>
        </p:nvGrpSpPr>
        <p:grpSpPr>
          <a:xfrm>
            <a:off x="6003314" y="1875501"/>
            <a:ext cx="2747890" cy="2381911"/>
            <a:chOff x="5917049" y="1344977"/>
            <a:chExt cx="2747890" cy="2381911"/>
          </a:xfrm>
        </p:grpSpPr>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5917049" y="1344977"/>
              <a:ext cx="2681851" cy="2214098"/>
            </a:xfrm>
            <a:prstGeom prst="rect">
              <a:avLst/>
            </a:prstGeom>
          </p:spPr>
        </p:pic>
        <p:sp>
          <p:nvSpPr>
            <p:cNvPr id="3" name="Rectangle 2"/>
            <p:cNvSpPr/>
            <p:nvPr/>
          </p:nvSpPr>
          <p:spPr>
            <a:xfrm>
              <a:off x="7574778" y="3542222"/>
              <a:ext cx="1090161" cy="184666"/>
            </a:xfrm>
            <a:prstGeom prst="rect">
              <a:avLst/>
            </a:prstGeom>
          </p:spPr>
          <p:txBody>
            <a:bodyPr wrap="square">
              <a:spAutoFit/>
            </a:bodyPr>
            <a:lstStyle/>
            <a:p>
              <a:pPr>
                <a:spcAft>
                  <a:spcPts val="1000"/>
                </a:spcAft>
              </a:pPr>
              <a:r>
                <a:rPr lang="en-AU" sz="6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Figure 1 </a:t>
              </a:r>
              <a:r>
                <a:rPr lang="en-US" sz="6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(Senanayake, 2011)</a:t>
              </a:r>
              <a:endParaRPr lang="en-AU" sz="600" i="1" dirty="0">
                <a:solidFill>
                  <a:srgbClr val="44546A"/>
                </a:solidFill>
                <a:latin typeface="Calibri" panose="020F0502020204030204" pitchFamily="34" charset="0"/>
                <a:ea typeface="Calibri" panose="020F0502020204030204" pitchFamily="34" charset="0"/>
                <a:cs typeface="Times New Roman" panose="02020603050405020304" pitchFamily="18" charset="0"/>
              </a:endParaRPr>
            </a:p>
          </p:txBody>
        </p:sp>
      </p:gr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GB" dirty="0"/>
              <a:t>Knights Tour Problem (cont.)</a:t>
            </a:r>
            <a:endParaRPr dirty="0"/>
          </a:p>
        </p:txBody>
      </p:sp>
      <p:sp>
        <p:nvSpPr>
          <p:cNvPr id="226" name="Google Shape;226;p15"/>
          <p:cNvSpPr txBox="1">
            <a:spLocks noGrp="1"/>
          </p:cNvSpPr>
          <p:nvPr>
            <p:ph type="body" idx="1"/>
          </p:nvPr>
        </p:nvSpPr>
        <p:spPr>
          <a:xfrm>
            <a:off x="447250" y="1370450"/>
            <a:ext cx="4133400" cy="3145500"/>
          </a:xfrm>
          <a:prstGeom prst="rect">
            <a:avLst/>
          </a:prstGeom>
        </p:spPr>
        <p:txBody>
          <a:bodyPr spcFirstLastPara="1" wrap="square" lIns="91425" tIns="91425" rIns="91425" bIns="91425" anchor="ctr" anchorCtr="0">
            <a:noAutofit/>
          </a:bodyPr>
          <a:lstStyle/>
          <a:p>
            <a:pPr>
              <a:lnSpc>
                <a:spcPct val="107000"/>
              </a:lnSpc>
              <a:spcAft>
                <a:spcPts val="800"/>
              </a:spcAft>
            </a:pPr>
            <a:r>
              <a:rPr lang="en-AU" sz="2000" dirty="0">
                <a:latin typeface="Calibri" panose="020F0502020204030204" pitchFamily="34" charset="0"/>
                <a:ea typeface="Calibri" panose="020F0502020204030204" pitchFamily="34" charset="0"/>
                <a:cs typeface="Times New Roman" panose="02020603050405020304" pitchFamily="18" charset="0"/>
              </a:rPr>
              <a:t>Knight’s tour can be represented as a graph. The vertices represent the square of the board and the edges represent a knight’s legal moves between squares.</a:t>
            </a:r>
            <a:endParaRPr lang="en-AU"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27" name="Google Shape;227;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7</a:t>
            </a:r>
          </a:p>
        </p:txBody>
      </p:sp>
      <p:sp>
        <p:nvSpPr>
          <p:cNvPr id="2" name="Rectangle 1"/>
          <p:cNvSpPr/>
          <p:nvPr/>
        </p:nvSpPr>
        <p:spPr>
          <a:xfrm>
            <a:off x="447250" y="1570037"/>
            <a:ext cx="2574744" cy="375552"/>
          </a:xfrm>
          <a:prstGeom prst="rect">
            <a:avLst/>
          </a:prstGeom>
        </p:spPr>
        <p:txBody>
          <a:bodyPr wrap="none">
            <a:spAutoFit/>
          </a:bodyPr>
          <a:lstStyle/>
          <a:p>
            <a:pPr>
              <a:lnSpc>
                <a:spcPct val="107000"/>
              </a:lnSpc>
              <a:spcAft>
                <a:spcPts val="800"/>
              </a:spcAft>
            </a:pPr>
            <a:r>
              <a:rPr lang="en-AU" sz="1800" b="1" dirty="0">
                <a:latin typeface="Calibri" panose="020F0502020204030204" pitchFamily="34" charset="0"/>
                <a:ea typeface="Calibri" panose="020F0502020204030204" pitchFamily="34" charset="0"/>
                <a:cs typeface="Times New Roman" panose="02020603050405020304" pitchFamily="18" charset="0"/>
              </a:rPr>
              <a:t>Graphical representation</a:t>
            </a:r>
            <a:endParaRPr lang="en-AU" sz="2400" b="1"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p:cNvGrpSpPr/>
          <p:nvPr/>
        </p:nvGrpSpPr>
        <p:grpSpPr>
          <a:xfrm>
            <a:off x="5411466" y="1484462"/>
            <a:ext cx="2950234" cy="2860000"/>
            <a:chOff x="5411466" y="1484462"/>
            <a:chExt cx="2950234" cy="2860000"/>
          </a:xfrm>
        </p:grpSpPr>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5411466" y="1484462"/>
              <a:ext cx="2950234" cy="2690723"/>
            </a:xfrm>
            <a:prstGeom prst="rect">
              <a:avLst/>
            </a:prstGeom>
          </p:spPr>
        </p:pic>
        <p:sp>
          <p:nvSpPr>
            <p:cNvPr id="3" name="Rectangle 2"/>
            <p:cNvSpPr/>
            <p:nvPr/>
          </p:nvSpPr>
          <p:spPr>
            <a:xfrm>
              <a:off x="7494155" y="4175185"/>
              <a:ext cx="867545" cy="169277"/>
            </a:xfrm>
            <a:prstGeom prst="rect">
              <a:avLst/>
            </a:prstGeom>
          </p:spPr>
          <p:txBody>
            <a:bodyPr wrap="none">
              <a:spAutoFit/>
            </a:bodyPr>
            <a:lstStyle/>
            <a:p>
              <a:pPr>
                <a:spcAft>
                  <a:spcPts val="1000"/>
                </a:spcAft>
              </a:pPr>
              <a:r>
                <a:rPr lang="en-AU" sz="5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Figure 2 </a:t>
              </a:r>
              <a:r>
                <a:rPr lang="en-US" sz="50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(Wikipedia, 2021)</a:t>
              </a:r>
              <a:endParaRPr lang="en-AU" sz="500" i="1" dirty="0">
                <a:solidFill>
                  <a:srgbClr val="44546A"/>
                </a:solidFill>
                <a:latin typeface="Calibri" panose="020F0502020204030204" pitchFamily="34" charset="0"/>
                <a:ea typeface="Calibri" panose="020F0502020204030204" pitchFamily="34" charset="0"/>
                <a:cs typeface="Times New Roman" panose="02020603050405020304" pitchFamily="18" charset="0"/>
              </a:endParaRPr>
            </a:p>
          </p:txBody>
        </p:sp>
      </p:gr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0"/>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Algoritm and Solution</a:t>
            </a:r>
            <a:endParaRPr dirty="0"/>
          </a:p>
        </p:txBody>
      </p:sp>
      <p:sp>
        <p:nvSpPr>
          <p:cNvPr id="264" name="Google Shape;264;p20"/>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GB" dirty="0"/>
              <a:t>Daniel, Ramandeep, Devesh, Bella and Amulya</a:t>
            </a:r>
            <a:endParaRPr dirty="0"/>
          </a:p>
        </p:txBody>
      </p:sp>
      <p:sp>
        <p:nvSpPr>
          <p:cNvPr id="265" name="Google Shape;265;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8</a:t>
            </a:r>
          </a:p>
        </p:txBody>
      </p:sp>
      <p:sp>
        <p:nvSpPr>
          <p:cNvPr id="266" name="Google Shape;266;p20"/>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2</a:t>
            </a:r>
            <a:endParaRPr sz="3000" b="1">
              <a:solidFill>
                <a:srgbClr val="3F5378"/>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GB" dirty="0"/>
              <a:t>Algoritm and Solution</a:t>
            </a:r>
            <a:endParaRPr dirty="0"/>
          </a:p>
        </p:txBody>
      </p:sp>
      <p:sp>
        <p:nvSpPr>
          <p:cNvPr id="272" name="Google Shape;272;p21"/>
          <p:cNvSpPr txBox="1">
            <a:spLocks noGrp="1"/>
          </p:cNvSpPr>
          <p:nvPr>
            <p:ph type="body" idx="1"/>
          </p:nvPr>
        </p:nvSpPr>
        <p:spPr>
          <a:xfrm>
            <a:off x="582743" y="2064522"/>
            <a:ext cx="5572204" cy="2724300"/>
          </a:xfrm>
          <a:prstGeom prst="rect">
            <a:avLst/>
          </a:prstGeom>
        </p:spPr>
        <p:txBody>
          <a:bodyPr spcFirstLastPara="1" wrap="square" lIns="91425" tIns="91425" rIns="91425" bIns="91425" anchor="t" anchorCtr="0">
            <a:noAutofit/>
          </a:bodyPr>
          <a:lstStyle/>
          <a:p>
            <a:pPr marL="285750" indent="-285750"/>
            <a:r>
              <a:rPr lang="en-AU" sz="1600" dirty="0">
                <a:latin typeface="Calibri" panose="020F0502020204030204" pitchFamily="34" charset="0"/>
                <a:ea typeface="Calibri" panose="020F0502020204030204" pitchFamily="34" charset="0"/>
                <a:cs typeface="Times New Roman" panose="02020603050405020304" pitchFamily="18" charset="0"/>
              </a:rPr>
              <a:t>Backtracking solves problems with a brute force approach, removing any solutions that fail to solve the problem.  </a:t>
            </a:r>
          </a:p>
          <a:p>
            <a:pPr marL="285750" indent="-285750"/>
            <a:endParaRPr lang="en-AU"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r>
              <a:rPr lang="en-AU" sz="1600" dirty="0">
                <a:latin typeface="Calibri" panose="020F0502020204030204" pitchFamily="34" charset="0"/>
                <a:ea typeface="Calibri" panose="020F0502020204030204" pitchFamily="34" charset="0"/>
                <a:cs typeface="Times New Roman" panose="02020603050405020304" pitchFamily="18" charset="0"/>
              </a:rPr>
              <a:t>Using the DFS (Depth-First Search) method, it branches from move to move checking if this meets the constraints. </a:t>
            </a:r>
          </a:p>
          <a:p>
            <a:pPr marL="285750" indent="-285750"/>
            <a:endParaRPr lang="en-AU"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r>
              <a:rPr lang="en-AU" sz="1600" dirty="0">
                <a:latin typeface="Calibri" panose="020F0502020204030204" pitchFamily="34" charset="0"/>
                <a:ea typeface="Calibri" panose="020F0502020204030204" pitchFamily="34" charset="0"/>
                <a:cs typeface="Times New Roman" panose="02020603050405020304" pitchFamily="18" charset="0"/>
              </a:rPr>
              <a:t>Continuing if it does and removing the branch if it does not, returning to the branch before. </a:t>
            </a:r>
            <a:endParaRPr sz="1600" dirty="0"/>
          </a:p>
          <a:p>
            <a:pPr marL="0" lvl="0" indent="0" algn="l" rtl="0">
              <a:spcBef>
                <a:spcPts val="1000"/>
              </a:spcBef>
              <a:spcAft>
                <a:spcPts val="1000"/>
              </a:spcAft>
              <a:buNone/>
            </a:pPr>
            <a:endParaRPr sz="2400" dirty="0"/>
          </a:p>
        </p:txBody>
      </p:sp>
      <p:sp>
        <p:nvSpPr>
          <p:cNvPr id="273" name="Google Shape;273;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9</a:t>
            </a:r>
          </a:p>
        </p:txBody>
      </p:sp>
      <p:sp>
        <p:nvSpPr>
          <p:cNvPr id="276" name="Google Shape;276;p21"/>
          <p:cNvSpPr txBox="1"/>
          <p:nvPr/>
        </p:nvSpPr>
        <p:spPr>
          <a:xfrm>
            <a:off x="582743" y="1435425"/>
            <a:ext cx="24414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latin typeface="Roboto Condensed"/>
                <a:ea typeface="Roboto Condensed"/>
                <a:cs typeface="Roboto Condensed"/>
                <a:sym typeface="Roboto Condensed"/>
              </a:rPr>
              <a:t>Backtracking and Brute-force</a:t>
            </a:r>
            <a:endParaRPr sz="1800" b="1" dirty="0">
              <a:latin typeface="Roboto Condensed"/>
              <a:ea typeface="Roboto Condensed"/>
              <a:cs typeface="Roboto Condensed"/>
              <a:sym typeface="Roboto Condensed"/>
            </a:endParaRPr>
          </a:p>
        </p:txBody>
      </p:sp>
      <p:grpSp>
        <p:nvGrpSpPr>
          <p:cNvPr id="8" name="Google Shape;293;p23"/>
          <p:cNvGrpSpPr/>
          <p:nvPr/>
        </p:nvGrpSpPr>
        <p:grpSpPr>
          <a:xfrm>
            <a:off x="318905" y="563063"/>
            <a:ext cx="309022" cy="376837"/>
            <a:chOff x="596350" y="929175"/>
            <a:chExt cx="407950" cy="497475"/>
          </a:xfrm>
        </p:grpSpPr>
        <p:sp>
          <p:nvSpPr>
            <p:cNvPr id="9" name="Google Shape;294;p23"/>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p23"/>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6;p23"/>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p23"/>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p23"/>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9;p23"/>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23"/>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1527</Words>
  <Application>Microsoft Office PowerPoint</Application>
  <PresentationFormat>On-screen Show (16:9)</PresentationFormat>
  <Paragraphs>157</Paragraphs>
  <Slides>26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Arvo</vt:lpstr>
      <vt:lpstr>Calibri</vt:lpstr>
      <vt:lpstr>Cambria Math</vt:lpstr>
      <vt:lpstr>Roboto Condensed</vt:lpstr>
      <vt:lpstr>Roboto Condensed Light</vt:lpstr>
      <vt:lpstr>Salerio template</vt:lpstr>
      <vt:lpstr>Knights Tour</vt:lpstr>
      <vt:lpstr>Students</vt:lpstr>
      <vt:lpstr>INTRODUCTION/OVERVIEW</vt:lpstr>
      <vt:lpstr>Knights Tour Problem</vt:lpstr>
      <vt:lpstr>Knights Tour Problem</vt:lpstr>
      <vt:lpstr>Knights Tour Problem (cont.) </vt:lpstr>
      <vt:lpstr>Knights Tour Problem (cont.)</vt:lpstr>
      <vt:lpstr>Algoritm and Solution</vt:lpstr>
      <vt:lpstr>Algoritm and Solution</vt:lpstr>
      <vt:lpstr>Algoritm and Solution (cont.)</vt:lpstr>
      <vt:lpstr>Algoritm and Solution (cont.)</vt:lpstr>
      <vt:lpstr>Algoritm and Solution (cont.)</vt:lpstr>
      <vt:lpstr>Algoritm and Solution (cont.)</vt:lpstr>
      <vt:lpstr>Algoritm and Solution (cont.)</vt:lpstr>
      <vt:lpstr>Algoritm and Solution (cont.)</vt:lpstr>
      <vt:lpstr>Algoritm and Solution (cont.)</vt:lpstr>
      <vt:lpstr>Algoritm and Solution (cont.)</vt:lpstr>
      <vt:lpstr>Algoritm and Solution (cont.)</vt:lpstr>
      <vt:lpstr>Solution Demonstration</vt:lpstr>
      <vt:lpstr>Demonstration</vt:lpstr>
      <vt:lpstr>Learning outcomes</vt:lpstr>
      <vt:lpstr>Learning outcomes</vt:lpstr>
      <vt:lpstr>DISCUSSION</vt:lpstr>
      <vt:lpstr>Discussion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CAR CONTROL</dc:title>
  <dc:creator/>
  <cp:lastModifiedBy>Danny Matar</cp:lastModifiedBy>
  <cp:revision>74</cp:revision>
  <dcterms:created xsi:type="dcterms:W3CDTF">2021-04-23T11:44:55Z</dcterms:created>
  <dcterms:modified xsi:type="dcterms:W3CDTF">2021-04-23T15:08:52Z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