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564" r:id="rId2"/>
    <p:sldId id="532" r:id="rId3"/>
    <p:sldId id="553" r:id="rId4"/>
    <p:sldId id="533" r:id="rId5"/>
    <p:sldId id="534" r:id="rId6"/>
    <p:sldId id="535" r:id="rId7"/>
    <p:sldId id="536" r:id="rId8"/>
    <p:sldId id="555" r:id="rId9"/>
    <p:sldId id="554" r:id="rId10"/>
    <p:sldId id="537" r:id="rId11"/>
    <p:sldId id="556" r:id="rId12"/>
    <p:sldId id="538" r:id="rId13"/>
    <p:sldId id="539" r:id="rId14"/>
    <p:sldId id="557" r:id="rId15"/>
    <p:sldId id="541" r:id="rId16"/>
    <p:sldId id="563" r:id="rId17"/>
    <p:sldId id="567" r:id="rId18"/>
    <p:sldId id="542" r:id="rId19"/>
    <p:sldId id="543" r:id="rId20"/>
    <p:sldId id="544" r:id="rId21"/>
    <p:sldId id="558" r:id="rId22"/>
    <p:sldId id="559" r:id="rId23"/>
    <p:sldId id="568" r:id="rId24"/>
    <p:sldId id="569" r:id="rId25"/>
    <p:sldId id="570" r:id="rId26"/>
    <p:sldId id="545" r:id="rId27"/>
    <p:sldId id="560" r:id="rId28"/>
    <p:sldId id="546" r:id="rId29"/>
    <p:sldId id="548" r:id="rId30"/>
    <p:sldId id="561" r:id="rId31"/>
    <p:sldId id="547" r:id="rId32"/>
    <p:sldId id="549" r:id="rId33"/>
    <p:sldId id="550" r:id="rId34"/>
    <p:sldId id="551" r:id="rId35"/>
    <p:sldId id="562" r:id="rId36"/>
    <p:sldId id="56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C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022AE-EAC4-4639-B366-05BFEF53B41F}" v="2" dt="2021-10-14T19:00:56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7" autoAdjust="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358022AE-EAC4-4639-B366-05BFEF53B41F}"/>
    <pc:docChg chg="custSel addSld modSld">
      <pc:chgData name="Fabio Di Troia" userId="7de80edd88c2c9de" providerId="LiveId" clId="{358022AE-EAC4-4639-B366-05BFEF53B41F}" dt="2021-10-14T19:04:25.662" v="54" actId="20577"/>
      <pc:docMkLst>
        <pc:docMk/>
      </pc:docMkLst>
      <pc:sldChg chg="modSp mod">
        <pc:chgData name="Fabio Di Troia" userId="7de80edd88c2c9de" providerId="LiveId" clId="{358022AE-EAC4-4639-B366-05BFEF53B41F}" dt="2021-10-14T18:56:22.026" v="0" actId="33524"/>
        <pc:sldMkLst>
          <pc:docMk/>
          <pc:sldMk cId="4229719899" sldId="553"/>
        </pc:sldMkLst>
        <pc:spChg chg="mod">
          <ac:chgData name="Fabio Di Troia" userId="7de80edd88c2c9de" providerId="LiveId" clId="{358022AE-EAC4-4639-B366-05BFEF53B41F}" dt="2021-10-14T18:56:22.026" v="0" actId="33524"/>
          <ac:spMkLst>
            <pc:docMk/>
            <pc:sldMk cId="4229719899" sldId="553"/>
            <ac:spMk id="3" creationId="{4BF7EA17-9465-4948-A465-6158075664EC}"/>
          </ac:spMkLst>
        </pc:spChg>
      </pc:sldChg>
      <pc:sldChg chg="addSp modSp new mod">
        <pc:chgData name="Fabio Di Troia" userId="7de80edd88c2c9de" providerId="LiveId" clId="{358022AE-EAC4-4639-B366-05BFEF53B41F}" dt="2021-10-14T19:00:56.056" v="44"/>
        <pc:sldMkLst>
          <pc:docMk/>
          <pc:sldMk cId="2850888163" sldId="568"/>
        </pc:sldMkLst>
        <pc:spChg chg="add mod">
          <ac:chgData name="Fabio Di Troia" userId="7de80edd88c2c9de" providerId="LiveId" clId="{358022AE-EAC4-4639-B366-05BFEF53B41F}" dt="2021-10-14T19:00:52.062" v="43"/>
          <ac:spMkLst>
            <pc:docMk/>
            <pc:sldMk cId="2850888163" sldId="568"/>
            <ac:spMk id="4" creationId="{4FEA261D-FE81-453D-A813-F1D82F718957}"/>
          </ac:spMkLst>
        </pc:spChg>
        <pc:spChg chg="add mod">
          <ac:chgData name="Fabio Di Troia" userId="7de80edd88c2c9de" providerId="LiveId" clId="{358022AE-EAC4-4639-B366-05BFEF53B41F}" dt="2021-10-14T19:00:56.056" v="44"/>
          <ac:spMkLst>
            <pc:docMk/>
            <pc:sldMk cId="2850888163" sldId="568"/>
            <ac:spMk id="5" creationId="{5758D5FD-EB43-4418-9892-14594146C4ED}"/>
          </ac:spMkLst>
        </pc:spChg>
        <pc:picChg chg="add">
          <ac:chgData name="Fabio Di Troia" userId="7de80edd88c2c9de" providerId="LiveId" clId="{358022AE-EAC4-4639-B366-05BFEF53B41F}" dt="2021-10-14T18:59:16.730" v="2" actId="22"/>
          <ac:picMkLst>
            <pc:docMk/>
            <pc:sldMk cId="2850888163" sldId="568"/>
            <ac:picMk id="3" creationId="{7E8D334D-B195-49DE-A990-EEF0B242F535}"/>
          </ac:picMkLst>
        </pc:picChg>
      </pc:sldChg>
      <pc:sldChg chg="addSp delSp modSp add mod modClrScheme chgLayout">
        <pc:chgData name="Fabio Di Troia" userId="7de80edd88c2c9de" providerId="LiveId" clId="{358022AE-EAC4-4639-B366-05BFEF53B41F}" dt="2021-10-14T19:01:01.765" v="48" actId="20577"/>
        <pc:sldMkLst>
          <pc:docMk/>
          <pc:sldMk cId="4209205406" sldId="569"/>
        </pc:sldMkLst>
        <pc:spChg chg="add mod ord">
          <ac:chgData name="Fabio Di Troia" userId="7de80edd88c2c9de" providerId="LiveId" clId="{358022AE-EAC4-4639-B366-05BFEF53B41F}" dt="2021-10-14T19:00:32.237" v="7"/>
          <ac:spMkLst>
            <pc:docMk/>
            <pc:sldMk cId="4209205406" sldId="569"/>
            <ac:spMk id="5" creationId="{07667F5A-3046-4D6E-BF5F-55D39A76BEDD}"/>
          </ac:spMkLst>
        </pc:spChg>
        <pc:spChg chg="add mod ord">
          <ac:chgData name="Fabio Di Troia" userId="7de80edd88c2c9de" providerId="LiveId" clId="{358022AE-EAC4-4639-B366-05BFEF53B41F}" dt="2021-10-14T19:01:01.765" v="48" actId="20577"/>
          <ac:spMkLst>
            <pc:docMk/>
            <pc:sldMk cId="4209205406" sldId="569"/>
            <ac:spMk id="6" creationId="{B99C945E-9BD0-45FD-8C6E-B4535C850A05}"/>
          </ac:spMkLst>
        </pc:spChg>
        <pc:picChg chg="del">
          <ac:chgData name="Fabio Di Troia" userId="7de80edd88c2c9de" providerId="LiveId" clId="{358022AE-EAC4-4639-B366-05BFEF53B41F}" dt="2021-10-14T19:00:21.012" v="4" actId="478"/>
          <ac:picMkLst>
            <pc:docMk/>
            <pc:sldMk cId="4209205406" sldId="569"/>
            <ac:picMk id="3" creationId="{7E8D334D-B195-49DE-A990-EEF0B242F535}"/>
          </ac:picMkLst>
        </pc:picChg>
        <pc:picChg chg="add">
          <ac:chgData name="Fabio Di Troia" userId="7de80edd88c2c9de" providerId="LiveId" clId="{358022AE-EAC4-4639-B366-05BFEF53B41F}" dt="2021-10-14T19:00:21.259" v="5" actId="22"/>
          <ac:picMkLst>
            <pc:docMk/>
            <pc:sldMk cId="4209205406" sldId="569"/>
            <ac:picMk id="4" creationId="{C55FA7BF-D51F-498A-993B-DB83C843ED84}"/>
          </ac:picMkLst>
        </pc:picChg>
      </pc:sldChg>
      <pc:sldChg chg="addSp delSp modSp add mod">
        <pc:chgData name="Fabio Di Troia" userId="7de80edd88c2c9de" providerId="LiveId" clId="{358022AE-EAC4-4639-B366-05BFEF53B41F}" dt="2021-10-14T19:04:25.662" v="54" actId="20577"/>
        <pc:sldMkLst>
          <pc:docMk/>
          <pc:sldMk cId="2601815901" sldId="570"/>
        </pc:sldMkLst>
        <pc:spChg chg="mod">
          <ac:chgData name="Fabio Di Troia" userId="7de80edd88c2c9de" providerId="LiveId" clId="{358022AE-EAC4-4639-B366-05BFEF53B41F}" dt="2021-10-14T19:04:25.662" v="54" actId="20577"/>
          <ac:spMkLst>
            <pc:docMk/>
            <pc:sldMk cId="2601815901" sldId="570"/>
            <ac:spMk id="6" creationId="{B99C945E-9BD0-45FD-8C6E-B4535C850A05}"/>
          </ac:spMkLst>
        </pc:spChg>
        <pc:picChg chg="add">
          <ac:chgData name="Fabio Di Troia" userId="7de80edd88c2c9de" providerId="LiveId" clId="{358022AE-EAC4-4639-B366-05BFEF53B41F}" dt="2021-10-14T19:04:21.563" v="51" actId="22"/>
          <ac:picMkLst>
            <pc:docMk/>
            <pc:sldMk cId="2601815901" sldId="570"/>
            <ac:picMk id="3" creationId="{A5F95622-68B9-4B38-8FEE-A9AEBBCC1C79}"/>
          </ac:picMkLst>
        </pc:picChg>
        <pc:picChg chg="del">
          <ac:chgData name="Fabio Di Troia" userId="7de80edd88c2c9de" providerId="LiveId" clId="{358022AE-EAC4-4639-B366-05BFEF53B41F}" dt="2021-10-14T19:04:21.295" v="50" actId="478"/>
          <ac:picMkLst>
            <pc:docMk/>
            <pc:sldMk cId="2601815901" sldId="570"/>
            <ac:picMk id="4" creationId="{C55FA7BF-D51F-498A-993B-DB83C843ED84}"/>
          </ac:picMkLst>
        </pc:picChg>
      </pc:sldChg>
    </pc:docChg>
  </pc:docChgLst>
  <pc:docChgLst>
    <pc:chgData name="Fabio Di Troia" userId="7de80edd88c2c9de" providerId="LiveId" clId="{4681304A-4DF1-4698-85B5-47C4C39A1FE3}"/>
    <pc:docChg chg="addSld delSld modSld">
      <pc:chgData name="Fabio Di Troia" userId="7de80edd88c2c9de" providerId="LiveId" clId="{4681304A-4DF1-4698-85B5-47C4C39A1FE3}" dt="2020-04-24T20:12:04.159" v="4" actId="20577"/>
      <pc:docMkLst>
        <pc:docMk/>
      </pc:docMkLst>
      <pc:sldChg chg="modSp">
        <pc:chgData name="Fabio Di Troia" userId="7de80edd88c2c9de" providerId="LiveId" clId="{4681304A-4DF1-4698-85B5-47C4C39A1FE3}" dt="2020-04-24T20:12:04.159" v="4" actId="20577"/>
        <pc:sldMkLst>
          <pc:docMk/>
          <pc:sldMk cId="3994061276" sldId="542"/>
        </pc:sldMkLst>
        <pc:spChg chg="mod">
          <ac:chgData name="Fabio Di Troia" userId="7de80edd88c2c9de" providerId="LiveId" clId="{4681304A-4DF1-4698-85B5-47C4C39A1FE3}" dt="2020-04-24T20:12:04.159" v="4" actId="20577"/>
          <ac:spMkLst>
            <pc:docMk/>
            <pc:sldMk cId="3994061276" sldId="542"/>
            <ac:spMk id="3" creationId="{4BF7EA17-9465-4948-A465-6158075664EC}"/>
          </ac:spMkLst>
        </pc:spChg>
      </pc:sldChg>
      <pc:sldChg chg="add del">
        <pc:chgData name="Fabio Di Troia" userId="7de80edd88c2c9de" providerId="LiveId" clId="{4681304A-4DF1-4698-85B5-47C4C39A1FE3}" dt="2020-04-24T20:11:45.342" v="1"/>
        <pc:sldMkLst>
          <pc:docMk/>
          <pc:sldMk cId="672203610" sldId="568"/>
        </pc:sldMkLst>
      </pc:sldChg>
    </pc:docChg>
  </pc:docChgLst>
  <pc:docChgLst>
    <pc:chgData name="Fabio Di Troia" userId="7de80edd88c2c9de" providerId="LiveId" clId="{2186FAD1-64A7-4E6E-8946-8E6E3E5EDA08}"/>
    <pc:docChg chg="custSel modSld">
      <pc:chgData name="Fabio Di Troia" userId="7de80edd88c2c9de" providerId="LiveId" clId="{2186FAD1-64A7-4E6E-8946-8E6E3E5EDA08}" dt="2019-11-19T22:31:28.850" v="48" actId="20577"/>
      <pc:docMkLst>
        <pc:docMk/>
      </pc:docMkLst>
      <pc:sldChg chg="modSp">
        <pc:chgData name="Fabio Di Troia" userId="7de80edd88c2c9de" providerId="LiveId" clId="{2186FAD1-64A7-4E6E-8946-8E6E3E5EDA08}" dt="2019-04-16T19:45:23.953" v="0" actId="207"/>
        <pc:sldMkLst>
          <pc:docMk/>
          <pc:sldMk cId="4067101482" sldId="533"/>
        </pc:sldMkLst>
        <pc:spChg chg="mod">
          <ac:chgData name="Fabio Di Troia" userId="7de80edd88c2c9de" providerId="LiveId" clId="{2186FAD1-64A7-4E6E-8946-8E6E3E5EDA08}" dt="2019-04-16T19:45:23.953" v="0" actId="207"/>
          <ac:spMkLst>
            <pc:docMk/>
            <pc:sldMk cId="4067101482" sldId="533"/>
            <ac:spMk id="3" creationId="{4BF7EA17-9465-4948-A465-6158075664EC}"/>
          </ac:spMkLst>
        </pc:spChg>
      </pc:sldChg>
      <pc:sldChg chg="modSp">
        <pc:chgData name="Fabio Di Troia" userId="7de80edd88c2c9de" providerId="LiveId" clId="{2186FAD1-64A7-4E6E-8946-8E6E3E5EDA08}" dt="2019-04-16T19:50:46.735" v="8" actId="207"/>
        <pc:sldMkLst>
          <pc:docMk/>
          <pc:sldMk cId="1581092183" sldId="538"/>
        </pc:sldMkLst>
        <pc:spChg chg="mod">
          <ac:chgData name="Fabio Di Troia" userId="7de80edd88c2c9de" providerId="LiveId" clId="{2186FAD1-64A7-4E6E-8946-8E6E3E5EDA08}" dt="2019-04-16T19:50:46.735" v="8" actId="207"/>
          <ac:spMkLst>
            <pc:docMk/>
            <pc:sldMk cId="1581092183" sldId="538"/>
            <ac:spMk id="3" creationId="{4BF7EA17-9465-4948-A465-6158075664EC}"/>
          </ac:spMkLst>
        </pc:spChg>
      </pc:sldChg>
      <pc:sldChg chg="modSp">
        <pc:chgData name="Fabio Di Troia" userId="7de80edd88c2c9de" providerId="LiveId" clId="{2186FAD1-64A7-4E6E-8946-8E6E3E5EDA08}" dt="2019-04-16T19:51:20.072" v="9" actId="207"/>
        <pc:sldMkLst>
          <pc:docMk/>
          <pc:sldMk cId="3512123627" sldId="539"/>
        </pc:sldMkLst>
        <pc:spChg chg="mod">
          <ac:chgData name="Fabio Di Troia" userId="7de80edd88c2c9de" providerId="LiveId" clId="{2186FAD1-64A7-4E6E-8946-8E6E3E5EDA08}" dt="2019-04-16T19:51:20.072" v="9" actId="207"/>
          <ac:spMkLst>
            <pc:docMk/>
            <pc:sldMk cId="3512123627" sldId="539"/>
            <ac:spMk id="3" creationId="{4BF7EA17-9465-4948-A465-6158075664EC}"/>
          </ac:spMkLst>
        </pc:spChg>
      </pc:sldChg>
      <pc:sldChg chg="modSp">
        <pc:chgData name="Fabio Di Troia" userId="7de80edd88c2c9de" providerId="LiveId" clId="{2186FAD1-64A7-4E6E-8946-8E6E3E5EDA08}" dt="2019-04-16T20:46:17.183" v="14" actId="207"/>
        <pc:sldMkLst>
          <pc:docMk/>
          <pc:sldMk cId="2394404351" sldId="547"/>
        </pc:sldMkLst>
        <pc:spChg chg="mod">
          <ac:chgData name="Fabio Di Troia" userId="7de80edd88c2c9de" providerId="LiveId" clId="{2186FAD1-64A7-4E6E-8946-8E6E3E5EDA08}" dt="2019-04-16T20:46:17.183" v="14" actId="207"/>
          <ac:spMkLst>
            <pc:docMk/>
            <pc:sldMk cId="2394404351" sldId="547"/>
            <ac:spMk id="3" creationId="{4BF7EA17-9465-4948-A465-6158075664EC}"/>
          </ac:spMkLst>
        </pc:spChg>
      </pc:sldChg>
      <pc:sldChg chg="modSp">
        <pc:chgData name="Fabio Di Troia" userId="7de80edd88c2c9de" providerId="LiveId" clId="{2186FAD1-64A7-4E6E-8946-8E6E3E5EDA08}" dt="2019-04-16T19:47:35.232" v="1" actId="207"/>
        <pc:sldMkLst>
          <pc:docMk/>
          <pc:sldMk cId="3052567341" sldId="555"/>
        </pc:sldMkLst>
        <pc:spChg chg="mod">
          <ac:chgData name="Fabio Di Troia" userId="7de80edd88c2c9de" providerId="LiveId" clId="{2186FAD1-64A7-4E6E-8946-8E6E3E5EDA08}" dt="2019-04-16T19:47:35.232" v="1" actId="207"/>
          <ac:spMkLst>
            <pc:docMk/>
            <pc:sldMk cId="3052567341" sldId="555"/>
            <ac:spMk id="3" creationId="{4BF7EA17-9465-4948-A465-6158075664EC}"/>
          </ac:spMkLst>
        </pc:spChg>
      </pc:sldChg>
      <pc:sldChg chg="modSp">
        <pc:chgData name="Fabio Di Troia" userId="7de80edd88c2c9de" providerId="LiveId" clId="{2186FAD1-64A7-4E6E-8946-8E6E3E5EDA08}" dt="2019-04-16T19:51:50.386" v="10" actId="207"/>
        <pc:sldMkLst>
          <pc:docMk/>
          <pc:sldMk cId="2116269066" sldId="557"/>
        </pc:sldMkLst>
        <pc:spChg chg="mod">
          <ac:chgData name="Fabio Di Troia" userId="7de80edd88c2c9de" providerId="LiveId" clId="{2186FAD1-64A7-4E6E-8946-8E6E3E5EDA08}" dt="2019-04-16T19:51:50.386" v="10" actId="207"/>
          <ac:spMkLst>
            <pc:docMk/>
            <pc:sldMk cId="2116269066" sldId="557"/>
            <ac:spMk id="3" creationId="{4BF7EA17-9465-4948-A465-6158075664EC}"/>
          </ac:spMkLst>
        </pc:spChg>
      </pc:sldChg>
      <pc:sldChg chg="modSp">
        <pc:chgData name="Fabio Di Troia" userId="7de80edd88c2c9de" providerId="LiveId" clId="{2186FAD1-64A7-4E6E-8946-8E6E3E5EDA08}" dt="2019-11-14T22:33:56.274" v="17" actId="113"/>
        <pc:sldMkLst>
          <pc:docMk/>
          <pc:sldMk cId="324471747" sldId="558"/>
        </pc:sldMkLst>
        <pc:spChg chg="mod">
          <ac:chgData name="Fabio Di Troia" userId="7de80edd88c2c9de" providerId="LiveId" clId="{2186FAD1-64A7-4E6E-8946-8E6E3E5EDA08}" dt="2019-11-14T22:33:56.274" v="17" actId="113"/>
          <ac:spMkLst>
            <pc:docMk/>
            <pc:sldMk cId="324471747" sldId="558"/>
            <ac:spMk id="3" creationId="{4BF7EA17-9465-4948-A465-6158075664EC}"/>
          </ac:spMkLst>
        </pc:spChg>
      </pc:sldChg>
      <pc:sldChg chg="modSp modNotesTx">
        <pc:chgData name="Fabio Di Troia" userId="7de80edd88c2c9de" providerId="LiveId" clId="{2186FAD1-64A7-4E6E-8946-8E6E3E5EDA08}" dt="2019-11-19T22:31:28.850" v="48" actId="20577"/>
        <pc:sldMkLst>
          <pc:docMk/>
          <pc:sldMk cId="926970816" sldId="559"/>
        </pc:sldMkLst>
        <pc:spChg chg="mod">
          <ac:chgData name="Fabio Di Troia" userId="7de80edd88c2c9de" providerId="LiveId" clId="{2186FAD1-64A7-4E6E-8946-8E6E3E5EDA08}" dt="2019-04-16T20:35:41.267" v="12" actId="113"/>
          <ac:spMkLst>
            <pc:docMk/>
            <pc:sldMk cId="926970816" sldId="559"/>
            <ac:spMk id="3" creationId="{4BF7EA17-9465-4948-A465-6158075664EC}"/>
          </ac:spMkLst>
        </pc:spChg>
      </pc:sldChg>
      <pc:sldChg chg="modSp">
        <pc:chgData name="Fabio Di Troia" userId="7de80edd88c2c9de" providerId="LiveId" clId="{2186FAD1-64A7-4E6E-8946-8E6E3E5EDA08}" dt="2019-04-16T20:36:28.888" v="13" actId="207"/>
        <pc:sldMkLst>
          <pc:docMk/>
          <pc:sldMk cId="3090759600" sldId="560"/>
        </pc:sldMkLst>
        <pc:spChg chg="mod">
          <ac:chgData name="Fabio Di Troia" userId="7de80edd88c2c9de" providerId="LiveId" clId="{2186FAD1-64A7-4E6E-8946-8E6E3E5EDA08}" dt="2019-04-16T20:36:28.888" v="13" actId="207"/>
          <ac:spMkLst>
            <pc:docMk/>
            <pc:sldMk cId="3090759600" sldId="560"/>
            <ac:spMk id="3" creationId="{4BF7EA17-9465-4948-A465-6158075664EC}"/>
          </ac:spMkLst>
        </pc:spChg>
      </pc:sldChg>
      <pc:sldChg chg="modSp">
        <pc:chgData name="Fabio Di Troia" userId="7de80edd88c2c9de" providerId="LiveId" clId="{2186FAD1-64A7-4E6E-8946-8E6E3E5EDA08}" dt="2019-04-16T19:59:54.364" v="11" actId="207"/>
        <pc:sldMkLst>
          <pc:docMk/>
          <pc:sldMk cId="3050191764" sldId="563"/>
        </pc:sldMkLst>
        <pc:spChg chg="mod">
          <ac:chgData name="Fabio Di Troia" userId="7de80edd88c2c9de" providerId="LiveId" clId="{2186FAD1-64A7-4E6E-8946-8E6E3E5EDA08}" dt="2019-04-16T19:59:54.364" v="11" actId="207"/>
          <ac:spMkLst>
            <pc:docMk/>
            <pc:sldMk cId="3050191764" sldId="563"/>
            <ac:spMk id="15" creationId="{A7226D3E-271E-49E0-9798-72B679D64A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95293-54DB-4A5C-96B4-E1F5A10E37A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4A6D1-42E9-4464-9ADE-EF6BC12D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6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Setting a session after successful authentication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8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5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01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do this by setting the time-out after which a logout will automatically occur if there has been no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4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7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5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98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if this is a problem for you, use SSL.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9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your “signature” here: https://panopticlick.eff.org/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55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51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Setting a session after successful authentication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1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03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91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46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8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6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4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Setting a session after successful authentication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0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1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Retrieving session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2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0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4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74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28A0-DDF5-4DFB-B688-74F210B62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7AC83-183B-4920-816C-CBE3300C1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E3531-ECF2-4AF2-B7E4-12F17442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B75F-7D54-4F73-8F91-6AFEBB96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ACB1-D3A5-4B7E-86F3-9EBA6714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8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896E-634B-475F-B4F8-BFE52A85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C4286-690F-45BB-AE44-43D47CAD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4A2F-CB68-470C-BAD3-B5C23C25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DBC0-BA75-47E7-8BF1-0360BDBB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69A2-B656-406F-95A0-905152EC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D928F-DFFD-4B17-95EF-9DF947581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DC893-A5DD-4A5E-9D14-B76D71BFD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21AE-9B87-42A3-B260-A02B02AF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C8F35-0C25-4CD6-9B49-F9582EC5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D23E1-9037-4793-BE3D-ABAC59AC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B44C-94C2-45BD-B83C-0F6C6404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C29F-75BB-49CF-976F-39301367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6F82B-1CE3-4D4A-9D59-2E64A3FE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B1D9-676E-453E-8452-BF2637FE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8554-3684-466C-A1CA-7CC016EC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7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DD0-EE36-4EB8-B037-D71D49B9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95D6F-210F-41A7-9BC5-314EE41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AA63-7EC0-4188-94C2-772D9BB2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4DE4-C302-4655-9962-AB8D95F1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2DC2-FCEB-40D0-B3F6-9A1634AF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CAA5-2C65-4E07-9A9B-0D639D90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EE5F-AD5C-49FF-A363-3386DC97C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C799-5C09-43EF-AAB5-13545BCB8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AE1E8-1BE1-4ADA-AB49-B565C57E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B575-B94B-4362-848B-70072D2C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9B258-AB62-4C13-B86B-20F6C137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8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4B3-063A-42E0-9FD8-908B4226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0DF43-E4B9-4FE5-AC0F-4E87DB4F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613D5-D904-4E17-97C5-5178EA9AB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1C988-74D2-4351-A80E-956ED388D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C4E26-65D7-41C5-BCB1-88635D954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856D3-0F33-4D52-B792-F2EAA61B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0866B-0843-46B0-8877-1293BEA1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EF87A-3CA3-4646-8A8E-D9C107D5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09FF-2284-4CFE-8B57-CD7A467A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63697-6899-4186-9AE4-A5D2E497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C3EC1-D571-473B-8A97-0FDBA8DD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D498B-0739-404F-9281-2DE427C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6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9CDB6-5F97-4113-8B86-6C45AB19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FD974-05A8-4D18-8858-6C9AFEE4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39449-9F63-4495-9F93-0DE7AEC6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1E75-F146-4D42-B531-49EA5F2A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057A-49CE-4CD5-AB62-76CBB6E7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DF000-A443-4266-BEE4-E26F099D8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81484-7C93-4B6A-866F-8EF9A6AC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D785E-3BD6-4986-AC42-BC15C7A7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A797E-84D0-4DEB-93E1-885933C2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5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31E3-E7D8-40A7-AB97-256E6BD8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CF3DB-701B-4032-92F6-84A0C58C3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D2BC0-50C1-46AE-8979-888DDF9AA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6753-F9E6-4927-B5A6-4E5A4B7E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041BC-97A5-4CE3-90F9-52AB0096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46C7-3319-4EC0-9B42-11BE413F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ACC6B-393B-419F-A7E2-B5FF76E6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261AF-826D-4DF1-A9E7-4A2B8C43C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A0BC5-F521-48DD-B025-4877B1BDA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C048-CB74-4FD9-B049-A704A139980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EEEAB-BD8F-42BF-9B73-59BCED03B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26C9-9167-487B-B50A-A68E0AA2F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docs/2.4/ssl/ssl_howto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yourserver.com/authenticate.php?PHPSESSID=12345678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eb.com/authenticate.php?PHPSESSID=123456789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E2C299-F6B5-4E90-A101-5AD3844D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876" y="2962891"/>
            <a:ext cx="1247775" cy="666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502076-C085-4C90-8A50-8D2C9C94B90E}"/>
              </a:ext>
            </a:extLst>
          </p:cNvPr>
          <p:cNvSpPr txBox="1"/>
          <p:nvPr/>
        </p:nvSpPr>
        <p:spPr>
          <a:xfrm>
            <a:off x="5992763" y="3629641"/>
            <a:ext cx="174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SESSIONS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C0EF91-348C-4BBF-8361-DDC2748BF2AD}"/>
              </a:ext>
            </a:extLst>
          </p:cNvPr>
          <p:cNvSpPr/>
          <p:nvPr/>
        </p:nvSpPr>
        <p:spPr>
          <a:xfrm>
            <a:off x="5250429" y="2816943"/>
            <a:ext cx="1873045" cy="1312607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21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need only to call up </a:t>
            </a:r>
            <a:r>
              <a:rPr lang="en-US" dirty="0" err="1">
                <a:solidFill>
                  <a:srgbClr val="0070C0"/>
                </a:solidFill>
              </a:rPr>
              <a:t>session_start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look up any variables to which you need access from </a:t>
            </a:r>
            <a:r>
              <a:rPr lang="en-US" dirty="0">
                <a:solidFill>
                  <a:srgbClr val="0070C0"/>
                </a:solidFill>
              </a:rPr>
              <a:t>$_SESSION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quick test of whether </a:t>
            </a:r>
            <a:r>
              <a:rPr lang="en-US" dirty="0">
                <a:solidFill>
                  <a:srgbClr val="0070C0"/>
                </a:solidFill>
              </a:rPr>
              <a:t>$_SESSION['username'] </a:t>
            </a:r>
            <a:r>
              <a:rPr lang="en-US" dirty="0"/>
              <a:t>has a value is enough to let you know that the current user is authenticated, because </a:t>
            </a:r>
            <a:r>
              <a:rPr lang="en-US" b="1" dirty="0">
                <a:solidFill>
                  <a:srgbClr val="002060"/>
                </a:solidFill>
              </a:rPr>
              <a:t>session variables are stored on the server </a:t>
            </a:r>
            <a:r>
              <a:rPr lang="en-US" dirty="0"/>
              <a:t>(unlike cookies, which are stored on the web browser) and can therefore be trusted.</a:t>
            </a:r>
          </a:p>
          <a:p>
            <a:endParaRPr lang="en-US" sz="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$_SESSION['username'] </a:t>
            </a:r>
            <a:r>
              <a:rPr lang="en-US" dirty="0"/>
              <a:t>has not been assigned a value, no session is active, so the last line of code directs users to the login page at </a:t>
            </a:r>
            <a:r>
              <a:rPr lang="en-US" i="1" dirty="0">
                <a:solidFill>
                  <a:srgbClr val="0070C0"/>
                </a:solidFill>
              </a:rPr>
              <a:t>authenticate2.php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NOTE (just in case…):</a:t>
            </a:r>
          </a:p>
          <a:p>
            <a:r>
              <a:rPr lang="en-US" dirty="0"/>
              <a:t>The </a:t>
            </a:r>
            <a:r>
              <a:rPr lang="en-US" i="1" dirty="0" err="1">
                <a:solidFill>
                  <a:srgbClr val="0070C0"/>
                </a:solidFill>
              </a:rPr>
              <a:t>continue.php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program prints back the value of the user’s password to show you how session variables work.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 practice, </a:t>
            </a:r>
            <a:r>
              <a:rPr lang="en-US" b="1" dirty="0">
                <a:solidFill>
                  <a:srgbClr val="002060"/>
                </a:solidFill>
              </a:rPr>
              <a:t>you already know that the user is logged in</a:t>
            </a:r>
            <a:r>
              <a:rPr lang="en-US" dirty="0"/>
              <a:t>, so </a:t>
            </a:r>
            <a:r>
              <a:rPr lang="en-US" dirty="0">
                <a:solidFill>
                  <a:srgbClr val="FF0000"/>
                </a:solidFill>
              </a:rPr>
              <a:t>you shouldn’t need to keep track of (or display) any passwords</a:t>
            </a:r>
            <a:r>
              <a:rPr lang="en-US" dirty="0"/>
              <a:t>, and in fact doing so would be a security risk.</a:t>
            </a:r>
          </a:p>
        </p:txBody>
      </p:sp>
    </p:spTree>
    <p:extLst>
      <p:ext uri="{BB962C8B-B14F-4D97-AF65-F5344CB8AC3E}">
        <p14:creationId xmlns:p14="http://schemas.microsoft.com/office/powerpoint/2010/main" val="212475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the time comes to end a session, usually when a user requests to log out from your site, you can use the </a:t>
            </a:r>
            <a:r>
              <a:rPr lang="en-US" b="1" dirty="0" err="1">
                <a:solidFill>
                  <a:srgbClr val="0070C0"/>
                </a:solidFill>
              </a:rPr>
              <a:t>session_destroy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function in association.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&lt;?php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 handy function to destroy a session and its data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function </a:t>
            </a:r>
            <a:r>
              <a:rPr lang="en-US" dirty="0" err="1">
                <a:solidFill>
                  <a:srgbClr val="0070C0"/>
                </a:solidFill>
              </a:rPr>
              <a:t>destroy_session_and_data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dirty="0" err="1">
                <a:solidFill>
                  <a:srgbClr val="0070C0"/>
                </a:solidFill>
              </a:rPr>
              <a:t>session_start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$_SESSION = array();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Delete all the information in the array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dirty="0" err="1">
                <a:solidFill>
                  <a:srgbClr val="0070C0"/>
                </a:solidFill>
              </a:rPr>
              <a:t>setcookie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session_name</a:t>
            </a:r>
            <a:r>
              <a:rPr lang="en-US" dirty="0">
                <a:solidFill>
                  <a:srgbClr val="0070C0"/>
                </a:solidFill>
              </a:rPr>
              <a:t>(), '', time() - 2592000, '/’);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dirty="0" err="1">
                <a:solidFill>
                  <a:srgbClr val="0070C0"/>
                </a:solidFill>
              </a:rPr>
              <a:t>session_destroy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9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215901"/>
            <a:ext cx="10515600" cy="651872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//better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continue.php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session_start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if (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($_SESSION['username’]))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$username = $_SESSION['username’];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$password = $_SESSION['password’];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$forename = $_SESSION['forename’];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$surname = $_SESSION['surname’];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</a:t>
            </a:r>
            <a:r>
              <a:rPr lang="en-US" b="1" dirty="0" err="1">
                <a:solidFill>
                  <a:srgbClr val="0070C0"/>
                </a:solidFill>
              </a:rPr>
              <a:t>destroy_session_and_data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echo "Welcome back $forename.&lt;</a:t>
            </a:r>
            <a:r>
              <a:rPr lang="en-US" dirty="0" err="1">
                <a:solidFill>
                  <a:srgbClr val="0070C0"/>
                </a:solidFill>
              </a:rPr>
              <a:t>br</a:t>
            </a:r>
            <a:r>
              <a:rPr lang="en-US" dirty="0">
                <a:solidFill>
                  <a:srgbClr val="0070C0"/>
                </a:solidFill>
              </a:rPr>
              <a:t>&gt; Your full name is $forename 				$surname.&lt;</a:t>
            </a:r>
            <a:r>
              <a:rPr lang="en-US" dirty="0" err="1">
                <a:solidFill>
                  <a:srgbClr val="0070C0"/>
                </a:solidFill>
              </a:rPr>
              <a:t>br</a:t>
            </a:r>
            <a:r>
              <a:rPr lang="en-US" dirty="0">
                <a:solidFill>
                  <a:srgbClr val="0070C0"/>
                </a:solidFill>
              </a:rPr>
              <a:t>&gt; Your username is '$username’ and your password 			is '$password'.";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else echo "Please &lt;a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='authenticate2.php'&gt;click here&lt;/a&gt; to log in.";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function </a:t>
            </a:r>
            <a:r>
              <a:rPr lang="en-US" b="1" dirty="0" err="1">
                <a:solidFill>
                  <a:srgbClr val="0070C0"/>
                </a:solidFill>
              </a:rPr>
              <a:t>destroy_session_and_data</a:t>
            </a:r>
            <a:r>
              <a:rPr lang="en-US" b="1" dirty="0">
                <a:solidFill>
                  <a:srgbClr val="0070C0"/>
                </a:solidFill>
              </a:rPr>
              <a:t>()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$_SESSION = array();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</a:t>
            </a:r>
            <a:r>
              <a:rPr lang="en-US" b="1" dirty="0" err="1">
                <a:solidFill>
                  <a:srgbClr val="0070C0"/>
                </a:solidFill>
              </a:rPr>
              <a:t>setcookie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session_name</a:t>
            </a:r>
            <a:r>
              <a:rPr lang="en-US" b="1" dirty="0">
                <a:solidFill>
                  <a:srgbClr val="0070C0"/>
                </a:solidFill>
              </a:rPr>
              <a:t>(), '', time() - 2592000, '/’);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</a:t>
            </a:r>
            <a:r>
              <a:rPr lang="en-US" b="1" dirty="0" err="1">
                <a:solidFill>
                  <a:srgbClr val="0070C0"/>
                </a:solidFill>
              </a:rPr>
              <a:t>session_destroy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B42BE9-8565-4538-BA1F-CEA1FFD8B7E4}"/>
              </a:ext>
            </a:extLst>
          </p:cNvPr>
          <p:cNvSpPr/>
          <p:nvPr/>
        </p:nvSpPr>
        <p:spPr>
          <a:xfrm>
            <a:off x="7286172" y="1117377"/>
            <a:ext cx="4905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first time you navigate from </a:t>
            </a:r>
            <a:r>
              <a:rPr lang="en-US" sz="2400" i="1" dirty="0"/>
              <a:t>authenticate2.php </a:t>
            </a:r>
            <a:r>
              <a:rPr lang="en-US" sz="2400" dirty="0"/>
              <a:t>to </a:t>
            </a:r>
            <a:r>
              <a:rPr lang="en-US" sz="2400" i="1" dirty="0" err="1"/>
              <a:t>continue.php</a:t>
            </a:r>
            <a:r>
              <a:rPr lang="en-US" sz="2400" dirty="0"/>
              <a:t>, it will display all the session variables. </a:t>
            </a:r>
          </a:p>
        </p:txBody>
      </p:sp>
    </p:spTree>
    <p:extLst>
      <p:ext uri="{BB962C8B-B14F-4D97-AF65-F5344CB8AC3E}">
        <p14:creationId xmlns:p14="http://schemas.microsoft.com/office/powerpoint/2010/main" val="35121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215901"/>
            <a:ext cx="10515600" cy="651872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//better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continue.php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session_start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if (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($_SESSION['username’]))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$username = $_SESSION['username’];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$password = $_SESSION['password’];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$forename = $_SESSION['forename’];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$surname = $_SESSION['surname’];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</a:t>
            </a:r>
            <a:r>
              <a:rPr lang="en-US" b="1" dirty="0" err="1">
                <a:solidFill>
                  <a:srgbClr val="0070C0"/>
                </a:solidFill>
              </a:rPr>
              <a:t>destroy_session_and_data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echo "Welcome back $forename.&lt;</a:t>
            </a:r>
            <a:r>
              <a:rPr lang="en-US" dirty="0" err="1">
                <a:solidFill>
                  <a:srgbClr val="0070C0"/>
                </a:solidFill>
              </a:rPr>
              <a:t>br</a:t>
            </a:r>
            <a:r>
              <a:rPr lang="en-US" dirty="0">
                <a:solidFill>
                  <a:srgbClr val="0070C0"/>
                </a:solidFill>
              </a:rPr>
              <a:t>&gt; Your full name is $forename 				$surname.&lt;</a:t>
            </a:r>
            <a:r>
              <a:rPr lang="en-US" dirty="0" err="1">
                <a:solidFill>
                  <a:srgbClr val="0070C0"/>
                </a:solidFill>
              </a:rPr>
              <a:t>br</a:t>
            </a:r>
            <a:r>
              <a:rPr lang="en-US" dirty="0">
                <a:solidFill>
                  <a:srgbClr val="0070C0"/>
                </a:solidFill>
              </a:rPr>
              <a:t>&gt; Your username is '$username’ and your password 			is '$password'.";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else echo "Please &lt;a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='authenticate2.php'&gt;click here&lt;/a&gt; to log in.";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function </a:t>
            </a:r>
            <a:r>
              <a:rPr lang="en-US" b="1" dirty="0" err="1">
                <a:solidFill>
                  <a:srgbClr val="0070C0"/>
                </a:solidFill>
              </a:rPr>
              <a:t>destroy_session_and_data</a:t>
            </a:r>
            <a:r>
              <a:rPr lang="en-US" b="1" dirty="0">
                <a:solidFill>
                  <a:srgbClr val="0070C0"/>
                </a:solidFill>
              </a:rPr>
              <a:t>()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$_SESSION = array();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</a:t>
            </a:r>
            <a:r>
              <a:rPr lang="en-US" b="1" dirty="0" err="1">
                <a:solidFill>
                  <a:srgbClr val="0070C0"/>
                </a:solidFill>
              </a:rPr>
              <a:t>setcookie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session_name</a:t>
            </a:r>
            <a:r>
              <a:rPr lang="en-US" b="1" dirty="0">
                <a:solidFill>
                  <a:srgbClr val="0070C0"/>
                </a:solidFill>
              </a:rPr>
              <a:t>(), '', time() - 2592000, '/’);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</a:t>
            </a:r>
            <a:r>
              <a:rPr lang="en-US" b="1" dirty="0" err="1">
                <a:solidFill>
                  <a:srgbClr val="0070C0"/>
                </a:solidFill>
              </a:rPr>
              <a:t>session_destroy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2C0D9-B118-45A4-B3B8-3667E194677A}"/>
              </a:ext>
            </a:extLst>
          </p:cNvPr>
          <p:cNvSpPr/>
          <p:nvPr/>
        </p:nvSpPr>
        <p:spPr>
          <a:xfrm>
            <a:off x="7662635" y="505100"/>
            <a:ext cx="45293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But, because of the call to </a:t>
            </a:r>
            <a:r>
              <a:rPr lang="en-US" sz="2400" dirty="0" err="1">
                <a:solidFill>
                  <a:srgbClr val="0070C0"/>
                </a:solidFill>
              </a:rPr>
              <a:t>destroy_session_and_data</a:t>
            </a:r>
            <a:r>
              <a:rPr lang="en-US" sz="2400" dirty="0"/>
              <a:t>, if you then click your browser’s </a:t>
            </a:r>
            <a:r>
              <a:rPr lang="en-US" sz="2400" b="1" dirty="0">
                <a:solidFill>
                  <a:srgbClr val="002060"/>
                </a:solidFill>
              </a:rPr>
              <a:t>Reload button</a:t>
            </a:r>
            <a:r>
              <a:rPr lang="en-US" sz="2400" dirty="0"/>
              <a:t>, the session will have been destroyed and you’ll be prompted to return to the login page.</a:t>
            </a:r>
          </a:p>
        </p:txBody>
      </p:sp>
    </p:spTree>
    <p:extLst>
      <p:ext uri="{BB962C8B-B14F-4D97-AF65-F5344CB8AC3E}">
        <p14:creationId xmlns:p14="http://schemas.microsoft.com/office/powerpoint/2010/main" val="211626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Setting a Time-Out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other times when you might wish to close a user’s session yourself, such as when the </a:t>
            </a:r>
            <a:r>
              <a:rPr lang="en-US" u="sng" dirty="0"/>
              <a:t>user has forgotten or neglected to log out</a:t>
            </a:r>
            <a:r>
              <a:rPr lang="en-US" dirty="0"/>
              <a:t>, and you want the program to do so for his own security. </a:t>
            </a:r>
          </a:p>
          <a:p>
            <a:endParaRPr lang="en-US" dirty="0"/>
          </a:p>
          <a:p>
            <a:r>
              <a:rPr lang="en-US" dirty="0"/>
              <a:t>To do this, use the </a:t>
            </a:r>
            <a:r>
              <a:rPr lang="en-US" b="1" dirty="0" err="1">
                <a:solidFill>
                  <a:srgbClr val="0070C0"/>
                </a:solidFill>
              </a:rPr>
              <a:t>ini_set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function as follows. This example sets the time-out to exactly one day:</a:t>
            </a:r>
          </a:p>
          <a:p>
            <a:endParaRPr lang="en-US" sz="500" dirty="0"/>
          </a:p>
          <a:p>
            <a:pPr marL="457200" lvl="1" indent="0"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ini_set</a:t>
            </a:r>
            <a:r>
              <a:rPr lang="en-US" sz="2800" dirty="0">
                <a:solidFill>
                  <a:srgbClr val="0070C0"/>
                </a:solidFill>
              </a:rPr>
              <a:t>('</a:t>
            </a:r>
            <a:r>
              <a:rPr lang="en-US" sz="2800" dirty="0" err="1">
                <a:solidFill>
                  <a:srgbClr val="0070C0"/>
                </a:solidFill>
              </a:rPr>
              <a:t>session.gc_maxlifetime</a:t>
            </a:r>
            <a:r>
              <a:rPr lang="en-US" sz="2800" dirty="0">
                <a:solidFill>
                  <a:srgbClr val="0070C0"/>
                </a:solidFill>
              </a:rPr>
              <a:t>', 60 * 60 * 24);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If you wish to know what the current time-out period is, you can display it using the following:</a:t>
            </a:r>
          </a:p>
          <a:p>
            <a:endParaRPr lang="en-US" sz="400" dirty="0"/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echo </a:t>
            </a:r>
            <a:r>
              <a:rPr lang="en-US" sz="2800" b="1" dirty="0" err="1">
                <a:solidFill>
                  <a:srgbClr val="0070C0"/>
                </a:solidFill>
              </a:rPr>
              <a:t>ini_get</a:t>
            </a:r>
            <a:r>
              <a:rPr lang="en-US" sz="2800" dirty="0">
                <a:solidFill>
                  <a:srgbClr val="0070C0"/>
                </a:solidFill>
              </a:rPr>
              <a:t>('</a:t>
            </a:r>
            <a:r>
              <a:rPr lang="en-US" sz="2800" dirty="0" err="1">
                <a:solidFill>
                  <a:srgbClr val="0070C0"/>
                </a:solidFill>
              </a:rPr>
              <a:t>session.gc_maxlifetime</a:t>
            </a:r>
            <a:r>
              <a:rPr lang="en-US" sz="2800" dirty="0">
                <a:solidFill>
                  <a:srgbClr val="0070C0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64560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E2C299-F6B5-4E90-A101-5AD3844D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876" y="2962891"/>
            <a:ext cx="1247775" cy="666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502076-C085-4C90-8A50-8D2C9C94B90E}"/>
              </a:ext>
            </a:extLst>
          </p:cNvPr>
          <p:cNvSpPr txBox="1"/>
          <p:nvPr/>
        </p:nvSpPr>
        <p:spPr>
          <a:xfrm>
            <a:off x="5992763" y="3629641"/>
            <a:ext cx="174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SESSIONS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C0EF91-348C-4BBF-8361-DDC2748BF2AD}"/>
              </a:ext>
            </a:extLst>
          </p:cNvPr>
          <p:cNvSpPr/>
          <p:nvPr/>
        </p:nvSpPr>
        <p:spPr>
          <a:xfrm>
            <a:off x="5250429" y="2816943"/>
            <a:ext cx="1873045" cy="1312607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9D19A-EF8A-4870-8B22-EFCB6F8AA4FE}"/>
              </a:ext>
            </a:extLst>
          </p:cNvPr>
          <p:cNvSpPr/>
          <p:nvPr/>
        </p:nvSpPr>
        <p:spPr>
          <a:xfrm>
            <a:off x="949597" y="1102957"/>
            <a:ext cx="1487908" cy="64633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session_start</a:t>
            </a:r>
            <a:r>
              <a:rPr lang="en-US" b="1" dirty="0"/>
              <a:t> </a:t>
            </a:r>
          </a:p>
          <a:p>
            <a:r>
              <a:rPr lang="en-US" b="1" dirty="0"/>
              <a:t>before HTML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BA3028-FAE0-4E5D-B6B2-C960F4420CD2}"/>
              </a:ext>
            </a:extLst>
          </p:cNvPr>
          <p:cNvSpPr/>
          <p:nvPr/>
        </p:nvSpPr>
        <p:spPr>
          <a:xfrm>
            <a:off x="259900" y="2029930"/>
            <a:ext cx="3165226" cy="36933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$_SESSION['variable'] = $value;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9BAE2C-DD1A-4C73-8C06-E5CF60B58994}"/>
              </a:ext>
            </a:extLst>
          </p:cNvPr>
          <p:cNvSpPr/>
          <p:nvPr/>
        </p:nvSpPr>
        <p:spPr>
          <a:xfrm>
            <a:off x="8287840" y="373133"/>
            <a:ext cx="3603523" cy="1200329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session_start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b="1" dirty="0">
                <a:solidFill>
                  <a:srgbClr val="0070C0"/>
                </a:solidFill>
              </a:rPr>
              <a:t>if (</a:t>
            </a:r>
            <a:r>
              <a:rPr lang="en-US" b="1" dirty="0" err="1">
                <a:solidFill>
                  <a:srgbClr val="0070C0"/>
                </a:solidFill>
              </a:rPr>
              <a:t>isset</a:t>
            </a:r>
            <a:r>
              <a:rPr lang="en-US" b="1" dirty="0">
                <a:solidFill>
                  <a:srgbClr val="0070C0"/>
                </a:solidFill>
              </a:rPr>
              <a:t>($_SESSION[‘variable’]))</a:t>
            </a:r>
          </a:p>
          <a:p>
            <a:r>
              <a:rPr lang="en-US" b="1" dirty="0">
                <a:solidFill>
                  <a:srgbClr val="0070C0"/>
                </a:solidFill>
              </a:rPr>
              <a:t>…</a:t>
            </a:r>
          </a:p>
          <a:p>
            <a:r>
              <a:rPr lang="en-US" b="1" dirty="0">
                <a:solidFill>
                  <a:srgbClr val="0070C0"/>
                </a:solidFill>
              </a:rPr>
              <a:t>$username = $_SESSION[‘variable’];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1F6E8F-23EE-4246-A16C-621FC5F5BC06}"/>
              </a:ext>
            </a:extLst>
          </p:cNvPr>
          <p:cNvSpPr/>
          <p:nvPr/>
        </p:nvSpPr>
        <p:spPr>
          <a:xfrm>
            <a:off x="392557" y="391053"/>
            <a:ext cx="4360606" cy="36933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session variables are stored on the server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58D13-C75F-456B-8D0E-F40453C67A78}"/>
              </a:ext>
            </a:extLst>
          </p:cNvPr>
          <p:cNvSpPr txBox="1"/>
          <p:nvPr/>
        </p:nvSpPr>
        <p:spPr>
          <a:xfrm>
            <a:off x="4119119" y="1796917"/>
            <a:ext cx="9783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Creating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99B3B1-F3E1-43F4-A6C7-E85833716341}"/>
              </a:ext>
            </a:extLst>
          </p:cNvPr>
          <p:cNvSpPr/>
          <p:nvPr/>
        </p:nvSpPr>
        <p:spPr>
          <a:xfrm>
            <a:off x="6769732" y="1845264"/>
            <a:ext cx="1361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u="sng" dirty="0"/>
              <a:t>Recovering</a:t>
            </a:r>
            <a:endParaRPr lang="en-GB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D1D88-B025-48B6-89C5-4823B44BBFE8}"/>
              </a:ext>
            </a:extLst>
          </p:cNvPr>
          <p:cNvSpPr/>
          <p:nvPr/>
        </p:nvSpPr>
        <p:spPr>
          <a:xfrm>
            <a:off x="7733072" y="3674792"/>
            <a:ext cx="12419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u="sng" dirty="0"/>
              <a:t>Destroying</a:t>
            </a:r>
            <a:endParaRPr lang="en-GB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10EC9-2E50-4430-9CE7-E9B5F3981383}"/>
              </a:ext>
            </a:extLst>
          </p:cNvPr>
          <p:cNvSpPr/>
          <p:nvPr/>
        </p:nvSpPr>
        <p:spPr>
          <a:xfrm>
            <a:off x="9387704" y="4345678"/>
            <a:ext cx="1918795" cy="36933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session_destroy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  <a:endParaRPr lang="en-GB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CE6170-EC22-412A-9FF9-FB3BC26B756D}"/>
              </a:ext>
            </a:extLst>
          </p:cNvPr>
          <p:cNvSpPr/>
          <p:nvPr/>
        </p:nvSpPr>
        <p:spPr>
          <a:xfrm>
            <a:off x="9135513" y="2233471"/>
            <a:ext cx="2937151" cy="129266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destroy_session_and_data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$_SESSION = array();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session_destroy</a:t>
            </a:r>
            <a:r>
              <a:rPr lang="en-US" b="1" dirty="0"/>
              <a:t>();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E272AC-919B-472D-8561-2393AF3101BE}"/>
              </a:ext>
            </a:extLst>
          </p:cNvPr>
          <p:cNvSpPr/>
          <p:nvPr/>
        </p:nvSpPr>
        <p:spPr>
          <a:xfrm>
            <a:off x="3060292" y="4022512"/>
            <a:ext cx="13175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u="sng" dirty="0"/>
              <a:t>Auto Destroying</a:t>
            </a:r>
            <a:endParaRPr lang="en-GB" b="1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26D3E-271E-49E0-9798-72B679D64AAF}"/>
              </a:ext>
            </a:extLst>
          </p:cNvPr>
          <p:cNvSpPr/>
          <p:nvPr/>
        </p:nvSpPr>
        <p:spPr>
          <a:xfrm>
            <a:off x="3077730" y="5865351"/>
            <a:ext cx="4582291" cy="64633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ini_set</a:t>
            </a:r>
            <a:r>
              <a:rPr lang="en-US" dirty="0">
                <a:solidFill>
                  <a:srgbClr val="0070C0"/>
                </a:solidFill>
              </a:rPr>
              <a:t>('</a:t>
            </a:r>
            <a:r>
              <a:rPr lang="en-US" dirty="0" err="1">
                <a:solidFill>
                  <a:srgbClr val="0070C0"/>
                </a:solidFill>
              </a:rPr>
              <a:t>session.gc_maxlifetime</a:t>
            </a:r>
            <a:r>
              <a:rPr lang="en-US" dirty="0">
                <a:solidFill>
                  <a:srgbClr val="0070C0"/>
                </a:solidFill>
              </a:rPr>
              <a:t>', 60 * 60 * 24);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One day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FB3FF-E045-4567-9C1B-2BC91592C360}"/>
              </a:ext>
            </a:extLst>
          </p:cNvPr>
          <p:cNvSpPr/>
          <p:nvPr/>
        </p:nvSpPr>
        <p:spPr>
          <a:xfrm>
            <a:off x="259900" y="5040070"/>
            <a:ext cx="3920615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echo </a:t>
            </a:r>
            <a:r>
              <a:rPr lang="en-US" b="1" dirty="0" err="1">
                <a:solidFill>
                  <a:srgbClr val="0070C0"/>
                </a:solidFill>
              </a:rPr>
              <a:t>ini_get</a:t>
            </a:r>
            <a:r>
              <a:rPr lang="en-US" dirty="0">
                <a:solidFill>
                  <a:srgbClr val="0070C0"/>
                </a:solidFill>
              </a:rPr>
              <a:t>('</a:t>
            </a:r>
            <a:r>
              <a:rPr lang="en-US" dirty="0" err="1">
                <a:solidFill>
                  <a:srgbClr val="0070C0"/>
                </a:solidFill>
              </a:rPr>
              <a:t>session.gc_maxlifetime</a:t>
            </a:r>
            <a:r>
              <a:rPr lang="en-US" dirty="0">
                <a:solidFill>
                  <a:srgbClr val="0070C0"/>
                </a:solidFill>
              </a:rPr>
              <a:t>');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664B4ED-A8B3-4715-B4AF-4AD1DB41AE26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5029095" y="2049917"/>
            <a:ext cx="835360" cy="6986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695B4C2-85C7-4314-851D-57D8FE676C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43181" y="2118513"/>
            <a:ext cx="675938" cy="229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3A34EEA-E553-4939-9B90-AA495070FDA9}"/>
              </a:ext>
            </a:extLst>
          </p:cNvPr>
          <p:cNvCxnSpPr>
            <a:cxnSpLocks/>
          </p:cNvCxnSpPr>
          <p:nvPr/>
        </p:nvCxnSpPr>
        <p:spPr>
          <a:xfrm rot="10800000">
            <a:off x="2437505" y="1614737"/>
            <a:ext cx="1686532" cy="316964"/>
          </a:xfrm>
          <a:prstGeom prst="bentConnector3">
            <a:avLst>
              <a:gd name="adj1" fmla="val 5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4ED874-52F9-42F9-92FD-5B97A9E27A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19764" y="1141686"/>
            <a:ext cx="1039352" cy="2767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FB5E528-3790-45C3-9EB0-E37EF9C3FA89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6280418" y="2316340"/>
            <a:ext cx="775724" cy="20290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68D2798-0C70-4FA4-8052-A6058A1B9515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7543083" y="1107425"/>
            <a:ext cx="878883" cy="610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D46C54E-7806-4FC2-8A95-616638DA9C39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7117426" y="3814307"/>
            <a:ext cx="615646" cy="101538"/>
          </a:xfrm>
          <a:prstGeom prst="bentConnector3">
            <a:avLst>
              <a:gd name="adj1" fmla="val 389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7AF2204-3642-48D5-82F4-E898A20FC02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975035" y="3859458"/>
            <a:ext cx="412669" cy="670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EE1215D-05DA-4931-9FB2-C11F89837F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7660" y="3006035"/>
            <a:ext cx="808833" cy="52687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825639B-6DB8-4938-A236-DC4E80082BD4}"/>
              </a:ext>
            </a:extLst>
          </p:cNvPr>
          <p:cNvCxnSpPr>
            <a:cxnSpLocks/>
          </p:cNvCxnSpPr>
          <p:nvPr/>
        </p:nvCxnSpPr>
        <p:spPr>
          <a:xfrm>
            <a:off x="8075737" y="2218588"/>
            <a:ext cx="1059776" cy="26517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AE99B78-8CEC-4165-83EF-9C29993F97C0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 flipV="1">
            <a:off x="4377816" y="3879612"/>
            <a:ext cx="856851" cy="4660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B77B70E-B76B-463F-8786-839ACD33548E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4246180" y="4742655"/>
            <a:ext cx="1254330" cy="991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59CCEA3-ECD1-43D6-A9AE-6D7877649CD9}"/>
              </a:ext>
            </a:extLst>
          </p:cNvPr>
          <p:cNvCxnSpPr>
            <a:cxnSpLocks/>
          </p:cNvCxnSpPr>
          <p:nvPr/>
        </p:nvCxnSpPr>
        <p:spPr>
          <a:xfrm rot="5400000">
            <a:off x="2509102" y="4471053"/>
            <a:ext cx="609878" cy="496494"/>
          </a:xfrm>
          <a:prstGeom prst="bentConnector3">
            <a:avLst>
              <a:gd name="adj1" fmla="val 16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Lightning Bolt 53">
            <a:extLst>
              <a:ext uri="{FF2B5EF4-FFF2-40B4-BE49-F238E27FC236}">
                <a16:creationId xmlns:a16="http://schemas.microsoft.com/office/drawing/2014/main" id="{7F0240F4-D12D-4E15-9952-6CD5907DF6E2}"/>
              </a:ext>
            </a:extLst>
          </p:cNvPr>
          <p:cNvSpPr/>
          <p:nvPr/>
        </p:nvSpPr>
        <p:spPr>
          <a:xfrm>
            <a:off x="7972585" y="4089275"/>
            <a:ext cx="577645" cy="602365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Graphic 55" descr="Share">
            <a:extLst>
              <a:ext uri="{FF2B5EF4-FFF2-40B4-BE49-F238E27FC236}">
                <a16:creationId xmlns:a16="http://schemas.microsoft.com/office/drawing/2014/main" id="{E4890DAA-D0A5-4F34-ABEB-AD9E072EE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943" y="937782"/>
            <a:ext cx="914400" cy="914400"/>
          </a:xfrm>
          <a:prstGeom prst="rect">
            <a:avLst/>
          </a:prstGeom>
        </p:spPr>
      </p:pic>
      <p:pic>
        <p:nvPicPr>
          <p:cNvPr id="58" name="Graphic 57" descr="Crane">
            <a:extLst>
              <a:ext uri="{FF2B5EF4-FFF2-40B4-BE49-F238E27FC236}">
                <a16:creationId xmlns:a16="http://schemas.microsoft.com/office/drawing/2014/main" id="{42354E3C-584A-4283-85B7-6BE5C9BAF1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5194" y="944740"/>
            <a:ext cx="914400" cy="914400"/>
          </a:xfrm>
          <a:prstGeom prst="rect">
            <a:avLst/>
          </a:prstGeom>
        </p:spPr>
      </p:pic>
      <p:pic>
        <p:nvPicPr>
          <p:cNvPr id="60" name="Graphic 59" descr="Alarm Clock">
            <a:extLst>
              <a:ext uri="{FF2B5EF4-FFF2-40B4-BE49-F238E27FC236}">
                <a16:creationId xmlns:a16="http://schemas.microsoft.com/office/drawing/2014/main" id="{9726E376-91BC-4B6F-B8B1-7E280A0F16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24347" y="3201937"/>
            <a:ext cx="914400" cy="914400"/>
          </a:xfrm>
          <a:prstGeom prst="rect">
            <a:avLst/>
          </a:prstGeom>
        </p:spPr>
      </p:pic>
      <p:sp>
        <p:nvSpPr>
          <p:cNvPr id="61" name="Lightning Bolt 60">
            <a:extLst>
              <a:ext uri="{FF2B5EF4-FFF2-40B4-BE49-F238E27FC236}">
                <a16:creationId xmlns:a16="http://schemas.microsoft.com/office/drawing/2014/main" id="{4EA1B331-607C-485B-9D83-565720636D78}"/>
              </a:ext>
            </a:extLst>
          </p:cNvPr>
          <p:cNvSpPr/>
          <p:nvPr/>
        </p:nvSpPr>
        <p:spPr>
          <a:xfrm>
            <a:off x="2906102" y="3357211"/>
            <a:ext cx="577645" cy="602365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9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E28CF6-03B2-4E4C-BEEA-F36A55C2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624" y="2859655"/>
            <a:ext cx="1247775" cy="666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541FE4-49B4-4D71-8738-6F6C29E0A0D3}"/>
              </a:ext>
            </a:extLst>
          </p:cNvPr>
          <p:cNvSpPr txBox="1"/>
          <p:nvPr/>
        </p:nvSpPr>
        <p:spPr>
          <a:xfrm>
            <a:off x="6021568" y="3514254"/>
            <a:ext cx="124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SESSION SECURITY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1A731B-B11C-4392-A0EA-559A9514B122}"/>
              </a:ext>
            </a:extLst>
          </p:cNvPr>
          <p:cNvSpPr/>
          <p:nvPr/>
        </p:nvSpPr>
        <p:spPr>
          <a:xfrm>
            <a:off x="5250429" y="2816943"/>
            <a:ext cx="1873045" cy="1312607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 descr="Siren">
            <a:extLst>
              <a:ext uri="{FF2B5EF4-FFF2-40B4-BE49-F238E27FC236}">
                <a16:creationId xmlns:a16="http://schemas.microsoft.com/office/drawing/2014/main" id="{7077853D-416D-4DA4-BFB0-5DEE94FA4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0429" y="33331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4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Session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Although I mentioned that once you had authenticated a user and set up a session, you could safely assume that the session variables were trustworthy, this isn’t exactly the case…</a:t>
            </a:r>
          </a:p>
          <a:p>
            <a:endParaRPr lang="en-US" dirty="0"/>
          </a:p>
          <a:p>
            <a:r>
              <a:rPr lang="en-US" dirty="0"/>
              <a:t>The reason is that it’s possible to use </a:t>
            </a:r>
            <a:r>
              <a:rPr lang="en-US" b="1" i="1" dirty="0"/>
              <a:t>packet sniffing </a:t>
            </a:r>
            <a:r>
              <a:rPr lang="en-US" dirty="0"/>
              <a:t>(sampling of data) to </a:t>
            </a:r>
            <a:r>
              <a:rPr lang="en-US" u="sng" dirty="0"/>
              <a:t>discover session IDs</a:t>
            </a:r>
            <a:r>
              <a:rPr lang="en-US" dirty="0"/>
              <a:t> passing across a network. </a:t>
            </a:r>
          </a:p>
          <a:p>
            <a:pPr marL="457200" lvl="1" indent="0">
              <a:buNone/>
            </a:pPr>
            <a:r>
              <a:rPr lang="en-US" dirty="0"/>
              <a:t>Additionally, if the session ID is passed in the Get part of a URL, it might appear in external site server logs.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only truly secure way of preventing these from being discovered is to implement </a:t>
            </a:r>
            <a:r>
              <a:rPr lang="en-US" b="1" i="1" dirty="0"/>
              <a:t>Secure Sockets Layer </a:t>
            </a:r>
            <a:r>
              <a:rPr lang="en-US" i="1" dirty="0"/>
              <a:t>(SSL) </a:t>
            </a:r>
            <a:r>
              <a:rPr lang="en-US" dirty="0"/>
              <a:t>and run </a:t>
            </a:r>
            <a:r>
              <a:rPr lang="en-US" b="1" dirty="0"/>
              <a:t>HTTPS</a:t>
            </a:r>
            <a:r>
              <a:rPr lang="en-US" dirty="0"/>
              <a:t> instead of HTTP web pages.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Check </a:t>
            </a:r>
            <a:r>
              <a:rPr lang="en-US" i="1" dirty="0">
                <a:solidFill>
                  <a:srgbClr val="002060"/>
                </a:solidFill>
                <a:hlinkClick r:id="rId3"/>
              </a:rPr>
              <a:t>https://httpd.apache.org/docs/2.4/ssl/ssl_howto.html 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dirty="0"/>
              <a:t>for details on setting up a secure web server.</a:t>
            </a:r>
          </a:p>
        </p:txBody>
      </p:sp>
    </p:spTree>
    <p:extLst>
      <p:ext uri="{BB962C8B-B14F-4D97-AF65-F5344CB8AC3E}">
        <p14:creationId xmlns:p14="http://schemas.microsoft.com/office/powerpoint/2010/main" val="39940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</a:t>
            </a:r>
            <a:r>
              <a:rPr lang="en-US" b="1" u="sng" dirty="0"/>
              <a:t>Preventing session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When SSL is not a possibility</a:t>
            </a:r>
            <a:r>
              <a:rPr lang="en-US" dirty="0"/>
              <a:t>, you can further </a:t>
            </a:r>
            <a:r>
              <a:rPr lang="en-US" b="1" dirty="0">
                <a:solidFill>
                  <a:srgbClr val="002060"/>
                </a:solidFill>
              </a:rPr>
              <a:t>authenticate users by storing their IP address</a:t>
            </a:r>
            <a:r>
              <a:rPr lang="en-US" dirty="0"/>
              <a:t> along with their other details by adding a line such as the following when you store their session:</a:t>
            </a:r>
          </a:p>
          <a:p>
            <a:endParaRPr lang="en-US" sz="400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$_SESSION['</a:t>
            </a:r>
            <a:r>
              <a:rPr lang="en-US" dirty="0" err="1">
                <a:solidFill>
                  <a:srgbClr val="0070C0"/>
                </a:solidFill>
              </a:rPr>
              <a:t>ip</a:t>
            </a:r>
            <a:r>
              <a:rPr lang="en-US" dirty="0">
                <a:solidFill>
                  <a:srgbClr val="0070C0"/>
                </a:solidFill>
              </a:rPr>
              <a:t>'] = $_SERVER['REMOTE_ADDR’];</a:t>
            </a:r>
          </a:p>
          <a:p>
            <a:endParaRPr lang="en-US" dirty="0"/>
          </a:p>
          <a:p>
            <a:r>
              <a:rPr lang="en-US" dirty="0"/>
              <a:t>Then, as an extra check, whenever any page loads and a session is available, perform the following check.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It calls the function </a:t>
            </a:r>
            <a:r>
              <a:rPr lang="en-US" dirty="0" err="1">
                <a:solidFill>
                  <a:srgbClr val="0070C0"/>
                </a:solidFill>
              </a:rPr>
              <a:t>different_user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if the stored IP address doesn’t match the current one:</a:t>
            </a:r>
          </a:p>
          <a:p>
            <a:endParaRPr lang="en-US" sz="400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if ($_SESSION['</a:t>
            </a:r>
            <a:r>
              <a:rPr lang="en-US" dirty="0" err="1">
                <a:solidFill>
                  <a:srgbClr val="0070C0"/>
                </a:solidFill>
              </a:rPr>
              <a:t>ip</a:t>
            </a:r>
            <a:r>
              <a:rPr lang="en-US" dirty="0">
                <a:solidFill>
                  <a:srgbClr val="0070C0"/>
                </a:solidFill>
              </a:rPr>
              <a:t>'] != $_SERVER['REMOTE_ADDR']) </a:t>
            </a:r>
            <a:r>
              <a:rPr lang="en-US" dirty="0" err="1">
                <a:solidFill>
                  <a:srgbClr val="0070C0"/>
                </a:solidFill>
              </a:rPr>
              <a:t>different_user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3170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Starting a session requires calling the PHP function </a:t>
            </a:r>
            <a:r>
              <a:rPr lang="en-US" b="1" dirty="0" err="1">
                <a:solidFill>
                  <a:srgbClr val="0070C0"/>
                </a:solidFill>
              </a:rPr>
              <a:t>session_start</a:t>
            </a:r>
            <a:r>
              <a:rPr lang="en-US" b="1" dirty="0"/>
              <a:t> </a:t>
            </a:r>
            <a:r>
              <a:rPr lang="en-US" b="1" dirty="0">
                <a:solidFill>
                  <a:srgbClr val="002060"/>
                </a:solidFill>
              </a:rPr>
              <a:t>before any HTML has been output</a:t>
            </a:r>
            <a:r>
              <a:rPr lang="en-US" dirty="0"/>
              <a:t>, similarly to how cookies are sent during header exchanges.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to begin saving session variables, you just assign them as part of the </a:t>
            </a:r>
            <a:r>
              <a:rPr lang="en-US" dirty="0">
                <a:solidFill>
                  <a:srgbClr val="0070C0"/>
                </a:solidFill>
              </a:rPr>
              <a:t>$_SESSION </a:t>
            </a:r>
            <a:r>
              <a:rPr lang="en-US" dirty="0"/>
              <a:t>array, like this: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$_SESSION['variable'] = $value;</a:t>
            </a:r>
          </a:p>
          <a:p>
            <a:pPr marL="0" indent="0" algn="ctr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/>
              <a:t>They can then be read back just as easily in later program runs, like this: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$variable = $_SESSION['variable'];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2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code you place in your </a:t>
            </a:r>
            <a:r>
              <a:rPr lang="en-US" dirty="0" err="1">
                <a:solidFill>
                  <a:srgbClr val="0070C0"/>
                </a:solidFill>
              </a:rPr>
              <a:t>different_user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function is up to you.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 recommend that you simply </a:t>
            </a:r>
            <a:r>
              <a:rPr lang="en-US" u="sng" dirty="0"/>
              <a:t>delete the current session</a:t>
            </a:r>
            <a:r>
              <a:rPr lang="en-US" dirty="0"/>
              <a:t> and </a:t>
            </a:r>
            <a:r>
              <a:rPr lang="en-US" u="sng" dirty="0"/>
              <a:t>ask the user to log in again due to a technical error</a:t>
            </a:r>
            <a:r>
              <a:rPr lang="en-US" dirty="0"/>
              <a:t>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Don’t say any more than that, or you’re giving away potentially useful information.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 course, you need to be aware that users on the same proxy server, or sharing the same IP address on a home or business network, will have the same IP address…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47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store a copy of the browser </a:t>
            </a:r>
            <a:r>
              <a:rPr lang="en-US" b="1" i="1" dirty="0"/>
              <a:t>user agent string</a:t>
            </a:r>
            <a:r>
              <a:rPr lang="en-US" i="1" dirty="0"/>
              <a:t>,</a:t>
            </a:r>
            <a:r>
              <a:rPr lang="en-US" b="1" i="1" dirty="0"/>
              <a:t> </a:t>
            </a:r>
            <a:r>
              <a:rPr lang="en-US" dirty="0"/>
              <a:t>a string that developers put in their </a:t>
            </a:r>
            <a:r>
              <a:rPr lang="en-US" b="1" dirty="0">
                <a:solidFill>
                  <a:schemeClr val="accent2"/>
                </a:solidFill>
              </a:rPr>
              <a:t>browsers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identify them by type and version</a:t>
            </a:r>
          </a:p>
          <a:p>
            <a:pPr marL="457200" lvl="1" indent="0">
              <a:buNone/>
            </a:pPr>
            <a:r>
              <a:rPr lang="en-US" dirty="0"/>
              <a:t>Which might also distinguish users due to the wide variety of browser types, versions, and computer platforms. Use the following to store the user agent:</a:t>
            </a:r>
          </a:p>
          <a:p>
            <a:endParaRPr lang="en-US" sz="600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$_SESSION['</a:t>
            </a:r>
            <a:r>
              <a:rPr lang="en-US" dirty="0" err="1">
                <a:solidFill>
                  <a:srgbClr val="0070C0"/>
                </a:solidFill>
              </a:rPr>
              <a:t>ua</a:t>
            </a:r>
            <a:r>
              <a:rPr lang="en-US" dirty="0">
                <a:solidFill>
                  <a:srgbClr val="0070C0"/>
                </a:solidFill>
              </a:rPr>
              <a:t>'] = $_SERVER['HTTP_USER_AGENT’];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And use this to compare the current agent string with the saved one:</a:t>
            </a:r>
          </a:p>
          <a:p>
            <a:endParaRPr lang="en-US" sz="400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if ($_SESSION['</a:t>
            </a:r>
            <a:r>
              <a:rPr lang="en-US" dirty="0" err="1">
                <a:solidFill>
                  <a:srgbClr val="0070C0"/>
                </a:solidFill>
              </a:rPr>
              <a:t>ua</a:t>
            </a:r>
            <a:r>
              <a:rPr lang="en-US" dirty="0">
                <a:solidFill>
                  <a:srgbClr val="0070C0"/>
                </a:solidFill>
              </a:rPr>
              <a:t>'] != $_SERVER['HTTP_USER_AGENT']) </a:t>
            </a:r>
            <a:r>
              <a:rPr lang="en-US" dirty="0" err="1">
                <a:solidFill>
                  <a:srgbClr val="0070C0"/>
                </a:solidFill>
              </a:rPr>
              <a:t>different_user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4471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Or, better, combine the two checks like this and save the combination as a hash string:</a:t>
            </a:r>
          </a:p>
          <a:p>
            <a:endParaRPr lang="en-US" sz="400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$_SESSION['check'] = </a:t>
            </a:r>
            <a:r>
              <a:rPr lang="en-US" b="1" dirty="0">
                <a:solidFill>
                  <a:srgbClr val="0070C0"/>
                </a:solidFill>
              </a:rPr>
              <a:t>hash</a:t>
            </a:r>
            <a:r>
              <a:rPr lang="en-US" dirty="0">
                <a:solidFill>
                  <a:srgbClr val="0070C0"/>
                </a:solidFill>
              </a:rPr>
              <a:t>('ripemd128', $_SERVER['REMOTE_ADDR']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$_SERVER['HTTP_USER_AGENT’]);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And use this to compare the current and stored strings:</a:t>
            </a:r>
          </a:p>
          <a:p>
            <a:endParaRPr lang="en-US" sz="400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if ($_SESSION['check'] != </a:t>
            </a:r>
            <a:r>
              <a:rPr lang="en-US" b="1" dirty="0">
                <a:solidFill>
                  <a:srgbClr val="0070C0"/>
                </a:solidFill>
              </a:rPr>
              <a:t>hash</a:t>
            </a:r>
            <a:r>
              <a:rPr lang="en-US" dirty="0">
                <a:solidFill>
                  <a:srgbClr val="0070C0"/>
                </a:solidFill>
              </a:rPr>
              <a:t>('ripemd128', $_SERVER['REMOTE_ADDR'] 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$_SERVER['HTTP_USER_AGENT'])) </a:t>
            </a:r>
            <a:r>
              <a:rPr lang="en-US" dirty="0" err="1">
                <a:solidFill>
                  <a:srgbClr val="0070C0"/>
                </a:solidFill>
              </a:rPr>
              <a:t>different_user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26970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8D334D-B195-49DE-A990-EEF0B242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685925"/>
            <a:ext cx="9115425" cy="348615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FEA261D-FE81-453D-A813-F1D82F7189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Firefox with </a:t>
            </a:r>
            <a:r>
              <a:rPr lang="en-US" dirty="0" err="1"/>
              <a:t>uBlock</a:t>
            </a:r>
            <a:r>
              <a:rPr lang="en-US" dirty="0"/>
              <a:t> Origin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58D5FD-EB43-4418-9892-14594146C4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https://panopticlick.eff.org/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88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FA7BF-D51F-498A-993B-DB83C843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05012"/>
            <a:ext cx="7315200" cy="28479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7667F5A-3046-4D6E-BF5F-55D39A76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https://panopticlick.eff.org/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C945E-9BD0-45FD-8C6E-B4535C85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4209205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667F5A-3046-4D6E-BF5F-55D39A76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https://panopticlick.eff.org/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C945E-9BD0-45FD-8C6E-B4535C85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TOR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95622-68B9-4B38-8FEE-A9AEBBCC1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890587"/>
            <a:ext cx="50387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1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</a:t>
            </a:r>
            <a:r>
              <a:rPr lang="en-US" b="1" u="sng" dirty="0"/>
              <a:t>Preventing session 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518"/>
          </a:xfrm>
        </p:spPr>
        <p:txBody>
          <a:bodyPr>
            <a:normAutofit/>
          </a:bodyPr>
          <a:lstStyle/>
          <a:p>
            <a:r>
              <a:rPr lang="en-US" b="1" i="1" dirty="0"/>
              <a:t>Session fixation </a:t>
            </a:r>
            <a:r>
              <a:rPr lang="en-US" dirty="0"/>
              <a:t>happens when </a:t>
            </a:r>
            <a:r>
              <a:rPr lang="en-US" b="1" dirty="0">
                <a:solidFill>
                  <a:srgbClr val="002060"/>
                </a:solidFill>
              </a:rPr>
              <a:t>a malicious user tries to present a session ID to the server </a:t>
            </a:r>
            <a:r>
              <a:rPr lang="en-US" dirty="0"/>
              <a:t>rather than letting the server create one.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It can happen when a user takes advantage of the ability to pass a session ID in the Get part of a URL, like this: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  <a:hlinkClick r:id="rId3"/>
              </a:rPr>
              <a:t>http://yourserver.com/authenticate.php?PHPSESSID=123456789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/>
              <a:t>In this example, the made-up session ID of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123456789</a:t>
            </a:r>
            <a:r>
              <a:rPr lang="en-US" dirty="0"/>
              <a:t> is being passed to the server.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27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518"/>
          </a:xfrm>
        </p:spPr>
        <p:txBody>
          <a:bodyPr>
            <a:normAutofit/>
          </a:bodyPr>
          <a:lstStyle/>
          <a:p>
            <a:r>
              <a:rPr lang="en-US" dirty="0"/>
              <a:t>Now, consider this code, which is </a:t>
            </a:r>
            <a:r>
              <a:rPr lang="en-US" u="sng" dirty="0"/>
              <a:t>susceptible to session fixation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sessiontest.php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session susceptible to session fixation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session_start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if (!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($_SESSION['count'])) $_SESSION['count'] = 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else ++$_SESSION['count’];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echo $_SESSION['count'];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?&gt;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59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Once it’s saved, call it up in your browser using the following URL (prefacing it with the correct pathname, such as </a:t>
            </a:r>
            <a:r>
              <a:rPr lang="en-US" i="1" dirty="0"/>
              <a:t>http://localhost/</a:t>
            </a:r>
            <a:r>
              <a:rPr lang="en-US" dirty="0"/>
              <a:t>):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sessiontest.php?PHPSESSID</a:t>
            </a:r>
            <a:r>
              <a:rPr lang="en-US" dirty="0">
                <a:solidFill>
                  <a:srgbClr val="0070C0"/>
                </a:solidFill>
              </a:rPr>
              <a:t>=1234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Press Reload a few times, and you’ll see the counter increase.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Now try browsing to: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sessiontest.php?PHPSESSID</a:t>
            </a:r>
            <a:r>
              <a:rPr lang="en-US" dirty="0">
                <a:solidFill>
                  <a:srgbClr val="0070C0"/>
                </a:solidFill>
              </a:rPr>
              <a:t>=5678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Press Reload a few times here, and you should see it count up again from 0.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Leave the counter on a different number than the first URL and then go back to the first URL and see how the number changes back.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You have created two different sessions of your own choosing here, and you could easily create as many as you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reason this approach is so dangerous is that: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malicious attacker could try to distribute these types of URLs to unsuspecting user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any of them followed these links, the attacker would be able to come back and take over any sessions that had not been deleted or expired!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For example, assume that you have an application that always needs access to the username, password, first name, and last name of each user, as stored in the table </a:t>
            </a:r>
            <a:r>
              <a:rPr lang="en-US" i="1" dirty="0"/>
              <a:t>users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So, let’s further modify </a:t>
            </a:r>
            <a:r>
              <a:rPr lang="en-US" i="1" dirty="0" err="1">
                <a:solidFill>
                  <a:srgbClr val="0070C0"/>
                </a:solidFill>
              </a:rPr>
              <a:t>authenticate.php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from the previous lecture to set up a session once a user has been authenticated…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19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prevent this, add a simple check to </a:t>
            </a:r>
            <a:r>
              <a:rPr lang="en-US" b="1" dirty="0">
                <a:solidFill>
                  <a:srgbClr val="002060"/>
                </a:solidFill>
              </a:rPr>
              <a:t>change the session ID using </a:t>
            </a:r>
            <a:r>
              <a:rPr lang="en-US" b="1" dirty="0" err="1">
                <a:solidFill>
                  <a:srgbClr val="0070C0"/>
                </a:solidFill>
              </a:rPr>
              <a:t>session_regenerate_id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This function keeps all current session variable values, but </a:t>
            </a:r>
            <a:r>
              <a:rPr lang="en-US" b="1" dirty="0">
                <a:solidFill>
                  <a:srgbClr val="002060"/>
                </a:solidFill>
              </a:rPr>
              <a:t>replaces the session ID with a new one that an attacker cannot know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05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Session Regeneration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session_start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if (!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($_SESSION['initiated’]))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b="1" dirty="0" err="1">
                <a:solidFill>
                  <a:srgbClr val="0070C0"/>
                </a:solidFill>
              </a:rPr>
              <a:t>session_regenerate_id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$_SESSION['initiated'] = 1;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if (!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($_SESSION['count'])) $_SESSION['count'] = 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else ++$_SESSION['count’];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echo $_SESSION['count'];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3CC42-5BD2-4BB7-9A8C-ADAABD19E548}"/>
              </a:ext>
            </a:extLst>
          </p:cNvPr>
          <p:cNvSpPr/>
          <p:nvPr/>
        </p:nvSpPr>
        <p:spPr>
          <a:xfrm>
            <a:off x="6442528" y="1622871"/>
            <a:ext cx="5254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do this, check for a special session variable that you arbitrarily invent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440179-1CA8-4004-B65D-CF6F2B6CC80B}"/>
              </a:ext>
            </a:extLst>
          </p:cNvPr>
          <p:cNvCxnSpPr>
            <a:cxnSpLocks/>
          </p:cNvCxnSpPr>
          <p:nvPr/>
        </p:nvCxnSpPr>
        <p:spPr>
          <a:xfrm flipH="1">
            <a:off x="5878286" y="2038369"/>
            <a:ext cx="564242" cy="66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7DF43A-CFA2-423B-A062-08C726EEDD9D}"/>
              </a:ext>
            </a:extLst>
          </p:cNvPr>
          <p:cNvSpPr/>
          <p:nvPr/>
        </p:nvSpPr>
        <p:spPr>
          <a:xfrm>
            <a:off x="6747328" y="2926784"/>
            <a:ext cx="4949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it doesn’t exist, you know that this is a new session, so you simply change the session ID and set the special session variable to note the change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FA977E-A196-4D00-AE34-A8FD2CC0E6F1}"/>
              </a:ext>
            </a:extLst>
          </p:cNvPr>
          <p:cNvCxnSpPr>
            <a:cxnSpLocks/>
          </p:cNvCxnSpPr>
          <p:nvPr/>
        </p:nvCxnSpPr>
        <p:spPr>
          <a:xfrm flipH="1">
            <a:off x="6007099" y="3600469"/>
            <a:ext cx="640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0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way, an attacker can come back to your site </a:t>
            </a:r>
            <a:r>
              <a:rPr lang="en-US" u="sng" dirty="0"/>
              <a:t>using any of the session IDs that he or she generated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but none of them will call up another user’s session</a:t>
            </a:r>
            <a:r>
              <a:rPr lang="en-US" dirty="0"/>
              <a:t>, as they will all have been replaced with regenerated IDs. </a:t>
            </a:r>
          </a:p>
          <a:p>
            <a:endParaRPr lang="en-US" dirty="0"/>
          </a:p>
          <a:p>
            <a:r>
              <a:rPr lang="en-US" dirty="0"/>
              <a:t>If you want to be ultra-paranoid, </a:t>
            </a:r>
            <a:r>
              <a:rPr lang="en-US" b="1" dirty="0">
                <a:solidFill>
                  <a:srgbClr val="002060"/>
                </a:solidFill>
              </a:rPr>
              <a:t>you can even regenerate the session ID on each request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77132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Security - </a:t>
            </a:r>
            <a:r>
              <a:rPr lang="en-US" b="1" u="sng" dirty="0"/>
              <a:t>Forcing cookie-only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prepared to require your users to enable cookies on your website, you can use the </a:t>
            </a:r>
            <a:r>
              <a:rPr lang="en-US" b="1" dirty="0" err="1">
                <a:solidFill>
                  <a:srgbClr val="0070C0"/>
                </a:solidFill>
              </a:rPr>
              <a:t>ini_set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function, like this: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ini_set</a:t>
            </a:r>
            <a:r>
              <a:rPr lang="en-US" dirty="0">
                <a:solidFill>
                  <a:srgbClr val="0070C0"/>
                </a:solidFill>
              </a:rPr>
              <a:t>('</a:t>
            </a:r>
            <a:r>
              <a:rPr lang="en-US" dirty="0" err="1">
                <a:solidFill>
                  <a:srgbClr val="0070C0"/>
                </a:solidFill>
              </a:rPr>
              <a:t>session.use_only_cookies</a:t>
            </a:r>
            <a:r>
              <a:rPr lang="en-US" dirty="0">
                <a:solidFill>
                  <a:srgbClr val="0070C0"/>
                </a:solidFill>
              </a:rPr>
              <a:t>', 1);</a:t>
            </a:r>
          </a:p>
          <a:p>
            <a:pPr marL="0" indent="0" algn="ctr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With that setting, the </a:t>
            </a:r>
            <a:r>
              <a:rPr lang="en-US" dirty="0">
                <a:solidFill>
                  <a:srgbClr val="0070C0"/>
                </a:solidFill>
              </a:rPr>
              <a:t>?PHPSESSID=</a:t>
            </a:r>
            <a:r>
              <a:rPr lang="en-US" dirty="0"/>
              <a:t> trick will be completely ignored.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you use this security measure, I also recommend that you inform your users that your site </a:t>
            </a:r>
            <a:r>
              <a:rPr lang="en-US" u="sng" dirty="0"/>
              <a:t>requires cookies</a:t>
            </a:r>
            <a:r>
              <a:rPr lang="en-US" dirty="0"/>
              <a:t>, so they know what’s wrong if they don’t get the results they want..</a:t>
            </a:r>
          </a:p>
        </p:txBody>
      </p:sp>
    </p:spTree>
    <p:extLst>
      <p:ext uri="{BB962C8B-B14F-4D97-AF65-F5344CB8AC3E}">
        <p14:creationId xmlns:p14="http://schemas.microsoft.com/office/powerpoint/2010/main" val="1074218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Security - </a:t>
            </a:r>
            <a:r>
              <a:rPr lang="en-US" b="1" u="sng" dirty="0"/>
              <a:t>Using a shared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 a server shared with other accounts, </a:t>
            </a:r>
            <a:r>
              <a:rPr lang="en-US" u="sng" dirty="0"/>
              <a:t>you will not want to have all your session data saved into the same directory as theirs</a:t>
            </a:r>
            <a:r>
              <a:rPr lang="en-US" dirty="0"/>
              <a:t>. </a:t>
            </a:r>
          </a:p>
          <a:p>
            <a:r>
              <a:rPr lang="en-US" dirty="0"/>
              <a:t>Instead, </a:t>
            </a:r>
            <a:r>
              <a:rPr lang="en-US" b="1" dirty="0">
                <a:solidFill>
                  <a:srgbClr val="002060"/>
                </a:solidFill>
              </a:rPr>
              <a:t>you should choose a directory to which only your account has access </a:t>
            </a:r>
            <a:r>
              <a:rPr lang="en-US" dirty="0"/>
              <a:t>(and that is not web-visible) to store your sessions, by placing an </a:t>
            </a:r>
            <a:r>
              <a:rPr lang="en-US" dirty="0" err="1">
                <a:solidFill>
                  <a:srgbClr val="0070C0"/>
                </a:solidFill>
              </a:rPr>
              <a:t>ini_set</a:t>
            </a:r>
            <a:r>
              <a:rPr lang="en-US" dirty="0"/>
              <a:t> call near the start of a program, like this:</a:t>
            </a:r>
          </a:p>
          <a:p>
            <a:endParaRPr lang="en-US" sz="500" dirty="0"/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ini_set</a:t>
            </a:r>
            <a:r>
              <a:rPr lang="en-US" dirty="0">
                <a:solidFill>
                  <a:srgbClr val="0070C0"/>
                </a:solidFill>
              </a:rPr>
              <a:t>('</a:t>
            </a:r>
            <a:r>
              <a:rPr lang="en-US" dirty="0" err="1">
                <a:solidFill>
                  <a:srgbClr val="0070C0"/>
                </a:solidFill>
              </a:rPr>
              <a:t>session.save_path</a:t>
            </a:r>
            <a:r>
              <a:rPr lang="en-US" dirty="0">
                <a:solidFill>
                  <a:srgbClr val="0070C0"/>
                </a:solidFill>
              </a:rPr>
              <a:t>', '/home/user/</a:t>
            </a:r>
            <a:r>
              <a:rPr lang="en-US" dirty="0" err="1">
                <a:solidFill>
                  <a:srgbClr val="0070C0"/>
                </a:solidFill>
              </a:rPr>
              <a:t>myaccount</a:t>
            </a:r>
            <a:r>
              <a:rPr lang="en-US" dirty="0">
                <a:solidFill>
                  <a:srgbClr val="0070C0"/>
                </a:solidFill>
              </a:rPr>
              <a:t>/sessions’);</a:t>
            </a:r>
          </a:p>
          <a:p>
            <a:endParaRPr lang="en-US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The configuration option </a:t>
            </a:r>
            <a:r>
              <a:rPr lang="en-US" u="sng" dirty="0"/>
              <a:t>will keep this new value only during the program’s execution</a:t>
            </a:r>
            <a:r>
              <a:rPr lang="en-US" dirty="0"/>
              <a:t>, and the original configuration will be restored at the program’s ending.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This sessions folder can fill up quickly; you may wish </a:t>
            </a:r>
            <a:r>
              <a:rPr lang="en-US" u="sng" dirty="0"/>
              <a:t>to periodically clear out older sessions </a:t>
            </a:r>
            <a:r>
              <a:rPr lang="en-US" dirty="0"/>
              <a:t>according to how busy your server gets. The more it’s used, the less time you will want to keep a session stored.</a:t>
            </a:r>
          </a:p>
        </p:txBody>
      </p:sp>
    </p:spTree>
    <p:extLst>
      <p:ext uri="{BB962C8B-B14F-4D97-AF65-F5344CB8AC3E}">
        <p14:creationId xmlns:p14="http://schemas.microsoft.com/office/powerpoint/2010/main" val="161543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that </a:t>
            </a:r>
            <a:r>
              <a:rPr lang="en-US" dirty="0">
                <a:solidFill>
                  <a:srgbClr val="FF0000"/>
                </a:solidFill>
              </a:rPr>
              <a:t>your websites can and will be subject to hacking attempts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There are </a:t>
            </a:r>
            <a:r>
              <a:rPr lang="en-US" b="1" dirty="0">
                <a:solidFill>
                  <a:srgbClr val="002060"/>
                </a:solidFill>
              </a:rPr>
              <a:t>automated bots </a:t>
            </a:r>
            <a:r>
              <a:rPr lang="en-US" dirty="0"/>
              <a:t>running riot around the Internet, trying to find sites vulnerable to exploits! </a:t>
            </a:r>
          </a:p>
          <a:p>
            <a:endParaRPr lang="en-US" dirty="0"/>
          </a:p>
          <a:p>
            <a:r>
              <a:rPr lang="en-US" dirty="0"/>
              <a:t>So whatever you do, whenever you are handling data that is not 100 percent generated within your own program, you should always treat it with the utmost caution.</a:t>
            </a:r>
          </a:p>
        </p:txBody>
      </p:sp>
    </p:spTree>
    <p:extLst>
      <p:ext uri="{BB962C8B-B14F-4D97-AF65-F5344CB8AC3E}">
        <p14:creationId xmlns:p14="http://schemas.microsoft.com/office/powerpoint/2010/main" val="3359182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22A3186D-7ABA-4E39-BAFC-F24366D5F899}"/>
              </a:ext>
            </a:extLst>
          </p:cNvPr>
          <p:cNvSpPr/>
          <p:nvPr/>
        </p:nvSpPr>
        <p:spPr>
          <a:xfrm>
            <a:off x="4955464" y="1"/>
            <a:ext cx="7236536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317BBC2-FC56-4682-81EA-B6034E24522A}"/>
              </a:ext>
            </a:extLst>
          </p:cNvPr>
          <p:cNvSpPr/>
          <p:nvPr/>
        </p:nvSpPr>
        <p:spPr>
          <a:xfrm>
            <a:off x="0" y="1"/>
            <a:ext cx="5899358" cy="466616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478B663-A73E-4E08-BDE8-75A2CF9DAB15}"/>
              </a:ext>
            </a:extLst>
          </p:cNvPr>
          <p:cNvSpPr/>
          <p:nvPr/>
        </p:nvSpPr>
        <p:spPr>
          <a:xfrm>
            <a:off x="4970211" y="2580975"/>
            <a:ext cx="1873045" cy="1312607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135F9CF-6391-4BA2-B4BE-CEEBA010F34C}"/>
              </a:ext>
            </a:extLst>
          </p:cNvPr>
          <p:cNvSpPr/>
          <p:nvPr/>
        </p:nvSpPr>
        <p:spPr>
          <a:xfrm>
            <a:off x="0" y="4645666"/>
            <a:ext cx="7344301" cy="221233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1ED10-B642-4F7C-9037-E3092A372023}"/>
              </a:ext>
            </a:extLst>
          </p:cNvPr>
          <p:cNvSpPr/>
          <p:nvPr/>
        </p:nvSpPr>
        <p:spPr>
          <a:xfrm>
            <a:off x="957936" y="6131202"/>
            <a:ext cx="10295083" cy="64633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if ($_SESSION['check'] != </a:t>
            </a:r>
            <a:r>
              <a:rPr lang="en-US" b="1" dirty="0">
                <a:solidFill>
                  <a:srgbClr val="0070C0"/>
                </a:solidFill>
              </a:rPr>
              <a:t>hash</a:t>
            </a:r>
            <a:r>
              <a:rPr lang="en-US" dirty="0">
                <a:solidFill>
                  <a:srgbClr val="0070C0"/>
                </a:solidFill>
              </a:rPr>
              <a:t>('ripemd128', $_SERVER['REMOTE_ADDR’] . $_SERVER['HTTP_USER_AGENT']))    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different_user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689C5-536B-476A-BAEC-504A8385A559}"/>
              </a:ext>
            </a:extLst>
          </p:cNvPr>
          <p:cNvSpPr/>
          <p:nvPr/>
        </p:nvSpPr>
        <p:spPr>
          <a:xfrm>
            <a:off x="810651" y="608899"/>
            <a:ext cx="3241528" cy="64633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if (!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($_SESSION['initiated’])) </a:t>
            </a:r>
          </a:p>
          <a:p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session_regenerate_id</a:t>
            </a:r>
            <a:r>
              <a:rPr lang="en-US" b="1" dirty="0">
                <a:solidFill>
                  <a:srgbClr val="0070C0"/>
                </a:solidFill>
              </a:rPr>
              <a:t>(); …</a:t>
            </a:r>
            <a:endParaRPr lang="en-GB" b="1" u="sn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B68D4-04A0-4E7F-87D1-0053DCA94EC0}"/>
              </a:ext>
            </a:extLst>
          </p:cNvPr>
          <p:cNvSpPr/>
          <p:nvPr/>
        </p:nvSpPr>
        <p:spPr>
          <a:xfrm>
            <a:off x="8836709" y="275625"/>
            <a:ext cx="3018659" cy="369332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Secure Sockets Layer (SSL)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9070F-63EA-424B-9191-55E184A0EBD1}"/>
              </a:ext>
            </a:extLst>
          </p:cNvPr>
          <p:cNvSpPr/>
          <p:nvPr/>
        </p:nvSpPr>
        <p:spPr>
          <a:xfrm>
            <a:off x="1046426" y="5488079"/>
            <a:ext cx="10014861" cy="36933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$_SESSION['check'] = </a:t>
            </a:r>
            <a:r>
              <a:rPr lang="en-US" b="1" dirty="0">
                <a:solidFill>
                  <a:srgbClr val="0070C0"/>
                </a:solidFill>
              </a:rPr>
              <a:t>hash</a:t>
            </a:r>
            <a:r>
              <a:rPr lang="en-US" dirty="0">
                <a:solidFill>
                  <a:srgbClr val="0070C0"/>
                </a:solidFill>
              </a:rPr>
              <a:t>('ripemd128', $_SERVER['REMOTE_ADDR’] . $_SERVER['HTTP_USER_AGENT’]);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BBFF9-67A0-4FB2-B95F-52C4BA7FEA1E}"/>
              </a:ext>
            </a:extLst>
          </p:cNvPr>
          <p:cNvSpPr txBox="1"/>
          <p:nvPr/>
        </p:nvSpPr>
        <p:spPr>
          <a:xfrm>
            <a:off x="7480282" y="176323"/>
            <a:ext cx="9783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packet sniffing</a:t>
            </a:r>
            <a:endParaRPr lang="en-GB" b="1" u="sng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E05D4-17FD-492A-A6C3-1234B6471305}"/>
              </a:ext>
            </a:extLst>
          </p:cNvPr>
          <p:cNvSpPr/>
          <p:nvPr/>
        </p:nvSpPr>
        <p:spPr>
          <a:xfrm>
            <a:off x="7284373" y="2294563"/>
            <a:ext cx="4868038" cy="1585049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if ($_SESSION['</a:t>
            </a:r>
            <a:r>
              <a:rPr lang="en-US" dirty="0" err="1">
                <a:solidFill>
                  <a:srgbClr val="0070C0"/>
                </a:solidFill>
              </a:rPr>
              <a:t>ip</a:t>
            </a:r>
            <a:r>
              <a:rPr lang="en-US" dirty="0">
                <a:solidFill>
                  <a:srgbClr val="0070C0"/>
                </a:solidFill>
              </a:rPr>
              <a:t>'] != $_SERVER['REMOTE_ADDR’]) 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different_user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endParaRPr lang="en-US" sz="7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the current session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the user to log in again due to a technical error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A1CE47-4841-4042-8D4A-F7AD50F4E828}"/>
              </a:ext>
            </a:extLst>
          </p:cNvPr>
          <p:cNvSpPr/>
          <p:nvPr/>
        </p:nvSpPr>
        <p:spPr>
          <a:xfrm>
            <a:off x="7431510" y="1363702"/>
            <a:ext cx="4550990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storing users IP address</a:t>
            </a:r>
          </a:p>
          <a:p>
            <a:r>
              <a:rPr lang="en-US" dirty="0">
                <a:solidFill>
                  <a:srgbClr val="0070C0"/>
                </a:solidFill>
              </a:rPr>
              <a:t>$_SESSION['</a:t>
            </a:r>
            <a:r>
              <a:rPr lang="en-US" dirty="0" err="1">
                <a:solidFill>
                  <a:srgbClr val="0070C0"/>
                </a:solidFill>
              </a:rPr>
              <a:t>ip</a:t>
            </a:r>
            <a:r>
              <a:rPr lang="en-US" dirty="0">
                <a:solidFill>
                  <a:srgbClr val="0070C0"/>
                </a:solidFill>
              </a:rPr>
              <a:t>'] = $_SERVER['REMOTE_ADDR’];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FB5D32-7A31-4824-AEF9-65B80E5BD057}"/>
              </a:ext>
            </a:extLst>
          </p:cNvPr>
          <p:cNvSpPr/>
          <p:nvPr/>
        </p:nvSpPr>
        <p:spPr>
          <a:xfrm>
            <a:off x="1107204" y="1999085"/>
            <a:ext cx="283522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i="1" dirty="0"/>
              <a:t>Session fixation</a:t>
            </a:r>
          </a:p>
          <a:p>
            <a:pPr algn="ctr"/>
            <a:r>
              <a:rPr lang="en-US" dirty="0">
                <a:solidFill>
                  <a:srgbClr val="0070C0"/>
                </a:solidFill>
                <a:hlinkClick r:id="rId2"/>
              </a:rPr>
              <a:t>/web.com/authenticate.php?PHPSESSID=123456789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EBC500-D4BB-49E0-BE8A-2FAEB93543D1}"/>
              </a:ext>
            </a:extLst>
          </p:cNvPr>
          <p:cNvSpPr/>
          <p:nvPr/>
        </p:nvSpPr>
        <p:spPr>
          <a:xfrm>
            <a:off x="8487427" y="4378024"/>
            <a:ext cx="348909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Beware of </a:t>
            </a:r>
            <a:r>
              <a:rPr lang="en-US" dirty="0"/>
              <a:t>same shared IP Address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0A758F-017F-46B2-AA62-1A59928C182A}"/>
              </a:ext>
            </a:extLst>
          </p:cNvPr>
          <p:cNvSpPr/>
          <p:nvPr/>
        </p:nvSpPr>
        <p:spPr>
          <a:xfrm>
            <a:off x="5049289" y="4746971"/>
            <a:ext cx="2817831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browser </a:t>
            </a:r>
            <a:r>
              <a:rPr lang="en-US" b="1" i="1" dirty="0"/>
              <a:t>user agent string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8197050-1CEF-4EC9-B139-6AE8F84895D4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5946035" y="1011661"/>
            <a:ext cx="2046418" cy="102207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9544821-AB53-4C05-8D21-DEB6291CAF9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487427" y="460291"/>
            <a:ext cx="349282" cy="11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4587E09-685F-45E1-914C-760AA59DD34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8567697" y="224394"/>
            <a:ext cx="541048" cy="173756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1E48172-6069-417D-9111-9BF364A7C2AC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6200000" flipH="1">
            <a:off x="9725978" y="3872026"/>
            <a:ext cx="498412" cy="513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82067D85-6D03-4324-9954-B08DEE40F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06" y="2623687"/>
            <a:ext cx="1247775" cy="6667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AB3297C-D597-41B2-8109-FF58B60CF46D}"/>
              </a:ext>
            </a:extLst>
          </p:cNvPr>
          <p:cNvSpPr txBox="1"/>
          <p:nvPr/>
        </p:nvSpPr>
        <p:spPr>
          <a:xfrm>
            <a:off x="5741350" y="3278286"/>
            <a:ext cx="124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SESSION SECURITY</a:t>
            </a:r>
          </a:p>
        </p:txBody>
      </p:sp>
      <p:pic>
        <p:nvPicPr>
          <p:cNvPr id="38" name="Graphic 37" descr="Siren">
            <a:extLst>
              <a:ext uri="{FF2B5EF4-FFF2-40B4-BE49-F238E27FC236}">
                <a16:creationId xmlns:a16="http://schemas.microsoft.com/office/drawing/2014/main" id="{2C4D8637-4CA7-4A75-B0FC-23BEA9037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0211" y="3097169"/>
            <a:ext cx="914400" cy="914400"/>
          </a:xfrm>
          <a:prstGeom prst="rect">
            <a:avLst/>
          </a:prstGeom>
        </p:spPr>
      </p:pic>
      <p:sp>
        <p:nvSpPr>
          <p:cNvPr id="65" name="Minus Sign 64">
            <a:extLst>
              <a:ext uri="{FF2B5EF4-FFF2-40B4-BE49-F238E27FC236}">
                <a16:creationId xmlns:a16="http://schemas.microsoft.com/office/drawing/2014/main" id="{045BCD8D-EC0B-4B17-BCA8-8C12B5B738B9}"/>
              </a:ext>
            </a:extLst>
          </p:cNvPr>
          <p:cNvSpPr/>
          <p:nvPr/>
        </p:nvSpPr>
        <p:spPr>
          <a:xfrm rot="5400000">
            <a:off x="9562864" y="1651777"/>
            <a:ext cx="468609" cy="98857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inus Sign 65">
            <a:extLst>
              <a:ext uri="{FF2B5EF4-FFF2-40B4-BE49-F238E27FC236}">
                <a16:creationId xmlns:a16="http://schemas.microsoft.com/office/drawing/2014/main" id="{223E0E21-FFA1-4142-9352-8FBDC9B8723A}"/>
              </a:ext>
            </a:extLst>
          </p:cNvPr>
          <p:cNvSpPr/>
          <p:nvPr/>
        </p:nvSpPr>
        <p:spPr>
          <a:xfrm rot="5400000">
            <a:off x="5832398" y="5485848"/>
            <a:ext cx="468609" cy="98857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7155F20-63AF-4550-AC75-189F3BD2F272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rot="10800000" flipV="1">
            <a:off x="7867121" y="4562689"/>
            <a:ext cx="620307" cy="368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F1879CB-EA7A-4476-B396-5C1B4FD76E71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6232374" y="4937784"/>
            <a:ext cx="371778" cy="728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5661E17-E797-494F-81CA-EC757107CDB0}"/>
              </a:ext>
            </a:extLst>
          </p:cNvPr>
          <p:cNvCxnSpPr>
            <a:cxnSpLocks/>
            <a:stCxn id="37" idx="1"/>
            <a:endCxn id="14" idx="3"/>
          </p:cNvCxnSpPr>
          <p:nvPr/>
        </p:nvCxnSpPr>
        <p:spPr>
          <a:xfrm rot="10800000">
            <a:off x="3942431" y="2460751"/>
            <a:ext cx="1027781" cy="77652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F6092B2-071A-460B-BF41-878A947CD118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rot="16200000" flipV="1">
            <a:off x="2106189" y="1580457"/>
            <a:ext cx="743855" cy="93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66CB9273-0645-42F5-A765-B336C0F9F770}"/>
              </a:ext>
            </a:extLst>
          </p:cNvPr>
          <p:cNvSpPr/>
          <p:nvPr/>
        </p:nvSpPr>
        <p:spPr>
          <a:xfrm>
            <a:off x="167274" y="3817210"/>
            <a:ext cx="3741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ini_set</a:t>
            </a:r>
            <a:r>
              <a:rPr lang="en-US" dirty="0">
                <a:solidFill>
                  <a:srgbClr val="0070C0"/>
                </a:solidFill>
              </a:rPr>
              <a:t>('</a:t>
            </a:r>
            <a:r>
              <a:rPr lang="en-US" dirty="0" err="1">
                <a:solidFill>
                  <a:srgbClr val="0070C0"/>
                </a:solidFill>
              </a:rPr>
              <a:t>session.use_only_cookies</a:t>
            </a:r>
            <a:r>
              <a:rPr lang="en-US" dirty="0">
                <a:solidFill>
                  <a:srgbClr val="0070C0"/>
                </a:solidFill>
              </a:rPr>
              <a:t>', 1);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89AE30C-2DE4-49B0-82F2-75D9D169A69A}"/>
              </a:ext>
            </a:extLst>
          </p:cNvPr>
          <p:cNvCxnSpPr>
            <a:cxnSpLocks/>
            <a:endCxn id="88" idx="0"/>
          </p:cNvCxnSpPr>
          <p:nvPr/>
        </p:nvCxnSpPr>
        <p:spPr>
          <a:xfrm rot="5400000">
            <a:off x="1835933" y="3127398"/>
            <a:ext cx="892050" cy="487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4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300"/>
            <a:ext cx="11226800" cy="5808663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r>
              <a:rPr lang="en-US" dirty="0">
                <a:solidFill>
                  <a:srgbClr val="0070C0"/>
                </a:solidFill>
              </a:rPr>
              <a:t>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//authenticate2.php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require_once</a:t>
            </a:r>
            <a:r>
              <a:rPr lang="en-US" dirty="0">
                <a:solidFill>
                  <a:srgbClr val="0070C0"/>
                </a:solidFill>
              </a:rPr>
              <a:t> '</a:t>
            </a:r>
            <a:r>
              <a:rPr lang="en-US" dirty="0" err="1">
                <a:solidFill>
                  <a:srgbClr val="0070C0"/>
                </a:solidFill>
              </a:rPr>
              <a:t>login.php</a:t>
            </a:r>
            <a:r>
              <a:rPr lang="en-US" dirty="0">
                <a:solidFill>
                  <a:srgbClr val="0070C0"/>
                </a:solidFill>
              </a:rPr>
              <a:t>’;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$connection = new </a:t>
            </a:r>
            <a:r>
              <a:rPr lang="en-US" dirty="0" err="1">
                <a:solidFill>
                  <a:srgbClr val="0070C0"/>
                </a:solidFill>
              </a:rPr>
              <a:t>mysqli</a:t>
            </a:r>
            <a:r>
              <a:rPr lang="en-US" dirty="0">
                <a:solidFill>
                  <a:srgbClr val="0070C0"/>
                </a:solidFill>
              </a:rPr>
              <a:t>($</a:t>
            </a:r>
            <a:r>
              <a:rPr lang="en-US" dirty="0" err="1">
                <a:solidFill>
                  <a:srgbClr val="0070C0"/>
                </a:solidFill>
              </a:rPr>
              <a:t>hn</a:t>
            </a:r>
            <a:r>
              <a:rPr lang="en-US" dirty="0">
                <a:solidFill>
                  <a:srgbClr val="0070C0"/>
                </a:solidFill>
              </a:rPr>
              <a:t>, $un, $pw, $</a:t>
            </a:r>
            <a:r>
              <a:rPr lang="en-US" dirty="0" err="1">
                <a:solidFill>
                  <a:srgbClr val="0070C0"/>
                </a:solidFill>
              </a:rPr>
              <a:t>db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if ($connection-&gt;</a:t>
            </a:r>
            <a:r>
              <a:rPr lang="en-US" dirty="0" err="1">
                <a:solidFill>
                  <a:srgbClr val="0070C0"/>
                </a:solidFill>
              </a:rPr>
              <a:t>connect_error</a:t>
            </a:r>
            <a:r>
              <a:rPr lang="en-US" dirty="0">
                <a:solidFill>
                  <a:srgbClr val="0070C0"/>
                </a:solidFill>
              </a:rPr>
              <a:t>) die($connection-&gt;</a:t>
            </a:r>
            <a:r>
              <a:rPr lang="en-US" dirty="0" err="1">
                <a:solidFill>
                  <a:srgbClr val="0070C0"/>
                </a:solidFill>
              </a:rPr>
              <a:t>connect_error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if (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($_SERVER['PHP_AUTH_USER']) &amp;&amp; 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($_SERVER['PHP_AUTH_PW’]))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</a:t>
            </a:r>
            <a:r>
              <a:rPr lang="en-US" dirty="0" err="1">
                <a:solidFill>
                  <a:srgbClr val="0070C0"/>
                </a:solidFill>
              </a:rPr>
              <a:t>un_temp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mysql_entities_fix_string</a:t>
            </a:r>
            <a:r>
              <a:rPr lang="en-US" dirty="0">
                <a:solidFill>
                  <a:srgbClr val="0070C0"/>
                </a:solidFill>
              </a:rPr>
              <a:t>($connection, $_SERVER['PHP_AUTH_USER']);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</a:t>
            </a:r>
            <a:r>
              <a:rPr lang="en-US" dirty="0" err="1">
                <a:solidFill>
                  <a:srgbClr val="0070C0"/>
                </a:solidFill>
              </a:rPr>
              <a:t>pw_temp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mysql_entities_fix_string</a:t>
            </a:r>
            <a:r>
              <a:rPr lang="en-US" dirty="0">
                <a:solidFill>
                  <a:srgbClr val="0070C0"/>
                </a:solidFill>
              </a:rPr>
              <a:t>($connection, $_SERVER['PHP_AUTH_PW’]);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$query = "SELECT * FROM users WHERE username='$</a:t>
            </a:r>
            <a:r>
              <a:rPr lang="en-US" dirty="0" err="1">
                <a:solidFill>
                  <a:srgbClr val="0070C0"/>
                </a:solidFill>
              </a:rPr>
              <a:t>un_temp</a:t>
            </a:r>
            <a:r>
              <a:rPr lang="en-US" dirty="0">
                <a:solidFill>
                  <a:srgbClr val="0070C0"/>
                </a:solidFill>
              </a:rPr>
              <a:t>’”;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$result = $connection-&gt;query($query); 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if (!$result) die($connection-&gt;error);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dirty="0" err="1">
                <a:solidFill>
                  <a:srgbClr val="0070C0"/>
                </a:solidFill>
              </a:rPr>
              <a:t>elseif</a:t>
            </a:r>
            <a:r>
              <a:rPr lang="en-US" dirty="0">
                <a:solidFill>
                  <a:srgbClr val="0070C0"/>
                </a:solidFill>
              </a:rPr>
              <a:t> ($result-&gt;</a:t>
            </a:r>
            <a:r>
              <a:rPr lang="en-US" dirty="0" err="1">
                <a:solidFill>
                  <a:srgbClr val="0070C0"/>
                </a:solidFill>
              </a:rPr>
              <a:t>num_rows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	$row = $result-&gt;</a:t>
            </a:r>
            <a:r>
              <a:rPr lang="en-US" dirty="0" err="1">
                <a:solidFill>
                  <a:srgbClr val="0070C0"/>
                </a:solidFill>
              </a:rPr>
              <a:t>fetch_array</a:t>
            </a:r>
            <a:r>
              <a:rPr lang="en-US" dirty="0">
                <a:solidFill>
                  <a:srgbClr val="0070C0"/>
                </a:solidFill>
              </a:rPr>
              <a:t>(MYSQLI_NUM);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	$result-&gt;close();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	$salt1 = "</a:t>
            </a:r>
            <a:r>
              <a:rPr lang="en-US" dirty="0" err="1">
                <a:solidFill>
                  <a:srgbClr val="0070C0"/>
                </a:solidFill>
              </a:rPr>
              <a:t>qm&amp;h</a:t>
            </a:r>
            <a:r>
              <a:rPr lang="en-US" dirty="0">
                <a:solidFill>
                  <a:srgbClr val="0070C0"/>
                </a:solidFill>
              </a:rPr>
              <a:t>*"; $salt2 = "</a:t>
            </a:r>
            <a:r>
              <a:rPr lang="en-US" dirty="0" err="1">
                <a:solidFill>
                  <a:srgbClr val="0070C0"/>
                </a:solidFill>
              </a:rPr>
              <a:t>pg</a:t>
            </a:r>
            <a:r>
              <a:rPr lang="en-US" dirty="0">
                <a:solidFill>
                  <a:srgbClr val="0070C0"/>
                </a:solidFill>
              </a:rPr>
              <a:t>!@";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	$token = hash('ripemd128', "$salt1$pw_temp$salt2");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0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355600"/>
            <a:ext cx="11874500" cy="5821363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if ($token == $row[3])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	</a:t>
            </a:r>
            <a:r>
              <a:rPr lang="en-US" b="1" dirty="0" err="1">
                <a:solidFill>
                  <a:srgbClr val="0070C0"/>
                </a:solidFill>
              </a:rPr>
              <a:t>session_start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	$_SESSION['username'] = $</a:t>
            </a:r>
            <a:r>
              <a:rPr lang="en-US" b="1" dirty="0" err="1">
                <a:solidFill>
                  <a:srgbClr val="0070C0"/>
                </a:solidFill>
              </a:rPr>
              <a:t>un_temp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	$_SESSION['password'] = $</a:t>
            </a:r>
            <a:r>
              <a:rPr lang="en-US" b="1" dirty="0" err="1">
                <a:solidFill>
                  <a:srgbClr val="0070C0"/>
                </a:solidFill>
              </a:rPr>
              <a:t>pw_temp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	$_SESSION['forename'] = $row[0];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	$_SESSION['surname'] = $row[1];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	echo "$row[0] $row[1] : Hi $row[0], you are now logged in as '$row[2]’”;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	die ("&lt;p&gt;&lt;a </a:t>
            </a:r>
            <a:r>
              <a:rPr lang="en-US" b="1" dirty="0" err="1">
                <a:solidFill>
                  <a:srgbClr val="0070C0"/>
                </a:solidFill>
              </a:rPr>
              <a:t>href</a:t>
            </a:r>
            <a:r>
              <a:rPr lang="en-US" b="1" dirty="0">
                <a:solidFill>
                  <a:srgbClr val="0070C0"/>
                </a:solidFill>
              </a:rPr>
              <a:t>=</a:t>
            </a:r>
            <a:r>
              <a:rPr lang="en-US" b="1" dirty="0" err="1">
                <a:solidFill>
                  <a:srgbClr val="0070C0"/>
                </a:solidFill>
              </a:rPr>
              <a:t>continue.php</a:t>
            </a:r>
            <a:r>
              <a:rPr lang="en-US" b="1" dirty="0">
                <a:solidFill>
                  <a:srgbClr val="0070C0"/>
                </a:solidFill>
              </a:rPr>
              <a:t>&gt;Click here to continue&lt;/a&gt;&lt;/p&gt;");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	else die("Invalid username/password combination");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else die("Invalid username/password combination");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else 	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header('WWW-Authenticate: Basic realm="Restricted Section“’);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header('HTTP/1.0 401 Unauthorized’);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die ("Please enter your username and password");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0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708025"/>
            <a:ext cx="10515600" cy="435133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$connection-&gt;close();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function </a:t>
            </a:r>
            <a:r>
              <a:rPr lang="en-US" dirty="0" err="1">
                <a:solidFill>
                  <a:srgbClr val="0070C0"/>
                </a:solidFill>
              </a:rPr>
              <a:t>mysql_entities_fix_string</a:t>
            </a:r>
            <a:r>
              <a:rPr lang="en-US" dirty="0">
                <a:solidFill>
                  <a:srgbClr val="0070C0"/>
                </a:solidFill>
              </a:rPr>
              <a:t>($connection, $string)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return </a:t>
            </a:r>
            <a:r>
              <a:rPr lang="en-US" dirty="0" err="1">
                <a:solidFill>
                  <a:srgbClr val="0070C0"/>
                </a:solidFill>
              </a:rPr>
              <a:t>htmlentities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mysql_fix_string</a:t>
            </a:r>
            <a:r>
              <a:rPr lang="en-US" dirty="0">
                <a:solidFill>
                  <a:srgbClr val="0070C0"/>
                </a:solidFill>
              </a:rPr>
              <a:t>($connection, $string));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function </a:t>
            </a:r>
            <a:r>
              <a:rPr lang="en-US" dirty="0" err="1">
                <a:solidFill>
                  <a:srgbClr val="0070C0"/>
                </a:solidFill>
              </a:rPr>
              <a:t>mysql_fix_string</a:t>
            </a:r>
            <a:r>
              <a:rPr lang="en-US" dirty="0">
                <a:solidFill>
                  <a:srgbClr val="0070C0"/>
                </a:solidFill>
              </a:rPr>
              <a:t>($connection, $string)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if (</a:t>
            </a:r>
            <a:r>
              <a:rPr lang="en-US" dirty="0" err="1">
                <a:solidFill>
                  <a:srgbClr val="0070C0"/>
                </a:solidFill>
              </a:rPr>
              <a:t>get_magic_quotes_gpc</a:t>
            </a:r>
            <a:r>
              <a:rPr lang="en-US" dirty="0">
                <a:solidFill>
                  <a:srgbClr val="0070C0"/>
                </a:solidFill>
              </a:rPr>
              <a:t>()) $string = </a:t>
            </a:r>
            <a:r>
              <a:rPr lang="en-US" dirty="0" err="1">
                <a:solidFill>
                  <a:srgbClr val="0070C0"/>
                </a:solidFill>
              </a:rPr>
              <a:t>stripslashes</a:t>
            </a:r>
            <a:r>
              <a:rPr lang="en-US" dirty="0">
                <a:solidFill>
                  <a:srgbClr val="0070C0"/>
                </a:solidFill>
              </a:rPr>
              <a:t>($string);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return $connection-&gt;</a:t>
            </a:r>
            <a:r>
              <a:rPr lang="en-US" dirty="0" err="1">
                <a:solidFill>
                  <a:srgbClr val="0070C0"/>
                </a:solidFill>
              </a:rPr>
              <a:t>real_escape_string</a:t>
            </a:r>
            <a:r>
              <a:rPr lang="en-US" dirty="0">
                <a:solidFill>
                  <a:srgbClr val="0070C0"/>
                </a:solidFill>
              </a:rPr>
              <a:t>($string);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0425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other addition to the program is the “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here to continue</a:t>
            </a:r>
            <a:r>
              <a:rPr lang="en-US" dirty="0"/>
              <a:t>” link with a destination URL of </a:t>
            </a:r>
            <a:r>
              <a:rPr lang="en-US" i="1" dirty="0" err="1">
                <a:solidFill>
                  <a:srgbClr val="0070C0"/>
                </a:solidFill>
              </a:rPr>
              <a:t>continue.php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will be used to illustrate how the session will transfer to another program or PHP web page…</a:t>
            </a:r>
          </a:p>
        </p:txBody>
      </p:sp>
    </p:spTree>
    <p:extLst>
      <p:ext uri="{BB962C8B-B14F-4D97-AF65-F5344CB8AC3E}">
        <p14:creationId xmlns:p14="http://schemas.microsoft.com/office/powerpoint/2010/main" val="235253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00"/>
            <a:ext cx="10515600" cy="5910263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r>
              <a:rPr lang="en-US" dirty="0">
                <a:solidFill>
                  <a:srgbClr val="0070C0"/>
                </a:solidFill>
              </a:rPr>
              <a:t>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continue.php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session_start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if (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($_SESSION['username']))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$username = $_SESSION['username’];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$password = $_SESSION['password’];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$forename = $_SESSION['forename’];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$surname = $_SESSION['surname’];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echo "Welcome back $forename.&lt;</a:t>
            </a:r>
            <a:r>
              <a:rPr lang="en-US" dirty="0" err="1">
                <a:solidFill>
                  <a:srgbClr val="0070C0"/>
                </a:solidFill>
              </a:rPr>
              <a:t>br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Your full name is $forename $surname.&lt;</a:t>
            </a:r>
            <a:r>
              <a:rPr lang="en-US" dirty="0" err="1">
                <a:solidFill>
                  <a:srgbClr val="0070C0"/>
                </a:solidFill>
              </a:rPr>
              <a:t>br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Your username is '$username’ and your password is '$password'.";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else echo "Please &lt;a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='authenticate2.php'&gt;click here&lt;/a&gt; to log in.";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525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you are ready to call up </a:t>
            </a:r>
            <a:r>
              <a:rPr lang="en-US" i="1" dirty="0"/>
              <a:t>authenticate2.php </a:t>
            </a:r>
            <a:r>
              <a:rPr lang="en-US" dirty="0"/>
              <a:t>into your browser.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it: </a:t>
            </a:r>
          </a:p>
          <a:p>
            <a:pPr marL="0" indent="0">
              <a:buNone/>
            </a:pPr>
            <a:r>
              <a:rPr lang="en-US" dirty="0"/>
              <a:t>Enter a username of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bsmith</a:t>
            </a:r>
            <a:r>
              <a:rPr lang="en-US" dirty="0"/>
              <a:t> and password of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mysecret</a:t>
            </a:r>
            <a:r>
              <a:rPr lang="en-US" dirty="0"/>
              <a:t> (or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pjones</a:t>
            </a:r>
            <a:r>
              <a:rPr lang="en-US" dirty="0"/>
              <a:t> and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acrobat</a:t>
            </a:r>
            <a:r>
              <a:rPr lang="en-US" dirty="0"/>
              <a:t>) when prompted, and click the link to load in </a:t>
            </a:r>
            <a:r>
              <a:rPr lang="en-US" i="1" dirty="0" err="1">
                <a:solidFill>
                  <a:srgbClr val="0070C0"/>
                </a:solidFill>
              </a:rPr>
              <a:t>continue.php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9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27994</TotalTime>
  <Words>3619</Words>
  <Application>Microsoft Office PowerPoint</Application>
  <PresentationFormat>Widescreen</PresentationFormat>
  <Paragraphs>391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Starting a Session</vt:lpstr>
      <vt:lpstr>Starting a Session</vt:lpstr>
      <vt:lpstr>PowerPoint Presentation</vt:lpstr>
      <vt:lpstr>PowerPoint Presentation</vt:lpstr>
      <vt:lpstr>PowerPoint Presentation</vt:lpstr>
      <vt:lpstr>Starting a Session</vt:lpstr>
      <vt:lpstr>PowerPoint Presentation</vt:lpstr>
      <vt:lpstr>Starting a Session</vt:lpstr>
      <vt:lpstr>Starting a Session</vt:lpstr>
      <vt:lpstr>Starting a Session</vt:lpstr>
      <vt:lpstr>Ending a Session</vt:lpstr>
      <vt:lpstr>PowerPoint Presentation</vt:lpstr>
      <vt:lpstr>PowerPoint Presentation</vt:lpstr>
      <vt:lpstr>Setting a Time-Out</vt:lpstr>
      <vt:lpstr>PowerPoint Presentation</vt:lpstr>
      <vt:lpstr>PowerPoint Presentation</vt:lpstr>
      <vt:lpstr>Session Security</vt:lpstr>
      <vt:lpstr>Session Security - Preventing session hijacking</vt:lpstr>
      <vt:lpstr>Session Security - Preventing session hijacking</vt:lpstr>
      <vt:lpstr>Session Security - Preventing session hijacking</vt:lpstr>
      <vt:lpstr>Session Security - Preventing session hijacking</vt:lpstr>
      <vt:lpstr>PowerPoint Presentation</vt:lpstr>
      <vt:lpstr>https://panopticlick.eff.org/</vt:lpstr>
      <vt:lpstr>https://panopticlick.eff.org/</vt:lpstr>
      <vt:lpstr>Session Security - Preventing session fixation</vt:lpstr>
      <vt:lpstr>Session Security - Preventing session fixation</vt:lpstr>
      <vt:lpstr>Session Security - Preventing session fixation</vt:lpstr>
      <vt:lpstr>Session Security - Preventing session fixation</vt:lpstr>
      <vt:lpstr>Session Security - Preventing session fixation</vt:lpstr>
      <vt:lpstr>Session Security - Preventing session fixation</vt:lpstr>
      <vt:lpstr>Session Security - Preventing session fixation</vt:lpstr>
      <vt:lpstr>Session Security - Forcing cookie-only sessions</vt:lpstr>
      <vt:lpstr>Session Security - Using a shared server</vt:lpstr>
      <vt:lpstr>Session Security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Fabio Di Troia</dc:creator>
  <cp:lastModifiedBy>Fabio Di Troia</cp:lastModifiedBy>
  <cp:revision>6</cp:revision>
  <dcterms:created xsi:type="dcterms:W3CDTF">2017-09-23T16:21:49Z</dcterms:created>
  <dcterms:modified xsi:type="dcterms:W3CDTF">2021-10-14T19:04:27Z</dcterms:modified>
</cp:coreProperties>
</file>