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5" r:id="rId8"/>
    <p:sldId id="260" r:id="rId9"/>
    <p:sldId id="261" r:id="rId10"/>
    <p:sldId id="271" r:id="rId11"/>
    <p:sldId id="272" r:id="rId12"/>
    <p:sldId id="263" r:id="rId13"/>
    <p:sldId id="264" r:id="rId14"/>
    <p:sldId id="273" r:id="rId15"/>
    <p:sldId id="265"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1CFB3-2171-48D3-A8E3-A12BA40F1BD1}" v="249" dt="2023-12-07T04:11:12.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9" autoAdjust="0"/>
    <p:restoredTop sz="94660"/>
  </p:normalViewPr>
  <p:slideViewPr>
    <p:cSldViewPr snapToGrid="0">
      <p:cViewPr varScale="1">
        <p:scale>
          <a:sx n="77" d="100"/>
          <a:sy n="77"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9CAA-BE34-44B0-B35D-C9269F449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A381C-5781-59A6-CCF2-61EF278EC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8046D3-555E-98BE-A6FA-1D8F49B5BB2F}"/>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5" name="Footer Placeholder 4">
            <a:extLst>
              <a:ext uri="{FF2B5EF4-FFF2-40B4-BE49-F238E27FC236}">
                <a16:creationId xmlns:a16="http://schemas.microsoft.com/office/drawing/2014/main" id="{EAA4E5AF-14C0-0735-6E55-2EC7DFD8C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BDE84-4556-B5ED-5482-06F7E78A4277}"/>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217752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823B-414F-4D77-131A-5E8B089C9B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8A0AC5-7B43-CC06-D100-DF098635BD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F3D36-02BE-F6EC-5A05-DAC08C7D7F67}"/>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5" name="Footer Placeholder 4">
            <a:extLst>
              <a:ext uri="{FF2B5EF4-FFF2-40B4-BE49-F238E27FC236}">
                <a16:creationId xmlns:a16="http://schemas.microsoft.com/office/drawing/2014/main" id="{355FE917-9380-CDA3-1B66-9B56CFE71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F7B41-53C1-4AB7-4D0A-1607339986DE}"/>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310194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60EE-0179-2123-505E-47613C99BF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A88051-4C72-20D6-87EE-8DFEC97D2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DAFB4-737F-9E5E-9086-4E4C77719A4A}"/>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5" name="Footer Placeholder 4">
            <a:extLst>
              <a:ext uri="{FF2B5EF4-FFF2-40B4-BE49-F238E27FC236}">
                <a16:creationId xmlns:a16="http://schemas.microsoft.com/office/drawing/2014/main" id="{C65781C1-90F2-5E53-4575-23CEBEB6A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E635A-9711-547D-9796-849CB035EC60}"/>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183555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8690-5FAD-08C8-4792-FFC0D8CA38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2E37F-83B8-5064-5E56-20392EC80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B2569-630A-D482-974A-9AC18D33D1F6}"/>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5" name="Footer Placeholder 4">
            <a:extLst>
              <a:ext uri="{FF2B5EF4-FFF2-40B4-BE49-F238E27FC236}">
                <a16:creationId xmlns:a16="http://schemas.microsoft.com/office/drawing/2014/main" id="{212B3B0F-4BDD-EBDD-5CA2-60E8E8D4E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755D6-1828-F584-1DE6-596CDD5985B1}"/>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279639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A4B6-F78C-DF89-5467-0A0E88E5CD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0EE1DA-A8CE-32A8-6678-27E9D1310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601868-A9A3-1F91-8EA7-F34F7FA5D5E6}"/>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5" name="Footer Placeholder 4">
            <a:extLst>
              <a:ext uri="{FF2B5EF4-FFF2-40B4-BE49-F238E27FC236}">
                <a16:creationId xmlns:a16="http://schemas.microsoft.com/office/drawing/2014/main" id="{073A75E2-18C1-063C-E971-879FB1B23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A2110-EC7F-AFE6-9CA8-7966D1737129}"/>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11405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0141-2A91-7919-F30D-6E1692E9D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96E59-5DF0-4732-532D-C353FD1C28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9E9E02-6DA9-A30D-3F23-B91981FDDF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1B778-E04D-253B-3338-7448C68D7026}"/>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6" name="Footer Placeholder 5">
            <a:extLst>
              <a:ext uri="{FF2B5EF4-FFF2-40B4-BE49-F238E27FC236}">
                <a16:creationId xmlns:a16="http://schemas.microsoft.com/office/drawing/2014/main" id="{613F9E5D-7406-D08D-7850-641D81DAA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60A71-2326-FD1A-118F-D60BD0F97D0D}"/>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59095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EEA4-CD25-9C37-BA88-84942C7F5E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44E3D4-DF06-1E86-382E-1F5394A1A9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92905-6792-C8DB-B714-CE8FD7A5A6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FC3B97-70A9-3724-A551-8804A9CE3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6FC0AE-09DC-A5B5-2264-799423714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7ED346-9E98-B6FD-7FF9-082FF6D5A891}"/>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8" name="Footer Placeholder 7">
            <a:extLst>
              <a:ext uri="{FF2B5EF4-FFF2-40B4-BE49-F238E27FC236}">
                <a16:creationId xmlns:a16="http://schemas.microsoft.com/office/drawing/2014/main" id="{04E1EB7B-1AD6-EB94-1276-9E6C9B12B2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6D0F0-76B4-4E1B-1FB2-82DF5360A748}"/>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24900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6F1E-A1AD-F2EB-66CF-A146D97E64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172D3F-831E-7A31-E93C-6A86283F8E61}"/>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4" name="Footer Placeholder 3">
            <a:extLst>
              <a:ext uri="{FF2B5EF4-FFF2-40B4-BE49-F238E27FC236}">
                <a16:creationId xmlns:a16="http://schemas.microsoft.com/office/drawing/2014/main" id="{277956A9-0B7D-0C57-6C5A-80C8B38F6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084467-25FC-BD1D-27EE-B4CCE3B63659}"/>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360650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0CB03-B328-F1E3-7C35-77ED138DD1A9}"/>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3" name="Footer Placeholder 2">
            <a:extLst>
              <a:ext uri="{FF2B5EF4-FFF2-40B4-BE49-F238E27FC236}">
                <a16:creationId xmlns:a16="http://schemas.microsoft.com/office/drawing/2014/main" id="{9BAD9066-70EB-E88D-73D1-C4F562300C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0C4654-2F3B-E33A-746C-1A5637958E21}"/>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368880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7252-83CB-8D64-CEC6-A589CD1E2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82F97A-97CF-E022-57D6-71524027D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1BD10-535D-DD6D-3D27-8776B21A2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674F4-6F70-B189-2712-D56CB211D7B5}"/>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6" name="Footer Placeholder 5">
            <a:extLst>
              <a:ext uri="{FF2B5EF4-FFF2-40B4-BE49-F238E27FC236}">
                <a16:creationId xmlns:a16="http://schemas.microsoft.com/office/drawing/2014/main" id="{C92E6275-0135-C55F-596F-EE6CD207F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10332-3D78-AD69-F43B-FB2208974C5F}"/>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414548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AA6F-EEDB-832D-0D2B-4D6B67BF3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684F6E-4CBC-D4CB-3139-F00B1558F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43A350-1E52-FCAD-58C5-114F80EE0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91451-15F6-EAFC-1490-AA2709E1C3E7}"/>
              </a:ext>
            </a:extLst>
          </p:cNvPr>
          <p:cNvSpPr>
            <a:spLocks noGrp="1"/>
          </p:cNvSpPr>
          <p:nvPr>
            <p:ph type="dt" sz="half" idx="10"/>
          </p:nvPr>
        </p:nvSpPr>
        <p:spPr/>
        <p:txBody>
          <a:bodyPr/>
          <a:lstStyle/>
          <a:p>
            <a:fld id="{80A064CA-797B-4374-81F4-C2C1832E6713}" type="datetimeFigureOut">
              <a:rPr lang="en-US" smtClean="0"/>
              <a:t>12/11/2023</a:t>
            </a:fld>
            <a:endParaRPr lang="en-US"/>
          </a:p>
        </p:txBody>
      </p:sp>
      <p:sp>
        <p:nvSpPr>
          <p:cNvPr id="6" name="Footer Placeholder 5">
            <a:extLst>
              <a:ext uri="{FF2B5EF4-FFF2-40B4-BE49-F238E27FC236}">
                <a16:creationId xmlns:a16="http://schemas.microsoft.com/office/drawing/2014/main" id="{A5E5E0CE-DCDC-F5ED-C5C5-8AAAE7A5A9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48799-4EEC-B288-6158-CC9B0CF73D94}"/>
              </a:ext>
            </a:extLst>
          </p:cNvPr>
          <p:cNvSpPr>
            <a:spLocks noGrp="1"/>
          </p:cNvSpPr>
          <p:nvPr>
            <p:ph type="sldNum" sz="quarter" idx="12"/>
          </p:nvPr>
        </p:nvSpPr>
        <p:spPr/>
        <p:txBody>
          <a:bodyPr/>
          <a:lstStyle/>
          <a:p>
            <a:fld id="{C35DEC7F-909A-458C-81FD-282902CF7F4C}" type="slidenum">
              <a:rPr lang="en-US" smtClean="0"/>
              <a:t>‹#›</a:t>
            </a:fld>
            <a:endParaRPr lang="en-US"/>
          </a:p>
        </p:txBody>
      </p:sp>
    </p:spTree>
    <p:extLst>
      <p:ext uri="{BB962C8B-B14F-4D97-AF65-F5344CB8AC3E}">
        <p14:creationId xmlns:p14="http://schemas.microsoft.com/office/powerpoint/2010/main" val="274716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4FF3E-CD9E-4F6F-8085-5E587776E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43595-B17F-6226-10DB-D4BE53A77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E56CE-21D5-483C-E243-228815DC2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064CA-797B-4374-81F4-C2C1832E6713}" type="datetimeFigureOut">
              <a:rPr lang="en-US" smtClean="0"/>
              <a:t>12/11/2023</a:t>
            </a:fld>
            <a:endParaRPr lang="en-US"/>
          </a:p>
        </p:txBody>
      </p:sp>
      <p:sp>
        <p:nvSpPr>
          <p:cNvPr id="5" name="Footer Placeholder 4">
            <a:extLst>
              <a:ext uri="{FF2B5EF4-FFF2-40B4-BE49-F238E27FC236}">
                <a16:creationId xmlns:a16="http://schemas.microsoft.com/office/drawing/2014/main" id="{2947C80C-BCF5-DDAF-74A1-9BFEE4C05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4CC200-B589-7B9D-CBC9-ABC3092D8B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DEC7F-909A-458C-81FD-282902CF7F4C}" type="slidenum">
              <a:rPr lang="en-US" smtClean="0"/>
              <a:t>‹#›</a:t>
            </a:fld>
            <a:endParaRPr lang="en-US"/>
          </a:p>
        </p:txBody>
      </p:sp>
    </p:spTree>
    <p:extLst>
      <p:ext uri="{BB962C8B-B14F-4D97-AF65-F5344CB8AC3E}">
        <p14:creationId xmlns:p14="http://schemas.microsoft.com/office/powerpoint/2010/main" val="123180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AE0503-5DD1-CD44-0DFE-5B50DA4A407C}"/>
              </a:ext>
            </a:extLst>
          </p:cNvPr>
          <p:cNvSpPr>
            <a:spLocks noGrp="1"/>
          </p:cNvSpPr>
          <p:nvPr>
            <p:ph type="ctrTitle"/>
          </p:nvPr>
        </p:nvSpPr>
        <p:spPr>
          <a:xfrm>
            <a:off x="2026693" y="1030406"/>
            <a:ext cx="8147713" cy="3081242"/>
          </a:xfrm>
        </p:spPr>
        <p:txBody>
          <a:bodyPr anchor="ctr">
            <a:normAutofit/>
          </a:bodyPr>
          <a:lstStyle/>
          <a:p>
            <a:r>
              <a:rPr lang="en-US" sz="4800" dirty="0">
                <a:solidFill>
                  <a:srgbClr val="FFFFFF"/>
                </a:solidFill>
              </a:rPr>
              <a:t>ASI Alcohol Composite Analysis- Cocaine Treatments and Livelihoods</a:t>
            </a:r>
          </a:p>
        </p:txBody>
      </p:sp>
      <p:sp>
        <p:nvSpPr>
          <p:cNvPr id="3" name="Subtitle 2">
            <a:extLst>
              <a:ext uri="{FF2B5EF4-FFF2-40B4-BE49-F238E27FC236}">
                <a16:creationId xmlns:a16="http://schemas.microsoft.com/office/drawing/2014/main" id="{75DD3F20-4128-86F0-9CB9-B7DD435CDC94}"/>
              </a:ext>
            </a:extLst>
          </p:cNvPr>
          <p:cNvSpPr>
            <a:spLocks noGrp="1"/>
          </p:cNvSpPr>
          <p:nvPr>
            <p:ph type="subTitle" idx="1"/>
          </p:nvPr>
        </p:nvSpPr>
        <p:spPr>
          <a:xfrm>
            <a:off x="1559943" y="5171093"/>
            <a:ext cx="9078628" cy="860620"/>
          </a:xfrm>
        </p:spPr>
        <p:txBody>
          <a:bodyPr anchor="ctr">
            <a:normAutofit/>
          </a:bodyPr>
          <a:lstStyle/>
          <a:p>
            <a:r>
              <a:rPr lang="en-US" dirty="0">
                <a:solidFill>
                  <a:srgbClr val="FFFFFF"/>
                </a:solidFill>
              </a:rPr>
              <a:t>Daniel O’Callaghan</a:t>
            </a:r>
          </a:p>
        </p:txBody>
      </p:sp>
    </p:spTree>
    <p:extLst>
      <p:ext uri="{BB962C8B-B14F-4D97-AF65-F5344CB8AC3E}">
        <p14:creationId xmlns:p14="http://schemas.microsoft.com/office/powerpoint/2010/main" val="373642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C32E-DBCB-B045-16FE-21B35C20C481}"/>
              </a:ext>
            </a:extLst>
          </p:cNvPr>
          <p:cNvSpPr>
            <a:spLocks noGrp="1"/>
          </p:cNvSpPr>
          <p:nvPr>
            <p:ph type="title"/>
          </p:nvPr>
        </p:nvSpPr>
        <p:spPr>
          <a:xfrm>
            <a:off x="8017254" y="525439"/>
            <a:ext cx="3860615" cy="1657614"/>
          </a:xfrm>
        </p:spPr>
        <p:txBody>
          <a:bodyPr>
            <a:normAutofit fontScale="90000"/>
          </a:bodyPr>
          <a:lstStyle/>
          <a:p>
            <a:r>
              <a:rPr lang="en-US" sz="3600" dirty="0"/>
              <a:t>Interaction of Treatment and Marriage Status (3-month) 	</a:t>
            </a:r>
          </a:p>
        </p:txBody>
      </p:sp>
      <p:sp>
        <p:nvSpPr>
          <p:cNvPr id="3" name="Content Placeholder 2">
            <a:extLst>
              <a:ext uri="{FF2B5EF4-FFF2-40B4-BE49-F238E27FC236}">
                <a16:creationId xmlns:a16="http://schemas.microsoft.com/office/drawing/2014/main" id="{B4603FFE-8117-1FA5-B3C0-4B944FAC9D04}"/>
              </a:ext>
            </a:extLst>
          </p:cNvPr>
          <p:cNvSpPr>
            <a:spLocks noGrp="1"/>
          </p:cNvSpPr>
          <p:nvPr>
            <p:ph idx="1"/>
          </p:nvPr>
        </p:nvSpPr>
        <p:spPr>
          <a:xfrm>
            <a:off x="8017254" y="2274490"/>
            <a:ext cx="3336546" cy="4575321"/>
          </a:xfrm>
        </p:spPr>
        <p:txBody>
          <a:bodyPr>
            <a:normAutofit fontScale="70000" lnSpcReduction="20000"/>
          </a:bodyPr>
          <a:lstStyle/>
          <a:p>
            <a:pPr marL="457200" indent="-457200">
              <a:buFont typeface="+mj-lt"/>
              <a:buAutoNum type="arabicPeriod"/>
            </a:pPr>
            <a:r>
              <a:rPr lang="en-US" sz="2000" dirty="0"/>
              <a:t>After looking at the overall two-way ANOVA we have found that there is not a significant difference in the factor level means of the ASI Alcohol Composite</a:t>
            </a:r>
          </a:p>
          <a:p>
            <a:pPr marL="457200" indent="-457200">
              <a:buFont typeface="+mj-lt"/>
              <a:buAutoNum type="arabicPeriod"/>
            </a:pPr>
            <a:r>
              <a:rPr lang="en-US" sz="2000" dirty="0"/>
              <a:t>Delving deeper, we can see that among the levels of Treatment Groups, the levels of Marriage Status, and  this interaction proved to be insignificant </a:t>
            </a:r>
          </a:p>
          <a:p>
            <a:pPr marL="457200" indent="-457200">
              <a:buFont typeface="+mj-lt"/>
              <a:buAutoNum type="arabicPeriod"/>
            </a:pPr>
            <a:r>
              <a:rPr lang="en-US" sz="2000" dirty="0"/>
              <a:t>Looking at the graph and the LS Means, I noticed that the difference between Marriage status was way bigger in IDC than in GDC</a:t>
            </a:r>
          </a:p>
          <a:p>
            <a:pPr marL="457200" indent="-457200">
              <a:buFont typeface="+mj-lt"/>
              <a:buAutoNum type="arabicPeriod"/>
            </a:pPr>
            <a:r>
              <a:rPr lang="en-US" sz="2000" dirty="0"/>
              <a:t>This Difference becomes more clear when we start to see how much larger the slice of IDC is compared to the slice of GDC</a:t>
            </a:r>
          </a:p>
          <a:p>
            <a:pPr marL="457200" indent="-457200">
              <a:buFont typeface="+mj-lt"/>
              <a:buAutoNum type="arabicPeriod"/>
            </a:pPr>
            <a:r>
              <a:rPr lang="en-US" sz="2000" dirty="0"/>
              <a:t>However, after using a contrast to test the difference of ASI Alcohol Composite for IDC vs the difference of Alcohol Composite for GDC the difference ended up being nonsignificant</a:t>
            </a:r>
          </a:p>
          <a:p>
            <a:pPr marL="457200" indent="-457200">
              <a:buFont typeface="+mj-lt"/>
              <a:buAutoNum type="arabicPeriod"/>
            </a:pPr>
            <a:endParaRPr lang="en-US" sz="2000" dirty="0"/>
          </a:p>
        </p:txBody>
      </p:sp>
      <p:cxnSp>
        <p:nvCxnSpPr>
          <p:cNvPr id="30" name="Straight Connector 29">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7920BFF-46A6-8538-E2D3-96993AE545EE}"/>
              </a:ext>
            </a:extLst>
          </p:cNvPr>
          <p:cNvPicPr>
            <a:picLocks noChangeAspect="1"/>
          </p:cNvPicPr>
          <p:nvPr/>
        </p:nvPicPr>
        <p:blipFill>
          <a:blip r:embed="rId2"/>
          <a:stretch>
            <a:fillRect/>
          </a:stretch>
        </p:blipFill>
        <p:spPr>
          <a:xfrm>
            <a:off x="0" y="4965909"/>
            <a:ext cx="2361589" cy="1485899"/>
          </a:xfrm>
          <a:prstGeom prst="rect">
            <a:avLst/>
          </a:prstGeom>
        </p:spPr>
      </p:pic>
      <p:pic>
        <p:nvPicPr>
          <p:cNvPr id="8" name="Picture 7">
            <a:extLst>
              <a:ext uri="{FF2B5EF4-FFF2-40B4-BE49-F238E27FC236}">
                <a16:creationId xmlns:a16="http://schemas.microsoft.com/office/drawing/2014/main" id="{FCC6AD3F-8719-3FE0-6650-C8C2F70FC3B1}"/>
              </a:ext>
            </a:extLst>
          </p:cNvPr>
          <p:cNvPicPr>
            <a:picLocks noChangeAspect="1"/>
          </p:cNvPicPr>
          <p:nvPr/>
        </p:nvPicPr>
        <p:blipFill>
          <a:blip r:embed="rId3"/>
          <a:stretch>
            <a:fillRect/>
          </a:stretch>
        </p:blipFill>
        <p:spPr>
          <a:xfrm>
            <a:off x="2361589" y="4965909"/>
            <a:ext cx="2292034" cy="1413105"/>
          </a:xfrm>
          <a:prstGeom prst="rect">
            <a:avLst/>
          </a:prstGeom>
        </p:spPr>
      </p:pic>
      <p:pic>
        <p:nvPicPr>
          <p:cNvPr id="10" name="Picture 9">
            <a:extLst>
              <a:ext uri="{FF2B5EF4-FFF2-40B4-BE49-F238E27FC236}">
                <a16:creationId xmlns:a16="http://schemas.microsoft.com/office/drawing/2014/main" id="{C3C5049A-FA74-B7FE-EFF8-4189607CF4B2}"/>
              </a:ext>
            </a:extLst>
          </p:cNvPr>
          <p:cNvPicPr>
            <a:picLocks noChangeAspect="1"/>
          </p:cNvPicPr>
          <p:nvPr/>
        </p:nvPicPr>
        <p:blipFill>
          <a:blip r:embed="rId4"/>
          <a:stretch>
            <a:fillRect/>
          </a:stretch>
        </p:blipFill>
        <p:spPr>
          <a:xfrm>
            <a:off x="0" y="294417"/>
            <a:ext cx="4556656" cy="3958602"/>
          </a:xfrm>
          <a:prstGeom prst="rect">
            <a:avLst/>
          </a:prstGeom>
        </p:spPr>
      </p:pic>
      <p:pic>
        <p:nvPicPr>
          <p:cNvPr id="12" name="Picture 11">
            <a:extLst>
              <a:ext uri="{FF2B5EF4-FFF2-40B4-BE49-F238E27FC236}">
                <a16:creationId xmlns:a16="http://schemas.microsoft.com/office/drawing/2014/main" id="{9705124C-1233-683F-C69E-26A118ED30DA}"/>
              </a:ext>
            </a:extLst>
          </p:cNvPr>
          <p:cNvPicPr>
            <a:picLocks noChangeAspect="1"/>
          </p:cNvPicPr>
          <p:nvPr/>
        </p:nvPicPr>
        <p:blipFill>
          <a:blip r:embed="rId5"/>
          <a:stretch>
            <a:fillRect/>
          </a:stretch>
        </p:blipFill>
        <p:spPr>
          <a:xfrm>
            <a:off x="4723180" y="4741951"/>
            <a:ext cx="2749676" cy="2107860"/>
          </a:xfrm>
          <a:prstGeom prst="rect">
            <a:avLst/>
          </a:prstGeom>
        </p:spPr>
      </p:pic>
      <p:pic>
        <p:nvPicPr>
          <p:cNvPr id="14" name="Picture 13">
            <a:extLst>
              <a:ext uri="{FF2B5EF4-FFF2-40B4-BE49-F238E27FC236}">
                <a16:creationId xmlns:a16="http://schemas.microsoft.com/office/drawing/2014/main" id="{BC6B7614-9B22-4BF4-DAD2-5F04C4AD7B4E}"/>
              </a:ext>
            </a:extLst>
          </p:cNvPr>
          <p:cNvPicPr>
            <a:picLocks noChangeAspect="1"/>
          </p:cNvPicPr>
          <p:nvPr/>
        </p:nvPicPr>
        <p:blipFill>
          <a:blip r:embed="rId6"/>
          <a:stretch>
            <a:fillRect/>
          </a:stretch>
        </p:blipFill>
        <p:spPr>
          <a:xfrm>
            <a:off x="4764442" y="2320208"/>
            <a:ext cx="2708414" cy="1775614"/>
          </a:xfrm>
          <a:prstGeom prst="rect">
            <a:avLst/>
          </a:prstGeom>
        </p:spPr>
      </p:pic>
      <p:pic>
        <p:nvPicPr>
          <p:cNvPr id="17" name="Picture 16">
            <a:extLst>
              <a:ext uri="{FF2B5EF4-FFF2-40B4-BE49-F238E27FC236}">
                <a16:creationId xmlns:a16="http://schemas.microsoft.com/office/drawing/2014/main" id="{0395A192-9FD5-505B-53EE-852381E3FA44}"/>
              </a:ext>
            </a:extLst>
          </p:cNvPr>
          <p:cNvPicPr>
            <a:picLocks noChangeAspect="1"/>
          </p:cNvPicPr>
          <p:nvPr/>
        </p:nvPicPr>
        <p:blipFill>
          <a:blip r:embed="rId7"/>
          <a:stretch>
            <a:fillRect/>
          </a:stretch>
        </p:blipFill>
        <p:spPr>
          <a:xfrm>
            <a:off x="4744264" y="573644"/>
            <a:ext cx="3065455" cy="1183042"/>
          </a:xfrm>
          <a:prstGeom prst="rect">
            <a:avLst/>
          </a:prstGeom>
        </p:spPr>
      </p:pic>
    </p:spTree>
    <p:extLst>
      <p:ext uri="{BB962C8B-B14F-4D97-AF65-F5344CB8AC3E}">
        <p14:creationId xmlns:p14="http://schemas.microsoft.com/office/powerpoint/2010/main" val="3023770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C32E-DBCB-B045-16FE-21B35C20C481}"/>
              </a:ext>
            </a:extLst>
          </p:cNvPr>
          <p:cNvSpPr>
            <a:spLocks noGrp="1"/>
          </p:cNvSpPr>
          <p:nvPr>
            <p:ph type="title"/>
          </p:nvPr>
        </p:nvSpPr>
        <p:spPr>
          <a:xfrm>
            <a:off x="8017254" y="525439"/>
            <a:ext cx="3336545" cy="1657614"/>
          </a:xfrm>
        </p:spPr>
        <p:txBody>
          <a:bodyPr>
            <a:normAutofit fontScale="90000"/>
          </a:bodyPr>
          <a:lstStyle/>
          <a:p>
            <a:r>
              <a:rPr lang="en-US" sz="3600" dirty="0"/>
              <a:t>Interaction of Treatment and Marriage Status (6-month) 	</a:t>
            </a:r>
          </a:p>
        </p:txBody>
      </p:sp>
      <p:sp>
        <p:nvSpPr>
          <p:cNvPr id="3" name="Content Placeholder 2">
            <a:extLst>
              <a:ext uri="{FF2B5EF4-FFF2-40B4-BE49-F238E27FC236}">
                <a16:creationId xmlns:a16="http://schemas.microsoft.com/office/drawing/2014/main" id="{B4603FFE-8117-1FA5-B3C0-4B944FAC9D04}"/>
              </a:ext>
            </a:extLst>
          </p:cNvPr>
          <p:cNvSpPr>
            <a:spLocks noGrp="1"/>
          </p:cNvSpPr>
          <p:nvPr>
            <p:ph idx="1"/>
          </p:nvPr>
        </p:nvSpPr>
        <p:spPr>
          <a:xfrm>
            <a:off x="8017253" y="2274490"/>
            <a:ext cx="3554635" cy="4575319"/>
          </a:xfrm>
        </p:spPr>
        <p:txBody>
          <a:bodyPr>
            <a:normAutofit/>
          </a:bodyPr>
          <a:lstStyle/>
          <a:p>
            <a:pPr marL="457200" indent="-457200">
              <a:buFont typeface="+mj-lt"/>
              <a:buAutoNum type="arabicPeriod"/>
            </a:pPr>
            <a:r>
              <a:rPr lang="en-US" sz="1100" dirty="0"/>
              <a:t>After looking at the overall two-way ANOVA we have found that there is not a significant difference in the factor level means of the ASI Alcohol Composite</a:t>
            </a:r>
          </a:p>
          <a:p>
            <a:pPr marL="457200" indent="-457200">
              <a:buFont typeface="+mj-lt"/>
              <a:buAutoNum type="arabicPeriod"/>
            </a:pPr>
            <a:r>
              <a:rPr lang="en-US" sz="1100" dirty="0"/>
              <a:t>Although we once again do not see any significant interaction or differences among the levels of </a:t>
            </a:r>
            <a:r>
              <a:rPr lang="en-US" sz="1100" dirty="0" err="1"/>
              <a:t>tx_cond</a:t>
            </a:r>
            <a:r>
              <a:rPr lang="en-US" sz="1100" dirty="0"/>
              <a:t> and marriage status, we do gain a story. The marriage status and treatment condition are even less significant when brought into the 6 month data. However, the interaction term became even more significant</a:t>
            </a:r>
          </a:p>
          <a:p>
            <a:pPr marL="457200" indent="-457200">
              <a:buFont typeface="+mj-lt"/>
              <a:buAutoNum type="arabicPeriod"/>
            </a:pPr>
            <a:r>
              <a:rPr lang="en-US" sz="1100" dirty="0"/>
              <a:t>This is evident in the graph, as even though the split is not significant, we can see that the ASI Alcohol Composite for GDC for Married patients are larger than the alone patients, something that has not happened in the entirety of the data so far.</a:t>
            </a:r>
          </a:p>
          <a:p>
            <a:pPr marL="457200" indent="-457200">
              <a:buFont typeface="+mj-lt"/>
              <a:buAutoNum type="arabicPeriod"/>
            </a:pPr>
            <a:r>
              <a:rPr lang="en-US" sz="1100" dirty="0"/>
              <a:t>The graph and LS Means statements also explain why the significance of Marriage and Treatment condition fell so much, as all of the means are in the range of .11-.17</a:t>
            </a:r>
          </a:p>
          <a:p>
            <a:pPr marL="457200" indent="-457200">
              <a:buFont typeface="+mj-lt"/>
              <a:buAutoNum type="arabicPeriod"/>
            </a:pPr>
            <a:r>
              <a:rPr lang="en-US" sz="1100" dirty="0"/>
              <a:t>However, after using a contrast to test the difference of ASI Alcohol Composite for IDC vs the difference of Alcohol Composite for GDC the difference ended up being nonsignificant</a:t>
            </a:r>
          </a:p>
          <a:p>
            <a:pPr marL="457200" indent="-457200">
              <a:buFont typeface="+mj-lt"/>
              <a:buAutoNum type="arabicPeriod"/>
            </a:pPr>
            <a:endParaRPr lang="en-US" sz="1100" dirty="0"/>
          </a:p>
        </p:txBody>
      </p:sp>
      <p:cxnSp>
        <p:nvCxnSpPr>
          <p:cNvPr id="22" name="Straight Connector 21">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283667B-93DD-A22D-709C-B3229EBCCC5A}"/>
              </a:ext>
            </a:extLst>
          </p:cNvPr>
          <p:cNvPicPr>
            <a:picLocks noChangeAspect="1"/>
          </p:cNvPicPr>
          <p:nvPr/>
        </p:nvPicPr>
        <p:blipFill>
          <a:blip r:embed="rId2"/>
          <a:stretch>
            <a:fillRect/>
          </a:stretch>
        </p:blipFill>
        <p:spPr>
          <a:xfrm>
            <a:off x="0" y="4947548"/>
            <a:ext cx="2261224" cy="1518527"/>
          </a:xfrm>
          <a:prstGeom prst="rect">
            <a:avLst/>
          </a:prstGeom>
        </p:spPr>
      </p:pic>
      <p:pic>
        <p:nvPicPr>
          <p:cNvPr id="9" name="Picture 8">
            <a:extLst>
              <a:ext uri="{FF2B5EF4-FFF2-40B4-BE49-F238E27FC236}">
                <a16:creationId xmlns:a16="http://schemas.microsoft.com/office/drawing/2014/main" id="{2E6ADD25-9EDE-6C58-D21C-3954FAE8C40E}"/>
              </a:ext>
            </a:extLst>
          </p:cNvPr>
          <p:cNvPicPr>
            <a:picLocks noChangeAspect="1"/>
          </p:cNvPicPr>
          <p:nvPr/>
        </p:nvPicPr>
        <p:blipFill>
          <a:blip r:embed="rId3"/>
          <a:stretch>
            <a:fillRect/>
          </a:stretch>
        </p:blipFill>
        <p:spPr>
          <a:xfrm>
            <a:off x="2461957" y="4909835"/>
            <a:ext cx="2091303" cy="1117742"/>
          </a:xfrm>
          <a:prstGeom prst="rect">
            <a:avLst/>
          </a:prstGeom>
        </p:spPr>
      </p:pic>
      <p:pic>
        <p:nvPicPr>
          <p:cNvPr id="13" name="Picture 12">
            <a:extLst>
              <a:ext uri="{FF2B5EF4-FFF2-40B4-BE49-F238E27FC236}">
                <a16:creationId xmlns:a16="http://schemas.microsoft.com/office/drawing/2014/main" id="{CF9FEE9B-4144-0BBB-F6E3-16CCBA36EF65}"/>
              </a:ext>
            </a:extLst>
          </p:cNvPr>
          <p:cNvPicPr>
            <a:picLocks noChangeAspect="1"/>
          </p:cNvPicPr>
          <p:nvPr/>
        </p:nvPicPr>
        <p:blipFill>
          <a:blip r:embed="rId4"/>
          <a:stretch>
            <a:fillRect/>
          </a:stretch>
        </p:blipFill>
        <p:spPr>
          <a:xfrm>
            <a:off x="4764246" y="755818"/>
            <a:ext cx="2655798" cy="777307"/>
          </a:xfrm>
          <a:prstGeom prst="rect">
            <a:avLst/>
          </a:prstGeom>
        </p:spPr>
      </p:pic>
      <p:pic>
        <p:nvPicPr>
          <p:cNvPr id="19" name="Picture 18">
            <a:extLst>
              <a:ext uri="{FF2B5EF4-FFF2-40B4-BE49-F238E27FC236}">
                <a16:creationId xmlns:a16="http://schemas.microsoft.com/office/drawing/2014/main" id="{96637430-A57F-F5EA-F47A-645F2A13C772}"/>
              </a:ext>
            </a:extLst>
          </p:cNvPr>
          <p:cNvPicPr>
            <a:picLocks noChangeAspect="1"/>
          </p:cNvPicPr>
          <p:nvPr/>
        </p:nvPicPr>
        <p:blipFill>
          <a:blip r:embed="rId5"/>
          <a:stretch>
            <a:fillRect/>
          </a:stretch>
        </p:blipFill>
        <p:spPr>
          <a:xfrm>
            <a:off x="79765" y="605755"/>
            <a:ext cx="4537280" cy="3368680"/>
          </a:xfrm>
          <a:prstGeom prst="rect">
            <a:avLst/>
          </a:prstGeom>
        </p:spPr>
      </p:pic>
      <p:pic>
        <p:nvPicPr>
          <p:cNvPr id="21" name="Picture 20">
            <a:extLst>
              <a:ext uri="{FF2B5EF4-FFF2-40B4-BE49-F238E27FC236}">
                <a16:creationId xmlns:a16="http://schemas.microsoft.com/office/drawing/2014/main" id="{D796BEEB-565C-64F2-4262-D21C4A43424A}"/>
              </a:ext>
            </a:extLst>
          </p:cNvPr>
          <p:cNvPicPr>
            <a:picLocks noChangeAspect="1"/>
          </p:cNvPicPr>
          <p:nvPr/>
        </p:nvPicPr>
        <p:blipFill>
          <a:blip r:embed="rId6"/>
          <a:stretch>
            <a:fillRect/>
          </a:stretch>
        </p:blipFill>
        <p:spPr>
          <a:xfrm>
            <a:off x="4814431" y="4705695"/>
            <a:ext cx="2841284" cy="2144117"/>
          </a:xfrm>
          <a:prstGeom prst="rect">
            <a:avLst/>
          </a:prstGeom>
        </p:spPr>
      </p:pic>
      <p:pic>
        <p:nvPicPr>
          <p:cNvPr id="25" name="Picture 24">
            <a:extLst>
              <a:ext uri="{FF2B5EF4-FFF2-40B4-BE49-F238E27FC236}">
                <a16:creationId xmlns:a16="http://schemas.microsoft.com/office/drawing/2014/main" id="{3EA990D1-CB7A-4E97-F526-9CA7EFC1C583}"/>
              </a:ext>
            </a:extLst>
          </p:cNvPr>
          <p:cNvPicPr>
            <a:picLocks noChangeAspect="1"/>
          </p:cNvPicPr>
          <p:nvPr/>
        </p:nvPicPr>
        <p:blipFill>
          <a:blip r:embed="rId7"/>
          <a:stretch>
            <a:fillRect/>
          </a:stretch>
        </p:blipFill>
        <p:spPr>
          <a:xfrm>
            <a:off x="4978584" y="2495289"/>
            <a:ext cx="2622812" cy="1806097"/>
          </a:xfrm>
          <a:prstGeom prst="rect">
            <a:avLst/>
          </a:prstGeom>
        </p:spPr>
      </p:pic>
    </p:spTree>
    <p:extLst>
      <p:ext uri="{BB962C8B-B14F-4D97-AF65-F5344CB8AC3E}">
        <p14:creationId xmlns:p14="http://schemas.microsoft.com/office/powerpoint/2010/main" val="190967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5809A-9359-989F-91DC-762904808DAA}"/>
              </a:ext>
            </a:extLst>
          </p:cNvPr>
          <p:cNvSpPr>
            <a:spLocks noGrp="1"/>
          </p:cNvSpPr>
          <p:nvPr>
            <p:ph type="title"/>
          </p:nvPr>
        </p:nvSpPr>
        <p:spPr>
          <a:xfrm>
            <a:off x="25451" y="1725111"/>
            <a:ext cx="3986913" cy="3387497"/>
          </a:xfrm>
        </p:spPr>
        <p:txBody>
          <a:bodyPr anchor="b">
            <a:normAutofit/>
          </a:bodyPr>
          <a:lstStyle/>
          <a:p>
            <a:pPr algn="ctr"/>
            <a:r>
              <a:rPr lang="en-US" sz="4000" dirty="0">
                <a:solidFill>
                  <a:srgbClr val="FFFFFF"/>
                </a:solidFill>
              </a:rPr>
              <a:t>Testing Assumptions for 3-way interaction of race, marriage status, and treatment group</a:t>
            </a:r>
          </a:p>
        </p:txBody>
      </p:sp>
      <p:sp>
        <p:nvSpPr>
          <p:cNvPr id="3" name="Content Placeholder 2">
            <a:extLst>
              <a:ext uri="{FF2B5EF4-FFF2-40B4-BE49-F238E27FC236}">
                <a16:creationId xmlns:a16="http://schemas.microsoft.com/office/drawing/2014/main" id="{BF04B8D2-94A0-A60B-1941-70AF13DE8463}"/>
              </a:ext>
            </a:extLst>
          </p:cNvPr>
          <p:cNvSpPr>
            <a:spLocks noGrp="1"/>
          </p:cNvSpPr>
          <p:nvPr>
            <p:ph idx="1"/>
          </p:nvPr>
        </p:nvSpPr>
        <p:spPr>
          <a:xfrm>
            <a:off x="4810259" y="649480"/>
            <a:ext cx="6555347" cy="5546047"/>
          </a:xfrm>
        </p:spPr>
        <p:txBody>
          <a:bodyPr anchor="ctr">
            <a:normAutofit/>
          </a:bodyPr>
          <a:lstStyle/>
          <a:p>
            <a:r>
              <a:rPr lang="en-US" sz="2000" dirty="0"/>
              <a:t>For both 6 month and 3 month results: After creating an </a:t>
            </a:r>
            <a:r>
              <a:rPr lang="en-US" sz="2000" dirty="0" err="1"/>
              <a:t>Ofata</a:t>
            </a:r>
            <a:r>
              <a:rPr lang="en-US" sz="2000" dirty="0"/>
              <a:t> variable, both the 6 month and 3 month 2-way tests we performed a </a:t>
            </a:r>
            <a:r>
              <a:rPr lang="en-US" sz="2000" dirty="0" err="1"/>
              <a:t>Levene’s</a:t>
            </a:r>
            <a:r>
              <a:rPr lang="en-US" sz="2000" dirty="0"/>
              <a:t> test to find we have sufficient evidence to state there  is homogeneity of variance. However, our normality of the residuals. After applying a </a:t>
            </a:r>
            <a:r>
              <a:rPr lang="en-US" sz="2000" dirty="0" err="1"/>
              <a:t>boxcox</a:t>
            </a:r>
            <a:r>
              <a:rPr lang="en-US" sz="2000" dirty="0"/>
              <a:t> test on the alcohol ASI (adding a factor of 1 since there exists alcohol ASI scores of 0), we find the best transformation is lambda=-3. However this produced a non normal residuals so we will proceed to our findings with caution</a:t>
            </a:r>
          </a:p>
          <a:p>
            <a:r>
              <a:rPr lang="en-US" sz="2000" dirty="0"/>
              <a:t>Positive autocorrelation was detected in the 3 month analysis. Due to the randomization of the patients I am not worried by a lack of independence, but this is something I would bring up to the subject testers</a:t>
            </a:r>
          </a:p>
          <a:p>
            <a:pPr marL="0" indent="0">
              <a:buNone/>
            </a:pPr>
            <a:endParaRPr lang="en-US" sz="2000" dirty="0"/>
          </a:p>
        </p:txBody>
      </p:sp>
    </p:spTree>
    <p:extLst>
      <p:ext uri="{BB962C8B-B14F-4D97-AF65-F5344CB8AC3E}">
        <p14:creationId xmlns:p14="http://schemas.microsoft.com/office/powerpoint/2010/main" val="12275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38D0-1D83-7124-C4DB-6F473343F8C7}"/>
              </a:ext>
            </a:extLst>
          </p:cNvPr>
          <p:cNvSpPr>
            <a:spLocks noGrp="1"/>
          </p:cNvSpPr>
          <p:nvPr>
            <p:ph type="title"/>
          </p:nvPr>
        </p:nvSpPr>
        <p:spPr>
          <a:xfrm>
            <a:off x="876693" y="741391"/>
            <a:ext cx="3712559" cy="1616203"/>
          </a:xfrm>
        </p:spPr>
        <p:txBody>
          <a:bodyPr anchor="b">
            <a:normAutofit/>
          </a:bodyPr>
          <a:lstStyle/>
          <a:p>
            <a:r>
              <a:rPr lang="en-US" sz="3200" dirty="0"/>
              <a:t>3 Month Interaction of Treatment, Marriage, and Race</a:t>
            </a:r>
          </a:p>
        </p:txBody>
      </p:sp>
      <p:sp>
        <p:nvSpPr>
          <p:cNvPr id="3" name="Content Placeholder 2">
            <a:extLst>
              <a:ext uri="{FF2B5EF4-FFF2-40B4-BE49-F238E27FC236}">
                <a16:creationId xmlns:a16="http://schemas.microsoft.com/office/drawing/2014/main" id="{E781553F-B060-21B0-6267-0F9606F07581}"/>
              </a:ext>
            </a:extLst>
          </p:cNvPr>
          <p:cNvSpPr>
            <a:spLocks noGrp="1"/>
          </p:cNvSpPr>
          <p:nvPr>
            <p:ph idx="1"/>
          </p:nvPr>
        </p:nvSpPr>
        <p:spPr>
          <a:xfrm>
            <a:off x="876693" y="2533476"/>
            <a:ext cx="3655050" cy="3447832"/>
          </a:xfrm>
        </p:spPr>
        <p:txBody>
          <a:bodyPr anchor="t">
            <a:normAutofit/>
          </a:bodyPr>
          <a:lstStyle/>
          <a:p>
            <a:r>
              <a:rPr lang="en-US" sz="1400" dirty="0"/>
              <a:t>Looking at our p-values, none of the interactions or effects produce a significant difference in mean ASI Alcohol Composite across the levels of marriage status, treatment, or race. </a:t>
            </a:r>
          </a:p>
          <a:p>
            <a:r>
              <a:rPr lang="en-US" sz="1400" dirty="0"/>
              <a:t>However in our graph we do see a very interesting relationship between marriage status, race, and treatment in that supportive expressive therapy is the only treatment condition where Caucasian mean ASI Alcohol Composite goes up from alone to married.</a:t>
            </a:r>
          </a:p>
          <a:p>
            <a:r>
              <a:rPr lang="en-US" sz="1400" dirty="0"/>
              <a:t>Despite the interesting observation, after doing the contrast neither GDC, nor IDC, nor SE produced a significant difference in Caucasian Marriage Status</a:t>
            </a:r>
          </a:p>
        </p:txBody>
      </p:sp>
      <p:pic>
        <p:nvPicPr>
          <p:cNvPr id="11" name="Picture 10">
            <a:extLst>
              <a:ext uri="{FF2B5EF4-FFF2-40B4-BE49-F238E27FC236}">
                <a16:creationId xmlns:a16="http://schemas.microsoft.com/office/drawing/2014/main" id="{AF4FD73E-87E6-EB4C-5FFA-146419C988AC}"/>
              </a:ext>
            </a:extLst>
          </p:cNvPr>
          <p:cNvPicPr>
            <a:picLocks noChangeAspect="1"/>
          </p:cNvPicPr>
          <p:nvPr/>
        </p:nvPicPr>
        <p:blipFill>
          <a:blip r:embed="rId2"/>
          <a:stretch>
            <a:fillRect/>
          </a:stretch>
        </p:blipFill>
        <p:spPr>
          <a:xfrm>
            <a:off x="4768815" y="4225812"/>
            <a:ext cx="4440489" cy="2279961"/>
          </a:xfrm>
          <a:prstGeom prst="rect">
            <a:avLst/>
          </a:prstGeom>
        </p:spPr>
      </p:pic>
      <p:pic>
        <p:nvPicPr>
          <p:cNvPr id="5" name="Picture 4">
            <a:extLst>
              <a:ext uri="{FF2B5EF4-FFF2-40B4-BE49-F238E27FC236}">
                <a16:creationId xmlns:a16="http://schemas.microsoft.com/office/drawing/2014/main" id="{2FFD19E2-A935-7610-18F6-A55CC70F4DB4}"/>
              </a:ext>
            </a:extLst>
          </p:cNvPr>
          <p:cNvPicPr>
            <a:picLocks noChangeAspect="1"/>
          </p:cNvPicPr>
          <p:nvPr/>
        </p:nvPicPr>
        <p:blipFill>
          <a:blip r:embed="rId3"/>
          <a:stretch>
            <a:fillRect/>
          </a:stretch>
        </p:blipFill>
        <p:spPr>
          <a:xfrm>
            <a:off x="5968374" y="156798"/>
            <a:ext cx="5869277" cy="3837328"/>
          </a:xfrm>
          <a:prstGeom prst="rect">
            <a:avLst/>
          </a:prstGeom>
        </p:spPr>
      </p:pic>
      <p:pic>
        <p:nvPicPr>
          <p:cNvPr id="9" name="Picture 8">
            <a:extLst>
              <a:ext uri="{FF2B5EF4-FFF2-40B4-BE49-F238E27FC236}">
                <a16:creationId xmlns:a16="http://schemas.microsoft.com/office/drawing/2014/main" id="{47FCBDDE-939E-2FD3-0A0F-215800F1A94B}"/>
              </a:ext>
            </a:extLst>
          </p:cNvPr>
          <p:cNvPicPr>
            <a:picLocks noChangeAspect="1"/>
          </p:cNvPicPr>
          <p:nvPr/>
        </p:nvPicPr>
        <p:blipFill>
          <a:blip r:embed="rId4"/>
          <a:stretch>
            <a:fillRect/>
          </a:stretch>
        </p:blipFill>
        <p:spPr>
          <a:xfrm>
            <a:off x="9254348" y="4070701"/>
            <a:ext cx="2812381" cy="2390525"/>
          </a:xfrm>
          <a:prstGeom prst="rect">
            <a:avLst/>
          </a:prstGeom>
        </p:spPr>
      </p:pic>
      <p:grpSp>
        <p:nvGrpSpPr>
          <p:cNvPr id="39" name="Group 38">
            <a:extLst>
              <a:ext uri="{FF2B5EF4-FFF2-40B4-BE49-F238E27FC236}">
                <a16:creationId xmlns:a16="http://schemas.microsoft.com/office/drawing/2014/main" id="{32CC9F2B-E219-AF55-BBE8-372B5AC60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28" name="Rectangle 27">
              <a:extLst>
                <a:ext uri="{FF2B5EF4-FFF2-40B4-BE49-F238E27FC236}">
                  <a16:creationId xmlns:a16="http://schemas.microsoft.com/office/drawing/2014/main" id="{E456E449-1EFC-16B5-CB11-7E6A8BBBC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734DB8-CD27-D04F-74D4-3AC47BA0B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BB1BBD77-E161-9191-A9A4-14DF4B3B606C}"/>
              </a:ext>
            </a:extLst>
          </p:cNvPr>
          <p:cNvPicPr>
            <a:picLocks noChangeAspect="1"/>
          </p:cNvPicPr>
          <p:nvPr/>
        </p:nvPicPr>
        <p:blipFill>
          <a:blip r:embed="rId5"/>
          <a:stretch>
            <a:fillRect/>
          </a:stretch>
        </p:blipFill>
        <p:spPr>
          <a:xfrm>
            <a:off x="342337" y="5961973"/>
            <a:ext cx="4062565" cy="698911"/>
          </a:xfrm>
          <a:prstGeom prst="rect">
            <a:avLst/>
          </a:prstGeom>
        </p:spPr>
      </p:pic>
    </p:spTree>
    <p:extLst>
      <p:ext uri="{BB962C8B-B14F-4D97-AF65-F5344CB8AC3E}">
        <p14:creationId xmlns:p14="http://schemas.microsoft.com/office/powerpoint/2010/main" val="61178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529C51-DF39-8B3C-9743-0E5E5030FCBA}"/>
              </a:ext>
            </a:extLst>
          </p:cNvPr>
          <p:cNvSpPr>
            <a:spLocks noGrp="1"/>
          </p:cNvSpPr>
          <p:nvPr>
            <p:ph type="title"/>
          </p:nvPr>
        </p:nvSpPr>
        <p:spPr>
          <a:xfrm>
            <a:off x="838200" y="978408"/>
            <a:ext cx="3721608" cy="1106424"/>
          </a:xfrm>
        </p:spPr>
        <p:txBody>
          <a:bodyPr>
            <a:normAutofit fontScale="90000"/>
          </a:bodyPr>
          <a:lstStyle/>
          <a:p>
            <a:r>
              <a:rPr lang="en-US" sz="2800" dirty="0"/>
              <a:t>6 Month Interaction of Treatment, Marriage, and Race</a:t>
            </a:r>
          </a:p>
        </p:txBody>
      </p:sp>
      <p:sp>
        <p:nvSpPr>
          <p:cNvPr id="21" name="Rectangle 20">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B49144D-96C3-AAB5-3620-9A7164FA9A79}"/>
              </a:ext>
            </a:extLst>
          </p:cNvPr>
          <p:cNvSpPr>
            <a:spLocks noGrp="1"/>
          </p:cNvSpPr>
          <p:nvPr>
            <p:ph idx="1"/>
          </p:nvPr>
        </p:nvSpPr>
        <p:spPr>
          <a:xfrm>
            <a:off x="409573" y="2368296"/>
            <a:ext cx="4520911" cy="3761248"/>
          </a:xfrm>
        </p:spPr>
        <p:txBody>
          <a:bodyPr>
            <a:normAutofit fontScale="92500" lnSpcReduction="10000"/>
          </a:bodyPr>
          <a:lstStyle/>
          <a:p>
            <a:r>
              <a:rPr lang="en-US" sz="1400" dirty="0"/>
              <a:t>Despite many variables such as marriage status and treatment status alone becoming less significant. Very interestingly, our three way interaction of treatment, marriage status, and race is significant! </a:t>
            </a:r>
          </a:p>
          <a:p>
            <a:r>
              <a:rPr lang="en-US" sz="1400" dirty="0"/>
              <a:t>This can be further seen within our graphs as for the CT and IDC variables we see massive declines in mean ASI Alcohol Composite for Caucasian patients when going from alone to married, but we see rises for this same race for SE and GDC treatments. The same goes for the other way around as IDC and CT have increases in ASI Alcohol Composite for Alone to Married in Non-Caucasian treatments but we see </a:t>
            </a:r>
          </a:p>
          <a:p>
            <a:r>
              <a:rPr lang="en-US" sz="1400" dirty="0"/>
              <a:t>Unlike in 3 month the biggest discrepancies seems to be in Non-Caucasians Marriage status among the 3 treatments. After testing, I found that the difference in Alone vs Married SE Non-Caucasians is significantly different than the difference in Alone vs Married CT Non-Caucasians</a:t>
            </a:r>
          </a:p>
          <a:p>
            <a:r>
              <a:rPr lang="en-US" sz="1400" dirty="0"/>
              <a:t>For consistency’s sake I also tried to test the difference for Caucasians between the 3 treatment groups vs SE but did not find anything significant</a:t>
            </a:r>
          </a:p>
        </p:txBody>
      </p:sp>
      <p:pic>
        <p:nvPicPr>
          <p:cNvPr id="5" name="Picture 4">
            <a:extLst>
              <a:ext uri="{FF2B5EF4-FFF2-40B4-BE49-F238E27FC236}">
                <a16:creationId xmlns:a16="http://schemas.microsoft.com/office/drawing/2014/main" id="{63486B41-DE10-4021-04D4-31B51F229754}"/>
              </a:ext>
            </a:extLst>
          </p:cNvPr>
          <p:cNvPicPr>
            <a:picLocks noChangeAspect="1"/>
          </p:cNvPicPr>
          <p:nvPr/>
        </p:nvPicPr>
        <p:blipFill>
          <a:blip r:embed="rId2"/>
          <a:stretch>
            <a:fillRect/>
          </a:stretch>
        </p:blipFill>
        <p:spPr>
          <a:xfrm>
            <a:off x="5233267" y="0"/>
            <a:ext cx="4201091" cy="3224337"/>
          </a:xfrm>
          <a:prstGeom prst="rect">
            <a:avLst/>
          </a:prstGeom>
        </p:spPr>
      </p:pic>
      <p:pic>
        <p:nvPicPr>
          <p:cNvPr id="7" name="Picture 6">
            <a:extLst>
              <a:ext uri="{FF2B5EF4-FFF2-40B4-BE49-F238E27FC236}">
                <a16:creationId xmlns:a16="http://schemas.microsoft.com/office/drawing/2014/main" id="{8E47BC65-4634-E870-BBEA-408A2017EE65}"/>
              </a:ext>
            </a:extLst>
          </p:cNvPr>
          <p:cNvPicPr>
            <a:picLocks noChangeAspect="1"/>
          </p:cNvPicPr>
          <p:nvPr/>
        </p:nvPicPr>
        <p:blipFill>
          <a:blip r:embed="rId3"/>
          <a:stretch>
            <a:fillRect/>
          </a:stretch>
        </p:blipFill>
        <p:spPr>
          <a:xfrm>
            <a:off x="4994493" y="4019135"/>
            <a:ext cx="3424395" cy="2482358"/>
          </a:xfrm>
          <a:prstGeom prst="rect">
            <a:avLst/>
          </a:prstGeom>
        </p:spPr>
      </p:pic>
      <p:pic>
        <p:nvPicPr>
          <p:cNvPr id="12" name="Picture 11">
            <a:extLst>
              <a:ext uri="{FF2B5EF4-FFF2-40B4-BE49-F238E27FC236}">
                <a16:creationId xmlns:a16="http://schemas.microsoft.com/office/drawing/2014/main" id="{1F278B9F-4316-2F94-303E-AE636BA288EE}"/>
              </a:ext>
            </a:extLst>
          </p:cNvPr>
          <p:cNvPicPr>
            <a:picLocks noChangeAspect="1"/>
          </p:cNvPicPr>
          <p:nvPr/>
        </p:nvPicPr>
        <p:blipFill>
          <a:blip r:embed="rId4"/>
          <a:stretch>
            <a:fillRect/>
          </a:stretch>
        </p:blipFill>
        <p:spPr>
          <a:xfrm>
            <a:off x="9373725" y="0"/>
            <a:ext cx="2783741" cy="3224337"/>
          </a:xfrm>
          <a:prstGeom prst="rect">
            <a:avLst/>
          </a:prstGeom>
        </p:spPr>
      </p:pic>
      <p:pic>
        <p:nvPicPr>
          <p:cNvPr id="6" name="Picture 5">
            <a:extLst>
              <a:ext uri="{FF2B5EF4-FFF2-40B4-BE49-F238E27FC236}">
                <a16:creationId xmlns:a16="http://schemas.microsoft.com/office/drawing/2014/main" id="{F9F95695-EC9A-2362-2CDA-C8FBCF306CDE}"/>
              </a:ext>
            </a:extLst>
          </p:cNvPr>
          <p:cNvPicPr>
            <a:picLocks noChangeAspect="1"/>
          </p:cNvPicPr>
          <p:nvPr/>
        </p:nvPicPr>
        <p:blipFill>
          <a:blip r:embed="rId5"/>
          <a:stretch>
            <a:fillRect/>
          </a:stretch>
        </p:blipFill>
        <p:spPr>
          <a:xfrm>
            <a:off x="8418888" y="4019134"/>
            <a:ext cx="3773112" cy="2475347"/>
          </a:xfrm>
          <a:prstGeom prst="rect">
            <a:avLst/>
          </a:prstGeom>
        </p:spPr>
      </p:pic>
    </p:spTree>
    <p:extLst>
      <p:ext uri="{BB962C8B-B14F-4D97-AF65-F5344CB8AC3E}">
        <p14:creationId xmlns:p14="http://schemas.microsoft.com/office/powerpoint/2010/main" val="148170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407C8-9000-3C7C-381C-0131BA1935F6}"/>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Conclusions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266C01-BCF7-41AE-F7DD-8659708461D9}"/>
              </a:ext>
            </a:extLst>
          </p:cNvPr>
          <p:cNvSpPr>
            <a:spLocks noGrp="1"/>
          </p:cNvSpPr>
          <p:nvPr>
            <p:ph idx="1"/>
          </p:nvPr>
        </p:nvSpPr>
        <p:spPr>
          <a:xfrm>
            <a:off x="1155548" y="2378594"/>
            <a:ext cx="9880893" cy="3959619"/>
          </a:xfrm>
        </p:spPr>
        <p:txBody>
          <a:bodyPr>
            <a:normAutofit/>
          </a:bodyPr>
          <a:lstStyle/>
          <a:p>
            <a:r>
              <a:rPr lang="en-US" sz="2200" dirty="0"/>
              <a:t>Overall, I found the ASI Alcohol Composite to be mostly unaffected by the treatment groups and different livelihoods</a:t>
            </a:r>
          </a:p>
          <a:p>
            <a:r>
              <a:rPr lang="en-US" sz="2200" dirty="0"/>
              <a:t>However, what seemed to be the biggest highlight from the data is that the supportive expressive therapy seemed to always have an interesting effect on married vs alone couples when it pertains to race. </a:t>
            </a:r>
          </a:p>
          <a:p>
            <a:r>
              <a:rPr lang="en-US" sz="2200" dirty="0"/>
              <a:t>Delving deeper, it appears that the biggest difference between treatments was between Supportive Expressive Therapy vs Cognitive Therapy when interacting with Race and Marriage Status</a:t>
            </a:r>
          </a:p>
          <a:p>
            <a:r>
              <a:rPr lang="en-US" sz="2200" dirty="0"/>
              <a:t>Finally, I think a more interesting analysis for this variable would be to see how the ASI Alcohol Index changes over a set period as the means between 3-month and 6-month datasets never seemed to stay consistent with one another.</a:t>
            </a:r>
          </a:p>
        </p:txBody>
      </p:sp>
    </p:spTree>
    <p:extLst>
      <p:ext uri="{BB962C8B-B14F-4D97-AF65-F5344CB8AC3E}">
        <p14:creationId xmlns:p14="http://schemas.microsoft.com/office/powerpoint/2010/main" val="158099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CB96E-6A28-D5FE-5B11-7A55B00BB8C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Background</a:t>
            </a:r>
          </a:p>
        </p:txBody>
      </p:sp>
      <p:sp>
        <p:nvSpPr>
          <p:cNvPr id="3" name="Content Placeholder 2">
            <a:extLst>
              <a:ext uri="{FF2B5EF4-FFF2-40B4-BE49-F238E27FC236}">
                <a16:creationId xmlns:a16="http://schemas.microsoft.com/office/drawing/2014/main" id="{0CA0B443-7F02-B920-2CF0-C3B260E07157}"/>
              </a:ext>
            </a:extLst>
          </p:cNvPr>
          <p:cNvSpPr>
            <a:spLocks noGrp="1"/>
          </p:cNvSpPr>
          <p:nvPr>
            <p:ph idx="1"/>
          </p:nvPr>
        </p:nvSpPr>
        <p:spPr>
          <a:xfrm>
            <a:off x="1371599" y="2318197"/>
            <a:ext cx="9724031" cy="3683358"/>
          </a:xfrm>
        </p:spPr>
        <p:txBody>
          <a:bodyPr anchor="ctr">
            <a:normAutofit/>
          </a:bodyPr>
          <a:lstStyle/>
          <a:p>
            <a:r>
              <a:rPr lang="en-US" sz="1700" dirty="0"/>
              <a:t>We will be looking at a study of 487 patients that were assigned to 4 different manually guided treatments for cocaine: strictly group drug counseling (GDC), cognitive therapy plus GDC,  individual drug counseling with GDC, or supportive expressive therapy plus GDC. </a:t>
            </a:r>
          </a:p>
          <a:p>
            <a:r>
              <a:rPr lang="en-US" sz="1700" dirty="0"/>
              <a:t>For our analysis we will be primarily looking at the reports made after 3 months of treatment and 6 months of treatment</a:t>
            </a:r>
          </a:p>
          <a:p>
            <a:r>
              <a:rPr lang="en-US" sz="1700" dirty="0"/>
              <a:t>Within our analysis we will be looking at how the treatments affected a patient’s alcohol usage</a:t>
            </a:r>
          </a:p>
          <a:p>
            <a:r>
              <a:rPr lang="en-US" sz="1700" dirty="0"/>
              <a:t>To measure a patients we used the Addiction Severity Index (ASI) for alcohol abuse which is a measure scored from a questionnaire administered by clinicians. </a:t>
            </a:r>
          </a:p>
          <a:p>
            <a:r>
              <a:rPr lang="en-US" sz="1700" dirty="0"/>
              <a:t>ASI scoring is based on a series of yes or no scorings where yes/no is signified as 1s and 0s and a total score is calculated. The higher the final score, the higher the need for treatment.</a:t>
            </a:r>
          </a:p>
          <a:p>
            <a:endParaRPr lang="en-US" sz="1700" dirty="0"/>
          </a:p>
        </p:txBody>
      </p:sp>
    </p:spTree>
    <p:extLst>
      <p:ext uri="{BB962C8B-B14F-4D97-AF65-F5344CB8AC3E}">
        <p14:creationId xmlns:p14="http://schemas.microsoft.com/office/powerpoint/2010/main" val="290277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68EC2-B23A-0E60-ADFF-64A3D02F8DC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Average Score per Treatment	</a:t>
            </a:r>
          </a:p>
        </p:txBody>
      </p:sp>
      <p:pic>
        <p:nvPicPr>
          <p:cNvPr id="7" name="Picture 6">
            <a:extLst>
              <a:ext uri="{FF2B5EF4-FFF2-40B4-BE49-F238E27FC236}">
                <a16:creationId xmlns:a16="http://schemas.microsoft.com/office/drawing/2014/main" id="{4010321B-BB05-6568-C6D0-7F62A3D84E41}"/>
              </a:ext>
            </a:extLst>
          </p:cNvPr>
          <p:cNvPicPr>
            <a:picLocks noChangeAspect="1"/>
          </p:cNvPicPr>
          <p:nvPr/>
        </p:nvPicPr>
        <p:blipFill>
          <a:blip r:embed="rId2"/>
          <a:stretch>
            <a:fillRect/>
          </a:stretch>
        </p:blipFill>
        <p:spPr>
          <a:xfrm>
            <a:off x="699714" y="2910624"/>
            <a:ext cx="5131088" cy="2420104"/>
          </a:xfrm>
          <a:prstGeom prst="rect">
            <a:avLst/>
          </a:prstGeom>
        </p:spPr>
      </p:pic>
      <p:pic>
        <p:nvPicPr>
          <p:cNvPr id="11" name="Content Placeholder 10">
            <a:extLst>
              <a:ext uri="{FF2B5EF4-FFF2-40B4-BE49-F238E27FC236}">
                <a16:creationId xmlns:a16="http://schemas.microsoft.com/office/drawing/2014/main" id="{4BC0FB76-123F-D9E6-202C-0BDA4BBB03C8}"/>
              </a:ext>
            </a:extLst>
          </p:cNvPr>
          <p:cNvPicPr>
            <a:picLocks noGrp="1" noChangeAspect="1"/>
          </p:cNvPicPr>
          <p:nvPr>
            <p:ph idx="1"/>
          </p:nvPr>
        </p:nvPicPr>
        <p:blipFill>
          <a:blip r:embed="rId3"/>
          <a:stretch>
            <a:fillRect/>
          </a:stretch>
        </p:blipFill>
        <p:spPr>
          <a:xfrm>
            <a:off x="6361199" y="2985269"/>
            <a:ext cx="5131087" cy="2462922"/>
          </a:xfrm>
          <a:prstGeom prst="rect">
            <a:avLst/>
          </a:prstGeom>
        </p:spPr>
      </p:pic>
    </p:spTree>
    <p:extLst>
      <p:ext uri="{BB962C8B-B14F-4D97-AF65-F5344CB8AC3E}">
        <p14:creationId xmlns:p14="http://schemas.microsoft.com/office/powerpoint/2010/main" val="219189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83DBA3-9322-3327-6D4D-3BCAE8D8BD1F}"/>
              </a:ext>
            </a:extLst>
          </p:cNvPr>
          <p:cNvSpPr>
            <a:spLocks noGrp="1"/>
          </p:cNvSpPr>
          <p:nvPr>
            <p:ph type="title"/>
          </p:nvPr>
        </p:nvSpPr>
        <p:spPr>
          <a:xfrm>
            <a:off x="699713" y="353160"/>
            <a:ext cx="9872191" cy="898581"/>
          </a:xfrm>
        </p:spPr>
        <p:txBody>
          <a:bodyPr vert="horz" lIns="91440" tIns="45720" rIns="91440" bIns="45720" rtlCol="0" anchor="ctr">
            <a:normAutofit/>
          </a:bodyPr>
          <a:lstStyle/>
          <a:p>
            <a:r>
              <a:rPr lang="en-US" sz="4000" dirty="0">
                <a:solidFill>
                  <a:srgbClr val="FFFFFF"/>
                </a:solidFill>
              </a:rPr>
              <a:t>Mean ASI Alcohol Composite by Treatment</a:t>
            </a:r>
          </a:p>
        </p:txBody>
      </p:sp>
      <p:pic>
        <p:nvPicPr>
          <p:cNvPr id="5" name="Content Placeholder 4">
            <a:extLst>
              <a:ext uri="{FF2B5EF4-FFF2-40B4-BE49-F238E27FC236}">
                <a16:creationId xmlns:a16="http://schemas.microsoft.com/office/drawing/2014/main" id="{9C12BB3A-204C-78E5-B3DF-D9C523660D7E}"/>
              </a:ext>
            </a:extLst>
          </p:cNvPr>
          <p:cNvPicPr>
            <a:picLocks noGrp="1" noChangeAspect="1"/>
          </p:cNvPicPr>
          <p:nvPr>
            <p:ph idx="1"/>
          </p:nvPr>
        </p:nvPicPr>
        <p:blipFill rotWithShape="1">
          <a:blip r:embed="rId2"/>
          <a:srcRect r="-3" b="5562"/>
          <a:stretch/>
        </p:blipFill>
        <p:spPr>
          <a:xfrm>
            <a:off x="715748" y="2641782"/>
            <a:ext cx="5131088" cy="3076925"/>
          </a:xfrm>
          <a:prstGeom prst="rect">
            <a:avLst/>
          </a:prstGeom>
        </p:spPr>
      </p:pic>
      <p:pic>
        <p:nvPicPr>
          <p:cNvPr id="4" name="Picture 3">
            <a:extLst>
              <a:ext uri="{FF2B5EF4-FFF2-40B4-BE49-F238E27FC236}">
                <a16:creationId xmlns:a16="http://schemas.microsoft.com/office/drawing/2014/main" id="{59158563-A6A3-8C4B-99E5-F04A767FC493}"/>
              </a:ext>
            </a:extLst>
          </p:cNvPr>
          <p:cNvPicPr>
            <a:picLocks noChangeAspect="1"/>
          </p:cNvPicPr>
          <p:nvPr/>
        </p:nvPicPr>
        <p:blipFill rotWithShape="1">
          <a:blip r:embed="rId3"/>
          <a:srcRect r="-2" b="7292"/>
          <a:stretch/>
        </p:blipFill>
        <p:spPr>
          <a:xfrm>
            <a:off x="6345165" y="2646976"/>
            <a:ext cx="5131087" cy="3139509"/>
          </a:xfrm>
          <a:prstGeom prst="rect">
            <a:avLst/>
          </a:prstGeom>
        </p:spPr>
      </p:pic>
      <p:sp>
        <p:nvSpPr>
          <p:cNvPr id="6" name="Rectangle 5">
            <a:extLst>
              <a:ext uri="{FF2B5EF4-FFF2-40B4-BE49-F238E27FC236}">
                <a16:creationId xmlns:a16="http://schemas.microsoft.com/office/drawing/2014/main" id="{589BB9E3-15DA-4B88-A997-B27567169550}"/>
              </a:ext>
            </a:extLst>
          </p:cNvPr>
          <p:cNvSpPr/>
          <p:nvPr/>
        </p:nvSpPr>
        <p:spPr>
          <a:xfrm>
            <a:off x="1071455" y="1769302"/>
            <a:ext cx="387689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Three Month</a:t>
            </a:r>
          </a:p>
        </p:txBody>
      </p:sp>
      <p:sp>
        <p:nvSpPr>
          <p:cNvPr id="7" name="Rectangle 6">
            <a:extLst>
              <a:ext uri="{FF2B5EF4-FFF2-40B4-BE49-F238E27FC236}">
                <a16:creationId xmlns:a16="http://schemas.microsoft.com/office/drawing/2014/main" id="{A07B1207-5720-C7BF-DECD-E8BCE4A2ACE4}"/>
              </a:ext>
            </a:extLst>
          </p:cNvPr>
          <p:cNvSpPr/>
          <p:nvPr/>
        </p:nvSpPr>
        <p:spPr>
          <a:xfrm>
            <a:off x="7158782" y="1718452"/>
            <a:ext cx="302839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Six Month</a:t>
            </a:r>
          </a:p>
        </p:txBody>
      </p:sp>
    </p:spTree>
    <p:extLst>
      <p:ext uri="{BB962C8B-B14F-4D97-AF65-F5344CB8AC3E}">
        <p14:creationId xmlns:p14="http://schemas.microsoft.com/office/powerpoint/2010/main" val="154909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3CBE6E-E6B2-417D-A61A-D5F70F02A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66BE98-0341-4CFA-8601-3E68FB730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D98FE-6B4E-A35D-55AA-CA19303A66E4}"/>
              </a:ext>
            </a:extLst>
          </p:cNvPr>
          <p:cNvSpPr>
            <a:spLocks noGrp="1"/>
          </p:cNvSpPr>
          <p:nvPr>
            <p:ph type="title"/>
          </p:nvPr>
        </p:nvSpPr>
        <p:spPr>
          <a:xfrm>
            <a:off x="680539" y="1458180"/>
            <a:ext cx="3100522" cy="3941640"/>
          </a:xfrm>
        </p:spPr>
        <p:txBody>
          <a:bodyPr>
            <a:normAutofit/>
          </a:bodyPr>
          <a:lstStyle/>
          <a:p>
            <a:r>
              <a:rPr lang="en-US" sz="2800" dirty="0">
                <a:solidFill>
                  <a:schemeClr val="bg1"/>
                </a:solidFill>
              </a:rPr>
              <a:t>Test Assumptions- One way analysis of treatment type for ASI Alcohol Composite</a:t>
            </a:r>
          </a:p>
        </p:txBody>
      </p:sp>
      <p:sp>
        <p:nvSpPr>
          <p:cNvPr id="12" name="Rectangle 11">
            <a:extLst>
              <a:ext uri="{FF2B5EF4-FFF2-40B4-BE49-F238E27FC236}">
                <a16:creationId xmlns:a16="http://schemas.microsoft.com/office/drawing/2014/main" id="{663E89A1-984A-4500-9453-4203AD1B8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Content Placeholder 2">
            <a:extLst>
              <a:ext uri="{FF2B5EF4-FFF2-40B4-BE49-F238E27FC236}">
                <a16:creationId xmlns:a16="http://schemas.microsoft.com/office/drawing/2014/main" id="{1CE8FEFD-E6E2-DCA4-DDB8-75FEFC4F350E}"/>
              </a:ext>
            </a:extLst>
          </p:cNvPr>
          <p:cNvSpPr>
            <a:spLocks noGrp="1"/>
          </p:cNvSpPr>
          <p:nvPr>
            <p:ph idx="1"/>
          </p:nvPr>
        </p:nvSpPr>
        <p:spPr>
          <a:xfrm>
            <a:off x="5801851" y="1458180"/>
            <a:ext cx="5337242" cy="3941640"/>
          </a:xfrm>
        </p:spPr>
        <p:txBody>
          <a:bodyPr anchor="ctr">
            <a:normAutofit/>
          </a:bodyPr>
          <a:lstStyle/>
          <a:p>
            <a:r>
              <a:rPr lang="en-US" sz="2000" dirty="0"/>
              <a:t>For both 6 month and 3 month results: After testing for homogeneity of variance, the </a:t>
            </a:r>
            <a:r>
              <a:rPr lang="en-US" sz="2000" dirty="0" err="1"/>
              <a:t>levene’s</a:t>
            </a:r>
            <a:r>
              <a:rPr lang="en-US" sz="2000" dirty="0"/>
              <a:t> test proves to be nonsignificant meaning we do have sufficient evidence to state there is homogeneity of the variance. However, our normality of the residuals. After applying a </a:t>
            </a:r>
            <a:r>
              <a:rPr lang="en-US" sz="2000" dirty="0" err="1"/>
              <a:t>boxcox</a:t>
            </a:r>
            <a:r>
              <a:rPr lang="en-US" sz="2000" dirty="0"/>
              <a:t> test on the alcohol ASI (adding a factor of 1 since there exists alcohol ASI scores of 0), we still do not find sufficient evidence to state normality of the residuals proceed to our findings with caution</a:t>
            </a:r>
          </a:p>
          <a:p>
            <a:r>
              <a:rPr lang="en-US" sz="2000" dirty="0"/>
              <a:t>No autocorrelation is testing either month</a:t>
            </a:r>
          </a:p>
        </p:txBody>
      </p:sp>
      <p:sp>
        <p:nvSpPr>
          <p:cNvPr id="14" name="Rectangle 13">
            <a:extLst>
              <a:ext uri="{FF2B5EF4-FFF2-40B4-BE49-F238E27FC236}">
                <a16:creationId xmlns:a16="http://schemas.microsoft.com/office/drawing/2014/main" id="{B3FD642B-C569-4ABB-AE20-EFA6BC995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6" name="Rectangle 15">
            <a:extLst>
              <a:ext uri="{FF2B5EF4-FFF2-40B4-BE49-F238E27FC236}">
                <a16:creationId xmlns:a16="http://schemas.microsoft.com/office/drawing/2014/main" id="{AA92FED3-1F18-4138-B4E4-627D78B00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01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ED331-734B-2A85-F29D-7AA999ADE6D9}"/>
              </a:ext>
            </a:extLst>
          </p:cNvPr>
          <p:cNvSpPr>
            <a:spLocks noGrp="1"/>
          </p:cNvSpPr>
          <p:nvPr>
            <p:ph type="title"/>
          </p:nvPr>
        </p:nvSpPr>
        <p:spPr>
          <a:xfrm>
            <a:off x="1136396" y="457201"/>
            <a:ext cx="3944605" cy="1556870"/>
          </a:xfrm>
        </p:spPr>
        <p:txBody>
          <a:bodyPr anchor="b">
            <a:normAutofit fontScale="90000"/>
          </a:bodyPr>
          <a:lstStyle/>
          <a:p>
            <a:r>
              <a:rPr lang="en-US" sz="4000" dirty="0"/>
              <a:t>3-month  One Level Analysis for Alcohol Usage</a:t>
            </a:r>
          </a:p>
        </p:txBody>
      </p:sp>
      <p:sp>
        <p:nvSpPr>
          <p:cNvPr id="3" name="Content Placeholder 2">
            <a:extLst>
              <a:ext uri="{FF2B5EF4-FFF2-40B4-BE49-F238E27FC236}">
                <a16:creationId xmlns:a16="http://schemas.microsoft.com/office/drawing/2014/main" id="{8A5CC4F8-ED68-B69A-B594-C174F0A2CA38}"/>
              </a:ext>
            </a:extLst>
          </p:cNvPr>
          <p:cNvSpPr>
            <a:spLocks noGrp="1"/>
          </p:cNvSpPr>
          <p:nvPr>
            <p:ph idx="1"/>
          </p:nvPr>
        </p:nvSpPr>
        <p:spPr>
          <a:xfrm>
            <a:off x="1136396" y="2277036"/>
            <a:ext cx="3944603" cy="3461155"/>
          </a:xfrm>
        </p:spPr>
        <p:txBody>
          <a:bodyPr>
            <a:normAutofit/>
          </a:bodyPr>
          <a:lstStyle/>
          <a:p>
            <a:r>
              <a:rPr lang="en-US" sz="2000" dirty="0"/>
              <a:t>With a p-value of .7022, there is not significant evidence to say that the mean ASI Alcohol Composite is different between the 4 treatment methods. As seen in the graph the alcohol composite score tends to stay around the range of .11-.15</a:t>
            </a:r>
          </a:p>
        </p:txBody>
      </p:sp>
      <p:pic>
        <p:nvPicPr>
          <p:cNvPr id="7" name="Picture 6">
            <a:extLst>
              <a:ext uri="{FF2B5EF4-FFF2-40B4-BE49-F238E27FC236}">
                <a16:creationId xmlns:a16="http://schemas.microsoft.com/office/drawing/2014/main" id="{11694DF6-0122-01B7-DDD6-EC914E7CD2DC}"/>
              </a:ext>
            </a:extLst>
          </p:cNvPr>
          <p:cNvPicPr>
            <a:picLocks noChangeAspect="1"/>
          </p:cNvPicPr>
          <p:nvPr/>
        </p:nvPicPr>
        <p:blipFill>
          <a:blip r:embed="rId2"/>
          <a:stretch>
            <a:fillRect/>
          </a:stretch>
        </p:blipFill>
        <p:spPr>
          <a:xfrm>
            <a:off x="5168353" y="457201"/>
            <a:ext cx="6936294" cy="5132858"/>
          </a:xfrm>
          <a:prstGeom prst="rect">
            <a:avLst/>
          </a:prstGeom>
        </p:spPr>
      </p:pic>
      <p:sp>
        <p:nvSpPr>
          <p:cNvPr id="19" name="Rectangle 18">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5CEE2C-B84D-2DA0-1535-E8EC9EF7954B}"/>
              </a:ext>
            </a:extLst>
          </p:cNvPr>
          <p:cNvPicPr>
            <a:picLocks noChangeAspect="1"/>
          </p:cNvPicPr>
          <p:nvPr/>
        </p:nvPicPr>
        <p:blipFill>
          <a:blip r:embed="rId3"/>
          <a:stretch>
            <a:fillRect/>
          </a:stretch>
        </p:blipFill>
        <p:spPr>
          <a:xfrm>
            <a:off x="87353" y="4600147"/>
            <a:ext cx="5080999" cy="1800225"/>
          </a:xfrm>
          <a:prstGeom prst="rect">
            <a:avLst/>
          </a:prstGeom>
        </p:spPr>
      </p:pic>
    </p:spTree>
    <p:extLst>
      <p:ext uri="{BB962C8B-B14F-4D97-AF65-F5344CB8AC3E}">
        <p14:creationId xmlns:p14="http://schemas.microsoft.com/office/powerpoint/2010/main" val="281388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ED331-734B-2A85-F29D-7AA999ADE6D9}"/>
              </a:ext>
            </a:extLst>
          </p:cNvPr>
          <p:cNvSpPr>
            <a:spLocks noGrp="1"/>
          </p:cNvSpPr>
          <p:nvPr>
            <p:ph type="title"/>
          </p:nvPr>
        </p:nvSpPr>
        <p:spPr>
          <a:xfrm>
            <a:off x="1136396" y="457201"/>
            <a:ext cx="4084242" cy="1556870"/>
          </a:xfrm>
        </p:spPr>
        <p:txBody>
          <a:bodyPr anchor="b">
            <a:normAutofit fontScale="90000"/>
          </a:bodyPr>
          <a:lstStyle/>
          <a:p>
            <a:r>
              <a:rPr lang="en-US" sz="4000" dirty="0"/>
              <a:t>6-month  One Level Analysis for Alcohol Usage</a:t>
            </a:r>
          </a:p>
        </p:txBody>
      </p:sp>
      <p:sp>
        <p:nvSpPr>
          <p:cNvPr id="3" name="Content Placeholder 2">
            <a:extLst>
              <a:ext uri="{FF2B5EF4-FFF2-40B4-BE49-F238E27FC236}">
                <a16:creationId xmlns:a16="http://schemas.microsoft.com/office/drawing/2014/main" id="{8A5CC4F8-ED68-B69A-B594-C174F0A2CA38}"/>
              </a:ext>
            </a:extLst>
          </p:cNvPr>
          <p:cNvSpPr>
            <a:spLocks noGrp="1"/>
          </p:cNvSpPr>
          <p:nvPr>
            <p:ph idx="1"/>
          </p:nvPr>
        </p:nvSpPr>
        <p:spPr>
          <a:xfrm>
            <a:off x="1136397" y="2277036"/>
            <a:ext cx="4084242" cy="3461155"/>
          </a:xfrm>
        </p:spPr>
        <p:txBody>
          <a:bodyPr>
            <a:normAutofit/>
          </a:bodyPr>
          <a:lstStyle/>
          <a:p>
            <a:r>
              <a:rPr lang="en-US" sz="2000" dirty="0"/>
              <a:t>With a p-value </a:t>
            </a:r>
            <a:r>
              <a:rPr lang="en-US" sz="2000"/>
              <a:t>of .4389, </a:t>
            </a:r>
            <a:r>
              <a:rPr lang="en-US" sz="2000" dirty="0"/>
              <a:t>there is not significant evidence to say that the mean ASI Alcohol Composite is different between the 4 treatment methods. As seen in the graph the alcohol composite score tends to stay around the range of .13-.16</a:t>
            </a:r>
          </a:p>
        </p:txBody>
      </p:sp>
      <p:pic>
        <p:nvPicPr>
          <p:cNvPr id="8" name="Picture 7">
            <a:extLst>
              <a:ext uri="{FF2B5EF4-FFF2-40B4-BE49-F238E27FC236}">
                <a16:creationId xmlns:a16="http://schemas.microsoft.com/office/drawing/2014/main" id="{993D2AEB-6080-3D46-538A-8A6693752611}"/>
              </a:ext>
            </a:extLst>
          </p:cNvPr>
          <p:cNvPicPr>
            <a:picLocks noChangeAspect="1"/>
          </p:cNvPicPr>
          <p:nvPr/>
        </p:nvPicPr>
        <p:blipFill>
          <a:blip r:embed="rId2"/>
          <a:stretch>
            <a:fillRect/>
          </a:stretch>
        </p:blipFill>
        <p:spPr>
          <a:xfrm>
            <a:off x="5263857" y="457200"/>
            <a:ext cx="6514282" cy="4901999"/>
          </a:xfrm>
          <a:prstGeom prst="rect">
            <a:avLst/>
          </a:prstGeom>
        </p:spPr>
      </p:pic>
      <p:sp>
        <p:nvSpPr>
          <p:cNvPr id="15" name="Rectangle 14">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05AC805-B7F4-7DD0-72CD-7A20D250FAFE}"/>
              </a:ext>
            </a:extLst>
          </p:cNvPr>
          <p:cNvPicPr>
            <a:picLocks noChangeAspect="1"/>
          </p:cNvPicPr>
          <p:nvPr/>
        </p:nvPicPr>
        <p:blipFill>
          <a:blip r:embed="rId3"/>
          <a:stretch>
            <a:fillRect/>
          </a:stretch>
        </p:blipFill>
        <p:spPr>
          <a:xfrm>
            <a:off x="314723" y="4291107"/>
            <a:ext cx="4949133" cy="1885950"/>
          </a:xfrm>
          <a:prstGeom prst="rect">
            <a:avLst/>
          </a:prstGeom>
        </p:spPr>
      </p:pic>
    </p:spTree>
    <p:extLst>
      <p:ext uri="{BB962C8B-B14F-4D97-AF65-F5344CB8AC3E}">
        <p14:creationId xmlns:p14="http://schemas.microsoft.com/office/powerpoint/2010/main" val="58376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B4E31-4FC9-B9E4-2F74-6BA68E9C56DF}"/>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Analyzing Interactions</a:t>
            </a:r>
          </a:p>
        </p:txBody>
      </p:sp>
      <p:sp>
        <p:nvSpPr>
          <p:cNvPr id="48" name="Rectangle 4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76986EF-752A-114C-CACD-7FCA63D6666A}"/>
              </a:ext>
            </a:extLst>
          </p:cNvPr>
          <p:cNvSpPr>
            <a:spLocks noGrp="1"/>
          </p:cNvSpPr>
          <p:nvPr>
            <p:ph idx="1"/>
          </p:nvPr>
        </p:nvSpPr>
        <p:spPr>
          <a:xfrm>
            <a:off x="1155548" y="2217343"/>
            <a:ext cx="9880893" cy="3959619"/>
          </a:xfrm>
        </p:spPr>
        <p:txBody>
          <a:bodyPr>
            <a:normAutofit/>
          </a:bodyPr>
          <a:lstStyle/>
          <a:p>
            <a:r>
              <a:rPr lang="en-US" sz="2400" dirty="0"/>
              <a:t>For our interactions, I was interested in investigating how different livelihoods affected the treatment groups and ASI Alcohol Composite.</a:t>
            </a:r>
          </a:p>
          <a:p>
            <a:r>
              <a:rPr lang="en-US" sz="2400" dirty="0"/>
              <a:t> Therefore, our two- way interaction will involve Marriage Status/treatment group </a:t>
            </a:r>
          </a:p>
          <a:p>
            <a:r>
              <a:rPr lang="en-US" sz="2400" dirty="0"/>
              <a:t>Our 3-way interaction will involve race, marriage status, and treatment group</a:t>
            </a:r>
          </a:p>
          <a:p>
            <a:endParaRPr lang="en-US" sz="2400" dirty="0"/>
          </a:p>
        </p:txBody>
      </p:sp>
    </p:spTree>
    <p:extLst>
      <p:ext uri="{BB962C8B-B14F-4D97-AF65-F5344CB8AC3E}">
        <p14:creationId xmlns:p14="http://schemas.microsoft.com/office/powerpoint/2010/main" val="133167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9396A-9411-CA7B-9731-823E7998BB8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Check Assumptions for 2 way interaction</a:t>
            </a:r>
          </a:p>
        </p:txBody>
      </p:sp>
      <p:sp>
        <p:nvSpPr>
          <p:cNvPr id="3" name="Content Placeholder 2">
            <a:extLst>
              <a:ext uri="{FF2B5EF4-FFF2-40B4-BE49-F238E27FC236}">
                <a16:creationId xmlns:a16="http://schemas.microsoft.com/office/drawing/2014/main" id="{1B55FE4A-1B55-A9CB-1069-6B91AAADD944}"/>
              </a:ext>
            </a:extLst>
          </p:cNvPr>
          <p:cNvSpPr>
            <a:spLocks noGrp="1"/>
          </p:cNvSpPr>
          <p:nvPr>
            <p:ph idx="1"/>
          </p:nvPr>
        </p:nvSpPr>
        <p:spPr>
          <a:xfrm>
            <a:off x="4810259" y="649480"/>
            <a:ext cx="6555347" cy="5546047"/>
          </a:xfrm>
        </p:spPr>
        <p:txBody>
          <a:bodyPr anchor="ctr">
            <a:normAutofit/>
          </a:bodyPr>
          <a:lstStyle/>
          <a:p>
            <a:r>
              <a:rPr lang="en-US" sz="2000" dirty="0"/>
              <a:t>For both 6 month and 3 month results: After creating an </a:t>
            </a:r>
            <a:r>
              <a:rPr lang="en-US" sz="2000" dirty="0" err="1"/>
              <a:t>Ofata</a:t>
            </a:r>
            <a:r>
              <a:rPr lang="en-US" sz="2000" dirty="0"/>
              <a:t> variable, both the 6 month and 3 month 2-way tests we performed a </a:t>
            </a:r>
            <a:r>
              <a:rPr lang="en-US" sz="2000" dirty="0" err="1"/>
              <a:t>Levene’s</a:t>
            </a:r>
            <a:r>
              <a:rPr lang="en-US" sz="2000" dirty="0"/>
              <a:t> test to find we do have sufficient evidence to state there is homogeneity of variance. However, our normality of the residuals. After applying a </a:t>
            </a:r>
            <a:r>
              <a:rPr lang="en-US" sz="2000" dirty="0" err="1"/>
              <a:t>boxcox</a:t>
            </a:r>
            <a:r>
              <a:rPr lang="en-US" sz="2000" dirty="0"/>
              <a:t> test on the alcohol ASI (adding a factor of 1 since there exists alcohol ASI scores of 0), we find the best transformation is lambda=-3. However this produced a non normal residuals so we will proceed to our findings with caution</a:t>
            </a:r>
          </a:p>
          <a:p>
            <a:r>
              <a:rPr lang="en-US" sz="2000" dirty="0"/>
              <a:t>Positive autocorrelation was detected in the 3 month analysis. Due to the randomization of the patients I am not worried by a lack of independence, but this is something I would bring up to the subject testers</a:t>
            </a:r>
          </a:p>
          <a:p>
            <a:endParaRPr lang="en-US" sz="2000" dirty="0"/>
          </a:p>
        </p:txBody>
      </p:sp>
    </p:spTree>
    <p:extLst>
      <p:ext uri="{BB962C8B-B14F-4D97-AF65-F5344CB8AC3E}">
        <p14:creationId xmlns:p14="http://schemas.microsoft.com/office/powerpoint/2010/main" val="3870783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1e4b539-9a14-45e3-a575-e2973a7a6f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5F903CB7E316643A19B760AE44BD371" ma:contentTypeVersion="14" ma:contentTypeDescription="Create a new document." ma:contentTypeScope="" ma:versionID="63eb731840dea4a3c77f5af8ca1cf3bc">
  <xsd:schema xmlns:xsd="http://www.w3.org/2001/XMLSchema" xmlns:xs="http://www.w3.org/2001/XMLSchema" xmlns:p="http://schemas.microsoft.com/office/2006/metadata/properties" xmlns:ns3="d1e4b539-9a14-45e3-a575-e2973a7a6fb2" xmlns:ns4="818633b6-7af1-4cb6-a73d-51257402ea55" targetNamespace="http://schemas.microsoft.com/office/2006/metadata/properties" ma:root="true" ma:fieldsID="b98a1b694b6f09a9ef55557ef776ec56" ns3:_="" ns4:_="">
    <xsd:import namespace="d1e4b539-9a14-45e3-a575-e2973a7a6fb2"/>
    <xsd:import namespace="818633b6-7af1-4cb6-a73d-51257402ea5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e4b539-9a14-45e3-a575-e2973a7a6f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8633b6-7af1-4cb6-a73d-51257402ea5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F22A2F-E886-4A39-9D87-DAB518D74262}">
  <ds:schemaRefs>
    <ds:schemaRef ds:uri="http://www.w3.org/XML/1998/namespace"/>
    <ds:schemaRef ds:uri="http://purl.org/dc/elements/1.1/"/>
    <ds:schemaRef ds:uri="d1e4b539-9a14-45e3-a575-e2973a7a6fb2"/>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818633b6-7af1-4cb6-a73d-51257402ea5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960E8A5-45B3-4838-AF78-740929B79C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e4b539-9a14-45e3-a575-e2973a7a6fb2"/>
    <ds:schemaRef ds:uri="818633b6-7af1-4cb6-a73d-51257402ea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813906-6B4F-44FA-A1A0-E28AA16414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1046</TotalTime>
  <Words>1521</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ASI Alcohol Composite Analysis- Cocaine Treatments and Livelihoods</vt:lpstr>
      <vt:lpstr>Background</vt:lpstr>
      <vt:lpstr>Average Score per Treatment </vt:lpstr>
      <vt:lpstr>Mean ASI Alcohol Composite by Treatment</vt:lpstr>
      <vt:lpstr>Test Assumptions- One way analysis of treatment type for ASI Alcohol Composite</vt:lpstr>
      <vt:lpstr>3-month  One Level Analysis for Alcohol Usage</vt:lpstr>
      <vt:lpstr>6-month  One Level Analysis for Alcohol Usage</vt:lpstr>
      <vt:lpstr>Analyzing Interactions</vt:lpstr>
      <vt:lpstr>Check Assumptions for 2 way interaction</vt:lpstr>
      <vt:lpstr>Interaction of Treatment and Marriage Status (3-month)  </vt:lpstr>
      <vt:lpstr>Interaction of Treatment and Marriage Status (6-month)  </vt:lpstr>
      <vt:lpstr>Testing Assumptions for 3-way interaction of race, marriage status, and treatment group</vt:lpstr>
      <vt:lpstr>3 Month Interaction of Treatment, Marriage, and Race</vt:lpstr>
      <vt:lpstr>6 Month Interaction of Treatment, Marriage, and Race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O'Callaghan, Daniel</dc:creator>
  <cp:lastModifiedBy>Danny O'Callaghan</cp:lastModifiedBy>
  <cp:revision>6</cp:revision>
  <dcterms:created xsi:type="dcterms:W3CDTF">2023-12-02T19:09:56Z</dcterms:created>
  <dcterms:modified xsi:type="dcterms:W3CDTF">2023-12-12T04:27:59Z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0x01010005F903CB7E316643A19B760AE44BD371</vt:lpwstr>
  </property>
</Properties>
</file>