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88" r:id="rId3"/>
    <p:sldId id="290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91" r:id="rId14"/>
    <p:sldId id="264" r:id="rId15"/>
    <p:sldId id="265" r:id="rId16"/>
    <p:sldId id="268" r:id="rId17"/>
    <p:sldId id="294" r:id="rId18"/>
    <p:sldId id="272" r:id="rId19"/>
    <p:sldId id="273" r:id="rId20"/>
    <p:sldId id="289" r:id="rId21"/>
    <p:sldId id="278" r:id="rId22"/>
    <p:sldId id="292" r:id="rId23"/>
    <p:sldId id="279" r:id="rId24"/>
    <p:sldId id="293" r:id="rId25"/>
    <p:sldId id="281" r:id="rId26"/>
    <p:sldId id="282" r:id="rId27"/>
    <p:sldId id="283" r:id="rId28"/>
    <p:sldId id="285" r:id="rId29"/>
    <p:sldId id="286" r:id="rId30"/>
    <p:sldId id="287" r:id="rId31"/>
    <p:sldId id="2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7742B9D-B929-4429-8DB1-2C3949E6653D}">
          <p14:sldIdLst/>
        </p14:section>
        <p14:section name="Default Section" id="{D406087D-2EFD-469C-935A-C434F8CE6826}">
          <p14:sldIdLst>
            <p14:sldId id="256"/>
            <p14:sldId id="288"/>
            <p14:sldId id="290"/>
            <p14:sldId id="263"/>
            <p14:sldId id="257"/>
            <p14:sldId id="258"/>
            <p14:sldId id="259"/>
            <p14:sldId id="260"/>
            <p14:sldId id="261"/>
            <p14:sldId id="262"/>
            <p14:sldId id="266"/>
            <p14:sldId id="267"/>
            <p14:sldId id="291"/>
            <p14:sldId id="264"/>
            <p14:sldId id="265"/>
            <p14:sldId id="268"/>
            <p14:sldId id="294"/>
            <p14:sldId id="272"/>
            <p14:sldId id="273"/>
            <p14:sldId id="289"/>
            <p14:sldId id="278"/>
            <p14:sldId id="292"/>
            <p14:sldId id="279"/>
            <p14:sldId id="293"/>
            <p14:sldId id="281"/>
            <p14:sldId id="282"/>
            <p14:sldId id="283"/>
            <p14:sldId id="285"/>
            <p14:sldId id="286"/>
            <p14:sldId id="28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6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3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7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8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2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4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307/27641837" TargetMode="External"/><Relationship Id="rId2" Type="http://schemas.openxmlformats.org/officeDocument/2006/relationships/hyperlink" Target="https://d2l.wcupa.edu/d2l/le/content/3053732/viewContent/24417308/Vie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earch.ebscohost.com/login.aspx?direct=true&amp;AuthType=sso&amp;db=e000xna&amp;AN=450353&amp;site=eds-live&amp;scope=site" TargetMode="External"/><Relationship Id="rId5" Type="http://schemas.openxmlformats.org/officeDocument/2006/relationships/hyperlink" Target="https://search.ebscohost.com/login.aspx?direct=true&amp;AuthType=sso&amp;db=e000xna&amp;AN=760883&amp;site=eds-live&amp;scope=site" TargetMode="External"/><Relationship Id="rId4" Type="http://schemas.openxmlformats.org/officeDocument/2006/relationships/hyperlink" Target="https://doi.org/10.1080/00029890.1999.1200507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square and rectangle">
            <a:extLst>
              <a:ext uri="{FF2B5EF4-FFF2-40B4-BE49-F238E27FC236}">
                <a16:creationId xmlns:a16="http://schemas.microsoft.com/office/drawing/2014/main" id="{93332191-1500-48AE-BB43-4119B8000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8" b="83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F29DD-056F-424A-B8C3-4C6B550E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Continued Fractions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A281D-4C6F-4074-8D4C-7485DDD63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Danny O’Callaghan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375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BF555C-95C2-48F9-B9AB-7525DB8E97A9}"/>
              </a:ext>
            </a:extLst>
          </p:cNvPr>
          <p:cNvSpPr/>
          <p:nvPr/>
        </p:nvSpPr>
        <p:spPr>
          <a:xfrm>
            <a:off x="0" y="0"/>
            <a:ext cx="8554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Example Explanation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DC524-CF65-4C68-BE3B-273A7544D28B}"/>
                  </a:ext>
                </a:extLst>
              </p:cNvPr>
              <p:cNvSpPr txBox="1"/>
              <p:nvPr/>
            </p:nvSpPr>
            <p:spPr>
              <a:xfrm>
                <a:off x="-176664" y="835366"/>
                <a:ext cx="12179721" cy="382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1+…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DC524-CF65-4C68-BE3B-273A7544D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664" y="835366"/>
                <a:ext cx="12179721" cy="3822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E85F0B3-5FE7-4FDF-9C31-0F79D2C2BB95}"/>
              </a:ext>
            </a:extLst>
          </p:cNvPr>
          <p:cNvSpPr txBox="1"/>
          <p:nvPr/>
        </p:nvSpPr>
        <p:spPr>
          <a:xfrm>
            <a:off x="0" y="1397943"/>
            <a:ext cx="31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Thus:</a:t>
            </a:r>
          </a:p>
        </p:txBody>
      </p:sp>
    </p:spTree>
    <p:extLst>
      <p:ext uri="{BB962C8B-B14F-4D97-AF65-F5344CB8AC3E}">
        <p14:creationId xmlns:p14="http://schemas.microsoft.com/office/powerpoint/2010/main" val="40627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B083DF-3FFF-4464-A75C-919517658379}"/>
              </a:ext>
            </a:extLst>
          </p:cNvPr>
          <p:cNvSpPr/>
          <p:nvPr/>
        </p:nvSpPr>
        <p:spPr>
          <a:xfrm>
            <a:off x="0" y="0"/>
            <a:ext cx="460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 Notation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74568-18D0-4A8F-AA4F-6662C1F44B81}"/>
              </a:ext>
            </a:extLst>
          </p:cNvPr>
          <p:cNvSpPr txBox="1"/>
          <p:nvPr/>
        </p:nvSpPr>
        <p:spPr>
          <a:xfrm>
            <a:off x="0" y="923330"/>
            <a:ext cx="11420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Continued Fractions end up in the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C3FD4-9555-4960-A529-2E3FA5BFF116}"/>
                  </a:ext>
                </a:extLst>
              </p:cNvPr>
              <p:cNvSpPr txBox="1"/>
              <p:nvPr/>
            </p:nvSpPr>
            <p:spPr>
              <a:xfrm>
                <a:off x="331236" y="1631216"/>
                <a:ext cx="5200334" cy="256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6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f>
                                    <m:fPr>
                                      <m:ctrlPr>
                                        <a:rPr lang="en-US" sz="3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360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600" b="0" i="0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C3FD4-9555-4960-A529-2E3FA5BF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6" y="1631216"/>
                <a:ext cx="5200334" cy="2568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64ED691-E224-4EA9-8DA8-688411ACC339}"/>
              </a:ext>
            </a:extLst>
          </p:cNvPr>
          <p:cNvSpPr txBox="1"/>
          <p:nvPr/>
        </p:nvSpPr>
        <p:spPr>
          <a:xfrm>
            <a:off x="5748993" y="3751253"/>
            <a:ext cx="551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Where n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ϵ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ℕ</a:t>
            </a:r>
          </a:p>
        </p:txBody>
      </p:sp>
    </p:spTree>
    <p:extLst>
      <p:ext uri="{BB962C8B-B14F-4D97-AF65-F5344CB8AC3E}">
        <p14:creationId xmlns:p14="http://schemas.microsoft.com/office/powerpoint/2010/main" val="15126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C1F64-CF5C-4A21-971B-BED881710B8D}"/>
              </a:ext>
            </a:extLst>
          </p:cNvPr>
          <p:cNvSpPr/>
          <p:nvPr/>
        </p:nvSpPr>
        <p:spPr>
          <a:xfrm>
            <a:off x="0" y="0"/>
            <a:ext cx="460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 Notation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87C5C-BD01-48F7-A223-1EAEAC1481A9}"/>
              </a:ext>
            </a:extLst>
          </p:cNvPr>
          <p:cNvSpPr txBox="1"/>
          <p:nvPr/>
        </p:nvSpPr>
        <p:spPr>
          <a:xfrm>
            <a:off x="0" y="989045"/>
            <a:ext cx="1015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Using the knowledge of a</a:t>
            </a:r>
            <a:r>
              <a:rPr lang="en-US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where n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ϵ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ℕ the proper notation is: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A0376C-14BD-4345-985A-FA444AD6E9D0}"/>
                  </a:ext>
                </a:extLst>
              </p:cNvPr>
              <p:cNvSpPr txBox="1"/>
              <p:nvPr/>
            </p:nvSpPr>
            <p:spPr>
              <a:xfrm>
                <a:off x="331236" y="1631216"/>
                <a:ext cx="5200334" cy="256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6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…+</m:t>
                                  </m:r>
                                  <m:f>
                                    <m:fPr>
                                      <m:ctrlPr>
                                        <a:rPr lang="en-US" sz="3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360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600" b="0" i="0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A0376C-14BD-4345-985A-FA444AD6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6" y="1631216"/>
                <a:ext cx="5200334" cy="2568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DCAF19-991F-41C1-8B83-1325E6EA745E}"/>
              </a:ext>
            </a:extLst>
          </p:cNvPr>
          <p:cNvSpPr txBox="1"/>
          <p:nvPr/>
        </p:nvSpPr>
        <p:spPr>
          <a:xfrm>
            <a:off x="5551716" y="1980637"/>
            <a:ext cx="135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1C365-ECB3-4836-B008-FDF6635AEECA}"/>
                  </a:ext>
                </a:extLst>
              </p:cNvPr>
              <p:cNvSpPr txBox="1"/>
              <p:nvPr/>
            </p:nvSpPr>
            <p:spPr>
              <a:xfrm>
                <a:off x="6640285" y="2349969"/>
                <a:ext cx="55517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,…,</a:t>
                </a:r>
                <a:r>
                  <a:rPr lang="en-US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1C365-ECB3-4836-B008-FDF6635AE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5" y="2349969"/>
                <a:ext cx="5551715" cy="830997"/>
              </a:xfrm>
              <a:prstGeom prst="rect">
                <a:avLst/>
              </a:prstGeom>
              <a:blipFill>
                <a:blip r:embed="rId3"/>
                <a:stretch>
                  <a:fillRect l="-4940" t="-18248" b="-35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BAA6-C43C-4431-AC44-28C5FBC2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Pierto</a:t>
            </a:r>
            <a:r>
              <a:rPr lang="en-US" dirty="0"/>
              <a:t> </a:t>
            </a:r>
            <a:r>
              <a:rPr lang="en-US" dirty="0" err="1"/>
              <a:t>Cataldi</a:t>
            </a:r>
            <a:r>
              <a:rPr lang="en-US" dirty="0"/>
              <a:t> Notation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386E0-DF40-4B86-84E7-4F7C24A44949}"/>
                  </a:ext>
                </a:extLst>
              </p:cNvPr>
              <p:cNvSpPr txBox="1"/>
              <p:nvPr/>
            </p:nvSpPr>
            <p:spPr>
              <a:xfrm>
                <a:off x="0" y="1870802"/>
                <a:ext cx="9210406" cy="2813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&amp; 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&amp;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&amp;…&amp;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000" dirty="0"/>
              </a:p>
              <a:p>
                <a:pPr/>
                <a:endParaRPr lang="en-US" sz="6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386E0-DF40-4B86-84E7-4F7C24A44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0802"/>
                <a:ext cx="9210406" cy="2813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21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66AFC5-E17A-4465-ACA5-4FEBC4951530}"/>
              </a:ext>
            </a:extLst>
          </p:cNvPr>
          <p:cNvSpPr/>
          <p:nvPr/>
        </p:nvSpPr>
        <p:spPr>
          <a:xfrm>
            <a:off x="0" y="0"/>
            <a:ext cx="42108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Finite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5BC258-07D9-4F80-B399-55EBDBC880D4}"/>
                  </a:ext>
                </a:extLst>
              </p:cNvPr>
              <p:cNvSpPr txBox="1"/>
              <p:nvPr/>
            </p:nvSpPr>
            <p:spPr>
              <a:xfrm>
                <a:off x="4827864" y="0"/>
                <a:ext cx="1194238" cy="1387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119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5BC258-07D9-4F80-B399-55EBDBC88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64" y="0"/>
                <a:ext cx="1194238" cy="1387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59B2521-D65B-42BA-86C5-CEA0EF98D74A}"/>
              </a:ext>
            </a:extLst>
          </p:cNvPr>
          <p:cNvSpPr txBox="1"/>
          <p:nvPr/>
        </p:nvSpPr>
        <p:spPr>
          <a:xfrm>
            <a:off x="0" y="133131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Euclidean Algorithm is a great approach for problems like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07C2A-F20C-4B3A-BAC6-ED6BF47A6DD2}"/>
                  </a:ext>
                </a:extLst>
              </p:cNvPr>
              <p:cNvSpPr txBox="1"/>
              <p:nvPr/>
            </p:nvSpPr>
            <p:spPr>
              <a:xfrm>
                <a:off x="0" y="2005417"/>
                <a:ext cx="4606582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4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119</m:t>
                            </m:r>
                            <m:r>
                              <a:rPr lang="en-US" sz="4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=5</m:t>
                            </m:r>
                            <m:d>
                              <m:dPr>
                                <m:ctrlPr>
                                  <a:rPr lang="en-US" sz="4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d>
                            <m:r>
                              <a:rPr lang="en-US" sz="4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07C2A-F20C-4B3A-BAC6-ED6BF47A6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5417"/>
                <a:ext cx="4606582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276411-88C0-4B33-AA5E-AC2360D764DA}"/>
                  </a:ext>
                </a:extLst>
              </p:cNvPr>
              <p:cNvSpPr txBox="1"/>
              <p:nvPr/>
            </p:nvSpPr>
            <p:spPr>
              <a:xfrm>
                <a:off x="-824815" y="2609824"/>
                <a:ext cx="62497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n-US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4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276411-88C0-4B33-AA5E-AC2360D76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815" y="2609824"/>
                <a:ext cx="624979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535D8D-3016-43ED-94A1-A152E3B27EE6}"/>
                  </a:ext>
                </a:extLst>
              </p:cNvPr>
              <p:cNvSpPr txBox="1"/>
              <p:nvPr/>
            </p:nvSpPr>
            <p:spPr>
              <a:xfrm>
                <a:off x="0" y="3278458"/>
                <a:ext cx="62497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535D8D-3016-43ED-94A1-A152E3B27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8458"/>
                <a:ext cx="6249798" cy="830997"/>
              </a:xfrm>
              <a:prstGeom prst="rect">
                <a:avLst/>
              </a:prstGeom>
              <a:blipFill>
                <a:blip r:embed="rId5"/>
                <a:stretch>
                  <a:fillRect l="-4390" t="-16912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8D944E-D30A-4EB2-A65F-3B4E0F445344}"/>
                  </a:ext>
                </a:extLst>
              </p:cNvPr>
              <p:cNvSpPr txBox="1"/>
              <p:nvPr/>
            </p:nvSpPr>
            <p:spPr>
              <a:xfrm>
                <a:off x="0" y="4045937"/>
                <a:ext cx="35806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=3(1)+0</m:t>
                    </m:r>
                  </m:oMath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8D944E-D30A-4EB2-A65F-3B4E0F445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5937"/>
                <a:ext cx="3580688" cy="830997"/>
              </a:xfrm>
              <a:prstGeom prst="rect">
                <a:avLst/>
              </a:prstGeom>
              <a:blipFill>
                <a:blip r:embed="rId6"/>
                <a:stretch>
                  <a:fillRect l="-7666" t="-16912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72CDEA-845A-43F7-87C2-C293EAD417F1}"/>
              </a:ext>
            </a:extLst>
          </p:cNvPr>
          <p:cNvSpPr txBox="1"/>
          <p:nvPr/>
        </p:nvSpPr>
        <p:spPr>
          <a:xfrm>
            <a:off x="5142452" y="4045817"/>
            <a:ext cx="3363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FBE4299-1610-43BA-929F-BE7E38EAC51E}"/>
              </a:ext>
            </a:extLst>
          </p:cNvPr>
          <p:cNvSpPr/>
          <p:nvPr/>
        </p:nvSpPr>
        <p:spPr>
          <a:xfrm>
            <a:off x="3884103" y="4180425"/>
            <a:ext cx="1125673" cy="562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887012-4090-4079-A581-4EE409E7FDED}"/>
              </a:ext>
            </a:extLst>
          </p:cNvPr>
          <p:cNvSpPr/>
          <p:nvPr/>
        </p:nvSpPr>
        <p:spPr>
          <a:xfrm>
            <a:off x="0" y="-2368"/>
            <a:ext cx="4192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Finite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0FD80-0CDD-4ABF-B043-2BB00F510234}"/>
                  </a:ext>
                </a:extLst>
              </p:cNvPr>
              <p:cNvSpPr txBox="1"/>
              <p:nvPr/>
            </p:nvSpPr>
            <p:spPr>
              <a:xfrm>
                <a:off x="4827864" y="0"/>
                <a:ext cx="1194238" cy="1387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119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0FD80-0CDD-4ABF-B043-2BB00F51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64" y="0"/>
                <a:ext cx="1194238" cy="1387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0A17E-7342-4200-955B-28BE0AD1AB85}"/>
                  </a:ext>
                </a:extLst>
              </p:cNvPr>
              <p:cNvSpPr txBox="1"/>
              <p:nvPr/>
            </p:nvSpPr>
            <p:spPr>
              <a:xfrm>
                <a:off x="0" y="1870802"/>
                <a:ext cx="6951775" cy="3304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119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=5+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>
                            <m:f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0A17E-7342-4200-955B-28BE0AD1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0802"/>
                <a:ext cx="6951775" cy="3304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6A99C25-E5B2-42CC-A678-8856832BB922}"/>
              </a:ext>
            </a:extLst>
          </p:cNvPr>
          <p:cNvSpPr/>
          <p:nvPr/>
        </p:nvSpPr>
        <p:spPr>
          <a:xfrm>
            <a:off x="7510332" y="1551825"/>
            <a:ext cx="4681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Calculator Proof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6624581-FFC4-45DA-96ED-AC873C8E6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15" y="2475155"/>
            <a:ext cx="4455102" cy="25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368F3-FB9F-4B6A-A6D4-03619499DF20}"/>
              </a:ext>
            </a:extLst>
          </p:cNvPr>
          <p:cNvSpPr/>
          <p:nvPr/>
        </p:nvSpPr>
        <p:spPr>
          <a:xfrm>
            <a:off x="80334" y="0"/>
            <a:ext cx="5255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Proper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0FB751-9920-4FA2-A365-B7346676BBDD}"/>
                  </a:ext>
                </a:extLst>
              </p:cNvPr>
              <p:cNvSpPr txBox="1"/>
              <p:nvPr/>
            </p:nvSpPr>
            <p:spPr>
              <a:xfrm>
                <a:off x="0" y="1282974"/>
                <a:ext cx="5209183" cy="17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119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=[5,5,1,3]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0FB751-9920-4FA2-A365-B7346676B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2974"/>
                <a:ext cx="5209183" cy="17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EFA458-7E20-4E4C-B38F-1509D530CC52}"/>
                  </a:ext>
                </a:extLst>
              </p:cNvPr>
              <p:cNvSpPr txBox="1"/>
              <p:nvPr/>
            </p:nvSpPr>
            <p:spPr>
              <a:xfrm>
                <a:off x="-261257" y="3505591"/>
                <a:ext cx="898537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=[1,1,1,1,1,1,1,1,…]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EFA458-7E20-4E4C-B38F-1509D530C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257" y="3505591"/>
                <a:ext cx="898537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FE0A6-E331-47D2-ABFA-71DAD59C5B15}"/>
                  </a:ext>
                </a:extLst>
              </p:cNvPr>
              <p:cNvSpPr txBox="1"/>
              <p:nvPr/>
            </p:nvSpPr>
            <p:spPr>
              <a:xfrm>
                <a:off x="0" y="1870802"/>
                <a:ext cx="7683707" cy="265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119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&amp; 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&amp;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&amp;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  <a:p>
                <a:pPr/>
                <a:endParaRPr lang="en-US" sz="6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FE0A6-E331-47D2-ABFA-71DAD59C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0802"/>
                <a:ext cx="7683707" cy="2657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73758A-284E-44C4-93D4-ED81DAD7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Pierto</a:t>
            </a:r>
            <a:r>
              <a:rPr lang="en-US" dirty="0"/>
              <a:t> </a:t>
            </a:r>
            <a:r>
              <a:rPr lang="en-US" dirty="0" err="1"/>
              <a:t>Cataldi</a:t>
            </a:r>
            <a:r>
              <a:rPr lang="en-US" dirty="0"/>
              <a:t> Notation </a:t>
            </a:r>
          </a:p>
        </p:txBody>
      </p:sp>
    </p:spTree>
    <p:extLst>
      <p:ext uri="{BB962C8B-B14F-4D97-AF65-F5344CB8AC3E}">
        <p14:creationId xmlns:p14="http://schemas.microsoft.com/office/powerpoint/2010/main" val="20788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4415E-4FB8-4C3D-A79B-9108A1F05C57}"/>
              </a:ext>
            </a:extLst>
          </p:cNvPr>
          <p:cNvSpPr/>
          <p:nvPr/>
        </p:nvSpPr>
        <p:spPr>
          <a:xfrm>
            <a:off x="-1" y="0"/>
            <a:ext cx="124422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Notice: Rational Continued Fractions are 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49001-3491-434F-9D9F-712AAF006877}"/>
                  </a:ext>
                </a:extLst>
              </p:cNvPr>
              <p:cNvSpPr txBox="1"/>
              <p:nvPr/>
            </p:nvSpPr>
            <p:spPr>
              <a:xfrm>
                <a:off x="3110906" y="1992630"/>
                <a:ext cx="6220436" cy="18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119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=[5,5,1,3]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49001-3491-434F-9D9F-712AAF006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906" y="1992630"/>
                <a:ext cx="6220436" cy="18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70A65A-2B95-4B57-8E89-435B310B7656}"/>
              </a:ext>
            </a:extLst>
          </p:cNvPr>
          <p:cNvSpPr txBox="1"/>
          <p:nvPr/>
        </p:nvSpPr>
        <p:spPr>
          <a:xfrm>
            <a:off x="117446" y="4334908"/>
            <a:ext cx="12013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Is this true for all rational numbers?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B5C0F-1158-4B6B-B807-B6E0D2B6703C}"/>
              </a:ext>
            </a:extLst>
          </p:cNvPr>
          <p:cNvSpPr txBox="1"/>
          <p:nvPr/>
        </p:nvSpPr>
        <p:spPr>
          <a:xfrm>
            <a:off x="252549" y="5294811"/>
            <a:ext cx="936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Yes, this was proven by Leonard Euler </a:t>
            </a:r>
          </a:p>
        </p:txBody>
      </p:sp>
    </p:spTree>
    <p:extLst>
      <p:ext uri="{BB962C8B-B14F-4D97-AF65-F5344CB8AC3E}">
        <p14:creationId xmlns:p14="http://schemas.microsoft.com/office/powerpoint/2010/main" val="11887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5FBB0-7C23-46E9-A388-10AE3CA8DABD}"/>
              </a:ext>
            </a:extLst>
          </p:cNvPr>
          <p:cNvSpPr/>
          <p:nvPr/>
        </p:nvSpPr>
        <p:spPr>
          <a:xfrm>
            <a:off x="573605" y="0"/>
            <a:ext cx="110448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Proof 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Finite </a:t>
            </a:r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Continued Fractions are Rational</a:t>
            </a:r>
            <a:endParaRPr 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CB41A-BEA4-47E1-9751-4A7281C7F361}"/>
              </a:ext>
            </a:extLst>
          </p:cNvPr>
          <p:cNvSpPr txBox="1"/>
          <p:nvPr/>
        </p:nvSpPr>
        <p:spPr>
          <a:xfrm>
            <a:off x="121297" y="830997"/>
            <a:ext cx="70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Theorem: Any Finite simple continued fraction represents a rational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C5AC8-DC21-424C-A1F0-769FCD4F6F26}"/>
              </a:ext>
            </a:extLst>
          </p:cNvPr>
          <p:cNvSpPr txBox="1"/>
          <p:nvPr/>
        </p:nvSpPr>
        <p:spPr>
          <a:xfrm>
            <a:off x="121297" y="1334278"/>
            <a:ext cx="7651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Proof: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a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ϵℤ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where ∀n≥2 a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≠0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90BB-089B-41A7-A192-8CCF15E341D1}"/>
              </a:ext>
            </a:extLst>
          </p:cNvPr>
          <p:cNvSpPr txBox="1"/>
          <p:nvPr/>
        </p:nvSpPr>
        <p:spPr>
          <a:xfrm>
            <a:off x="0" y="2042164"/>
            <a:ext cx="38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Using a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lets create the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661848-BB74-47B0-8CFE-A8E658CD7E7D}"/>
                  </a:ext>
                </a:extLst>
              </p:cNvPr>
              <p:cNvSpPr txBox="1"/>
              <p:nvPr/>
            </p:nvSpPr>
            <p:spPr>
              <a:xfrm>
                <a:off x="3349690" y="1901803"/>
                <a:ext cx="2816091" cy="1426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…+</m:t>
                                  </m:r>
                                  <m:f>
                                    <m:fPr>
                                      <m:ctrlPr>
                                        <a:rPr lang="en-US" sz="20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661848-BB74-47B0-8CFE-A8E658CD7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90" y="1901803"/>
                <a:ext cx="2816091" cy="1426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78FA1E-F2B7-4F82-82D8-AF13F57CB35F}"/>
              </a:ext>
            </a:extLst>
          </p:cNvPr>
          <p:cNvSpPr txBox="1"/>
          <p:nvPr/>
        </p:nvSpPr>
        <p:spPr>
          <a:xfrm>
            <a:off x="0" y="3368351"/>
            <a:ext cx="11616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Since this equation is finite, we will eventually reach an ending point where there is a fraction.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fraction has a numerator that is an integer, and a denominator is an integer that cannot be 0. 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is identical to the definition of the rational numbers we use in class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386FF-F00B-498D-938E-768F322D3380}"/>
                  </a:ext>
                </a:extLst>
              </p:cNvPr>
              <p:cNvSpPr txBox="1"/>
              <p:nvPr/>
            </p:nvSpPr>
            <p:spPr>
              <a:xfrm>
                <a:off x="0" y="4695162"/>
                <a:ext cx="10356980" cy="76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ϵ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386FF-F00B-498D-938E-768F322D3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5162"/>
                <a:ext cx="10356980" cy="768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D377A28-E526-4F0E-BC64-E3AB7B51ADD2}"/>
              </a:ext>
            </a:extLst>
          </p:cNvPr>
          <p:cNvSpPr/>
          <p:nvPr/>
        </p:nvSpPr>
        <p:spPr>
          <a:xfrm>
            <a:off x="10627567" y="5589036"/>
            <a:ext cx="550506" cy="503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F25E-8593-42D0-BCBF-8DBBBBE4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F549-DC45-41DD-BAE9-53E8AD8FA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94477"/>
            <a:ext cx="8011886" cy="449761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continued fractions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Learning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Proper Notation of Continued Fractions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Finite Continued Fractions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Finite Continued Fractions Proof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Convergents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Irrational Continued Fractions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Periodic Irrational Continued Fractions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Nonperiodic Irrational Continued Fractions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Convergent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6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07D4-4E37-4CB1-9CB2-96CCD0AF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1EB-4D85-46FC-99FE-CF5793905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4114437"/>
          </a:xfrm>
        </p:spPr>
        <p:txBody>
          <a:bodyPr>
            <a:normAutofit/>
          </a:bodyPr>
          <a:lstStyle/>
          <a:p>
            <a:r>
              <a:rPr lang="en-US" b="1" u="sng" dirty="0"/>
              <a:t>Theorem</a:t>
            </a:r>
            <a:r>
              <a:rPr lang="en-US" dirty="0"/>
              <a:t>: Any Rational Number can be expressed as a finite continued fraction </a:t>
            </a:r>
            <a:endParaRPr lang="en-US" b="1" u="sng" dirty="0"/>
          </a:p>
          <a:p>
            <a:r>
              <a:rPr lang="en-US" dirty="0"/>
              <a:t>The converse also proves true, relying heavily on the properties of the Euclidean algorithm and displaying them as a sequence</a:t>
            </a:r>
          </a:p>
          <a:p>
            <a:r>
              <a:rPr lang="en-US" dirty="0"/>
              <a:t>This allows us to use the monotone convergence theorem, to prove the sequence eventually converges</a:t>
            </a:r>
          </a:p>
          <a:p>
            <a:r>
              <a:rPr lang="en-US" dirty="0"/>
              <a:t>Since the sequence converges, the rational number ends up being expressed as a continued fraction</a:t>
            </a:r>
          </a:p>
        </p:txBody>
      </p:sp>
    </p:spTree>
    <p:extLst>
      <p:ext uri="{BB962C8B-B14F-4D97-AF65-F5344CB8AC3E}">
        <p14:creationId xmlns:p14="http://schemas.microsoft.com/office/powerpoint/2010/main" val="416539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D966AB-AB7C-46C3-95EB-047E1E245DB2}"/>
              </a:ext>
            </a:extLst>
          </p:cNvPr>
          <p:cNvSpPr/>
          <p:nvPr/>
        </p:nvSpPr>
        <p:spPr>
          <a:xfrm>
            <a:off x="971080" y="0"/>
            <a:ext cx="3553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Convergents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BD2D3-9564-4CAF-91A6-AE91FA5C084B}"/>
              </a:ext>
            </a:extLst>
          </p:cNvPr>
          <p:cNvSpPr txBox="1"/>
          <p:nvPr/>
        </p:nvSpPr>
        <p:spPr>
          <a:xfrm>
            <a:off x="176169" y="923330"/>
            <a:ext cx="91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Convergents are a method of expressing only part of a continued fraction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E5BE9-1F79-40AF-AA03-7ACF47569053}"/>
              </a:ext>
            </a:extLst>
          </p:cNvPr>
          <p:cNvSpPr txBox="1"/>
          <p:nvPr/>
        </p:nvSpPr>
        <p:spPr>
          <a:xfrm>
            <a:off x="176169" y="1292662"/>
            <a:ext cx="1079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This will be very helpful when expressing some irrational numbers, but easier explained with Rational 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5A2D7-8F49-4C4D-B0CE-AE4F3FDB18A7}"/>
                  </a:ext>
                </a:extLst>
              </p:cNvPr>
              <p:cNvSpPr txBox="1"/>
              <p:nvPr/>
            </p:nvSpPr>
            <p:spPr>
              <a:xfrm>
                <a:off x="260059" y="1805581"/>
                <a:ext cx="3319114" cy="619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convergent,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5A2D7-8F49-4C4D-B0CE-AE4F3FDB1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9" y="1805581"/>
                <a:ext cx="3319114" cy="619657"/>
              </a:xfrm>
              <a:prstGeom prst="rect">
                <a:avLst/>
              </a:prstGeom>
              <a:blipFill>
                <a:blip r:embed="rId2"/>
                <a:stretch>
                  <a:fillRect l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C682F3-61BD-485A-A73E-8FC1191EF660}"/>
              </a:ext>
            </a:extLst>
          </p:cNvPr>
          <p:cNvSpPr txBox="1"/>
          <p:nvPr/>
        </p:nvSpPr>
        <p:spPr>
          <a:xfrm>
            <a:off x="176169" y="2384159"/>
            <a:ext cx="58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Convergents are called the nth convergent,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8F1349-C2C2-4460-AB3D-3670FBD00A34}"/>
                  </a:ext>
                </a:extLst>
              </p:cNvPr>
              <p:cNvSpPr txBox="1"/>
              <p:nvPr/>
            </p:nvSpPr>
            <p:spPr>
              <a:xfrm>
                <a:off x="176169" y="2894202"/>
                <a:ext cx="5251508" cy="1764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 Convergent: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Second Convergent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Nth convergent is equal to the continued fraction itself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8F1349-C2C2-4460-AB3D-3670FBD0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9" y="2894202"/>
                <a:ext cx="5251508" cy="1764970"/>
              </a:xfrm>
              <a:prstGeom prst="rect">
                <a:avLst/>
              </a:prstGeom>
              <a:blipFill>
                <a:blip r:embed="rId3"/>
                <a:stretch>
                  <a:fillRect l="-1045" t="-692" b="-3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1F7B-A484-45F8-ACA4-288A233F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Irrational Numbers are Infinite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3A9F-C07A-4CE2-85DB-4BDB838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Although we will not prove it now, Leonard Euler was also able to prove that irrational numbers are built up by infinite continued fractions.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proof was very helpful towards mathematics as a whole, because it is what allowed mathematicians to prove e and π are irrational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Euler used this rule to prove that e was irrational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Johann Lambert used this rule to prove π was irrational</a:t>
            </a:r>
          </a:p>
        </p:txBody>
      </p:sp>
    </p:spTree>
    <p:extLst>
      <p:ext uri="{BB962C8B-B14F-4D97-AF65-F5344CB8AC3E}">
        <p14:creationId xmlns:p14="http://schemas.microsoft.com/office/powerpoint/2010/main" val="18177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D5B54A-B0A0-41D6-8659-5B526B840A23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Irrational Continued Fractions (Procedure)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D1318-861B-428E-A3AA-DC156889E5D7}"/>
              </a:ext>
            </a:extLst>
          </p:cNvPr>
          <p:cNvSpPr txBox="1"/>
          <p:nvPr/>
        </p:nvSpPr>
        <p:spPr>
          <a:xfrm>
            <a:off x="0" y="923330"/>
            <a:ext cx="102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way to find an infinite continued fraction is by using the  following formula, used by Bill Gosper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7E97F-BFE1-42CA-BD0F-71EF6369481F}"/>
                  </a:ext>
                </a:extLst>
              </p:cNvPr>
              <p:cNvSpPr txBox="1"/>
              <p:nvPr/>
            </p:nvSpPr>
            <p:spPr>
              <a:xfrm>
                <a:off x="-1" y="1292663"/>
                <a:ext cx="4605868" cy="1008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7E97F-BFE1-42CA-BD0F-71EF6369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92663"/>
                <a:ext cx="4605868" cy="1008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74BA3-9BF9-49CC-A6E0-3F1B9D924787}"/>
              </a:ext>
            </a:extLst>
          </p:cNvPr>
          <p:cNvSpPr txBox="1"/>
          <p:nvPr/>
        </p:nvSpPr>
        <p:spPr>
          <a:xfrm>
            <a:off x="7399090" y="1224193"/>
            <a:ext cx="396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Where x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is an irrational number and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is the greatest integer less than x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CEE029-F0A7-41FB-9120-A740D2F5718C}"/>
                  </a:ext>
                </a:extLst>
              </p:cNvPr>
              <p:cNvSpPr txBox="1"/>
              <p:nvPr/>
            </p:nvSpPr>
            <p:spPr>
              <a:xfrm>
                <a:off x="0" y="4293716"/>
                <a:ext cx="6537944" cy="1581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CEE029-F0A7-41FB-9120-A740D2F5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93716"/>
                <a:ext cx="6537944" cy="1581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B23E741-BC33-4BB2-9276-9174AF3083B2}"/>
              </a:ext>
            </a:extLst>
          </p:cNvPr>
          <p:cNvSpPr txBox="1"/>
          <p:nvPr/>
        </p:nvSpPr>
        <p:spPr>
          <a:xfrm>
            <a:off x="4225705" y="1543110"/>
            <a:ext cx="374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n+1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&gt;1 , a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≥1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DBAB5-69EC-42A7-9A59-7582CAC2E764}"/>
              </a:ext>
            </a:extLst>
          </p:cNvPr>
          <p:cNvSpPr txBox="1"/>
          <p:nvPr/>
        </p:nvSpPr>
        <p:spPr>
          <a:xfrm>
            <a:off x="0" y="3584520"/>
            <a:ext cx="308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We then know,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30789A-AB49-42FF-8A8E-3E6E5135B93C}"/>
                  </a:ext>
                </a:extLst>
              </p:cNvPr>
              <p:cNvSpPr txBox="1"/>
              <p:nvPr/>
            </p:nvSpPr>
            <p:spPr>
              <a:xfrm>
                <a:off x="749890" y="2450140"/>
                <a:ext cx="3596818" cy="1008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30789A-AB49-42FF-8A8E-3E6E5135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90" y="2450140"/>
                <a:ext cx="3596818" cy="10083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89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4150-BDDD-4DBE-BA75-D95F4FF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Irrationals are Periodic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B5E-7724-4870-B21C-51AD97A7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first proven by Lagrange in 1768, Lagrange found that quadratic irrationals are periodic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that at some point in the continued fraction of quadratic irrational numbers, the numbers will start repeating themselves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example, earlier we found the golden ratio to be repeating 1s</a:t>
            </a:r>
          </a:p>
        </p:txBody>
      </p:sp>
    </p:spTree>
    <p:extLst>
      <p:ext uri="{BB962C8B-B14F-4D97-AF65-F5344CB8AC3E}">
        <p14:creationId xmlns:p14="http://schemas.microsoft.com/office/powerpoint/2010/main" val="3227134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47297F-F8A9-4BC9-9896-A46F030F4D33}"/>
              </a:ext>
            </a:extLst>
          </p:cNvPr>
          <p:cNvSpPr/>
          <p:nvPr/>
        </p:nvSpPr>
        <p:spPr>
          <a:xfrm>
            <a:off x="0" y="0"/>
            <a:ext cx="1178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Irrational Continued Fractions Example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D064C-2AAB-43A4-9DC2-021D33FE9655}"/>
                  </a:ext>
                </a:extLst>
              </p:cNvPr>
              <p:cNvSpPr txBox="1"/>
              <p:nvPr/>
            </p:nvSpPr>
            <p:spPr>
              <a:xfrm>
                <a:off x="237066" y="923330"/>
                <a:ext cx="610936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D064C-2AAB-43A4-9DC2-021D33FE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6" y="923330"/>
                <a:ext cx="610936" cy="5505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59AEC11-70EA-4001-ADD9-C5F2ED3950B9}"/>
              </a:ext>
            </a:extLst>
          </p:cNvPr>
          <p:cNvSpPr txBox="1"/>
          <p:nvPr/>
        </p:nvSpPr>
        <p:spPr>
          <a:xfrm>
            <a:off x="-49465" y="1438884"/>
            <a:ext cx="262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Step 1: find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8D0B1-8E52-4F15-9913-A196060E78B5}"/>
              </a:ext>
            </a:extLst>
          </p:cNvPr>
          <p:cNvSpPr txBox="1"/>
          <p:nvPr/>
        </p:nvSpPr>
        <p:spPr>
          <a:xfrm>
            <a:off x="-49465" y="2062159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Floor of square root of 6 is 2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Thus a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243AD9-C3CB-4463-B050-AFA973236DC0}"/>
                  </a:ext>
                </a:extLst>
              </p:cNvPr>
              <p:cNvSpPr txBox="1"/>
              <p:nvPr/>
            </p:nvSpPr>
            <p:spPr>
              <a:xfrm>
                <a:off x="33119" y="3262488"/>
                <a:ext cx="5859681" cy="873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6−4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243AD9-C3CB-4463-B050-AFA97323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9" y="3262488"/>
                <a:ext cx="5859681" cy="873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97CFD64-E031-47C3-8727-BF2DB4DBBA98}"/>
              </a:ext>
            </a:extLst>
          </p:cNvPr>
          <p:cNvSpPr txBox="1"/>
          <p:nvPr/>
        </p:nvSpPr>
        <p:spPr>
          <a:xfrm>
            <a:off x="6096000" y="3212410"/>
            <a:ext cx="585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a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? The floor of this number is 2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Thus, a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DF4A0-E98F-4F8F-90E6-EA6B655B3024}"/>
                  </a:ext>
                </a:extLst>
              </p:cNvPr>
              <p:cNvSpPr txBox="1"/>
              <p:nvPr/>
            </p:nvSpPr>
            <p:spPr>
              <a:xfrm>
                <a:off x="33632" y="4829596"/>
                <a:ext cx="7996100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4+2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DF4A0-E98F-4F8F-90E6-EA6B655B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" y="4829596"/>
                <a:ext cx="7996100" cy="786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11D2040-217E-4866-9F8A-F0F5544FD14E}"/>
              </a:ext>
            </a:extLst>
          </p:cNvPr>
          <p:cNvSpPr txBox="1"/>
          <p:nvPr/>
        </p:nvSpPr>
        <p:spPr>
          <a:xfrm>
            <a:off x="8590328" y="4673003"/>
            <a:ext cx="360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a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?  The Floor of this is 4. Thus, a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93920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9228CC-C4E9-4A7B-963A-A8C1C51E7F73}"/>
                  </a:ext>
                </a:extLst>
              </p:cNvPr>
              <p:cNvSpPr txBox="1"/>
              <p:nvPr/>
            </p:nvSpPr>
            <p:spPr>
              <a:xfrm>
                <a:off x="0" y="1473865"/>
                <a:ext cx="6588150" cy="712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6−4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9228CC-C4E9-4A7B-963A-A8C1C51E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3865"/>
                <a:ext cx="6588150" cy="712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A08FCCA-22A2-483C-8855-3D4291ADE3F0}"/>
              </a:ext>
            </a:extLst>
          </p:cNvPr>
          <p:cNvSpPr/>
          <p:nvPr/>
        </p:nvSpPr>
        <p:spPr>
          <a:xfrm>
            <a:off x="0" y="0"/>
            <a:ext cx="1178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Irrational Continued Fractions Example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6FDB6A-694E-4BC7-A4C6-A77ECB2077EC}"/>
                  </a:ext>
                </a:extLst>
              </p:cNvPr>
              <p:cNvSpPr txBox="1"/>
              <p:nvPr/>
            </p:nvSpPr>
            <p:spPr>
              <a:xfrm>
                <a:off x="118533" y="5559585"/>
                <a:ext cx="3494483" cy="688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acc>
                            <m:accPr>
                              <m:chr m:val="̅"/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acc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6FDB6A-694E-4BC7-A4C6-A77ECB207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" y="5559585"/>
                <a:ext cx="3494483" cy="688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BA65B4-F26F-4A4A-A80E-240A34E52B93}"/>
              </a:ext>
            </a:extLst>
          </p:cNvPr>
          <p:cNvSpPr txBox="1"/>
          <p:nvPr/>
        </p:nvSpPr>
        <p:spPr>
          <a:xfrm>
            <a:off x="0" y="2455333"/>
            <a:ext cx="3488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4A1192-1B3C-4C71-B732-3A9EB15080B9}"/>
                  </a:ext>
                </a:extLst>
              </p:cNvPr>
              <p:cNvSpPr txBox="1"/>
              <p:nvPr/>
            </p:nvSpPr>
            <p:spPr>
              <a:xfrm>
                <a:off x="0" y="4182532"/>
                <a:ext cx="200349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4A1192-1B3C-4C71-B732-3A9EB150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2532"/>
                <a:ext cx="2003497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28BF81-EF00-4D6D-86F0-9C3F710B12D4}"/>
                  </a:ext>
                </a:extLst>
              </p:cNvPr>
              <p:cNvSpPr txBox="1"/>
              <p:nvPr/>
            </p:nvSpPr>
            <p:spPr>
              <a:xfrm>
                <a:off x="0" y="3196601"/>
                <a:ext cx="5859681" cy="873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6−4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28BF81-EF00-4D6D-86F0-9C3F710B1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96601"/>
                <a:ext cx="5859681" cy="873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8FD5BD6-B7D1-4006-8DDD-97D9E3377259}"/>
              </a:ext>
            </a:extLst>
          </p:cNvPr>
          <p:cNvSpPr txBox="1"/>
          <p:nvPr/>
        </p:nvSpPr>
        <p:spPr>
          <a:xfrm>
            <a:off x="118533" y="5036365"/>
            <a:ext cx="882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Since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we know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and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are repeating Thus,</a:t>
            </a:r>
          </a:p>
        </p:txBody>
      </p:sp>
    </p:spTree>
    <p:extLst>
      <p:ext uri="{BB962C8B-B14F-4D97-AF65-F5344CB8AC3E}">
        <p14:creationId xmlns:p14="http://schemas.microsoft.com/office/powerpoint/2010/main" val="27301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222967-471D-4016-A794-3D5B77E5B90D}"/>
              </a:ext>
            </a:extLst>
          </p:cNvPr>
          <p:cNvSpPr/>
          <p:nvPr/>
        </p:nvSpPr>
        <p:spPr>
          <a:xfrm>
            <a:off x="0" y="0"/>
            <a:ext cx="1178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Nonperiodic Irrational Continued Fractions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2FCF9-5DD6-43A7-B77A-3E4DC6E48072}"/>
              </a:ext>
            </a:extLst>
          </p:cNvPr>
          <p:cNvSpPr txBox="1"/>
          <p:nvPr/>
        </p:nvSpPr>
        <p:spPr>
          <a:xfrm>
            <a:off x="0" y="1168400"/>
            <a:ext cx="11209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Unlike quadratics, numbers like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e do not have such an easy way of calculating, nor do they eventually become periodic.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DB2A2C-159E-41FB-8664-F80AB82BC2E6}"/>
                  </a:ext>
                </a:extLst>
              </p:cNvPr>
              <p:cNvSpPr txBox="1"/>
              <p:nvPr/>
            </p:nvSpPr>
            <p:spPr>
              <a:xfrm>
                <a:off x="33867" y="2813447"/>
                <a:ext cx="809779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4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=[</m:t>
                    </m:r>
                  </m:oMath>
                </a14:m>
                <a:r>
                  <a:rPr lang="en-US" sz="4000" dirty="0"/>
                  <a:t>3,7,15,1,292,1,1,1,2,1,3,1,14,…]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DB2A2C-159E-41FB-8664-F80AB82BC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2813447"/>
                <a:ext cx="8097794" cy="615553"/>
              </a:xfrm>
              <a:prstGeom prst="rect">
                <a:avLst/>
              </a:prstGeom>
              <a:blipFill>
                <a:blip r:embed="rId2"/>
                <a:stretch>
                  <a:fillRect t="-25743" r="-2485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2C94E4-AA56-46A0-BDA5-C35A26A54A28}"/>
                  </a:ext>
                </a:extLst>
              </p:cNvPr>
              <p:cNvSpPr txBox="1"/>
              <p:nvPr/>
            </p:nvSpPr>
            <p:spPr>
              <a:xfrm>
                <a:off x="0" y="4119940"/>
                <a:ext cx="690900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=[2,1,2,1,1,4,1,1,6,1,1,8,…]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2C94E4-AA56-46A0-BDA5-C35A26A54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9940"/>
                <a:ext cx="690900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5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A0FBF-2113-4231-95DF-51DCF4C3AB13}"/>
              </a:ext>
            </a:extLst>
          </p:cNvPr>
          <p:cNvSpPr/>
          <p:nvPr/>
        </p:nvSpPr>
        <p:spPr>
          <a:xfrm>
            <a:off x="0" y="0"/>
            <a:ext cx="1178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Convergents Test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ED1D5-F82A-4BF4-99E3-870ECF74C802}"/>
              </a:ext>
            </a:extLst>
          </p:cNvPr>
          <p:cNvSpPr txBox="1"/>
          <p:nvPr/>
        </p:nvSpPr>
        <p:spPr>
          <a:xfrm>
            <a:off x="0" y="74506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Theorem: Each Convergent is nearer to the value of an infinite simple continued fraction than is the preceding convergent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7180A-0EA6-4EDE-AA3A-53EB1C08522E}"/>
              </a:ext>
            </a:extLst>
          </p:cNvPr>
          <p:cNvSpPr txBox="1"/>
          <p:nvPr/>
        </p:nvSpPr>
        <p:spPr>
          <a:xfrm>
            <a:off x="0" y="3767792"/>
            <a:ext cx="5808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proof ends up using properties of convergents and absolute values to end up with this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628CD9-72A6-46B3-BD5F-16361B28E3AD}"/>
                  </a:ext>
                </a:extLst>
              </p:cNvPr>
              <p:cNvSpPr txBox="1"/>
              <p:nvPr/>
            </p:nvSpPr>
            <p:spPr>
              <a:xfrm>
                <a:off x="5808133" y="4064001"/>
                <a:ext cx="5808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628CD9-72A6-46B3-BD5F-16361B28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4064001"/>
                <a:ext cx="580813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019AE1-6114-452A-9D70-CBDB611C9CEA}"/>
              </a:ext>
            </a:extLst>
          </p:cNvPr>
          <p:cNvSpPr/>
          <p:nvPr/>
        </p:nvSpPr>
        <p:spPr>
          <a:xfrm>
            <a:off x="0" y="0"/>
            <a:ext cx="1178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Convergents Test application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16ADF-F4F5-463C-A0B5-0DE19E9E53D0}"/>
              </a:ext>
            </a:extLst>
          </p:cNvPr>
          <p:cNvSpPr txBox="1"/>
          <p:nvPr/>
        </p:nvSpPr>
        <p:spPr>
          <a:xfrm>
            <a:off x="0" y="923330"/>
            <a:ext cx="321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8021D4-060C-4915-8DFB-DF39FD1FE6A0}"/>
                  </a:ext>
                </a:extLst>
              </p:cNvPr>
              <p:cNvSpPr txBox="1"/>
              <p:nvPr/>
            </p:nvSpPr>
            <p:spPr>
              <a:xfrm>
                <a:off x="222530" y="1415773"/>
                <a:ext cx="56702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</m:oMath>
                </a14:m>
                <a:r>
                  <a:rPr lang="en-US" sz="2800" dirty="0"/>
                  <a:t>3,7,15,1,292,1,1,1,2,1,3,1,14,…]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8021D4-060C-4915-8DFB-DF39FD1FE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30" y="1415773"/>
                <a:ext cx="5670270" cy="430887"/>
              </a:xfrm>
              <a:prstGeom prst="rect">
                <a:avLst/>
              </a:prstGeom>
              <a:blipFill>
                <a:blip r:embed="rId2"/>
                <a:stretch>
                  <a:fillRect t="-25352" r="-2581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93BE4A-449B-4B5B-8825-D282E2C4D7E7}"/>
              </a:ext>
            </a:extLst>
          </p:cNvPr>
          <p:cNvSpPr txBox="1"/>
          <p:nvPr/>
        </p:nvSpPr>
        <p:spPr>
          <a:xfrm>
            <a:off x="0" y="184666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We know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7796C-0ED3-496A-8085-8208D3B01089}"/>
                  </a:ext>
                </a:extLst>
              </p:cNvPr>
              <p:cNvSpPr txBox="1"/>
              <p:nvPr/>
            </p:nvSpPr>
            <p:spPr>
              <a:xfrm>
                <a:off x="0" y="2369880"/>
                <a:ext cx="45696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=3.14159265358979…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7796C-0ED3-496A-8085-8208D3B0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9880"/>
                <a:ext cx="45696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9661C9C-116C-456F-8A65-5CF494024B55}"/>
              </a:ext>
            </a:extLst>
          </p:cNvPr>
          <p:cNvSpPr txBox="1"/>
          <p:nvPr/>
        </p:nvSpPr>
        <p:spPr>
          <a:xfrm>
            <a:off x="-1" y="5206255"/>
            <a:ext cx="10511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 signs mean?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result means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under-represented by the continued fraction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result means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over-represented by the continued 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475917-5937-4464-BD1B-A611020A2F59}"/>
                  </a:ext>
                </a:extLst>
              </p:cNvPr>
              <p:cNvSpPr txBox="1"/>
              <p:nvPr/>
            </p:nvSpPr>
            <p:spPr>
              <a:xfrm>
                <a:off x="5063727" y="2888317"/>
                <a:ext cx="4108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−3=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0.14159265359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...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475917-5937-4464-BD1B-A611020A2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727" y="2888317"/>
                <a:ext cx="410849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B732BA-AB27-4AF2-BE61-00F0590DD998}"/>
                  </a:ext>
                </a:extLst>
              </p:cNvPr>
              <p:cNvSpPr txBox="1"/>
              <p:nvPr/>
            </p:nvSpPr>
            <p:spPr>
              <a:xfrm>
                <a:off x="0" y="3369283"/>
                <a:ext cx="4841197" cy="807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=3.142857…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B732BA-AB27-4AF2-BE61-00F0590DD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69283"/>
                <a:ext cx="4841197" cy="807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BC02-B08E-4983-BA9D-B39E0845ECB5}"/>
                  </a:ext>
                </a:extLst>
              </p:cNvPr>
              <p:cNvSpPr txBox="1"/>
              <p:nvPr/>
            </p:nvSpPr>
            <p:spPr>
              <a:xfrm>
                <a:off x="5063727" y="3384829"/>
                <a:ext cx="3313086" cy="609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=−.001264</m:t>
                    </m:r>
                  </m:oMath>
                </a14:m>
                <a:r>
                  <a:rPr lang="en-US" sz="2800" dirty="0"/>
                  <a:t>…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BC02-B08E-4983-BA9D-B39E0845E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727" y="3384829"/>
                <a:ext cx="3313086" cy="609911"/>
              </a:xfrm>
              <a:prstGeom prst="rect">
                <a:avLst/>
              </a:prstGeom>
              <a:blipFill>
                <a:blip r:embed="rId6"/>
                <a:stretch>
                  <a:fillRect t="-3000" r="-5525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D7C3C1-A7DD-4E61-899F-6C8ECE524C7A}"/>
                  </a:ext>
                </a:extLst>
              </p:cNvPr>
              <p:cNvSpPr txBox="1"/>
              <p:nvPr/>
            </p:nvSpPr>
            <p:spPr>
              <a:xfrm>
                <a:off x="0" y="4103164"/>
                <a:ext cx="7415813" cy="116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106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318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D7C3C1-A7DD-4E61-899F-6C8ECE524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03164"/>
                <a:ext cx="7415813" cy="11685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419A7F-1DF6-4243-AE3B-67A2F365492E}"/>
                  </a:ext>
                </a:extLst>
              </p:cNvPr>
              <p:cNvSpPr txBox="1"/>
              <p:nvPr/>
            </p:nvSpPr>
            <p:spPr>
              <a:xfrm>
                <a:off x="7839470" y="4006456"/>
                <a:ext cx="38041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=.00008321…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419A7F-1DF6-4243-AE3B-67A2F3654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470" y="4006456"/>
                <a:ext cx="3804118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6AF861-945F-45F1-BF66-97C91F3F9719}"/>
                  </a:ext>
                </a:extLst>
              </p:cNvPr>
              <p:cNvSpPr txBox="1"/>
              <p:nvPr/>
            </p:nvSpPr>
            <p:spPr>
              <a:xfrm>
                <a:off x="85510" y="2949751"/>
                <a:ext cx="10806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6AF861-945F-45F1-BF66-97C91F3F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0" y="2949751"/>
                <a:ext cx="108061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7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  <p:bldP spid="13" grpId="0"/>
      <p:bldP spid="16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A313-52BD-4FBB-A67C-9280C7AD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6FAE-6A90-43D4-86EB-82F0F6C0A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314432" cy="42537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300 BCE Euclid creates the Euclidean Algorithm, a critical part of continued fractions</a:t>
            </a:r>
          </a:p>
          <a:p>
            <a:r>
              <a:rPr lang="en-US" dirty="0"/>
              <a:t>499 </a:t>
            </a:r>
            <a:r>
              <a:rPr lang="en-US" dirty="0" err="1"/>
              <a:t>Aryabata</a:t>
            </a:r>
            <a:r>
              <a:rPr lang="en-US" dirty="0"/>
              <a:t> uses continued fractions for indeterminate equations in his magnum opus, </a:t>
            </a:r>
            <a:r>
              <a:rPr lang="en-US" dirty="0" err="1"/>
              <a:t>Aryabhatiya</a:t>
            </a:r>
            <a:endParaRPr lang="en-US" dirty="0"/>
          </a:p>
          <a:p>
            <a:r>
              <a:rPr lang="en-US" dirty="0"/>
              <a:t>1572 Rafael </a:t>
            </a:r>
            <a:r>
              <a:rPr lang="en-US" dirty="0" err="1"/>
              <a:t>Bombelli</a:t>
            </a:r>
            <a:r>
              <a:rPr lang="en-US" dirty="0"/>
              <a:t> uses a method to extract square roots from equations in a similar manner to continued fractions</a:t>
            </a:r>
          </a:p>
          <a:p>
            <a:r>
              <a:rPr lang="en-US" dirty="0"/>
              <a:t>1613 </a:t>
            </a:r>
            <a:r>
              <a:rPr lang="en-US" dirty="0" err="1"/>
              <a:t>Pierto</a:t>
            </a:r>
            <a:r>
              <a:rPr lang="en-US" dirty="0"/>
              <a:t> </a:t>
            </a:r>
            <a:r>
              <a:rPr lang="en-US" dirty="0" err="1"/>
              <a:t>Cataldi</a:t>
            </a:r>
            <a:r>
              <a:rPr lang="en-US" dirty="0"/>
              <a:t> creates the first notation for continued fractions </a:t>
            </a:r>
          </a:p>
          <a:p>
            <a:r>
              <a:rPr lang="en-US" dirty="0"/>
              <a:t>1695 John Wallis introduces the term continued fraction in </a:t>
            </a:r>
            <a:r>
              <a:rPr lang="en-US" i="1" dirty="0"/>
              <a:t>Opera </a:t>
            </a:r>
            <a:r>
              <a:rPr lang="en-US" i="1" dirty="0" err="1"/>
              <a:t>Matematica</a:t>
            </a:r>
            <a:endParaRPr lang="en-US" i="1" dirty="0"/>
          </a:p>
          <a:p>
            <a:r>
              <a:rPr lang="en-US" dirty="0"/>
              <a:t>1737 Leonard Euler provided first comprehensive list of properties of continued fractions</a:t>
            </a:r>
          </a:p>
          <a:p>
            <a:r>
              <a:rPr lang="en-US" dirty="0"/>
              <a:t>1748 Leonard Euler proves all rational numbers are finite and all irrational numbers are infinite </a:t>
            </a:r>
          </a:p>
          <a:p>
            <a:r>
              <a:rPr lang="en-US" dirty="0"/>
              <a:t>1761 Johann Lambert proves pi is irrational via continued fractions</a:t>
            </a:r>
          </a:p>
          <a:p>
            <a:r>
              <a:rPr lang="en-US" dirty="0"/>
              <a:t>1770 Joseph-Louis Lagrange proves quadratic irrationals are periodic</a:t>
            </a:r>
          </a:p>
          <a:p>
            <a:r>
              <a:rPr lang="en-US" dirty="0"/>
              <a:t>1972 Bill Gosper creates arithmetic algorithms to find continued fractions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2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1BA8E1-F83B-4470-A5AC-C8F81F8E8B80}"/>
                  </a:ext>
                </a:extLst>
              </p:cNvPr>
              <p:cNvSpPr txBox="1"/>
              <p:nvPr/>
            </p:nvSpPr>
            <p:spPr>
              <a:xfrm>
                <a:off x="0" y="2524753"/>
                <a:ext cx="5733557" cy="1045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l-GR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l-GR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−3.14|</m:t>
                    </m:r>
                  </m:oMath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1BA8E1-F83B-4470-A5AC-C8F81F8E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4753"/>
                <a:ext cx="5733557" cy="1045607"/>
              </a:xfrm>
              <a:prstGeom prst="rect">
                <a:avLst/>
              </a:prstGeom>
              <a:blipFill>
                <a:blip r:embed="rId2"/>
                <a:stretch>
                  <a:fillRect l="-6376" t="-4651" b="-1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35B6B-1685-4F98-8F16-62952A93C17B}"/>
                  </a:ext>
                </a:extLst>
              </p:cNvPr>
              <p:cNvSpPr txBox="1"/>
              <p:nvPr/>
            </p:nvSpPr>
            <p:spPr>
              <a:xfrm>
                <a:off x="1385155" y="2647030"/>
                <a:ext cx="22860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35B6B-1685-4F98-8F16-62952A93C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55" y="2647030"/>
                <a:ext cx="228600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B6C4C9F-3884-48EF-9FF4-C82166CF43D8}"/>
              </a:ext>
            </a:extLst>
          </p:cNvPr>
          <p:cNvSpPr/>
          <p:nvPr/>
        </p:nvSpPr>
        <p:spPr>
          <a:xfrm>
            <a:off x="0" y="8709"/>
            <a:ext cx="11379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Which is a better approximation for Pi?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61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AC294-53B7-4FE9-97AF-91F1E1205F42}"/>
              </a:ext>
            </a:extLst>
          </p:cNvPr>
          <p:cNvSpPr txBox="1"/>
          <p:nvPr/>
        </p:nvSpPr>
        <p:spPr>
          <a:xfrm>
            <a:off x="0" y="690665"/>
            <a:ext cx="12005388" cy="409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Brazas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J. (2021). </a:t>
            </a:r>
            <a:r>
              <a:rPr lang="en-US" sz="12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Operations on Sets. 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Personal Collection of J. </a:t>
            </a:r>
            <a:r>
              <a:rPr lang="en-US" sz="12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Brazas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West Chester University of Pennsylvania, West Chester PA. 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https://d2l.wcupa.edu/d2l/le/content/3053732/viewContent/24417308/View</a:t>
            </a:r>
            <a:endParaRPr lang="en-US" sz="1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Cohn, H. (2006). A Short Proof of the Simple Continued Fraction Expansion of 𝑒. </a:t>
            </a:r>
            <a:r>
              <a:rPr lang="en-US" sz="1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Mathematical Monthly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57. 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https://doi.org/10.2307/27641837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Lange, L. J. (1999). An Elegant Continued Fraction for π.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American Mathematical Monthly</a:t>
            </a:r>
            <a:r>
              <a:rPr lang="en-US" sz="12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106</a:t>
            </a:r>
            <a:r>
              <a:rPr lang="en-US" sz="12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(5), 456–458. </a:t>
            </a:r>
            <a:r>
              <a:rPr lang="en-US" sz="12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https://doi.org/10.1080/00029890.1999.12005070</a:t>
            </a:r>
            <a:r>
              <a:rPr lang="en-US" sz="12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200" b="0" i="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Niven, I. (2005). </a:t>
            </a:r>
            <a:r>
              <a:rPr lang="en-US" sz="1200" b="0" i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Irrational Numbers: Vol. </a:t>
            </a:r>
            <a:r>
              <a:rPr lang="en-US" sz="1200" b="0" i="1" dirty="0" err="1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Pbk</a:t>
            </a:r>
            <a:r>
              <a:rPr lang="en-US" sz="1200" b="0" i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edition</a:t>
            </a:r>
            <a:r>
              <a:rPr lang="en-US" sz="1200" b="0" i="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Mathematical Association of America.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200" b="0" i="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https://search.ebscohost.com/login.aspx?direct=true&amp;AuthType=sso&amp;db=e000xna&amp;AN=760883&amp;site=eds-live&amp;scope=site</a:t>
            </a:r>
            <a:r>
              <a:rPr lang="en-US" sz="1200" b="0" i="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2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Olds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C. D. (2012). Continued Fractions. Mathematical Association of America. 	</a:t>
            </a:r>
            <a:r>
              <a:rPr lang="en-US" sz="1200" b="0" i="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https://search.ebscohost.com/login.aspx?direct=true&amp;AuthType=sso&amp;db=e000xna&amp;AN=450353&amp;site=eds-live&amp;scope=site</a:t>
            </a:r>
            <a:endParaRPr lang="en-US" sz="1200" b="0" i="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 contributors. (2022, February 21). Continued fraction. In </a:t>
            </a:r>
            <a:r>
              <a:rPr lang="en-US" sz="12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Wikipedia, The Free Encyclopedia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Retrieved 23:25, March 27, 2022,</a:t>
            </a:r>
            <a:endParaRPr lang="en-US" sz="1200" b="0" i="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4F6D9-8A49-4AC9-906F-F4C763B3C11E}"/>
              </a:ext>
            </a:extLst>
          </p:cNvPr>
          <p:cNvSpPr txBox="1"/>
          <p:nvPr/>
        </p:nvSpPr>
        <p:spPr>
          <a:xfrm>
            <a:off x="5150498" y="0"/>
            <a:ext cx="170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(APA)</a:t>
            </a:r>
          </a:p>
        </p:txBody>
      </p:sp>
    </p:spTree>
    <p:extLst>
      <p:ext uri="{BB962C8B-B14F-4D97-AF65-F5344CB8AC3E}">
        <p14:creationId xmlns:p14="http://schemas.microsoft.com/office/powerpoint/2010/main" val="308470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8159A-FD23-47D7-82D8-2D389FD6B8A7}"/>
              </a:ext>
            </a:extLst>
          </p:cNvPr>
          <p:cNvSpPr/>
          <p:nvPr/>
        </p:nvSpPr>
        <p:spPr>
          <a:xfrm>
            <a:off x="0" y="0"/>
            <a:ext cx="840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Continued Fractions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A3DDD-FE89-4E71-A161-C4790B9596C0}"/>
              </a:ext>
            </a:extLst>
          </p:cNvPr>
          <p:cNvSpPr txBox="1"/>
          <p:nvPr/>
        </p:nvSpPr>
        <p:spPr>
          <a:xfrm>
            <a:off x="0" y="1197033"/>
            <a:ext cx="1152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Continued Fractions is a way of expressing rational and irrational numbers via multiple-decked fractions</a:t>
            </a:r>
          </a:p>
        </p:txBody>
      </p:sp>
    </p:spTree>
    <p:extLst>
      <p:ext uri="{BB962C8B-B14F-4D97-AF65-F5344CB8AC3E}">
        <p14:creationId xmlns:p14="http://schemas.microsoft.com/office/powerpoint/2010/main" val="350850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68F35D-BE98-443D-89A2-F87A0311141E}"/>
              </a:ext>
            </a:extLst>
          </p:cNvPr>
          <p:cNvSpPr/>
          <p:nvPr/>
        </p:nvSpPr>
        <p:spPr>
          <a:xfrm>
            <a:off x="0" y="0"/>
            <a:ext cx="2557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46E9E-C137-4803-B4EA-F9E56EE2C51C}"/>
              </a:ext>
            </a:extLst>
          </p:cNvPr>
          <p:cNvSpPr txBox="1"/>
          <p:nvPr/>
        </p:nvSpPr>
        <p:spPr>
          <a:xfrm>
            <a:off x="5469774" y="2884516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F65D75-9ECF-46F9-83D4-E3D36C03D052}"/>
                  </a:ext>
                </a:extLst>
              </p:cNvPr>
              <p:cNvSpPr txBox="1"/>
              <p:nvPr/>
            </p:nvSpPr>
            <p:spPr>
              <a:xfrm>
                <a:off x="1982310" y="2284351"/>
                <a:ext cx="8227380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9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60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F65D75-9ECF-46F9-83D4-E3D36C03D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310" y="2284351"/>
                <a:ext cx="8227380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8B925-0460-43B5-9DC4-79F27E4306D5}"/>
              </a:ext>
            </a:extLst>
          </p:cNvPr>
          <p:cNvSpPr txBox="1"/>
          <p:nvPr/>
        </p:nvSpPr>
        <p:spPr>
          <a:xfrm>
            <a:off x="5469774" y="2884516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FEC34-CFA0-4350-B8F6-CADAC0A3E188}"/>
              </a:ext>
            </a:extLst>
          </p:cNvPr>
          <p:cNvSpPr/>
          <p:nvPr/>
        </p:nvSpPr>
        <p:spPr>
          <a:xfrm>
            <a:off x="14993" y="0"/>
            <a:ext cx="117294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Typical way to Solve: Quadratic Equation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F6B56F-7283-42A7-A83D-3DE775D39425}"/>
                  </a:ext>
                </a:extLst>
              </p:cNvPr>
              <p:cNvSpPr txBox="1"/>
              <p:nvPr/>
            </p:nvSpPr>
            <p:spPr>
              <a:xfrm>
                <a:off x="195232" y="2296370"/>
                <a:ext cx="8393773" cy="2165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60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6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6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(1)(−1)</m:t>
                              </m:r>
                            </m:e>
                          </m:rad>
                        </m:num>
                        <m:den>
                          <m:r>
                            <a:rPr lang="en-US" sz="6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F6B56F-7283-42A7-A83D-3DE775D3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2" y="2296370"/>
                <a:ext cx="8393773" cy="2165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B06D5B-9B32-42B2-883D-5BC0D72BE598}"/>
                  </a:ext>
                </a:extLst>
              </p:cNvPr>
              <p:cNvSpPr txBox="1"/>
              <p:nvPr/>
            </p:nvSpPr>
            <p:spPr>
              <a:xfrm>
                <a:off x="0" y="4379957"/>
                <a:ext cx="7414953" cy="2038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60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6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B06D5B-9B32-42B2-883D-5BC0D72B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9957"/>
                <a:ext cx="7414953" cy="2038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BC4A64-D82A-42CB-BAAA-389FF1B680EA}"/>
                  </a:ext>
                </a:extLst>
              </p:cNvPr>
              <p:cNvSpPr txBox="1"/>
              <p:nvPr/>
            </p:nvSpPr>
            <p:spPr>
              <a:xfrm>
                <a:off x="195232" y="971470"/>
                <a:ext cx="3744936" cy="1053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BC4A64-D82A-42CB-BAAA-389FF1B68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2" y="971470"/>
                <a:ext cx="3744936" cy="1053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971DE1-15DE-4D73-9A68-FD8A908C594E}"/>
                  </a:ext>
                </a:extLst>
              </p:cNvPr>
              <p:cNvSpPr txBox="1"/>
              <p:nvPr/>
            </p:nvSpPr>
            <p:spPr>
              <a:xfrm>
                <a:off x="611939" y="4379957"/>
                <a:ext cx="6191074" cy="2038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6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971DE1-15DE-4D73-9A68-FD8A908C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9" y="4379957"/>
                <a:ext cx="6191074" cy="2038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907CF-D030-447B-B1F6-F0E02CE84E8D}"/>
                  </a:ext>
                </a:extLst>
              </p:cNvPr>
              <p:cNvSpPr txBox="1"/>
              <p:nvPr/>
            </p:nvSpPr>
            <p:spPr>
              <a:xfrm>
                <a:off x="6182686" y="4681057"/>
                <a:ext cx="26425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is known as the golden ratio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907CF-D030-447B-B1F6-F0E02CE8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686" y="4681057"/>
                <a:ext cx="2642532" cy="1569660"/>
              </a:xfrm>
              <a:prstGeom prst="rect">
                <a:avLst/>
              </a:prstGeom>
              <a:blipFill>
                <a:blip r:embed="rId6"/>
                <a:stretch>
                  <a:fillRect l="-5760" t="-5058" r="-7373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0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3FDB9-7445-4E33-9427-BB46CAC949F0}"/>
              </a:ext>
            </a:extLst>
          </p:cNvPr>
          <p:cNvSpPr txBox="1"/>
          <p:nvPr/>
        </p:nvSpPr>
        <p:spPr>
          <a:xfrm>
            <a:off x="5469774" y="2884516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E1BC46-C059-47ED-9568-02FC719A0548}"/>
              </a:ext>
            </a:extLst>
          </p:cNvPr>
          <p:cNvSpPr/>
          <p:nvPr/>
        </p:nvSpPr>
        <p:spPr>
          <a:xfrm>
            <a:off x="12279" y="0"/>
            <a:ext cx="5126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6C3953-1CA6-498B-9F34-61DDB7A771E1}"/>
                  </a:ext>
                </a:extLst>
              </p:cNvPr>
              <p:cNvSpPr txBox="1"/>
              <p:nvPr/>
            </p:nvSpPr>
            <p:spPr>
              <a:xfrm>
                <a:off x="12279" y="1137195"/>
                <a:ext cx="6855082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6C3953-1CA6-498B-9F34-61DDB7A7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" y="1137195"/>
                <a:ext cx="685508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339AB-5E66-42C9-9950-BF1CB3C8BB23}"/>
                  </a:ext>
                </a:extLst>
              </p:cNvPr>
              <p:cNvSpPr txBox="1"/>
              <p:nvPr/>
            </p:nvSpPr>
            <p:spPr>
              <a:xfrm>
                <a:off x="-665018" y="2292046"/>
                <a:ext cx="625117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339AB-5E66-42C9-9950-BF1CB3C8B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018" y="2292046"/>
                <a:ext cx="6251170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09059E-FBAE-463B-9A4C-C5802912C126}"/>
                  </a:ext>
                </a:extLst>
              </p:cNvPr>
              <p:cNvSpPr txBox="1"/>
              <p:nvPr/>
            </p:nvSpPr>
            <p:spPr>
              <a:xfrm>
                <a:off x="-899423" y="3520334"/>
                <a:ext cx="6483926" cy="2405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09059E-FBAE-463B-9A4C-C5802912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9423" y="3520334"/>
                <a:ext cx="6483926" cy="2405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E18189-0B0A-43C3-92A2-BD3521EA719C}"/>
              </a:ext>
            </a:extLst>
          </p:cNvPr>
          <p:cNvSpPr/>
          <p:nvPr/>
        </p:nvSpPr>
        <p:spPr>
          <a:xfrm>
            <a:off x="12279" y="0"/>
            <a:ext cx="5126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09C4B-7A4A-4D4F-90F2-2D8ECC6B20E1}"/>
              </a:ext>
            </a:extLst>
          </p:cNvPr>
          <p:cNvSpPr txBox="1"/>
          <p:nvPr/>
        </p:nvSpPr>
        <p:spPr>
          <a:xfrm>
            <a:off x="133003" y="923330"/>
            <a:ext cx="1204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For the sake of the example, since x=1+1/x lets plug in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258ED6-CB68-49DA-B96F-21598F719441}"/>
                  </a:ext>
                </a:extLst>
              </p:cNvPr>
              <p:cNvSpPr txBox="1"/>
              <p:nvPr/>
            </p:nvSpPr>
            <p:spPr>
              <a:xfrm>
                <a:off x="-947650" y="1569661"/>
                <a:ext cx="6251170" cy="2323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258ED6-CB68-49DA-B96F-21598F71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7650" y="1569661"/>
                <a:ext cx="6251170" cy="2323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DBCB1C-0217-4DFF-9511-ED3FF9E13A44}"/>
              </a:ext>
            </a:extLst>
          </p:cNvPr>
          <p:cNvSpPr/>
          <p:nvPr/>
        </p:nvSpPr>
        <p:spPr>
          <a:xfrm>
            <a:off x="12279" y="0"/>
            <a:ext cx="5126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857D0-0DF0-40EB-A4F6-87F4C9DE0CCA}"/>
              </a:ext>
            </a:extLst>
          </p:cNvPr>
          <p:cNvSpPr txBox="1"/>
          <p:nvPr/>
        </p:nvSpPr>
        <p:spPr>
          <a:xfrm>
            <a:off x="5138426" y="138499"/>
            <a:ext cx="1204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Keep plugging in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A33CD2-92EE-4B19-AA0A-917EA19CAC2D}"/>
                  </a:ext>
                </a:extLst>
              </p:cNvPr>
              <p:cNvSpPr txBox="1"/>
              <p:nvPr/>
            </p:nvSpPr>
            <p:spPr>
              <a:xfrm>
                <a:off x="-1" y="804889"/>
                <a:ext cx="12179721" cy="5348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5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5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5400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5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5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5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1+…</m:t>
                                              </m:r>
                                            </m:den>
                                          </m:f>
                                        </m:den>
                                      </m:f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A33CD2-92EE-4B19-AA0A-917EA19C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04889"/>
                <a:ext cx="12179721" cy="5348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6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9165</TotalTime>
  <Words>1426</Words>
  <Application>Microsoft Office PowerPoint</Application>
  <PresentationFormat>Widescreen</PresentationFormat>
  <Paragraphs>174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Tw Cen MT</vt:lpstr>
      <vt:lpstr>RetrospectVTI</vt:lpstr>
      <vt:lpstr>Continued Fractions</vt:lpstr>
      <vt:lpstr>Table of Contents </vt:lpstr>
      <vt:lpstr>Timeline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Pierto Cataldi Notation </vt:lpstr>
      <vt:lpstr>PowerPoint Presentation</vt:lpstr>
      <vt:lpstr>PowerPoint Presentation</vt:lpstr>
      <vt:lpstr>PowerPoint Presentation</vt:lpstr>
      <vt:lpstr>Pierto Cataldi Notation </vt:lpstr>
      <vt:lpstr>PowerPoint Presentation</vt:lpstr>
      <vt:lpstr>PowerPoint Presentation</vt:lpstr>
      <vt:lpstr>The Converse</vt:lpstr>
      <vt:lpstr>PowerPoint Presentation</vt:lpstr>
      <vt:lpstr>Irrational Numbers are Infinite</vt:lpstr>
      <vt:lpstr>PowerPoint Presentation</vt:lpstr>
      <vt:lpstr>Quadratic Irrationals are Periodic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Continued Fractions</dc:title>
  <dc:creator>O'Callaghan, Daniel</dc:creator>
  <cp:lastModifiedBy>Danny</cp:lastModifiedBy>
  <cp:revision>93</cp:revision>
  <dcterms:created xsi:type="dcterms:W3CDTF">2021-04-26T00:11:48Z</dcterms:created>
  <dcterms:modified xsi:type="dcterms:W3CDTF">2022-03-30T19:33:15Z</dcterms:modified>
</cp:coreProperties>
</file>