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9" r:id="rId3"/>
    <p:sldId id="258" r:id="rId4"/>
    <p:sldId id="259" r:id="rId5"/>
    <p:sldId id="260" r:id="rId6"/>
    <p:sldId id="262" r:id="rId7"/>
    <p:sldId id="265" r:id="rId8"/>
    <p:sldId id="271" r:id="rId9"/>
    <p:sldId id="272" r:id="rId10"/>
    <p:sldId id="264" r:id="rId11"/>
    <p:sldId id="273" r:id="rId12"/>
    <p:sldId id="275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7" r:id="rId26"/>
    <p:sldId id="263" r:id="rId27"/>
    <p:sldId id="269" r:id="rId28"/>
    <p:sldId id="266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1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3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2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2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2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8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5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6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5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1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0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5B21E7-5CD1-4711-A50F-8000A776D4A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E74A0D-08CA-430E-AE2F-459256D0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DD86-79E0-ECC8-C6D7-AD3D07D6F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 Compare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AC3D2-765B-D40B-E06F-D8E1E3D40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Great Proc When used Right</a:t>
            </a:r>
          </a:p>
        </p:txBody>
      </p:sp>
    </p:spTree>
    <p:extLst>
      <p:ext uri="{BB962C8B-B14F-4D97-AF65-F5344CB8AC3E}">
        <p14:creationId xmlns:p14="http://schemas.microsoft.com/office/powerpoint/2010/main" val="67778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65F091-A746-0A2F-55E3-496F91A7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Datasets used for examples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BA00B-0EC2-9DFE-4036-99C153D50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730" y="1220869"/>
            <a:ext cx="2992581" cy="279806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DEE29F-DFAB-F791-8E2B-9103E695EA68}"/>
              </a:ext>
            </a:extLst>
          </p:cNvPr>
          <p:cNvSpPr txBox="1"/>
          <p:nvPr/>
        </p:nvSpPr>
        <p:spPr>
          <a:xfrm>
            <a:off x="2046730" y="671161"/>
            <a:ext cx="2899138" cy="37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7DAAE-274B-9636-1F99-9F780D197240}"/>
              </a:ext>
            </a:extLst>
          </p:cNvPr>
          <p:cNvSpPr txBox="1"/>
          <p:nvPr/>
        </p:nvSpPr>
        <p:spPr>
          <a:xfrm>
            <a:off x="6519864" y="657680"/>
            <a:ext cx="405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CA805A-8137-2D6F-30FE-8609BF87A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6923" y="1133226"/>
            <a:ext cx="3886976" cy="29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3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880B-3F41-BB86-3AD4-7637ECA2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1B44B-D2FD-FCE7-7118-9347CAC0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7" y="2796806"/>
            <a:ext cx="7930345" cy="12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4D5F-3A0D-C9C0-2C47-7FAB0CD2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09CA3-5EA8-3329-772E-2F2F7846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88" y="2560903"/>
            <a:ext cx="6924623" cy="29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0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45CA-7679-69B0-133A-455616D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E8713-C532-3A15-17CF-B5CD899F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19" y="2699557"/>
            <a:ext cx="9807525" cy="29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9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7A11-5D15-18CB-8FEE-1983657B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7961B-9E95-2A02-ACF8-D9009607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44" y="2314567"/>
            <a:ext cx="4943511" cy="22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781E-D202-5600-3436-829A732E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F4850-8F43-0EEA-A287-02941969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2" y="2590794"/>
            <a:ext cx="6965824" cy="23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D773-B12D-1A70-ED8D-81496CA9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4/5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BC060-8187-E8B5-F19C-792B6998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7" y="2635414"/>
            <a:ext cx="3057547" cy="2190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9CEFB-4733-1987-1316-2F8966B8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21" y="2547457"/>
            <a:ext cx="3219474" cy="2943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6A760-44B8-2803-C617-02217551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966561"/>
            <a:ext cx="4090606" cy="252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3A2-834D-AD2B-0089-46E11D99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7926-CF9C-DF6B-5D81-52466068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pointing out the fact 2 variables are not in </a:t>
            </a:r>
            <a:r>
              <a:rPr lang="en-US" dirty="0" err="1"/>
              <a:t>base_alphabet</a:t>
            </a:r>
            <a:r>
              <a:rPr lang="en-US" dirty="0"/>
              <a:t>, the 2 variables are not reported we fix this using the list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22378-EBED-6BC0-78B9-5C794AAD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69" y="3759769"/>
            <a:ext cx="9673625" cy="13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8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5BC-6A80-CAF3-6B89-134BEAF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C5883-AE93-8BBB-B6BD-FFC37C85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20" y="2808088"/>
            <a:ext cx="7320160" cy="17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1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1C05-CB4F-6FF3-2493-24244058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F99B-1DAB-4B6C-2B0E-50667B42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dataset 2 was accidentally sorted first, what would happen?</a:t>
            </a:r>
          </a:p>
        </p:txBody>
      </p:sp>
    </p:spTree>
    <p:extLst>
      <p:ext uri="{BB962C8B-B14F-4D97-AF65-F5344CB8AC3E}">
        <p14:creationId xmlns:p14="http://schemas.microsoft.com/office/powerpoint/2010/main" val="98451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664B-8B72-DF75-A176-1E88A5CB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E3C0-EBA9-47D6-A91B-932B4E54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Proc Compare Does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Cautions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Approaching Datasets</a:t>
            </a:r>
          </a:p>
          <a:p>
            <a:r>
              <a:rPr lang="en-US" dirty="0"/>
              <a:t>Advantages/Disadvantages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3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B4A8-951D-0720-C2D2-005962E6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182" y="1048808"/>
            <a:ext cx="9601196" cy="1303867"/>
          </a:xfrm>
        </p:spPr>
        <p:txBody>
          <a:bodyPr/>
          <a:lstStyle/>
          <a:p>
            <a:r>
              <a:rPr lang="en-US" dirty="0"/>
              <a:t>LOTS of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71DB3-A958-2546-6191-8B28DEF5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662A8-6803-4DCA-6D90-BF4319BA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905403"/>
            <a:ext cx="4696915" cy="50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6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6E10-1F98-7D80-8EF4-502603A2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0DA5-7830-2BC2-16DB-241B905D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dataset by the same variable</a:t>
            </a:r>
          </a:p>
        </p:txBody>
      </p:sp>
    </p:spTree>
    <p:extLst>
      <p:ext uri="{BB962C8B-B14F-4D97-AF65-F5344CB8AC3E}">
        <p14:creationId xmlns:p14="http://schemas.microsoft.com/office/powerpoint/2010/main" val="350667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BB46-17A8-BEC1-5C5F-DB5215B2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CC03-E40D-DA80-C3C2-5C0D540F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do not want to analyze the differences at the .0001 level? What if we wanted to look at the change at the .001 level?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71C32-54FF-353C-DB49-C1183916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37" y="3539595"/>
            <a:ext cx="9104124" cy="6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4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7BCE-AC1B-C077-840E-BC7D6A33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A3582-19B1-72E8-98A6-0B209DDE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32" y="2556932"/>
            <a:ext cx="7915333" cy="29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5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A8A4-3970-F90F-2C3B-9DAD2292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97EC-3932-007F-1290-15381C90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 no! The new </a:t>
            </a:r>
            <a:r>
              <a:rPr lang="en-US" dirty="0" err="1"/>
              <a:t>datamakers</a:t>
            </a:r>
            <a:r>
              <a:rPr lang="en-US" dirty="0"/>
              <a:t> forgot about the letter c! What happens to the output? </a:t>
            </a:r>
          </a:p>
        </p:txBody>
      </p:sp>
    </p:spTree>
    <p:extLst>
      <p:ext uri="{BB962C8B-B14F-4D97-AF65-F5344CB8AC3E}">
        <p14:creationId xmlns:p14="http://schemas.microsoft.com/office/powerpoint/2010/main" val="264739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7E83-5E15-59B0-45AD-764BEAC4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C491B-1CDC-333C-4A50-E3118C98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03" y="852475"/>
            <a:ext cx="4657142" cy="53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52FE-A923-CD86-03CB-51596DA5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approach different types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349D-8FD7-C0BA-FFC8-BCE0D50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Sorted Datasets with equal observations: Feel free to look at all of proc compare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Datasets with a different number of observations: approach differences cautiously, stick to format 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Datasets that should be the same but have a lot of differences: Only use for comparing formats </a:t>
            </a:r>
          </a:p>
        </p:txBody>
      </p:sp>
    </p:spTree>
    <p:extLst>
      <p:ext uri="{BB962C8B-B14F-4D97-AF65-F5344CB8AC3E}">
        <p14:creationId xmlns:p14="http://schemas.microsoft.com/office/powerpoint/2010/main" val="319037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2B50-3520-BB6B-42BF-D9B66496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Compare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7870-E573-DCDC-85B6-6A69015A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at finding differences in format</a:t>
            </a:r>
          </a:p>
          <a:p>
            <a:r>
              <a:rPr lang="en-US" dirty="0"/>
              <a:t>Great at finding differences in variable name</a:t>
            </a:r>
          </a:p>
          <a:p>
            <a:r>
              <a:rPr lang="en-US" dirty="0"/>
              <a:t>Great at comparing the differences allocated to format changes</a:t>
            </a:r>
          </a:p>
        </p:txBody>
      </p:sp>
    </p:spTree>
    <p:extLst>
      <p:ext uri="{BB962C8B-B14F-4D97-AF65-F5344CB8AC3E}">
        <p14:creationId xmlns:p14="http://schemas.microsoft.com/office/powerpoint/2010/main" val="1370628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103B-4690-2402-D74D-50EF4073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Compare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BBFA-A635-008C-F951-6C01E027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Compare being strictly row to row comparisons can lead to people making false conclusions about the differences within their data</a:t>
            </a:r>
          </a:p>
          <a:p>
            <a:r>
              <a:rPr lang="en-US" dirty="0"/>
              <a:t>Having one extra observation destroys the observation comparison feature</a:t>
            </a:r>
          </a:p>
          <a:p>
            <a:r>
              <a:rPr lang="en-US" dirty="0"/>
              <a:t>Multiple different observations throughout different variables will blowup output</a:t>
            </a:r>
          </a:p>
          <a:p>
            <a:r>
              <a:rPr lang="en-US" dirty="0"/>
              <a:t>Outside of its format comparison feature, most comparisons it does are better founded through merging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69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FB48-4011-8984-2FEC-0239FF7D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3860-FC24-A699-FD5A-AB1BD7CB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Compare is a great Proc if you know exactly what you want out of it.</a:t>
            </a:r>
          </a:p>
          <a:p>
            <a:r>
              <a:rPr lang="en-US" dirty="0"/>
              <a:t>Although it can be quite limiting in its row observations, its format comparison and list tools are extremely efficient.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F76E-E908-723C-1DF6-7DD02A50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Proc Compare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3D43-D508-FD79-54EA-085847E7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598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 Compare is used to,  as the name implies, compare 2 datasets</a:t>
            </a:r>
          </a:p>
          <a:p>
            <a:r>
              <a:rPr lang="en-US" dirty="0"/>
              <a:t>Proc Compare can compare:</a:t>
            </a:r>
          </a:p>
          <a:p>
            <a:pPr lvl="1"/>
            <a:r>
              <a:rPr lang="en-US" dirty="0"/>
              <a:t>Different Observations</a:t>
            </a:r>
          </a:p>
          <a:p>
            <a:pPr lvl="1"/>
            <a:r>
              <a:rPr lang="en-US" dirty="0"/>
              <a:t>Number of variables</a:t>
            </a:r>
          </a:p>
          <a:p>
            <a:pPr lvl="1"/>
            <a:r>
              <a:rPr lang="en-US" dirty="0"/>
              <a:t>Row Totals</a:t>
            </a:r>
          </a:p>
          <a:p>
            <a:pPr lvl="1"/>
            <a:r>
              <a:rPr lang="en-US" dirty="0"/>
              <a:t>Different Formats</a:t>
            </a:r>
          </a:p>
          <a:p>
            <a:r>
              <a:rPr lang="en-US" dirty="0"/>
              <a:t>What it CANNOT compare</a:t>
            </a:r>
          </a:p>
          <a:p>
            <a:pPr lvl="1"/>
            <a:r>
              <a:rPr lang="en-US" dirty="0"/>
              <a:t>Same Observations</a:t>
            </a:r>
          </a:p>
          <a:p>
            <a:pPr lvl="1"/>
            <a:r>
              <a:rPr lang="en-US" dirty="0"/>
              <a:t>Same Formats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0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419-2AC1-171E-7E69-CD49C955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Compare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C44-5B37-9CAE-5279-72032F7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Syntax, Proc Compare is a relatively light Proc with 2 main parts. </a:t>
            </a:r>
          </a:p>
          <a:p>
            <a:r>
              <a:rPr lang="en-US" dirty="0"/>
              <a:t>Base=dataset1, the dataset we want Proc Compare to consider the reference dataset</a:t>
            </a:r>
          </a:p>
          <a:p>
            <a:r>
              <a:rPr lang="en-US" dirty="0"/>
              <a:t>Compare=dataset2, the dataset we want to compare dataset 1 against.</a:t>
            </a:r>
          </a:p>
        </p:txBody>
      </p:sp>
    </p:spTree>
    <p:extLst>
      <p:ext uri="{BB962C8B-B14F-4D97-AF65-F5344CB8AC3E}">
        <p14:creationId xmlns:p14="http://schemas.microsoft.com/office/powerpoint/2010/main" val="10392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8429-13AE-A856-5604-13D1A425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Compare Additional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A26B-1B0C-AC71-555D-AF4AF09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Out= produces a dataset of our difference in observations</a:t>
            </a:r>
          </a:p>
          <a:p>
            <a:r>
              <a:rPr lang="en-US" dirty="0"/>
              <a:t>List displays the name of variables that are different between 2 datasets (not a part of the default)</a:t>
            </a:r>
          </a:p>
          <a:p>
            <a:r>
              <a:rPr lang="en-US" dirty="0"/>
              <a:t>Criterion=</a:t>
            </a:r>
          </a:p>
          <a:p>
            <a:pPr lvl="1"/>
            <a:r>
              <a:rPr lang="en-US" dirty="0"/>
              <a:t>Allows the user to change the criterion for numeric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2424-B737-6BA5-DF1D-439493AF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73E3-EF27-BD7F-07F3-AE66185F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87885"/>
          </a:xfrm>
        </p:spPr>
        <p:txBody>
          <a:bodyPr>
            <a:normAutofit/>
          </a:bodyPr>
          <a:lstStyle/>
          <a:p>
            <a:r>
              <a:rPr lang="en-US" dirty="0"/>
              <a:t>Proc Compare works on a row by row basis. Thus if 2 datasets are exactly the same, but are sorted differently they will be flagged as differences</a:t>
            </a:r>
          </a:p>
          <a:p>
            <a:r>
              <a:rPr lang="en-US" dirty="0"/>
              <a:t>With this in mind, what happens when a dataset has 1 observation different?</a:t>
            </a:r>
          </a:p>
          <a:p>
            <a:r>
              <a:rPr lang="en-US" dirty="0"/>
              <a:t>Proc Compare’s default for max differences printed is 50, if this number is exceeded it will stop displaying differences</a:t>
            </a:r>
          </a:p>
          <a:p>
            <a:pPr lvl="1"/>
            <a:r>
              <a:rPr lang="en-US" dirty="0"/>
              <a:t>With this in mind it can also be seen that Proc Compares can grow to be quite large if a dataset is extremely different</a:t>
            </a:r>
          </a:p>
        </p:txBody>
      </p:sp>
    </p:spTree>
    <p:extLst>
      <p:ext uri="{BB962C8B-B14F-4D97-AF65-F5344CB8AC3E}">
        <p14:creationId xmlns:p14="http://schemas.microsoft.com/office/powerpoint/2010/main" val="386708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E2E-2BA0-FE62-B9D7-6F529ACF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examples!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2222B-7CAE-D1EA-8400-C11C34153998}"/>
              </a:ext>
            </a:extLst>
          </p:cNvPr>
          <p:cNvSpPr txBox="1"/>
          <p:nvPr/>
        </p:nvSpPr>
        <p:spPr>
          <a:xfrm>
            <a:off x="2523066" y="4140200"/>
            <a:ext cx="714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this example, imagine you are working for a teacher that is expecting a new dataset to teach the alphabet the teacher currently uses dataset 1, and you are now receiving dataset2</a:t>
            </a:r>
          </a:p>
        </p:txBody>
      </p:sp>
    </p:spTree>
    <p:extLst>
      <p:ext uri="{BB962C8B-B14F-4D97-AF65-F5344CB8AC3E}">
        <p14:creationId xmlns:p14="http://schemas.microsoft.com/office/powerpoint/2010/main" val="147798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0ECD-E66E-4C3B-C4D4-EB5EAD52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1-Base_Alphabet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614B-5C34-3349-63D7-72C06E4C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WORK.BASE_ALPHABET( </a:t>
            </a:r>
            <a:r>
              <a:rPr lang="en-US" dirty="0" err="1"/>
              <a:t>bufsize</a:t>
            </a:r>
            <a:r>
              <a:rPr lang="en-US" dirty="0"/>
              <a:t>=65536 )  (</a:t>
            </a:r>
          </a:p>
          <a:p>
            <a:pPr marL="0" indent="0">
              <a:buNone/>
            </a:pPr>
            <a:r>
              <a:rPr lang="en-US" dirty="0"/>
              <a:t> letter char(1),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Alphabet_position</a:t>
            </a:r>
            <a:r>
              <a:rPr lang="en-US" dirty="0"/>
              <a:t> num,</a:t>
            </a:r>
          </a:p>
          <a:p>
            <a:pPr marL="0" indent="0">
              <a:buNone/>
            </a:pPr>
            <a:r>
              <a:rPr lang="en-US" dirty="0"/>
              <a:t> word char(12) label='word that starts with this letter',</a:t>
            </a:r>
          </a:p>
          <a:p>
            <a:pPr marL="0" indent="0">
              <a:buNone/>
            </a:pPr>
            <a:r>
              <a:rPr lang="en-US" dirty="0" err="1"/>
              <a:t>percent_chance</a:t>
            </a:r>
            <a:r>
              <a:rPr lang="en-US" dirty="0"/>
              <a:t> num,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project_due_date</a:t>
            </a:r>
            <a:r>
              <a:rPr lang="en-US" dirty="0"/>
              <a:t> num format=DATE9.</a:t>
            </a:r>
          </a:p>
          <a:p>
            <a:pPr marL="0" indent="0">
              <a:buNone/>
            </a:pP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31612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0ECD-E66E-4C3B-C4D4-EB5EAD52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2-Compare_Alphabet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614B-5C34-3349-63D7-72C06E4C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465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WORK.COMPARE_ALPHABET( </a:t>
            </a:r>
            <a:r>
              <a:rPr lang="en-US" dirty="0" err="1"/>
              <a:t>bufsize</a:t>
            </a:r>
            <a:r>
              <a:rPr lang="en-US" dirty="0"/>
              <a:t>=65536 )(</a:t>
            </a:r>
          </a:p>
          <a:p>
            <a:pPr marL="0" indent="0">
              <a:buNone/>
            </a:pPr>
            <a:r>
              <a:rPr lang="en-US" dirty="0"/>
              <a:t>   letter char(1),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Alphabet_position</a:t>
            </a:r>
            <a:r>
              <a:rPr lang="en-US" dirty="0"/>
              <a:t> num,</a:t>
            </a:r>
          </a:p>
          <a:p>
            <a:pPr marL="0" indent="0">
              <a:buNone/>
            </a:pPr>
            <a:r>
              <a:rPr lang="en-US" dirty="0"/>
              <a:t>   word char(9) label='word that starts with this letter',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percent_chance</a:t>
            </a:r>
            <a:r>
              <a:rPr lang="en-US" dirty="0"/>
              <a:t> num format=5.3,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project_due_date</a:t>
            </a:r>
            <a:r>
              <a:rPr lang="en-US" dirty="0"/>
              <a:t> num format=MMDDYY10.,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row_num</a:t>
            </a:r>
            <a:r>
              <a:rPr lang="en-US" dirty="0"/>
              <a:t> num,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new_flag</a:t>
            </a:r>
            <a:r>
              <a:rPr lang="en-US" dirty="0"/>
              <a:t> num format=5.2</a:t>
            </a:r>
          </a:p>
          <a:p>
            <a:pPr marL="0" indent="0">
              <a:buNone/>
            </a:pPr>
            <a:r>
              <a:rPr lang="en-US" dirty="0"/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238331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</TotalTime>
  <Words>738</Words>
  <Application>Microsoft Office PowerPoint</Application>
  <PresentationFormat>Widescreen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Garamond</vt:lpstr>
      <vt:lpstr>Organic</vt:lpstr>
      <vt:lpstr>Proc Compare</vt:lpstr>
      <vt:lpstr>Contents</vt:lpstr>
      <vt:lpstr>What to use Proc Compare for?</vt:lpstr>
      <vt:lpstr>Proc Compare Syntax</vt:lpstr>
      <vt:lpstr>Proc Compare Additional Syntax</vt:lpstr>
      <vt:lpstr>Cautions</vt:lpstr>
      <vt:lpstr>Time for examples!</vt:lpstr>
      <vt:lpstr>Dataset 1-Base_Alphabet</vt:lpstr>
      <vt:lpstr>Dataset 2-Compare_Alphabet</vt:lpstr>
      <vt:lpstr>Datasets used for examples</vt:lpstr>
      <vt:lpstr>Scenario 1</vt:lpstr>
      <vt:lpstr>Page 1</vt:lpstr>
      <vt:lpstr>Page 2</vt:lpstr>
      <vt:lpstr>Page 3</vt:lpstr>
      <vt:lpstr>Page 4</vt:lpstr>
      <vt:lpstr>Page 4/5</vt:lpstr>
      <vt:lpstr>NOTICE</vt:lpstr>
      <vt:lpstr>List page</vt:lpstr>
      <vt:lpstr>Scenario 2</vt:lpstr>
      <vt:lpstr>LOTS of output</vt:lpstr>
      <vt:lpstr>Solution</vt:lpstr>
      <vt:lpstr>Scenario 3</vt:lpstr>
      <vt:lpstr>New output</vt:lpstr>
      <vt:lpstr>Scenario</vt:lpstr>
      <vt:lpstr>Output</vt:lpstr>
      <vt:lpstr>How to approach different types of datasets</vt:lpstr>
      <vt:lpstr>Proc Compare Advantages</vt:lpstr>
      <vt:lpstr>Proc Compare Disadvantages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 Compare</dc:title>
  <dc:creator>O'Callaghan, Daniel</dc:creator>
  <cp:lastModifiedBy>O'Callaghan, Daniel</cp:lastModifiedBy>
  <cp:revision>2</cp:revision>
  <dcterms:created xsi:type="dcterms:W3CDTF">2024-01-11T00:10:51Z</dcterms:created>
  <dcterms:modified xsi:type="dcterms:W3CDTF">2024-01-12T00:52:39Z</dcterms:modified>
</cp:coreProperties>
</file>