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 id="272" r:id="rId16"/>
    <p:sldId id="267" r:id="rId17"/>
    <p:sldId id="273" r:id="rId18"/>
    <p:sldId id="274" r:id="rId19"/>
    <p:sldId id="275" r:id="rId20"/>
    <p:sldId id="276" r:id="rId21"/>
    <p:sldId id="277" r:id="rId22"/>
    <p:sldId id="278" r:id="rId23"/>
    <p:sldId id="279" r:id="rId24"/>
    <p:sldId id="280" r:id="rId25"/>
    <p:sldId id="281"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7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3" d="100"/>
          <a:sy n="83" d="100"/>
        </p:scale>
        <p:origin x="2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5/12/2017</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5/12/2017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5/12/2017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5/12/2017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5/12/2017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5/12/2017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5/12/2017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5/12/2017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5/12/2017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5/12/2017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5/12/2017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alpha val="0"/>
          </a:schemeClr>
        </a:solidFill>
        <a:effectLst/>
      </p:bgPr>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5/12/2017</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solidFill>
                  <a:srgbClr val="FD7F31"/>
                </a:solidFill>
              </a:rPr>
              <a:t>FAIR FAST FARE</a:t>
            </a:r>
          </a:p>
        </p:txBody>
      </p:sp>
      <p:sp>
        <p:nvSpPr>
          <p:cNvPr id="3" name="Subtitle 2"/>
          <p:cNvSpPr>
            <a:spLocks noGrp="1"/>
          </p:cNvSpPr>
          <p:nvPr>
            <p:ph type="subTitle" idx="1"/>
          </p:nvPr>
        </p:nvSpPr>
        <p:spPr/>
        <p:txBody>
          <a:bodyPr/>
          <a:lstStyle/>
          <a:p>
            <a:r>
              <a:rPr lang="en-US" dirty="0">
                <a:solidFill>
                  <a:srgbClr val="FD7F31"/>
                </a:solidFill>
              </a:rPr>
              <a:t>A Database Management System for Multi-Query of:</a:t>
            </a:r>
          </a:p>
          <a:p>
            <a:r>
              <a:rPr lang="en-US" dirty="0">
                <a:solidFill>
                  <a:srgbClr val="FD7F31"/>
                </a:solidFill>
              </a:rPr>
              <a:t>taxi Route Coordination and Shift Fare tally</a:t>
            </a:r>
          </a:p>
        </p:txBody>
      </p:sp>
    </p:spTree>
    <p:extLst>
      <p:ext uri="{BB962C8B-B14F-4D97-AF65-F5344CB8AC3E}">
        <p14:creationId xmlns:p14="http://schemas.microsoft.com/office/powerpoint/2010/main" val="977404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Customer</a:t>
            </a:r>
            <a:endParaRPr lang="en-US" dirty="0"/>
          </a:p>
        </p:txBody>
      </p:sp>
      <p:sp>
        <p:nvSpPr>
          <p:cNvPr id="3" name="Content Placeholder 2"/>
          <p:cNvSpPr>
            <a:spLocks noGrp="1"/>
          </p:cNvSpPr>
          <p:nvPr>
            <p:ph idx="1"/>
          </p:nvPr>
        </p:nvSpPr>
        <p:spPr/>
        <p:txBody>
          <a:bodyPr/>
          <a:lstStyle/>
          <a:p>
            <a:r>
              <a:rPr lang="en-US" b="1" dirty="0">
                <a:solidFill>
                  <a:schemeClr val="tx1"/>
                </a:solidFill>
              </a:rPr>
              <a:t>CREATE TABLE  Customer(</a:t>
            </a:r>
          </a:p>
          <a:p>
            <a:r>
              <a:rPr lang="en-US" b="1" dirty="0">
                <a:solidFill>
                  <a:schemeClr val="tx1"/>
                </a:solidFill>
              </a:rPr>
              <a:t> </a:t>
            </a:r>
            <a:r>
              <a:rPr lang="en-US" b="1" dirty="0" err="1">
                <a:solidFill>
                  <a:schemeClr val="tx1"/>
                </a:solidFill>
              </a:rPr>
              <a:t>Cust_ID</a:t>
            </a:r>
            <a:r>
              <a:rPr lang="en-US" b="1" dirty="0">
                <a:solidFill>
                  <a:schemeClr val="tx1"/>
                </a:solidFill>
              </a:rPr>
              <a:t>  Numeric (3) not null,</a:t>
            </a:r>
          </a:p>
          <a:p>
            <a:r>
              <a:rPr lang="en-US" b="1" dirty="0">
                <a:solidFill>
                  <a:schemeClr val="tx1"/>
                </a:solidFill>
              </a:rPr>
              <a:t> Address  Text,  </a:t>
            </a:r>
          </a:p>
          <a:p>
            <a:r>
              <a:rPr lang="en-US" b="1" dirty="0">
                <a:solidFill>
                  <a:schemeClr val="tx1"/>
                </a:solidFill>
              </a:rPr>
              <a:t> </a:t>
            </a:r>
            <a:r>
              <a:rPr lang="en-US" b="1" dirty="0" err="1">
                <a:solidFill>
                  <a:schemeClr val="tx1"/>
                </a:solidFill>
              </a:rPr>
              <a:t>Cust_Name</a:t>
            </a:r>
            <a:r>
              <a:rPr lang="en-US" b="1" dirty="0">
                <a:solidFill>
                  <a:schemeClr val="tx1"/>
                </a:solidFill>
              </a:rPr>
              <a:t>  Text not null references People (</a:t>
            </a:r>
            <a:r>
              <a:rPr lang="en-US" b="1" dirty="0" err="1">
                <a:solidFill>
                  <a:schemeClr val="tx1"/>
                </a:solidFill>
              </a:rPr>
              <a:t>Person_Name</a:t>
            </a:r>
            <a:r>
              <a:rPr lang="en-US" b="1" dirty="0">
                <a:solidFill>
                  <a:schemeClr val="tx1"/>
                </a:solidFill>
              </a:rPr>
              <a:t>),</a:t>
            </a:r>
          </a:p>
          <a:p>
            <a:r>
              <a:rPr lang="en-US" b="1" dirty="0">
                <a:solidFill>
                  <a:schemeClr val="tx1"/>
                </a:solidFill>
              </a:rPr>
              <a:t> </a:t>
            </a:r>
            <a:r>
              <a:rPr lang="en-US" b="1" dirty="0" err="1">
                <a:solidFill>
                  <a:schemeClr val="tx1"/>
                </a:solidFill>
              </a:rPr>
              <a:t>PhoneNumber</a:t>
            </a:r>
            <a:r>
              <a:rPr lang="en-US" b="1" dirty="0">
                <a:solidFill>
                  <a:schemeClr val="tx1"/>
                </a:solidFill>
              </a:rPr>
              <a:t>  Numeric not null references People (</a:t>
            </a:r>
            <a:r>
              <a:rPr lang="en-US" b="1" dirty="0" err="1">
                <a:solidFill>
                  <a:schemeClr val="tx1"/>
                </a:solidFill>
              </a:rPr>
              <a:t>PhoneNumber</a:t>
            </a:r>
            <a:r>
              <a:rPr lang="en-US" b="1" dirty="0">
                <a:solidFill>
                  <a:schemeClr val="tx1"/>
                </a:solidFill>
              </a:rPr>
              <a:t>),</a:t>
            </a:r>
          </a:p>
          <a:p>
            <a:r>
              <a:rPr lang="en-US" b="1" dirty="0">
                <a:solidFill>
                  <a:schemeClr val="tx1"/>
                </a:solidFill>
              </a:rPr>
              <a:t>PRIMARY KEY ( Address ),</a:t>
            </a:r>
          </a:p>
          <a:p>
            <a:r>
              <a:rPr lang="en-US" b="1" dirty="0">
                <a:solidFill>
                  <a:schemeClr val="tx1"/>
                </a:solidFill>
              </a:rPr>
              <a:t>FOREIGN KEY ( </a:t>
            </a:r>
            <a:r>
              <a:rPr lang="en-US" b="1" dirty="0" err="1">
                <a:solidFill>
                  <a:schemeClr val="tx1"/>
                </a:solidFill>
              </a:rPr>
              <a:t>Cust_ID</a:t>
            </a:r>
            <a:r>
              <a:rPr lang="en-US" b="1" dirty="0">
                <a:solidFill>
                  <a:schemeClr val="tx1"/>
                </a:solidFill>
              </a:rPr>
              <a:t> ) references People (PID)</a:t>
            </a:r>
          </a:p>
          <a:p>
            <a:r>
              <a:rPr lang="en-US" b="1" dirty="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120969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Dispatcher</a:t>
            </a:r>
            <a:endParaRPr lang="en-US" dirty="0"/>
          </a:p>
        </p:txBody>
      </p:sp>
      <p:sp>
        <p:nvSpPr>
          <p:cNvPr id="3" name="Content Placeholder 2"/>
          <p:cNvSpPr>
            <a:spLocks noGrp="1"/>
          </p:cNvSpPr>
          <p:nvPr>
            <p:ph idx="1"/>
          </p:nvPr>
        </p:nvSpPr>
        <p:spPr/>
        <p:txBody>
          <a:bodyPr/>
          <a:lstStyle/>
          <a:p>
            <a:r>
              <a:rPr lang="en-US" b="1" dirty="0">
                <a:solidFill>
                  <a:schemeClr val="tx1"/>
                </a:solidFill>
              </a:rPr>
              <a:t>CREATE TABLE  Dispatcher(</a:t>
            </a:r>
          </a:p>
          <a:p>
            <a:r>
              <a:rPr lang="en-US" b="1" dirty="0">
                <a:solidFill>
                  <a:schemeClr val="tx1"/>
                </a:solidFill>
              </a:rPr>
              <a:t> </a:t>
            </a:r>
            <a:r>
              <a:rPr lang="en-US" b="1" dirty="0" err="1">
                <a:solidFill>
                  <a:schemeClr val="tx1"/>
                </a:solidFill>
              </a:rPr>
              <a:t>Dispatch_ID</a:t>
            </a:r>
            <a:r>
              <a:rPr lang="en-US" b="1" dirty="0">
                <a:solidFill>
                  <a:schemeClr val="tx1"/>
                </a:solidFill>
              </a:rPr>
              <a:t>  Numeric (3),</a:t>
            </a:r>
          </a:p>
          <a:p>
            <a:r>
              <a:rPr lang="en-US" b="1" dirty="0">
                <a:solidFill>
                  <a:schemeClr val="tx1"/>
                </a:solidFill>
              </a:rPr>
              <a:t> </a:t>
            </a:r>
            <a:r>
              <a:rPr lang="en-US" b="1" dirty="0" err="1">
                <a:solidFill>
                  <a:schemeClr val="tx1"/>
                </a:solidFill>
              </a:rPr>
              <a:t>Dispatch_Name</a:t>
            </a:r>
            <a:r>
              <a:rPr lang="en-US" b="1" dirty="0">
                <a:solidFill>
                  <a:schemeClr val="tx1"/>
                </a:solidFill>
              </a:rPr>
              <a:t>  Text not null references People (</a:t>
            </a:r>
            <a:r>
              <a:rPr lang="en-US" b="1" dirty="0" err="1">
                <a:solidFill>
                  <a:schemeClr val="tx1"/>
                </a:solidFill>
              </a:rPr>
              <a:t>Person_Name</a:t>
            </a:r>
            <a:r>
              <a:rPr lang="en-US" b="1" dirty="0">
                <a:solidFill>
                  <a:schemeClr val="tx1"/>
                </a:solidFill>
              </a:rPr>
              <a:t>),</a:t>
            </a:r>
          </a:p>
          <a:p>
            <a:r>
              <a:rPr lang="en-US" b="1" dirty="0">
                <a:solidFill>
                  <a:schemeClr val="tx1"/>
                </a:solidFill>
              </a:rPr>
              <a:t> </a:t>
            </a:r>
            <a:r>
              <a:rPr lang="en-US" b="1" dirty="0" err="1">
                <a:solidFill>
                  <a:schemeClr val="tx1"/>
                </a:solidFill>
              </a:rPr>
              <a:t>PhoneNumber</a:t>
            </a:r>
            <a:r>
              <a:rPr lang="en-US" b="1" dirty="0">
                <a:solidFill>
                  <a:schemeClr val="tx1"/>
                </a:solidFill>
              </a:rPr>
              <a:t> Numeric not null references People (</a:t>
            </a:r>
            <a:r>
              <a:rPr lang="en-US" b="1" dirty="0" err="1">
                <a:solidFill>
                  <a:schemeClr val="tx1"/>
                </a:solidFill>
              </a:rPr>
              <a:t>PhoneNumber</a:t>
            </a:r>
            <a:r>
              <a:rPr lang="en-US" b="1" dirty="0">
                <a:solidFill>
                  <a:schemeClr val="tx1"/>
                </a:solidFill>
              </a:rPr>
              <a:t>),</a:t>
            </a:r>
          </a:p>
          <a:p>
            <a:r>
              <a:rPr lang="en-US" b="1" dirty="0">
                <a:solidFill>
                  <a:schemeClr val="tx1"/>
                </a:solidFill>
              </a:rPr>
              <a:t>PRIMARY KEY ( </a:t>
            </a:r>
            <a:r>
              <a:rPr lang="en-US" b="1" dirty="0" err="1">
                <a:solidFill>
                  <a:schemeClr val="tx1"/>
                </a:solidFill>
              </a:rPr>
              <a:t>Dispatch_Name</a:t>
            </a:r>
            <a:r>
              <a:rPr lang="en-US" b="1" dirty="0">
                <a:solidFill>
                  <a:schemeClr val="tx1"/>
                </a:solidFill>
              </a:rPr>
              <a:t> ),  </a:t>
            </a:r>
          </a:p>
          <a:p>
            <a:r>
              <a:rPr lang="en-US" b="1" dirty="0">
                <a:solidFill>
                  <a:schemeClr val="tx1"/>
                </a:solidFill>
              </a:rPr>
              <a:t>FOREIGN KEY ( </a:t>
            </a:r>
            <a:r>
              <a:rPr lang="en-US" b="1" dirty="0" err="1">
                <a:solidFill>
                  <a:schemeClr val="tx1"/>
                </a:solidFill>
              </a:rPr>
              <a:t>Dispatch_ID</a:t>
            </a:r>
            <a:r>
              <a:rPr lang="en-US" b="1" dirty="0">
                <a:solidFill>
                  <a:schemeClr val="tx1"/>
                </a:solidFill>
              </a:rPr>
              <a:t> ) references People (PID)</a:t>
            </a:r>
          </a:p>
          <a:p>
            <a:r>
              <a:rPr lang="en-US" b="1" dirty="0">
                <a:solidFill>
                  <a:schemeClr val="tx1"/>
                </a:solidFill>
              </a:rPr>
              <a:t>);</a:t>
            </a:r>
          </a:p>
          <a:p>
            <a:endParaRPr lang="en-US" b="1" dirty="0">
              <a:solidFill>
                <a:schemeClr val="tx1"/>
              </a:solidFill>
            </a:endParaRPr>
          </a:p>
        </p:txBody>
      </p:sp>
    </p:spTree>
    <p:extLst>
      <p:ext uri="{BB962C8B-B14F-4D97-AF65-F5344CB8AC3E}">
        <p14:creationId xmlns:p14="http://schemas.microsoft.com/office/powerpoint/2010/main" val="144961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a:t>
            </a:r>
            <a:r>
              <a:rPr lang="en-US" i="1" dirty="0" err="1">
                <a:solidFill>
                  <a:srgbClr val="FD7F31"/>
                </a:solidFill>
              </a:rPr>
              <a:t>Call_Received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solidFill>
                  <a:schemeClr val="tx1"/>
                </a:solidFill>
              </a:rPr>
              <a:t>CREATE TABLE  </a:t>
            </a:r>
            <a:r>
              <a:rPr lang="en-US" b="1" dirty="0" err="1">
                <a:solidFill>
                  <a:schemeClr val="tx1"/>
                </a:solidFill>
              </a:rPr>
              <a:t>Call_Received</a:t>
            </a:r>
            <a:r>
              <a:rPr lang="en-US" b="1" dirty="0">
                <a:solidFill>
                  <a:schemeClr val="tx1"/>
                </a:solidFill>
              </a:rPr>
              <a:t>(  </a:t>
            </a:r>
          </a:p>
          <a:p>
            <a:r>
              <a:rPr lang="en-US" b="1" dirty="0">
                <a:solidFill>
                  <a:schemeClr val="tx1"/>
                </a:solidFill>
              </a:rPr>
              <a:t> </a:t>
            </a:r>
            <a:r>
              <a:rPr lang="en-US" b="1" dirty="0" err="1">
                <a:solidFill>
                  <a:schemeClr val="tx1"/>
                </a:solidFill>
              </a:rPr>
              <a:t>PickupAddress</a:t>
            </a:r>
            <a:r>
              <a:rPr lang="en-US" b="1" dirty="0">
                <a:solidFill>
                  <a:schemeClr val="tx1"/>
                </a:solidFill>
              </a:rPr>
              <a:t>  Text,</a:t>
            </a:r>
          </a:p>
          <a:p>
            <a:r>
              <a:rPr lang="en-US" b="1" dirty="0">
                <a:solidFill>
                  <a:schemeClr val="tx1"/>
                </a:solidFill>
              </a:rPr>
              <a:t> </a:t>
            </a:r>
            <a:r>
              <a:rPr lang="en-US" b="1" dirty="0" err="1">
                <a:solidFill>
                  <a:schemeClr val="tx1"/>
                </a:solidFill>
              </a:rPr>
              <a:t>Cust_IDR</a:t>
            </a:r>
            <a:r>
              <a:rPr lang="en-US" b="1" dirty="0">
                <a:solidFill>
                  <a:schemeClr val="tx1"/>
                </a:solidFill>
              </a:rPr>
              <a:t>  Numeric,</a:t>
            </a:r>
          </a:p>
          <a:p>
            <a:r>
              <a:rPr lang="en-US" b="1" dirty="0">
                <a:solidFill>
                  <a:schemeClr val="tx1"/>
                </a:solidFill>
              </a:rPr>
              <a:t> Destination  Text,</a:t>
            </a:r>
          </a:p>
          <a:p>
            <a:r>
              <a:rPr lang="en-US" b="1" dirty="0">
                <a:solidFill>
                  <a:schemeClr val="tx1"/>
                </a:solidFill>
              </a:rPr>
              <a:t> </a:t>
            </a:r>
            <a:r>
              <a:rPr lang="en-US" b="1" dirty="0" err="1">
                <a:solidFill>
                  <a:schemeClr val="tx1"/>
                </a:solidFill>
              </a:rPr>
              <a:t>CostUSD</a:t>
            </a:r>
            <a:r>
              <a:rPr lang="en-US" b="1" dirty="0">
                <a:solidFill>
                  <a:schemeClr val="tx1"/>
                </a:solidFill>
              </a:rPr>
              <a:t>  Numeric,</a:t>
            </a:r>
          </a:p>
          <a:p>
            <a:r>
              <a:rPr lang="en-US" b="1" dirty="0">
                <a:solidFill>
                  <a:schemeClr val="tx1"/>
                </a:solidFill>
              </a:rPr>
              <a:t> </a:t>
            </a:r>
            <a:r>
              <a:rPr lang="en-US" b="1" dirty="0" err="1">
                <a:solidFill>
                  <a:schemeClr val="tx1"/>
                </a:solidFill>
              </a:rPr>
              <a:t>Trip_IDR</a:t>
            </a:r>
            <a:r>
              <a:rPr lang="en-US" b="1" dirty="0">
                <a:solidFill>
                  <a:schemeClr val="tx1"/>
                </a:solidFill>
              </a:rPr>
              <a:t>  Text,</a:t>
            </a:r>
          </a:p>
          <a:p>
            <a:r>
              <a:rPr lang="en-US" b="1" dirty="0">
                <a:solidFill>
                  <a:schemeClr val="tx1"/>
                </a:solidFill>
              </a:rPr>
              <a:t>PRIMARY KEY ( </a:t>
            </a:r>
            <a:r>
              <a:rPr lang="en-US" b="1" dirty="0" err="1">
                <a:solidFill>
                  <a:schemeClr val="tx1"/>
                </a:solidFill>
              </a:rPr>
              <a:t>CostUSD</a:t>
            </a:r>
            <a:r>
              <a:rPr lang="en-US" b="1" dirty="0">
                <a:solidFill>
                  <a:schemeClr val="tx1"/>
                </a:solidFill>
              </a:rPr>
              <a:t> ),</a:t>
            </a:r>
          </a:p>
          <a:p>
            <a:r>
              <a:rPr lang="en-US" b="1" dirty="0">
                <a:solidFill>
                  <a:schemeClr val="tx1"/>
                </a:solidFill>
              </a:rPr>
              <a:t>FOREIGN KEY ( </a:t>
            </a:r>
            <a:r>
              <a:rPr lang="en-US" b="1" dirty="0" err="1">
                <a:solidFill>
                  <a:schemeClr val="tx1"/>
                </a:solidFill>
              </a:rPr>
              <a:t>Cust_IDR</a:t>
            </a:r>
            <a:r>
              <a:rPr lang="en-US" b="1" dirty="0">
                <a:solidFill>
                  <a:schemeClr val="tx1"/>
                </a:solidFill>
              </a:rPr>
              <a:t> ) references Customer(</a:t>
            </a:r>
            <a:r>
              <a:rPr lang="en-US" b="1" dirty="0" err="1">
                <a:solidFill>
                  <a:schemeClr val="tx1"/>
                </a:solidFill>
              </a:rPr>
              <a:t>Cust_ID</a:t>
            </a:r>
            <a:r>
              <a:rPr lang="en-US" b="1" dirty="0">
                <a:solidFill>
                  <a:schemeClr val="tx1"/>
                </a:solidFill>
              </a:rPr>
              <a:t>),  </a:t>
            </a:r>
          </a:p>
          <a:p>
            <a:r>
              <a:rPr lang="en-US" b="1" dirty="0">
                <a:solidFill>
                  <a:schemeClr val="tx1"/>
                </a:solidFill>
              </a:rPr>
              <a:t>FOREIGN KEY ( </a:t>
            </a:r>
            <a:r>
              <a:rPr lang="en-US" b="1" dirty="0" err="1">
                <a:solidFill>
                  <a:schemeClr val="tx1"/>
                </a:solidFill>
              </a:rPr>
              <a:t>Trip_IDR</a:t>
            </a:r>
            <a:r>
              <a:rPr lang="en-US" b="1" dirty="0">
                <a:solidFill>
                  <a:schemeClr val="tx1"/>
                </a:solidFill>
              </a:rPr>
              <a:t> ) references Drivers(</a:t>
            </a:r>
            <a:r>
              <a:rPr lang="en-US" b="1" dirty="0" err="1">
                <a:solidFill>
                  <a:schemeClr val="tx1"/>
                </a:solidFill>
              </a:rPr>
              <a:t>Trip_ID</a:t>
            </a:r>
            <a:r>
              <a:rPr lang="en-US" b="1" dirty="0">
                <a:solidFill>
                  <a:schemeClr val="tx1"/>
                </a:solidFill>
              </a:rPr>
              <a:t>)</a:t>
            </a:r>
          </a:p>
          <a:p>
            <a:r>
              <a:rPr lang="en-US" b="1" dirty="0">
                <a:solidFill>
                  <a:schemeClr val="tx1"/>
                </a:solidFill>
              </a:rPr>
              <a:t>);</a:t>
            </a:r>
          </a:p>
          <a:p>
            <a:endParaRPr lang="en-US" b="1" dirty="0">
              <a:solidFill>
                <a:schemeClr val="tx1"/>
              </a:solidFill>
            </a:endParaRPr>
          </a:p>
        </p:txBody>
      </p:sp>
    </p:spTree>
    <p:extLst>
      <p:ext uri="{BB962C8B-B14F-4D97-AF65-F5344CB8AC3E}">
        <p14:creationId xmlns:p14="http://schemas.microsoft.com/office/powerpoint/2010/main" val="343128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Drivers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CREATE TABLE  Drivers(</a:t>
            </a:r>
          </a:p>
          <a:p>
            <a:r>
              <a:rPr lang="en-US" b="1" dirty="0"/>
              <a:t> </a:t>
            </a:r>
            <a:r>
              <a:rPr lang="en-US" b="1" dirty="0" err="1"/>
              <a:t>Driver_ID</a:t>
            </a:r>
            <a:r>
              <a:rPr lang="en-US" b="1" dirty="0"/>
              <a:t>  Numeric,</a:t>
            </a:r>
          </a:p>
          <a:p>
            <a:r>
              <a:rPr lang="en-US" b="1" dirty="0"/>
              <a:t> </a:t>
            </a:r>
            <a:r>
              <a:rPr lang="en-US" b="1" dirty="0" err="1"/>
              <a:t>CarNumberD</a:t>
            </a:r>
            <a:r>
              <a:rPr lang="en-US" b="1" dirty="0"/>
              <a:t>  Integer not null references Cars (</a:t>
            </a:r>
            <a:r>
              <a:rPr lang="en-US" b="1" dirty="0" err="1"/>
              <a:t>CarNumber</a:t>
            </a:r>
            <a:r>
              <a:rPr lang="en-US" b="1" dirty="0"/>
              <a:t>),</a:t>
            </a:r>
          </a:p>
          <a:p>
            <a:r>
              <a:rPr lang="en-US" b="1" dirty="0"/>
              <a:t> </a:t>
            </a:r>
            <a:r>
              <a:rPr lang="en-US" b="1" dirty="0" err="1"/>
              <a:t>PhoneNumber</a:t>
            </a:r>
            <a:r>
              <a:rPr lang="en-US" b="1" dirty="0"/>
              <a:t>  Numeric not null references People (</a:t>
            </a:r>
            <a:r>
              <a:rPr lang="en-US" b="1" dirty="0" err="1"/>
              <a:t>PhoneNumber</a:t>
            </a:r>
            <a:r>
              <a:rPr lang="en-US" b="1" dirty="0"/>
              <a:t>),</a:t>
            </a:r>
          </a:p>
          <a:p>
            <a:r>
              <a:rPr lang="en-US" b="1" dirty="0"/>
              <a:t> </a:t>
            </a:r>
            <a:r>
              <a:rPr lang="en-US" b="1" dirty="0" err="1"/>
              <a:t>DMV_License</a:t>
            </a:r>
            <a:r>
              <a:rPr lang="en-US" b="1" dirty="0"/>
              <a:t>  Numeric,</a:t>
            </a:r>
          </a:p>
          <a:p>
            <a:r>
              <a:rPr lang="en-US" b="1" dirty="0"/>
              <a:t> </a:t>
            </a:r>
            <a:r>
              <a:rPr lang="en-US" b="1" dirty="0" err="1"/>
              <a:t>Trip_ID</a:t>
            </a:r>
            <a:r>
              <a:rPr lang="en-US" b="1" dirty="0"/>
              <a:t>  Text,</a:t>
            </a:r>
          </a:p>
          <a:p>
            <a:r>
              <a:rPr lang="en-US" b="1" dirty="0"/>
              <a:t> </a:t>
            </a:r>
            <a:r>
              <a:rPr lang="en-US" b="1" dirty="0" err="1"/>
              <a:t>Driver_Name</a:t>
            </a:r>
            <a:r>
              <a:rPr lang="en-US" b="1" dirty="0"/>
              <a:t>  Text not null references People (</a:t>
            </a:r>
            <a:r>
              <a:rPr lang="en-US" b="1" dirty="0" err="1"/>
              <a:t>Person_Name</a:t>
            </a:r>
            <a:r>
              <a:rPr lang="en-US" b="1" dirty="0"/>
              <a:t>),</a:t>
            </a:r>
          </a:p>
          <a:p>
            <a:r>
              <a:rPr lang="en-US" b="1" dirty="0"/>
              <a:t>PRIMARY KEY ( </a:t>
            </a:r>
            <a:r>
              <a:rPr lang="en-US" b="1" dirty="0" err="1"/>
              <a:t>Trip_ID</a:t>
            </a:r>
            <a:r>
              <a:rPr lang="en-US" b="1" dirty="0"/>
              <a:t> ),  </a:t>
            </a:r>
          </a:p>
          <a:p>
            <a:r>
              <a:rPr lang="en-US" b="1" dirty="0"/>
              <a:t>FOREIGN KEY ( </a:t>
            </a:r>
            <a:r>
              <a:rPr lang="en-US" b="1" dirty="0" err="1"/>
              <a:t>Driver_ID</a:t>
            </a:r>
            <a:r>
              <a:rPr lang="en-US" b="1" dirty="0"/>
              <a:t> ) references People (PID)</a:t>
            </a:r>
          </a:p>
          <a:p>
            <a:r>
              <a:rPr lang="en-US" b="1" dirty="0"/>
              <a:t>);</a:t>
            </a:r>
          </a:p>
          <a:p>
            <a:endParaRPr lang="en-US" b="1" dirty="0"/>
          </a:p>
        </p:txBody>
      </p:sp>
    </p:spTree>
    <p:extLst>
      <p:ext uri="{BB962C8B-B14F-4D97-AF65-F5344CB8AC3E}">
        <p14:creationId xmlns:p14="http://schemas.microsoft.com/office/powerpoint/2010/main" val="7143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Cars</a:t>
            </a:r>
            <a:endParaRPr lang="en-US" dirty="0"/>
          </a:p>
        </p:txBody>
      </p:sp>
      <p:sp>
        <p:nvSpPr>
          <p:cNvPr id="3" name="Content Placeholder 2"/>
          <p:cNvSpPr>
            <a:spLocks noGrp="1"/>
          </p:cNvSpPr>
          <p:nvPr>
            <p:ph idx="1"/>
          </p:nvPr>
        </p:nvSpPr>
        <p:spPr/>
        <p:txBody>
          <a:bodyPr/>
          <a:lstStyle/>
          <a:p>
            <a:r>
              <a:rPr lang="en-US" b="1" dirty="0">
                <a:solidFill>
                  <a:schemeClr val="tx1"/>
                </a:solidFill>
              </a:rPr>
              <a:t>CREATE TABLE  Cars(</a:t>
            </a:r>
          </a:p>
          <a:p>
            <a:r>
              <a:rPr lang="en-US" b="1" dirty="0">
                <a:solidFill>
                  <a:schemeClr val="tx1"/>
                </a:solidFill>
              </a:rPr>
              <a:t> </a:t>
            </a:r>
            <a:r>
              <a:rPr lang="en-US" b="1" dirty="0" err="1">
                <a:solidFill>
                  <a:schemeClr val="tx1"/>
                </a:solidFill>
              </a:rPr>
              <a:t>CarNumber</a:t>
            </a:r>
            <a:r>
              <a:rPr lang="en-US" b="1" dirty="0">
                <a:solidFill>
                  <a:schemeClr val="tx1"/>
                </a:solidFill>
              </a:rPr>
              <a:t>  Integer,</a:t>
            </a:r>
          </a:p>
          <a:p>
            <a:r>
              <a:rPr lang="en-US" b="1" dirty="0">
                <a:solidFill>
                  <a:schemeClr val="tx1"/>
                </a:solidFill>
              </a:rPr>
              <a:t> </a:t>
            </a:r>
            <a:r>
              <a:rPr lang="en-US" b="1" dirty="0" err="1">
                <a:solidFill>
                  <a:schemeClr val="tx1"/>
                </a:solidFill>
              </a:rPr>
              <a:t>PlateNumber</a:t>
            </a:r>
            <a:r>
              <a:rPr lang="en-US" b="1" dirty="0">
                <a:solidFill>
                  <a:schemeClr val="tx1"/>
                </a:solidFill>
              </a:rPr>
              <a:t>  Text,</a:t>
            </a:r>
          </a:p>
          <a:p>
            <a:r>
              <a:rPr lang="en-US" b="1" dirty="0">
                <a:solidFill>
                  <a:schemeClr val="tx1"/>
                </a:solidFill>
              </a:rPr>
              <a:t> Make  Text,</a:t>
            </a:r>
          </a:p>
          <a:p>
            <a:r>
              <a:rPr lang="en-US" b="1" dirty="0">
                <a:solidFill>
                  <a:schemeClr val="tx1"/>
                </a:solidFill>
              </a:rPr>
              <a:t> Model  Text,</a:t>
            </a:r>
          </a:p>
          <a:p>
            <a:r>
              <a:rPr lang="en-US" b="1" dirty="0">
                <a:solidFill>
                  <a:schemeClr val="tx1"/>
                </a:solidFill>
              </a:rPr>
              <a:t> VIN  Text,  </a:t>
            </a:r>
          </a:p>
          <a:p>
            <a:r>
              <a:rPr lang="en-US" b="1" dirty="0">
                <a:solidFill>
                  <a:schemeClr val="tx1"/>
                </a:solidFill>
              </a:rPr>
              <a:t>PRIMARY KEY ( </a:t>
            </a:r>
            <a:r>
              <a:rPr lang="en-US" b="1" dirty="0" err="1">
                <a:solidFill>
                  <a:schemeClr val="tx1"/>
                </a:solidFill>
              </a:rPr>
              <a:t>CarNumber</a:t>
            </a:r>
            <a:r>
              <a:rPr lang="en-US" b="1" dirty="0">
                <a:solidFill>
                  <a:schemeClr val="tx1"/>
                </a:solidFill>
              </a:rPr>
              <a:t> )</a:t>
            </a:r>
          </a:p>
          <a:p>
            <a:r>
              <a:rPr lang="en-US" b="1" dirty="0">
                <a:solidFill>
                  <a:schemeClr val="tx1"/>
                </a:solidFill>
              </a:rPr>
              <a:t>);</a:t>
            </a:r>
          </a:p>
          <a:p>
            <a:endParaRPr lang="en-US" b="1" dirty="0">
              <a:solidFill>
                <a:schemeClr val="tx1"/>
              </a:solidFill>
            </a:endParaRPr>
          </a:p>
        </p:txBody>
      </p:sp>
    </p:spTree>
    <p:extLst>
      <p:ext uri="{BB962C8B-B14F-4D97-AF65-F5344CB8AC3E}">
        <p14:creationId xmlns:p14="http://schemas.microsoft.com/office/powerpoint/2010/main" val="309097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a:t>
            </a:r>
            <a:r>
              <a:rPr lang="en-US" i="1" dirty="0" err="1">
                <a:solidFill>
                  <a:srgbClr val="FD7F31"/>
                </a:solidFill>
              </a:rPr>
              <a:t>Fares_Trips</a:t>
            </a:r>
            <a:endParaRPr lang="en-US" dirty="0"/>
          </a:p>
        </p:txBody>
      </p:sp>
      <p:sp>
        <p:nvSpPr>
          <p:cNvPr id="3" name="Content Placeholder 2"/>
          <p:cNvSpPr>
            <a:spLocks noGrp="1"/>
          </p:cNvSpPr>
          <p:nvPr>
            <p:ph idx="1"/>
          </p:nvPr>
        </p:nvSpPr>
        <p:spPr/>
        <p:txBody>
          <a:bodyPr>
            <a:normAutofit fontScale="85000" lnSpcReduction="20000"/>
          </a:bodyPr>
          <a:lstStyle/>
          <a:p>
            <a:endParaRPr lang="en-US" b="1" dirty="0">
              <a:solidFill>
                <a:schemeClr val="tx1"/>
              </a:solidFill>
            </a:endParaRPr>
          </a:p>
          <a:p>
            <a:r>
              <a:rPr lang="en-US" b="1" dirty="0">
                <a:solidFill>
                  <a:schemeClr val="tx1"/>
                </a:solidFill>
              </a:rPr>
              <a:t>CREATE TABLE  </a:t>
            </a:r>
            <a:r>
              <a:rPr lang="en-US" b="1" dirty="0" err="1">
                <a:solidFill>
                  <a:schemeClr val="tx1"/>
                </a:solidFill>
              </a:rPr>
              <a:t>Fares_Trips</a:t>
            </a:r>
            <a:r>
              <a:rPr lang="en-US" b="1" dirty="0">
                <a:solidFill>
                  <a:schemeClr val="tx1"/>
                </a:solidFill>
              </a:rPr>
              <a:t>(</a:t>
            </a:r>
          </a:p>
          <a:p>
            <a:r>
              <a:rPr lang="en-US" b="1" dirty="0">
                <a:solidFill>
                  <a:schemeClr val="tx1"/>
                </a:solidFill>
              </a:rPr>
              <a:t> </a:t>
            </a:r>
            <a:r>
              <a:rPr lang="en-US" b="1" dirty="0" err="1">
                <a:solidFill>
                  <a:schemeClr val="tx1"/>
                </a:solidFill>
              </a:rPr>
              <a:t>TripNumber</a:t>
            </a:r>
            <a:r>
              <a:rPr lang="en-US" b="1" dirty="0">
                <a:solidFill>
                  <a:schemeClr val="tx1"/>
                </a:solidFill>
              </a:rPr>
              <a:t>  Integer,</a:t>
            </a:r>
          </a:p>
          <a:p>
            <a:r>
              <a:rPr lang="en-US" b="1" dirty="0">
                <a:solidFill>
                  <a:schemeClr val="tx1"/>
                </a:solidFill>
              </a:rPr>
              <a:t> </a:t>
            </a:r>
            <a:r>
              <a:rPr lang="en-US" b="1" dirty="0" err="1">
                <a:solidFill>
                  <a:schemeClr val="tx1"/>
                </a:solidFill>
              </a:rPr>
              <a:t>Driver_IDZ</a:t>
            </a:r>
            <a:r>
              <a:rPr lang="en-US" b="1" dirty="0">
                <a:solidFill>
                  <a:schemeClr val="tx1"/>
                </a:solidFill>
              </a:rPr>
              <a:t>   Numeric not null references Drivers(</a:t>
            </a:r>
            <a:r>
              <a:rPr lang="en-US" b="1" dirty="0" err="1">
                <a:solidFill>
                  <a:schemeClr val="tx1"/>
                </a:solidFill>
              </a:rPr>
              <a:t>Driver_ID</a:t>
            </a:r>
            <a:r>
              <a:rPr lang="en-US" b="1" dirty="0">
                <a:solidFill>
                  <a:schemeClr val="tx1"/>
                </a:solidFill>
              </a:rPr>
              <a:t>),</a:t>
            </a:r>
          </a:p>
          <a:p>
            <a:r>
              <a:rPr lang="en-US" b="1" dirty="0">
                <a:solidFill>
                  <a:schemeClr val="tx1"/>
                </a:solidFill>
              </a:rPr>
              <a:t> </a:t>
            </a:r>
            <a:r>
              <a:rPr lang="en-US" b="1" dirty="0" err="1">
                <a:solidFill>
                  <a:schemeClr val="tx1"/>
                </a:solidFill>
              </a:rPr>
              <a:t>Cust_IDZ</a:t>
            </a:r>
            <a:r>
              <a:rPr lang="en-US" b="1" dirty="0">
                <a:solidFill>
                  <a:schemeClr val="tx1"/>
                </a:solidFill>
              </a:rPr>
              <a:t>  Numeric not null references Customer(</a:t>
            </a:r>
            <a:r>
              <a:rPr lang="en-US" b="1" dirty="0" err="1">
                <a:solidFill>
                  <a:schemeClr val="tx1"/>
                </a:solidFill>
              </a:rPr>
              <a:t>Cust_ID</a:t>
            </a:r>
            <a:r>
              <a:rPr lang="en-US" b="1" dirty="0">
                <a:solidFill>
                  <a:schemeClr val="tx1"/>
                </a:solidFill>
              </a:rPr>
              <a:t>),</a:t>
            </a:r>
          </a:p>
          <a:p>
            <a:r>
              <a:rPr lang="en-US" b="1" dirty="0">
                <a:solidFill>
                  <a:schemeClr val="tx1"/>
                </a:solidFill>
              </a:rPr>
              <a:t> </a:t>
            </a:r>
            <a:r>
              <a:rPr lang="en-US" b="1" dirty="0" err="1">
                <a:solidFill>
                  <a:schemeClr val="tx1"/>
                </a:solidFill>
              </a:rPr>
              <a:t>Trip_IDZ</a:t>
            </a:r>
            <a:r>
              <a:rPr lang="en-US" b="1" dirty="0">
                <a:solidFill>
                  <a:schemeClr val="tx1"/>
                </a:solidFill>
              </a:rPr>
              <a:t>  Text not null references </a:t>
            </a:r>
            <a:r>
              <a:rPr lang="en-US" b="1" dirty="0" err="1">
                <a:solidFill>
                  <a:schemeClr val="tx1"/>
                </a:solidFill>
              </a:rPr>
              <a:t>Call_Received</a:t>
            </a:r>
            <a:r>
              <a:rPr lang="en-US" b="1" dirty="0">
                <a:solidFill>
                  <a:schemeClr val="tx1"/>
                </a:solidFill>
              </a:rPr>
              <a:t>(</a:t>
            </a:r>
            <a:r>
              <a:rPr lang="en-US" b="1" dirty="0" err="1">
                <a:solidFill>
                  <a:schemeClr val="tx1"/>
                </a:solidFill>
              </a:rPr>
              <a:t>Trip_ID</a:t>
            </a:r>
            <a:r>
              <a:rPr lang="en-US" b="1" dirty="0">
                <a:solidFill>
                  <a:schemeClr val="tx1"/>
                </a:solidFill>
              </a:rPr>
              <a:t>),</a:t>
            </a:r>
          </a:p>
          <a:p>
            <a:r>
              <a:rPr lang="en-US" b="1" dirty="0">
                <a:solidFill>
                  <a:schemeClr val="tx1"/>
                </a:solidFill>
              </a:rPr>
              <a:t> </a:t>
            </a:r>
            <a:r>
              <a:rPr lang="en-US" b="1" dirty="0" err="1">
                <a:solidFill>
                  <a:schemeClr val="tx1"/>
                </a:solidFill>
              </a:rPr>
              <a:t>CarNumberZ</a:t>
            </a:r>
            <a:r>
              <a:rPr lang="en-US" b="1" dirty="0">
                <a:solidFill>
                  <a:schemeClr val="tx1"/>
                </a:solidFill>
              </a:rPr>
              <a:t>  Integer not null references Cars(</a:t>
            </a:r>
            <a:r>
              <a:rPr lang="en-US" b="1" dirty="0" err="1">
                <a:solidFill>
                  <a:schemeClr val="tx1"/>
                </a:solidFill>
              </a:rPr>
              <a:t>CarNumber</a:t>
            </a:r>
            <a:r>
              <a:rPr lang="en-US" b="1" dirty="0">
                <a:solidFill>
                  <a:schemeClr val="tx1"/>
                </a:solidFill>
              </a:rPr>
              <a:t>),</a:t>
            </a:r>
          </a:p>
          <a:p>
            <a:r>
              <a:rPr lang="en-US" b="1" dirty="0">
                <a:solidFill>
                  <a:schemeClr val="tx1"/>
                </a:solidFill>
              </a:rPr>
              <a:t> </a:t>
            </a:r>
            <a:r>
              <a:rPr lang="en-US" b="1" dirty="0" err="1">
                <a:solidFill>
                  <a:schemeClr val="tx1"/>
                </a:solidFill>
              </a:rPr>
              <a:t>Trip_Date</a:t>
            </a:r>
            <a:r>
              <a:rPr lang="en-US" b="1" dirty="0">
                <a:solidFill>
                  <a:schemeClr val="tx1"/>
                </a:solidFill>
              </a:rPr>
              <a:t>  Date,</a:t>
            </a:r>
          </a:p>
          <a:p>
            <a:r>
              <a:rPr lang="en-US" b="1" dirty="0">
                <a:solidFill>
                  <a:schemeClr val="tx1"/>
                </a:solidFill>
              </a:rPr>
              <a:t> </a:t>
            </a:r>
            <a:r>
              <a:rPr lang="en-US" b="1" dirty="0" err="1">
                <a:solidFill>
                  <a:schemeClr val="tx1"/>
                </a:solidFill>
              </a:rPr>
              <a:t>CostUSDZ</a:t>
            </a:r>
            <a:r>
              <a:rPr lang="en-US" b="1" dirty="0">
                <a:solidFill>
                  <a:schemeClr val="tx1"/>
                </a:solidFill>
              </a:rPr>
              <a:t>  Numeric not null references </a:t>
            </a:r>
            <a:r>
              <a:rPr lang="en-US" b="1" dirty="0" err="1">
                <a:solidFill>
                  <a:schemeClr val="tx1"/>
                </a:solidFill>
              </a:rPr>
              <a:t>Call_Received</a:t>
            </a:r>
            <a:r>
              <a:rPr lang="en-US" b="1" dirty="0">
                <a:solidFill>
                  <a:schemeClr val="tx1"/>
                </a:solidFill>
              </a:rPr>
              <a:t>(</a:t>
            </a:r>
            <a:r>
              <a:rPr lang="en-US" b="1" dirty="0" err="1">
                <a:solidFill>
                  <a:schemeClr val="tx1"/>
                </a:solidFill>
              </a:rPr>
              <a:t>CostUSD</a:t>
            </a:r>
            <a:r>
              <a:rPr lang="en-US" b="1" dirty="0">
                <a:solidFill>
                  <a:schemeClr val="tx1"/>
                </a:solidFill>
              </a:rPr>
              <a:t>),</a:t>
            </a:r>
          </a:p>
          <a:p>
            <a:r>
              <a:rPr lang="en-US" b="1" dirty="0">
                <a:solidFill>
                  <a:schemeClr val="tx1"/>
                </a:solidFill>
              </a:rPr>
              <a:t>PRIMARY KEY ( </a:t>
            </a:r>
            <a:r>
              <a:rPr lang="en-US" b="1" dirty="0" err="1">
                <a:solidFill>
                  <a:schemeClr val="tx1"/>
                </a:solidFill>
              </a:rPr>
              <a:t>TripNumber</a:t>
            </a:r>
            <a:r>
              <a:rPr lang="en-US" b="1" dirty="0">
                <a:solidFill>
                  <a:schemeClr val="tx1"/>
                </a:solidFill>
              </a:rPr>
              <a:t> )</a:t>
            </a:r>
          </a:p>
          <a:p>
            <a:r>
              <a:rPr lang="en-US" b="1" dirty="0">
                <a:solidFill>
                  <a:schemeClr val="tx1"/>
                </a:solidFill>
              </a:rPr>
              <a:t>);</a:t>
            </a:r>
          </a:p>
          <a:p>
            <a:endParaRPr lang="en-US" b="1" dirty="0">
              <a:solidFill>
                <a:schemeClr val="tx1"/>
              </a:solidFill>
            </a:endParaRPr>
          </a:p>
        </p:txBody>
      </p:sp>
    </p:spTree>
    <p:extLst>
      <p:ext uri="{BB962C8B-B14F-4D97-AF65-F5344CB8AC3E}">
        <p14:creationId xmlns:p14="http://schemas.microsoft.com/office/powerpoint/2010/main" val="175139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Insert Into Statements</a:t>
            </a:r>
          </a:p>
        </p:txBody>
      </p:sp>
      <p:sp>
        <p:nvSpPr>
          <p:cNvPr id="3" name="Content Placeholder 2"/>
          <p:cNvSpPr>
            <a:spLocks noGrp="1"/>
          </p:cNvSpPr>
          <p:nvPr>
            <p:ph idx="1"/>
          </p:nvPr>
        </p:nvSpPr>
        <p:spPr>
          <a:xfrm>
            <a:off x="555585" y="2338086"/>
            <a:ext cx="9360782" cy="4386804"/>
          </a:xfrm>
        </p:spPr>
        <p:txBody>
          <a:bodyPr>
            <a:normAutofit fontScale="92500" lnSpcReduction="20000"/>
          </a:bodyPr>
          <a:lstStyle/>
          <a:p>
            <a:r>
              <a:rPr lang="en-US" b="1" dirty="0">
                <a:solidFill>
                  <a:schemeClr val="tx1"/>
                </a:solidFill>
              </a:rPr>
              <a:t>INSERT INTO People ( PID, </a:t>
            </a:r>
            <a:r>
              <a:rPr lang="en-US" b="1" dirty="0" err="1">
                <a:solidFill>
                  <a:schemeClr val="tx1"/>
                </a:solidFill>
              </a:rPr>
              <a:t>Person_Name</a:t>
            </a:r>
            <a:r>
              <a:rPr lang="en-US" b="1" dirty="0">
                <a:solidFill>
                  <a:schemeClr val="tx1"/>
                </a:solidFill>
              </a:rPr>
              <a:t>, </a:t>
            </a:r>
            <a:r>
              <a:rPr lang="en-US" b="1" dirty="0" err="1">
                <a:solidFill>
                  <a:schemeClr val="tx1"/>
                </a:solidFill>
              </a:rPr>
              <a:t>PhoneNumber</a:t>
            </a:r>
            <a:r>
              <a:rPr lang="en-US" b="1" dirty="0">
                <a:solidFill>
                  <a:schemeClr val="tx1"/>
                </a:solidFill>
              </a:rPr>
              <a:t>)</a:t>
            </a:r>
          </a:p>
          <a:p>
            <a:r>
              <a:rPr lang="en-US" b="1" dirty="0">
                <a:solidFill>
                  <a:schemeClr val="tx1"/>
                </a:solidFill>
              </a:rPr>
              <a:t>Values (001, '</a:t>
            </a:r>
            <a:r>
              <a:rPr lang="en-US" b="1" dirty="0" err="1">
                <a:solidFill>
                  <a:schemeClr val="tx1"/>
                </a:solidFill>
              </a:rPr>
              <a:t>Shaun_Miles</a:t>
            </a:r>
            <a:r>
              <a:rPr lang="en-US" b="1" dirty="0">
                <a:solidFill>
                  <a:schemeClr val="tx1"/>
                </a:solidFill>
              </a:rPr>
              <a:t>', 8452140203),</a:t>
            </a:r>
          </a:p>
          <a:p>
            <a:r>
              <a:rPr lang="en-US" b="1" dirty="0">
                <a:solidFill>
                  <a:schemeClr val="tx1"/>
                </a:solidFill>
              </a:rPr>
              <a:t>       (002, '</a:t>
            </a:r>
            <a:r>
              <a:rPr lang="en-US" b="1" dirty="0" err="1">
                <a:solidFill>
                  <a:schemeClr val="tx1"/>
                </a:solidFill>
              </a:rPr>
              <a:t>Joesph_Mehm</a:t>
            </a:r>
            <a:r>
              <a:rPr lang="en-US" b="1" dirty="0">
                <a:solidFill>
                  <a:schemeClr val="tx1"/>
                </a:solidFill>
              </a:rPr>
              <a:t>', 8455148982),</a:t>
            </a:r>
          </a:p>
          <a:p>
            <a:r>
              <a:rPr lang="en-US" b="1" dirty="0">
                <a:solidFill>
                  <a:schemeClr val="tx1"/>
                </a:solidFill>
              </a:rPr>
              <a:t>       (003, '</a:t>
            </a:r>
            <a:r>
              <a:rPr lang="en-US" b="1" dirty="0" err="1">
                <a:solidFill>
                  <a:schemeClr val="tx1"/>
                </a:solidFill>
              </a:rPr>
              <a:t>Max_Durocher</a:t>
            </a:r>
            <a:r>
              <a:rPr lang="en-US" b="1" dirty="0">
                <a:solidFill>
                  <a:schemeClr val="tx1"/>
                </a:solidFill>
              </a:rPr>
              <a:t>', 5553218294),</a:t>
            </a:r>
          </a:p>
          <a:p>
            <a:r>
              <a:rPr lang="en-US" b="1" dirty="0">
                <a:solidFill>
                  <a:schemeClr val="tx1"/>
                </a:solidFill>
              </a:rPr>
              <a:t>       (004, 'Vincent', 5552655283),</a:t>
            </a:r>
          </a:p>
          <a:p>
            <a:r>
              <a:rPr lang="en-US" b="1" dirty="0">
                <a:solidFill>
                  <a:schemeClr val="tx1"/>
                </a:solidFill>
              </a:rPr>
              <a:t>       (005, '</a:t>
            </a:r>
            <a:r>
              <a:rPr lang="en-US" b="1" dirty="0" err="1">
                <a:solidFill>
                  <a:schemeClr val="tx1"/>
                </a:solidFill>
              </a:rPr>
              <a:t>Louie_De_Palma</a:t>
            </a:r>
            <a:r>
              <a:rPr lang="en-US" b="1" dirty="0">
                <a:solidFill>
                  <a:schemeClr val="tx1"/>
                </a:solidFill>
              </a:rPr>
              <a:t>', 5558294222),</a:t>
            </a:r>
          </a:p>
          <a:p>
            <a:r>
              <a:rPr lang="en-US" b="1" dirty="0">
                <a:solidFill>
                  <a:schemeClr val="tx1"/>
                </a:solidFill>
              </a:rPr>
              <a:t>       (006, '</a:t>
            </a:r>
            <a:r>
              <a:rPr lang="en-US" b="1" dirty="0" err="1">
                <a:solidFill>
                  <a:schemeClr val="tx1"/>
                </a:solidFill>
              </a:rPr>
              <a:t>John_Carpenter</a:t>
            </a:r>
            <a:r>
              <a:rPr lang="en-US" b="1" dirty="0">
                <a:solidFill>
                  <a:schemeClr val="tx1"/>
                </a:solidFill>
              </a:rPr>
              <a:t>', 9142407438),</a:t>
            </a:r>
          </a:p>
          <a:p>
            <a:r>
              <a:rPr lang="en-US" b="1" dirty="0">
                <a:solidFill>
                  <a:schemeClr val="tx1"/>
                </a:solidFill>
              </a:rPr>
              <a:t>       (007, '</a:t>
            </a:r>
            <a:r>
              <a:rPr lang="en-US" b="1" dirty="0" err="1">
                <a:solidFill>
                  <a:schemeClr val="tx1"/>
                </a:solidFill>
              </a:rPr>
              <a:t>Alan_Labouseur</a:t>
            </a:r>
            <a:r>
              <a:rPr lang="en-US" b="1" dirty="0">
                <a:solidFill>
                  <a:schemeClr val="tx1"/>
                </a:solidFill>
              </a:rPr>
              <a:t>', 8455753000),</a:t>
            </a:r>
          </a:p>
          <a:p>
            <a:r>
              <a:rPr lang="en-US" b="1" dirty="0">
                <a:solidFill>
                  <a:schemeClr val="tx1"/>
                </a:solidFill>
              </a:rPr>
              <a:t>       (008, '</a:t>
            </a:r>
            <a:r>
              <a:rPr lang="en-US" b="1" dirty="0" err="1">
                <a:solidFill>
                  <a:schemeClr val="tx1"/>
                </a:solidFill>
              </a:rPr>
              <a:t>Sun_Jones</a:t>
            </a:r>
            <a:r>
              <a:rPr lang="en-US" b="1" dirty="0">
                <a:solidFill>
                  <a:schemeClr val="tx1"/>
                </a:solidFill>
              </a:rPr>
              <a:t>', 8452789362),</a:t>
            </a:r>
          </a:p>
          <a:p>
            <a:r>
              <a:rPr lang="en-US" b="1" dirty="0">
                <a:solidFill>
                  <a:schemeClr val="tx1"/>
                </a:solidFill>
              </a:rPr>
              <a:t>       (009, '</a:t>
            </a:r>
            <a:r>
              <a:rPr lang="en-US" b="1" dirty="0" err="1">
                <a:solidFill>
                  <a:schemeClr val="tx1"/>
                </a:solidFill>
              </a:rPr>
              <a:t>Shannon_Lee</a:t>
            </a:r>
            <a:r>
              <a:rPr lang="en-US" b="1" dirty="0">
                <a:solidFill>
                  <a:schemeClr val="tx1"/>
                </a:solidFill>
              </a:rPr>
              <a:t>', 8454791826),</a:t>
            </a:r>
          </a:p>
          <a:p>
            <a:r>
              <a:rPr lang="en-US" b="1" dirty="0">
                <a:solidFill>
                  <a:schemeClr val="tx1"/>
                </a:solidFill>
              </a:rPr>
              <a:t>       (010, '</a:t>
            </a:r>
            <a:r>
              <a:rPr lang="en-US" b="1" dirty="0" err="1">
                <a:solidFill>
                  <a:schemeClr val="tx1"/>
                </a:solidFill>
              </a:rPr>
              <a:t>Anne_Frier</a:t>
            </a:r>
            <a:r>
              <a:rPr lang="en-US" b="1" dirty="0">
                <a:solidFill>
                  <a:schemeClr val="tx1"/>
                </a:solidFill>
              </a:rPr>
              <a:t>', 8452140203),</a:t>
            </a:r>
          </a:p>
          <a:p>
            <a:r>
              <a:rPr lang="en-US" b="1" dirty="0">
                <a:solidFill>
                  <a:schemeClr val="tx1"/>
                </a:solidFill>
              </a:rPr>
              <a:t>       (011, '</a:t>
            </a:r>
            <a:r>
              <a:rPr lang="en-US" b="1" dirty="0" err="1">
                <a:solidFill>
                  <a:schemeClr val="tx1"/>
                </a:solidFill>
              </a:rPr>
              <a:t>Danny_Puckett</a:t>
            </a:r>
            <a:r>
              <a:rPr lang="en-US" b="1" dirty="0">
                <a:solidFill>
                  <a:schemeClr val="tx1"/>
                </a:solidFill>
              </a:rPr>
              <a:t>', 8452406391),</a:t>
            </a:r>
          </a:p>
          <a:p>
            <a:r>
              <a:rPr lang="en-US" b="1" dirty="0">
                <a:solidFill>
                  <a:schemeClr val="tx1"/>
                </a:solidFill>
              </a:rPr>
              <a:t>       (012, '</a:t>
            </a:r>
            <a:r>
              <a:rPr lang="en-US" b="1" dirty="0" err="1">
                <a:solidFill>
                  <a:schemeClr val="tx1"/>
                </a:solidFill>
              </a:rPr>
              <a:t>Darielle_Clarke_Harris</a:t>
            </a:r>
            <a:r>
              <a:rPr lang="en-US" b="1" dirty="0">
                <a:solidFill>
                  <a:schemeClr val="tx1"/>
                </a:solidFill>
              </a:rPr>
              <a:t>', 8454641928);</a:t>
            </a:r>
          </a:p>
          <a:p>
            <a:endParaRPr lang="en-US" b="1" dirty="0">
              <a:solidFill>
                <a:schemeClr val="tx1"/>
              </a:solidFill>
            </a:endParaRPr>
          </a:p>
        </p:txBody>
      </p:sp>
    </p:spTree>
    <p:extLst>
      <p:ext uri="{BB962C8B-B14F-4D97-AF65-F5344CB8AC3E}">
        <p14:creationId xmlns:p14="http://schemas.microsoft.com/office/powerpoint/2010/main" val="3802365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Insert to Customer</a:t>
            </a:r>
          </a:p>
        </p:txBody>
      </p:sp>
      <p:sp>
        <p:nvSpPr>
          <p:cNvPr id="3" name="Content Placeholder 2"/>
          <p:cNvSpPr>
            <a:spLocks noGrp="1"/>
          </p:cNvSpPr>
          <p:nvPr>
            <p:ph idx="1"/>
          </p:nvPr>
        </p:nvSpPr>
        <p:spPr/>
        <p:txBody>
          <a:bodyPr/>
          <a:lstStyle/>
          <a:p>
            <a:endParaRPr lang="en-US" b="1" dirty="0">
              <a:solidFill>
                <a:schemeClr val="tx1"/>
              </a:solidFill>
            </a:endParaRPr>
          </a:p>
          <a:p>
            <a:r>
              <a:rPr lang="en-US" b="1" dirty="0">
                <a:solidFill>
                  <a:schemeClr val="tx1"/>
                </a:solidFill>
              </a:rPr>
              <a:t>INSERT INTO Customer( </a:t>
            </a:r>
            <a:r>
              <a:rPr lang="en-US" b="1" dirty="0" err="1">
                <a:solidFill>
                  <a:schemeClr val="tx1"/>
                </a:solidFill>
              </a:rPr>
              <a:t>Cust_ID</a:t>
            </a:r>
            <a:r>
              <a:rPr lang="en-US" b="1" dirty="0">
                <a:solidFill>
                  <a:schemeClr val="tx1"/>
                </a:solidFill>
              </a:rPr>
              <a:t>, Address, </a:t>
            </a:r>
            <a:r>
              <a:rPr lang="en-US" b="1" dirty="0" err="1">
                <a:solidFill>
                  <a:schemeClr val="tx1"/>
                </a:solidFill>
              </a:rPr>
              <a:t>Cust_Name</a:t>
            </a:r>
            <a:r>
              <a:rPr lang="en-US" b="1" dirty="0">
                <a:solidFill>
                  <a:schemeClr val="tx1"/>
                </a:solidFill>
              </a:rPr>
              <a:t>, </a:t>
            </a:r>
            <a:r>
              <a:rPr lang="en-US" b="1" dirty="0" err="1">
                <a:solidFill>
                  <a:schemeClr val="tx1"/>
                </a:solidFill>
              </a:rPr>
              <a:t>PhoneNumber</a:t>
            </a:r>
            <a:r>
              <a:rPr lang="en-US" b="1" dirty="0">
                <a:solidFill>
                  <a:schemeClr val="tx1"/>
                </a:solidFill>
              </a:rPr>
              <a:t>)</a:t>
            </a:r>
          </a:p>
          <a:p>
            <a:r>
              <a:rPr lang="en-US" b="1" dirty="0">
                <a:solidFill>
                  <a:schemeClr val="tx1"/>
                </a:solidFill>
              </a:rPr>
              <a:t>Values (004, 'Vincent', 5552655283),</a:t>
            </a:r>
          </a:p>
          <a:p>
            <a:r>
              <a:rPr lang="en-US" b="1" dirty="0">
                <a:solidFill>
                  <a:schemeClr val="tx1"/>
                </a:solidFill>
              </a:rPr>
              <a:t>       (006, '</a:t>
            </a:r>
            <a:r>
              <a:rPr lang="en-US" b="1" dirty="0" err="1">
                <a:solidFill>
                  <a:schemeClr val="tx1"/>
                </a:solidFill>
              </a:rPr>
              <a:t>John_Carpenter</a:t>
            </a:r>
            <a:r>
              <a:rPr lang="en-US" b="1" dirty="0">
                <a:solidFill>
                  <a:schemeClr val="tx1"/>
                </a:solidFill>
              </a:rPr>
              <a:t>', 9142407438),</a:t>
            </a:r>
          </a:p>
          <a:p>
            <a:r>
              <a:rPr lang="en-US" b="1" dirty="0">
                <a:solidFill>
                  <a:schemeClr val="tx1"/>
                </a:solidFill>
              </a:rPr>
              <a:t>       (007, '</a:t>
            </a:r>
            <a:r>
              <a:rPr lang="en-US" b="1" dirty="0" err="1">
                <a:solidFill>
                  <a:schemeClr val="tx1"/>
                </a:solidFill>
              </a:rPr>
              <a:t>Alan_Labouseur</a:t>
            </a:r>
            <a:r>
              <a:rPr lang="en-US" b="1" dirty="0">
                <a:solidFill>
                  <a:schemeClr val="tx1"/>
                </a:solidFill>
              </a:rPr>
              <a:t>', 8455753000),</a:t>
            </a:r>
          </a:p>
          <a:p>
            <a:r>
              <a:rPr lang="en-US" b="1" dirty="0">
                <a:solidFill>
                  <a:schemeClr val="tx1"/>
                </a:solidFill>
              </a:rPr>
              <a:t>       (012, '</a:t>
            </a:r>
            <a:r>
              <a:rPr lang="en-US" b="1" dirty="0" err="1">
                <a:solidFill>
                  <a:schemeClr val="tx1"/>
                </a:solidFill>
              </a:rPr>
              <a:t>Darielle_Clarke_Harris</a:t>
            </a:r>
            <a:r>
              <a:rPr lang="en-US" b="1" dirty="0">
                <a:solidFill>
                  <a:schemeClr val="tx1"/>
                </a:solidFill>
              </a:rPr>
              <a:t>', 8454641928);</a:t>
            </a:r>
          </a:p>
          <a:p>
            <a:endParaRPr lang="en-US" b="1" dirty="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220678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Insert to Dispatcher and Drivers</a:t>
            </a:r>
            <a:endParaRPr lang="en-US" dirty="0"/>
          </a:p>
        </p:txBody>
      </p:sp>
      <p:sp>
        <p:nvSpPr>
          <p:cNvPr id="3" name="Content Placeholder 2"/>
          <p:cNvSpPr>
            <a:spLocks noGrp="1"/>
          </p:cNvSpPr>
          <p:nvPr>
            <p:ph idx="1"/>
          </p:nvPr>
        </p:nvSpPr>
        <p:spPr>
          <a:xfrm>
            <a:off x="1154955" y="2603500"/>
            <a:ext cx="8761412" cy="3959346"/>
          </a:xfrm>
        </p:spPr>
        <p:txBody>
          <a:bodyPr>
            <a:normAutofit fontScale="92500" lnSpcReduction="20000"/>
          </a:bodyPr>
          <a:lstStyle/>
          <a:p>
            <a:r>
              <a:rPr lang="en-US" b="1" dirty="0">
                <a:solidFill>
                  <a:schemeClr val="tx1"/>
                </a:solidFill>
              </a:rPr>
              <a:t>INSERT INTO Dispatcher( </a:t>
            </a:r>
            <a:r>
              <a:rPr lang="en-US" b="1" dirty="0" err="1">
                <a:solidFill>
                  <a:schemeClr val="tx1"/>
                </a:solidFill>
              </a:rPr>
              <a:t>Dispatch_ID</a:t>
            </a:r>
            <a:r>
              <a:rPr lang="en-US" b="1" dirty="0">
                <a:solidFill>
                  <a:schemeClr val="tx1"/>
                </a:solidFill>
              </a:rPr>
              <a:t>, </a:t>
            </a:r>
            <a:r>
              <a:rPr lang="en-US" b="1" dirty="0" err="1">
                <a:solidFill>
                  <a:schemeClr val="tx1"/>
                </a:solidFill>
              </a:rPr>
              <a:t>Dispatch_Name</a:t>
            </a:r>
            <a:r>
              <a:rPr lang="en-US" b="1" dirty="0">
                <a:solidFill>
                  <a:schemeClr val="tx1"/>
                </a:solidFill>
              </a:rPr>
              <a:t>, </a:t>
            </a:r>
            <a:r>
              <a:rPr lang="en-US" b="1" dirty="0" err="1">
                <a:solidFill>
                  <a:schemeClr val="tx1"/>
                </a:solidFill>
              </a:rPr>
              <a:t>PhoneNumber</a:t>
            </a:r>
            <a:r>
              <a:rPr lang="en-US" b="1" dirty="0">
                <a:solidFill>
                  <a:schemeClr val="tx1"/>
                </a:solidFill>
              </a:rPr>
              <a:t>)</a:t>
            </a:r>
          </a:p>
          <a:p>
            <a:r>
              <a:rPr lang="en-US" b="1" dirty="0">
                <a:solidFill>
                  <a:schemeClr val="tx1"/>
                </a:solidFill>
              </a:rPr>
              <a:t>Values (001, '</a:t>
            </a:r>
            <a:r>
              <a:rPr lang="en-US" b="1" dirty="0" err="1">
                <a:solidFill>
                  <a:schemeClr val="tx1"/>
                </a:solidFill>
              </a:rPr>
              <a:t>Shaun_Miles</a:t>
            </a:r>
            <a:r>
              <a:rPr lang="en-US" b="1" dirty="0">
                <a:solidFill>
                  <a:schemeClr val="tx1"/>
                </a:solidFill>
              </a:rPr>
              <a:t>', 8452140203),</a:t>
            </a:r>
          </a:p>
          <a:p>
            <a:r>
              <a:rPr lang="en-US" b="1" dirty="0">
                <a:solidFill>
                  <a:schemeClr val="tx1"/>
                </a:solidFill>
              </a:rPr>
              <a:t>       (010, '</a:t>
            </a:r>
            <a:r>
              <a:rPr lang="en-US" b="1" dirty="0" err="1">
                <a:solidFill>
                  <a:schemeClr val="tx1"/>
                </a:solidFill>
              </a:rPr>
              <a:t>Anne_Frier</a:t>
            </a:r>
            <a:r>
              <a:rPr lang="en-US" b="1" dirty="0">
                <a:solidFill>
                  <a:schemeClr val="tx1"/>
                </a:solidFill>
              </a:rPr>
              <a:t>', 8452140203);</a:t>
            </a:r>
          </a:p>
          <a:p>
            <a:endParaRPr lang="en-US" b="1" dirty="0">
              <a:solidFill>
                <a:schemeClr val="tx1"/>
              </a:solidFill>
            </a:endParaRPr>
          </a:p>
          <a:p>
            <a:r>
              <a:rPr lang="en-US" b="1" dirty="0">
                <a:solidFill>
                  <a:schemeClr val="tx1"/>
                </a:solidFill>
              </a:rPr>
              <a:t>INSERT INTO Drivers( </a:t>
            </a:r>
            <a:r>
              <a:rPr lang="en-US" b="1" dirty="0" err="1">
                <a:solidFill>
                  <a:schemeClr val="tx1"/>
                </a:solidFill>
              </a:rPr>
              <a:t>Driver_ID</a:t>
            </a:r>
            <a:r>
              <a:rPr lang="en-US" b="1" dirty="0">
                <a:solidFill>
                  <a:schemeClr val="tx1"/>
                </a:solidFill>
              </a:rPr>
              <a:t>, </a:t>
            </a:r>
            <a:r>
              <a:rPr lang="en-US" b="1" dirty="0" err="1">
                <a:solidFill>
                  <a:schemeClr val="tx1"/>
                </a:solidFill>
              </a:rPr>
              <a:t>CarNumberD</a:t>
            </a:r>
            <a:r>
              <a:rPr lang="en-US" b="1" dirty="0">
                <a:solidFill>
                  <a:schemeClr val="tx1"/>
                </a:solidFill>
              </a:rPr>
              <a:t>, </a:t>
            </a:r>
            <a:r>
              <a:rPr lang="en-US" b="1" dirty="0" err="1">
                <a:solidFill>
                  <a:schemeClr val="tx1"/>
                </a:solidFill>
              </a:rPr>
              <a:t>PhoneNumber</a:t>
            </a:r>
            <a:r>
              <a:rPr lang="en-US" b="1" dirty="0">
                <a:solidFill>
                  <a:schemeClr val="tx1"/>
                </a:solidFill>
              </a:rPr>
              <a:t>, </a:t>
            </a:r>
            <a:r>
              <a:rPr lang="en-US" b="1" dirty="0" err="1">
                <a:solidFill>
                  <a:schemeClr val="tx1"/>
                </a:solidFill>
              </a:rPr>
              <a:t>DMV_License</a:t>
            </a:r>
            <a:r>
              <a:rPr lang="en-US" b="1" dirty="0">
                <a:solidFill>
                  <a:schemeClr val="tx1"/>
                </a:solidFill>
              </a:rPr>
              <a:t>, </a:t>
            </a:r>
            <a:r>
              <a:rPr lang="en-US" b="1" dirty="0" err="1">
                <a:solidFill>
                  <a:schemeClr val="tx1"/>
                </a:solidFill>
              </a:rPr>
              <a:t>Trip_ID</a:t>
            </a:r>
            <a:r>
              <a:rPr lang="en-US" b="1" dirty="0">
                <a:solidFill>
                  <a:schemeClr val="tx1"/>
                </a:solidFill>
              </a:rPr>
              <a:t>, </a:t>
            </a:r>
            <a:r>
              <a:rPr lang="en-US" b="1" dirty="0" err="1">
                <a:solidFill>
                  <a:schemeClr val="tx1"/>
                </a:solidFill>
              </a:rPr>
              <a:t>Driver_Name</a:t>
            </a:r>
            <a:r>
              <a:rPr lang="en-US" b="1" dirty="0">
                <a:solidFill>
                  <a:schemeClr val="tx1"/>
                </a:solidFill>
              </a:rPr>
              <a:t>)</a:t>
            </a:r>
          </a:p>
          <a:p>
            <a:r>
              <a:rPr lang="en-US" b="1" dirty="0">
                <a:solidFill>
                  <a:schemeClr val="tx1"/>
                </a:solidFill>
              </a:rPr>
              <a:t>Values (002, 2, 8455148982, 678555099, 'E-XF', '</a:t>
            </a:r>
            <a:r>
              <a:rPr lang="en-US" b="1" dirty="0" err="1">
                <a:solidFill>
                  <a:schemeClr val="tx1"/>
                </a:solidFill>
              </a:rPr>
              <a:t>Joesph_Mehm</a:t>
            </a:r>
            <a:r>
              <a:rPr lang="en-US" b="1" dirty="0">
                <a:solidFill>
                  <a:schemeClr val="tx1"/>
                </a:solidFill>
              </a:rPr>
              <a:t>'),</a:t>
            </a:r>
          </a:p>
          <a:p>
            <a:r>
              <a:rPr lang="en-US" b="1" dirty="0">
                <a:solidFill>
                  <a:schemeClr val="tx1"/>
                </a:solidFill>
              </a:rPr>
              <a:t>       (003, 1, 5553218294, 656566565, 'F-XF', '</a:t>
            </a:r>
            <a:r>
              <a:rPr lang="en-US" b="1" dirty="0" err="1">
                <a:solidFill>
                  <a:schemeClr val="tx1"/>
                </a:solidFill>
              </a:rPr>
              <a:t>Max_Durocher</a:t>
            </a:r>
            <a:r>
              <a:rPr lang="en-US" b="1" dirty="0">
                <a:solidFill>
                  <a:schemeClr val="tx1"/>
                </a:solidFill>
              </a:rPr>
              <a:t>'),</a:t>
            </a:r>
          </a:p>
          <a:p>
            <a:r>
              <a:rPr lang="en-US" b="1" dirty="0">
                <a:solidFill>
                  <a:schemeClr val="tx1"/>
                </a:solidFill>
              </a:rPr>
              <a:t>       (005, 3, 5558294222, 253455849, 'E-F', '</a:t>
            </a:r>
            <a:r>
              <a:rPr lang="en-US" b="1" dirty="0" err="1">
                <a:solidFill>
                  <a:schemeClr val="tx1"/>
                </a:solidFill>
              </a:rPr>
              <a:t>Louie_De_Palma</a:t>
            </a:r>
            <a:r>
              <a:rPr lang="en-US" b="1" dirty="0">
                <a:solidFill>
                  <a:schemeClr val="tx1"/>
                </a:solidFill>
              </a:rPr>
              <a:t>'),</a:t>
            </a:r>
          </a:p>
          <a:p>
            <a:r>
              <a:rPr lang="en-US" b="1" dirty="0">
                <a:solidFill>
                  <a:schemeClr val="tx1"/>
                </a:solidFill>
              </a:rPr>
              <a:t>       (008, 4, 8452789362, 849776545, 'E-XF', '</a:t>
            </a:r>
            <a:r>
              <a:rPr lang="en-US" b="1" dirty="0" err="1">
                <a:solidFill>
                  <a:schemeClr val="tx1"/>
                </a:solidFill>
              </a:rPr>
              <a:t>Sun_Jones</a:t>
            </a:r>
            <a:r>
              <a:rPr lang="en-US" b="1" dirty="0">
                <a:solidFill>
                  <a:schemeClr val="tx1"/>
                </a:solidFill>
              </a:rPr>
              <a:t>'),</a:t>
            </a:r>
          </a:p>
          <a:p>
            <a:r>
              <a:rPr lang="en-US" b="1" dirty="0">
                <a:solidFill>
                  <a:schemeClr val="tx1"/>
                </a:solidFill>
              </a:rPr>
              <a:t>       (009, 1, 8452791826, 578673341, 'E-F', '</a:t>
            </a:r>
            <a:r>
              <a:rPr lang="en-US" b="1" dirty="0" err="1">
                <a:solidFill>
                  <a:schemeClr val="tx1"/>
                </a:solidFill>
              </a:rPr>
              <a:t>Shannon_Lee</a:t>
            </a:r>
            <a:r>
              <a:rPr lang="en-US" b="1" dirty="0">
                <a:solidFill>
                  <a:schemeClr val="tx1"/>
                </a:solidFill>
              </a:rPr>
              <a:t>'),</a:t>
            </a:r>
          </a:p>
          <a:p>
            <a:r>
              <a:rPr lang="en-US" b="1" dirty="0">
                <a:solidFill>
                  <a:schemeClr val="tx1"/>
                </a:solidFill>
              </a:rPr>
              <a:t>       (011, 4, 8452406391, 622456764, 'E-XF', '</a:t>
            </a:r>
            <a:r>
              <a:rPr lang="en-US" b="1" dirty="0" err="1">
                <a:solidFill>
                  <a:schemeClr val="tx1"/>
                </a:solidFill>
              </a:rPr>
              <a:t>Danny_Puckett</a:t>
            </a:r>
            <a:r>
              <a:rPr lang="en-US" b="1" dirty="0">
                <a:solidFill>
                  <a:schemeClr val="tx1"/>
                </a:solidFill>
              </a:rPr>
              <a:t>');</a:t>
            </a:r>
          </a:p>
          <a:p>
            <a:endParaRPr lang="en-US" b="1" dirty="0">
              <a:solidFill>
                <a:schemeClr val="tx1"/>
              </a:solidFill>
            </a:endParaRPr>
          </a:p>
        </p:txBody>
      </p:sp>
    </p:spTree>
    <p:extLst>
      <p:ext uri="{BB962C8B-B14F-4D97-AF65-F5344CB8AC3E}">
        <p14:creationId xmlns:p14="http://schemas.microsoft.com/office/powerpoint/2010/main" val="1556029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Insert to </a:t>
            </a:r>
            <a:r>
              <a:rPr lang="en-US" i="1" dirty="0" err="1">
                <a:solidFill>
                  <a:srgbClr val="FD7F31"/>
                </a:solidFill>
              </a:rPr>
              <a:t>Call_Received</a:t>
            </a:r>
            <a:r>
              <a:rPr lang="en-US" i="1" dirty="0">
                <a:solidFill>
                  <a:srgbClr val="FD7F31"/>
                </a:solidFill>
              </a:rPr>
              <a:t> and Cars</a:t>
            </a:r>
            <a:endParaRPr lang="en-US" dirty="0"/>
          </a:p>
        </p:txBody>
      </p:sp>
      <p:sp>
        <p:nvSpPr>
          <p:cNvPr id="3" name="Content Placeholder 2"/>
          <p:cNvSpPr>
            <a:spLocks noGrp="1"/>
          </p:cNvSpPr>
          <p:nvPr>
            <p:ph idx="1"/>
          </p:nvPr>
        </p:nvSpPr>
        <p:spPr>
          <a:xfrm>
            <a:off x="1154955" y="2268638"/>
            <a:ext cx="9702098" cy="4398380"/>
          </a:xfrm>
        </p:spPr>
        <p:txBody>
          <a:bodyPr>
            <a:normAutofit fontScale="92500" lnSpcReduction="10000"/>
          </a:bodyPr>
          <a:lstStyle/>
          <a:p>
            <a:endParaRPr lang="en-US" b="1" dirty="0">
              <a:solidFill>
                <a:schemeClr val="tx1"/>
              </a:solidFill>
            </a:endParaRPr>
          </a:p>
          <a:p>
            <a:r>
              <a:rPr lang="en-US" b="1" dirty="0">
                <a:solidFill>
                  <a:schemeClr val="tx1"/>
                </a:solidFill>
              </a:rPr>
              <a:t>INSERT INTO </a:t>
            </a:r>
            <a:r>
              <a:rPr lang="en-US" b="1" dirty="0" err="1">
                <a:solidFill>
                  <a:schemeClr val="tx1"/>
                </a:solidFill>
              </a:rPr>
              <a:t>Call_Received</a:t>
            </a:r>
            <a:r>
              <a:rPr lang="en-US" b="1" dirty="0">
                <a:solidFill>
                  <a:schemeClr val="tx1"/>
                </a:solidFill>
              </a:rPr>
              <a:t>(</a:t>
            </a:r>
            <a:r>
              <a:rPr lang="en-US" b="1" dirty="0" err="1">
                <a:solidFill>
                  <a:schemeClr val="tx1"/>
                </a:solidFill>
              </a:rPr>
              <a:t>Pickup_Address</a:t>
            </a:r>
            <a:r>
              <a:rPr lang="en-US" b="1" dirty="0">
                <a:solidFill>
                  <a:schemeClr val="tx1"/>
                </a:solidFill>
              </a:rPr>
              <a:t>, </a:t>
            </a:r>
            <a:r>
              <a:rPr lang="en-US" b="1" dirty="0" err="1">
                <a:solidFill>
                  <a:schemeClr val="tx1"/>
                </a:solidFill>
              </a:rPr>
              <a:t>Cust_IDR</a:t>
            </a:r>
            <a:r>
              <a:rPr lang="en-US" b="1" dirty="0">
                <a:solidFill>
                  <a:schemeClr val="tx1"/>
                </a:solidFill>
              </a:rPr>
              <a:t>, </a:t>
            </a:r>
            <a:r>
              <a:rPr lang="en-US" b="1" dirty="0" err="1">
                <a:solidFill>
                  <a:schemeClr val="tx1"/>
                </a:solidFill>
              </a:rPr>
              <a:t>Trip_IDR</a:t>
            </a:r>
            <a:r>
              <a:rPr lang="en-US" b="1" dirty="0">
                <a:solidFill>
                  <a:schemeClr val="tx1"/>
                </a:solidFill>
              </a:rPr>
              <a:t>, Destination, </a:t>
            </a:r>
            <a:r>
              <a:rPr lang="en-US" b="1" dirty="0" err="1">
                <a:solidFill>
                  <a:schemeClr val="tx1"/>
                </a:solidFill>
              </a:rPr>
              <a:t>CostUSD</a:t>
            </a:r>
            <a:r>
              <a:rPr lang="en-US" b="1" dirty="0">
                <a:solidFill>
                  <a:schemeClr val="tx1"/>
                </a:solidFill>
              </a:rPr>
              <a:t>)</a:t>
            </a:r>
          </a:p>
          <a:p>
            <a:r>
              <a:rPr lang="en-US" b="1" dirty="0">
                <a:solidFill>
                  <a:schemeClr val="tx1"/>
                </a:solidFill>
              </a:rPr>
              <a:t>Values ('</a:t>
            </a:r>
            <a:r>
              <a:rPr lang="en-US" b="1" dirty="0" err="1">
                <a:solidFill>
                  <a:schemeClr val="tx1"/>
                </a:solidFill>
              </a:rPr>
              <a:t>Hollywood_Blvd</a:t>
            </a:r>
            <a:r>
              <a:rPr lang="en-US" b="1" dirty="0">
                <a:solidFill>
                  <a:schemeClr val="tx1"/>
                </a:solidFill>
              </a:rPr>
              <a:t>', 004, 'XF29', 'TBD', 99),</a:t>
            </a:r>
          </a:p>
          <a:p>
            <a:r>
              <a:rPr lang="en-US" b="1" dirty="0">
                <a:solidFill>
                  <a:schemeClr val="tx1"/>
                </a:solidFill>
              </a:rPr>
              <a:t>       ('</a:t>
            </a:r>
            <a:r>
              <a:rPr lang="en-US" b="1" dirty="0" err="1">
                <a:solidFill>
                  <a:schemeClr val="tx1"/>
                </a:solidFill>
              </a:rPr>
              <a:t>Pleasent_Valley</a:t>
            </a:r>
            <a:r>
              <a:rPr lang="en-US" b="1" dirty="0">
                <a:solidFill>
                  <a:schemeClr val="tx1"/>
                </a:solidFill>
              </a:rPr>
              <a:t>', 006, 'F08', 'TBD', 14),</a:t>
            </a:r>
          </a:p>
          <a:p>
            <a:r>
              <a:rPr lang="en-US" b="1" dirty="0">
                <a:solidFill>
                  <a:schemeClr val="tx1"/>
                </a:solidFill>
              </a:rPr>
              <a:t>       ('</a:t>
            </a:r>
            <a:r>
              <a:rPr lang="en-US" b="1" dirty="0" err="1">
                <a:solidFill>
                  <a:schemeClr val="tx1"/>
                </a:solidFill>
              </a:rPr>
              <a:t>Marist_College</a:t>
            </a:r>
            <a:r>
              <a:rPr lang="en-US" b="1" dirty="0">
                <a:solidFill>
                  <a:schemeClr val="tx1"/>
                </a:solidFill>
              </a:rPr>
              <a:t>', 007, 'E02', 'TBD', 9),</a:t>
            </a:r>
          </a:p>
          <a:p>
            <a:r>
              <a:rPr lang="en-US" b="1" dirty="0">
                <a:solidFill>
                  <a:schemeClr val="tx1"/>
                </a:solidFill>
              </a:rPr>
              <a:t>       ('</a:t>
            </a:r>
            <a:r>
              <a:rPr lang="en-US" b="1" dirty="0" err="1">
                <a:solidFill>
                  <a:schemeClr val="tx1"/>
                </a:solidFill>
              </a:rPr>
              <a:t>Main_St</a:t>
            </a:r>
            <a:r>
              <a:rPr lang="en-US" b="1" dirty="0">
                <a:solidFill>
                  <a:schemeClr val="tx1"/>
                </a:solidFill>
              </a:rPr>
              <a:t>', 012, 'F09', 'TBD', 11);</a:t>
            </a:r>
          </a:p>
          <a:p>
            <a:endParaRPr lang="en-US" b="1" dirty="0">
              <a:solidFill>
                <a:schemeClr val="tx1"/>
              </a:solidFill>
            </a:endParaRPr>
          </a:p>
          <a:p>
            <a:r>
              <a:rPr lang="en-US" b="1" dirty="0">
                <a:solidFill>
                  <a:schemeClr val="tx1"/>
                </a:solidFill>
              </a:rPr>
              <a:t>INSERT INTO Cars(</a:t>
            </a:r>
            <a:r>
              <a:rPr lang="en-US" b="1" dirty="0" err="1">
                <a:solidFill>
                  <a:schemeClr val="tx1"/>
                </a:solidFill>
              </a:rPr>
              <a:t>CarNumber</a:t>
            </a:r>
            <a:r>
              <a:rPr lang="en-US" b="1" dirty="0">
                <a:solidFill>
                  <a:schemeClr val="tx1"/>
                </a:solidFill>
              </a:rPr>
              <a:t>, </a:t>
            </a:r>
            <a:r>
              <a:rPr lang="en-US" b="1" dirty="0" err="1">
                <a:solidFill>
                  <a:schemeClr val="tx1"/>
                </a:solidFill>
              </a:rPr>
              <a:t>PlateNumber</a:t>
            </a:r>
            <a:r>
              <a:rPr lang="en-US" b="1" dirty="0">
                <a:solidFill>
                  <a:schemeClr val="tx1"/>
                </a:solidFill>
              </a:rPr>
              <a:t>, Make, Model, VIN)</a:t>
            </a:r>
          </a:p>
          <a:p>
            <a:r>
              <a:rPr lang="en-US" b="1" dirty="0">
                <a:solidFill>
                  <a:schemeClr val="tx1"/>
                </a:solidFill>
              </a:rPr>
              <a:t>Values (1, 'ABC123TX', 'Chevy', 'Impala', '45671476453928'),</a:t>
            </a:r>
          </a:p>
          <a:p>
            <a:r>
              <a:rPr lang="en-US" b="1" dirty="0">
                <a:solidFill>
                  <a:schemeClr val="tx1"/>
                </a:solidFill>
              </a:rPr>
              <a:t>       (2, 'XVF27LV', 'Chevy', 'Malibu', '57291476492852'),</a:t>
            </a:r>
          </a:p>
          <a:p>
            <a:r>
              <a:rPr lang="en-US" b="1" dirty="0">
                <a:solidFill>
                  <a:schemeClr val="tx1"/>
                </a:solidFill>
              </a:rPr>
              <a:t>       (3, 'X6435LV', 'Chevy', 'Impala', '93874621145820'),</a:t>
            </a:r>
          </a:p>
          <a:p>
            <a:r>
              <a:rPr lang="en-US" b="1" dirty="0">
                <a:solidFill>
                  <a:schemeClr val="tx1"/>
                </a:solidFill>
              </a:rPr>
              <a:t>       (4, 'A45B7TX', 'Chevy', 'Impala', '39478653728482');</a:t>
            </a:r>
          </a:p>
          <a:p>
            <a:endParaRPr lang="en-US" b="1" dirty="0">
              <a:solidFill>
                <a:schemeClr val="tx1"/>
              </a:solidFill>
            </a:endParaRPr>
          </a:p>
        </p:txBody>
      </p:sp>
    </p:spTree>
    <p:extLst>
      <p:ext uri="{BB962C8B-B14F-4D97-AF65-F5344CB8AC3E}">
        <p14:creationId xmlns:p14="http://schemas.microsoft.com/office/powerpoint/2010/main" val="187087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Table of Contents</a:t>
            </a:r>
          </a:p>
        </p:txBody>
      </p:sp>
      <p:sp>
        <p:nvSpPr>
          <p:cNvPr id="3" name="Content Placeholder 2"/>
          <p:cNvSpPr>
            <a:spLocks noGrp="1"/>
          </p:cNvSpPr>
          <p:nvPr>
            <p:ph idx="1"/>
          </p:nvPr>
        </p:nvSpPr>
        <p:spPr>
          <a:xfrm>
            <a:off x="1154955" y="2603499"/>
            <a:ext cx="8761412" cy="4097339"/>
          </a:xfrm>
        </p:spPr>
        <p:txBody>
          <a:bodyPr>
            <a:noAutofit/>
          </a:bodyPr>
          <a:lstStyle/>
          <a:p>
            <a:r>
              <a:rPr lang="en-US" b="1" dirty="0">
                <a:solidFill>
                  <a:schemeClr val="tx1"/>
                </a:solidFill>
              </a:rPr>
              <a:t>Executive Summary</a:t>
            </a:r>
          </a:p>
          <a:p>
            <a:r>
              <a:rPr lang="en-US" b="1" dirty="0">
                <a:solidFill>
                  <a:schemeClr val="tx1"/>
                </a:solidFill>
              </a:rPr>
              <a:t>E/R Diagram with Key allocation, subtypes, and relations between Entities</a:t>
            </a:r>
          </a:p>
          <a:p>
            <a:r>
              <a:rPr lang="en-US" b="1" dirty="0">
                <a:solidFill>
                  <a:schemeClr val="tx1"/>
                </a:solidFill>
              </a:rPr>
              <a:t>Functional Dependencies</a:t>
            </a:r>
          </a:p>
          <a:p>
            <a:r>
              <a:rPr lang="en-US" b="1" dirty="0">
                <a:solidFill>
                  <a:schemeClr val="tx1"/>
                </a:solidFill>
              </a:rPr>
              <a:t>Brief Description of Entities, Create statements and Insert Into statements</a:t>
            </a:r>
          </a:p>
          <a:p>
            <a:r>
              <a:rPr lang="en-US" b="1" dirty="0">
                <a:solidFill>
                  <a:schemeClr val="tx1"/>
                </a:solidFill>
              </a:rPr>
              <a:t>Create Statements for Entities including Insert Into Statements</a:t>
            </a:r>
          </a:p>
          <a:p>
            <a:r>
              <a:rPr lang="en-US" b="1" dirty="0">
                <a:solidFill>
                  <a:schemeClr val="tx1"/>
                </a:solidFill>
              </a:rPr>
              <a:t>Queries of Daily Impact </a:t>
            </a:r>
          </a:p>
          <a:p>
            <a:r>
              <a:rPr lang="en-US" b="1" dirty="0">
                <a:solidFill>
                  <a:schemeClr val="tx1"/>
                </a:solidFill>
              </a:rPr>
              <a:t>Stored Procedures</a:t>
            </a:r>
          </a:p>
          <a:p>
            <a:r>
              <a:rPr lang="en-US" b="1" dirty="0">
                <a:solidFill>
                  <a:schemeClr val="tx1"/>
                </a:solidFill>
              </a:rPr>
              <a:t>Implementation Notes</a:t>
            </a:r>
          </a:p>
          <a:p>
            <a:r>
              <a:rPr lang="en-US" b="1" dirty="0">
                <a:solidFill>
                  <a:schemeClr val="tx1"/>
                </a:solidFill>
              </a:rPr>
              <a:t>Known Problems</a:t>
            </a:r>
          </a:p>
          <a:p>
            <a:r>
              <a:rPr lang="en-US" b="1" dirty="0">
                <a:solidFill>
                  <a:schemeClr val="tx1"/>
                </a:solidFill>
              </a:rPr>
              <a:t>Future Enhancements</a:t>
            </a:r>
          </a:p>
          <a:p>
            <a:endParaRPr lang="en-US" b="1" dirty="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563772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Insert to </a:t>
            </a:r>
            <a:r>
              <a:rPr lang="en-US" i="1" dirty="0" err="1">
                <a:solidFill>
                  <a:srgbClr val="FD7F31"/>
                </a:solidFill>
              </a:rPr>
              <a:t>Fares_Trips</a:t>
            </a:r>
            <a:endParaRPr lang="en-US" dirty="0"/>
          </a:p>
        </p:txBody>
      </p:sp>
      <p:sp>
        <p:nvSpPr>
          <p:cNvPr id="3" name="Content Placeholder 2"/>
          <p:cNvSpPr>
            <a:spLocks noGrp="1"/>
          </p:cNvSpPr>
          <p:nvPr>
            <p:ph idx="1"/>
          </p:nvPr>
        </p:nvSpPr>
        <p:spPr/>
        <p:txBody>
          <a:bodyPr/>
          <a:lstStyle/>
          <a:p>
            <a:endParaRPr lang="en-US" b="1" dirty="0">
              <a:solidFill>
                <a:schemeClr val="tx1"/>
              </a:solidFill>
            </a:endParaRPr>
          </a:p>
          <a:p>
            <a:r>
              <a:rPr lang="en-US" b="1" dirty="0">
                <a:solidFill>
                  <a:schemeClr val="tx1"/>
                </a:solidFill>
              </a:rPr>
              <a:t>INSERT INTO </a:t>
            </a:r>
            <a:r>
              <a:rPr lang="en-US" b="1" dirty="0" err="1">
                <a:solidFill>
                  <a:schemeClr val="tx1"/>
                </a:solidFill>
              </a:rPr>
              <a:t>Fares_Trips</a:t>
            </a:r>
            <a:r>
              <a:rPr lang="en-US" b="1" dirty="0">
                <a:solidFill>
                  <a:schemeClr val="tx1"/>
                </a:solidFill>
              </a:rPr>
              <a:t>(</a:t>
            </a:r>
            <a:r>
              <a:rPr lang="en-US" b="1" dirty="0" err="1">
                <a:solidFill>
                  <a:schemeClr val="tx1"/>
                </a:solidFill>
              </a:rPr>
              <a:t>TripNumber</a:t>
            </a:r>
            <a:r>
              <a:rPr lang="en-US" b="1" dirty="0">
                <a:solidFill>
                  <a:schemeClr val="tx1"/>
                </a:solidFill>
              </a:rPr>
              <a:t>, </a:t>
            </a:r>
            <a:r>
              <a:rPr lang="en-US" b="1" dirty="0" err="1">
                <a:solidFill>
                  <a:schemeClr val="tx1"/>
                </a:solidFill>
              </a:rPr>
              <a:t>Driver_IDZ</a:t>
            </a:r>
            <a:r>
              <a:rPr lang="en-US" b="1" dirty="0">
                <a:solidFill>
                  <a:schemeClr val="tx1"/>
                </a:solidFill>
              </a:rPr>
              <a:t>, </a:t>
            </a:r>
            <a:r>
              <a:rPr lang="en-US" b="1" dirty="0" err="1">
                <a:solidFill>
                  <a:schemeClr val="tx1"/>
                </a:solidFill>
              </a:rPr>
              <a:t>Cust_IDZ</a:t>
            </a:r>
            <a:r>
              <a:rPr lang="en-US" b="1" dirty="0">
                <a:solidFill>
                  <a:schemeClr val="tx1"/>
                </a:solidFill>
              </a:rPr>
              <a:t>, </a:t>
            </a:r>
            <a:r>
              <a:rPr lang="en-US" b="1" dirty="0" err="1">
                <a:solidFill>
                  <a:schemeClr val="tx1"/>
                </a:solidFill>
              </a:rPr>
              <a:t>Trip_IDZ</a:t>
            </a:r>
            <a:r>
              <a:rPr lang="en-US" b="1" dirty="0">
                <a:solidFill>
                  <a:schemeClr val="tx1"/>
                </a:solidFill>
              </a:rPr>
              <a:t>, </a:t>
            </a:r>
            <a:r>
              <a:rPr lang="en-US" b="1" dirty="0" err="1">
                <a:solidFill>
                  <a:schemeClr val="tx1"/>
                </a:solidFill>
              </a:rPr>
              <a:t>CarNumber</a:t>
            </a:r>
            <a:r>
              <a:rPr lang="en-US" b="1" dirty="0">
                <a:solidFill>
                  <a:schemeClr val="tx1"/>
                </a:solidFill>
              </a:rPr>
              <a:t>, </a:t>
            </a:r>
            <a:r>
              <a:rPr lang="en-US" b="1" dirty="0" err="1">
                <a:solidFill>
                  <a:schemeClr val="tx1"/>
                </a:solidFill>
              </a:rPr>
              <a:t>Trip_Date</a:t>
            </a:r>
            <a:r>
              <a:rPr lang="en-US" b="1" dirty="0">
                <a:solidFill>
                  <a:schemeClr val="tx1"/>
                </a:solidFill>
              </a:rPr>
              <a:t>, </a:t>
            </a:r>
            <a:r>
              <a:rPr lang="en-US" b="1" dirty="0" err="1">
                <a:solidFill>
                  <a:schemeClr val="tx1"/>
                </a:solidFill>
              </a:rPr>
              <a:t>CostUSDZ</a:t>
            </a:r>
            <a:r>
              <a:rPr lang="en-US" b="1" dirty="0">
                <a:solidFill>
                  <a:schemeClr val="tx1"/>
                </a:solidFill>
              </a:rPr>
              <a:t>)</a:t>
            </a:r>
          </a:p>
          <a:p>
            <a:r>
              <a:rPr lang="en-US" b="1" dirty="0">
                <a:solidFill>
                  <a:schemeClr val="tx1"/>
                </a:solidFill>
              </a:rPr>
              <a:t>Values (15, 003, 004, 'XF29', 1, 2016-11-18, 99),</a:t>
            </a:r>
          </a:p>
          <a:p>
            <a:r>
              <a:rPr lang="en-US" b="1" dirty="0">
                <a:solidFill>
                  <a:schemeClr val="tx1"/>
                </a:solidFill>
              </a:rPr>
              <a:t>       (4, 002, 006, 'F08', 2, 2016-11-18, 14),</a:t>
            </a:r>
          </a:p>
          <a:p>
            <a:r>
              <a:rPr lang="en-US" b="1" dirty="0">
                <a:solidFill>
                  <a:schemeClr val="tx1"/>
                </a:solidFill>
              </a:rPr>
              <a:t>       (3, 009, 007, 'E02', 3, 2016-11-18, 9),</a:t>
            </a:r>
          </a:p>
          <a:p>
            <a:r>
              <a:rPr lang="en-US" b="1" dirty="0">
                <a:solidFill>
                  <a:schemeClr val="tx1"/>
                </a:solidFill>
              </a:rPr>
              <a:t>       (7, 011, 012, 'F09', 4, 2016-11-18, 11);</a:t>
            </a:r>
          </a:p>
          <a:p>
            <a:endParaRPr lang="en-US" dirty="0">
              <a:solidFill>
                <a:schemeClr val="tx1"/>
              </a:solidFill>
            </a:endParaRPr>
          </a:p>
        </p:txBody>
      </p:sp>
    </p:spTree>
    <p:extLst>
      <p:ext uri="{BB962C8B-B14F-4D97-AF65-F5344CB8AC3E}">
        <p14:creationId xmlns:p14="http://schemas.microsoft.com/office/powerpoint/2010/main" val="3658250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Queries of Daily Impact </a:t>
            </a:r>
          </a:p>
        </p:txBody>
      </p:sp>
      <p:sp>
        <p:nvSpPr>
          <p:cNvPr id="3" name="Content Placeholder 2"/>
          <p:cNvSpPr>
            <a:spLocks noGrp="1"/>
          </p:cNvSpPr>
          <p:nvPr>
            <p:ph idx="1"/>
          </p:nvPr>
        </p:nvSpPr>
        <p:spPr/>
        <p:txBody>
          <a:bodyPr/>
          <a:lstStyle/>
          <a:p>
            <a:r>
              <a:rPr lang="en-US" b="1" dirty="0">
                <a:solidFill>
                  <a:schemeClr val="tx1"/>
                </a:solidFill>
              </a:rPr>
              <a:t>Name search with a completed </a:t>
            </a:r>
            <a:r>
              <a:rPr lang="en-US" b="1" dirty="0" err="1">
                <a:solidFill>
                  <a:schemeClr val="tx1"/>
                </a:solidFill>
              </a:rPr>
              <a:t>bookout</a:t>
            </a:r>
            <a:r>
              <a:rPr lang="en-US" b="1" dirty="0">
                <a:solidFill>
                  <a:schemeClr val="tx1"/>
                </a:solidFill>
              </a:rPr>
              <a:t> based on date and name</a:t>
            </a:r>
          </a:p>
          <a:p>
            <a:r>
              <a:rPr lang="en-US" b="1" i="1" dirty="0">
                <a:solidFill>
                  <a:schemeClr val="tx1"/>
                </a:solidFill>
              </a:rPr>
              <a:t>Select </a:t>
            </a:r>
            <a:r>
              <a:rPr lang="en-US" b="1" i="1" dirty="0" err="1">
                <a:solidFill>
                  <a:schemeClr val="tx1"/>
                </a:solidFill>
              </a:rPr>
              <a:t>TripNumber</a:t>
            </a:r>
            <a:r>
              <a:rPr lang="en-US" b="1" i="1" dirty="0">
                <a:solidFill>
                  <a:schemeClr val="tx1"/>
                </a:solidFill>
              </a:rPr>
              <a:t>, </a:t>
            </a:r>
            <a:r>
              <a:rPr lang="en-US" b="1" i="1" dirty="0" err="1">
                <a:solidFill>
                  <a:schemeClr val="tx1"/>
                </a:solidFill>
              </a:rPr>
              <a:t>Driver_IDZ</a:t>
            </a:r>
            <a:r>
              <a:rPr lang="en-US" b="1" i="1" dirty="0">
                <a:solidFill>
                  <a:schemeClr val="tx1"/>
                </a:solidFill>
              </a:rPr>
              <a:t>, </a:t>
            </a:r>
            <a:r>
              <a:rPr lang="en-US" b="1" i="1" dirty="0" err="1">
                <a:solidFill>
                  <a:schemeClr val="tx1"/>
                </a:solidFill>
              </a:rPr>
              <a:t>Cust_IDZ</a:t>
            </a:r>
            <a:r>
              <a:rPr lang="en-US" b="1" i="1" dirty="0">
                <a:solidFill>
                  <a:schemeClr val="tx1"/>
                </a:solidFill>
              </a:rPr>
              <a:t>, </a:t>
            </a:r>
            <a:r>
              <a:rPr lang="en-US" b="1" i="1" dirty="0" err="1">
                <a:solidFill>
                  <a:schemeClr val="tx1"/>
                </a:solidFill>
              </a:rPr>
              <a:t>Trip_Date</a:t>
            </a:r>
            <a:r>
              <a:rPr lang="en-US" b="1" i="1" dirty="0">
                <a:solidFill>
                  <a:schemeClr val="tx1"/>
                </a:solidFill>
              </a:rPr>
              <a:t>, </a:t>
            </a:r>
            <a:r>
              <a:rPr lang="en-US" b="1" i="1" dirty="0" err="1">
                <a:solidFill>
                  <a:schemeClr val="tx1"/>
                </a:solidFill>
              </a:rPr>
              <a:t>CostUSDZ</a:t>
            </a:r>
            <a:endParaRPr lang="en-US" b="1" i="1" dirty="0">
              <a:solidFill>
                <a:schemeClr val="tx1"/>
              </a:solidFill>
            </a:endParaRPr>
          </a:p>
          <a:p>
            <a:r>
              <a:rPr lang="en-US" b="1" i="1" dirty="0">
                <a:solidFill>
                  <a:schemeClr val="tx1"/>
                </a:solidFill>
              </a:rPr>
              <a:t>From </a:t>
            </a:r>
            <a:r>
              <a:rPr lang="en-US" b="1" i="1" dirty="0" err="1">
                <a:solidFill>
                  <a:schemeClr val="tx1"/>
                </a:solidFill>
              </a:rPr>
              <a:t>Fares_Trips</a:t>
            </a:r>
            <a:r>
              <a:rPr lang="en-US" b="1" i="1" dirty="0">
                <a:solidFill>
                  <a:schemeClr val="tx1"/>
                </a:solidFill>
              </a:rPr>
              <a:t> </a:t>
            </a:r>
          </a:p>
          <a:p>
            <a:r>
              <a:rPr lang="en-US" b="1" i="1" dirty="0">
                <a:solidFill>
                  <a:schemeClr val="tx1"/>
                </a:solidFill>
              </a:rPr>
              <a:t>Where (</a:t>
            </a:r>
            <a:r>
              <a:rPr lang="en-US" b="1" i="1" dirty="0" err="1">
                <a:solidFill>
                  <a:schemeClr val="tx1"/>
                </a:solidFill>
              </a:rPr>
              <a:t>Trip_Date</a:t>
            </a:r>
            <a:r>
              <a:rPr lang="en-US" b="1" i="1" dirty="0">
                <a:solidFill>
                  <a:schemeClr val="tx1"/>
                </a:solidFill>
              </a:rPr>
              <a:t> = '2016-11-18' &amp;&amp; (</a:t>
            </a:r>
          </a:p>
          <a:p>
            <a:r>
              <a:rPr lang="en-US" b="1" i="1" dirty="0">
                <a:solidFill>
                  <a:schemeClr val="tx1"/>
                </a:solidFill>
              </a:rPr>
              <a:t>		Select </a:t>
            </a:r>
            <a:r>
              <a:rPr lang="en-US" b="1" i="1" dirty="0" err="1">
                <a:solidFill>
                  <a:schemeClr val="tx1"/>
                </a:solidFill>
              </a:rPr>
              <a:t>Driver_Name</a:t>
            </a:r>
            <a:endParaRPr lang="en-US" b="1" i="1" dirty="0">
              <a:solidFill>
                <a:schemeClr val="tx1"/>
              </a:solidFill>
            </a:endParaRPr>
          </a:p>
          <a:p>
            <a:r>
              <a:rPr lang="en-US" b="1" i="1" dirty="0">
                <a:solidFill>
                  <a:schemeClr val="tx1"/>
                </a:solidFill>
              </a:rPr>
              <a:t>		From Drivers</a:t>
            </a:r>
          </a:p>
          <a:p>
            <a:r>
              <a:rPr lang="en-US" b="1" i="1" dirty="0">
                <a:solidFill>
                  <a:schemeClr val="tx1"/>
                </a:solidFill>
              </a:rPr>
              <a:t>		Where </a:t>
            </a:r>
            <a:r>
              <a:rPr lang="en-US" b="1" i="1" dirty="0" err="1">
                <a:solidFill>
                  <a:schemeClr val="tx1"/>
                </a:solidFill>
              </a:rPr>
              <a:t>Driver_Name</a:t>
            </a:r>
            <a:r>
              <a:rPr lang="en-US" b="1" i="1" dirty="0">
                <a:solidFill>
                  <a:schemeClr val="tx1"/>
                </a:solidFill>
              </a:rPr>
              <a:t> = '</a:t>
            </a:r>
            <a:r>
              <a:rPr lang="en-US" b="1" i="1" dirty="0" err="1">
                <a:solidFill>
                  <a:schemeClr val="tx1"/>
                </a:solidFill>
              </a:rPr>
              <a:t>Danny_Puckett</a:t>
            </a:r>
            <a:r>
              <a:rPr lang="en-US" b="1" i="1" dirty="0">
                <a:solidFill>
                  <a:schemeClr val="tx1"/>
                </a:solidFill>
              </a:rPr>
              <a:t>'));</a:t>
            </a:r>
          </a:p>
        </p:txBody>
      </p:sp>
      <p:pic>
        <p:nvPicPr>
          <p:cNvPr id="4" name="Content Placeholder 9"/>
          <p:cNvPicPr>
            <a:picLocks noChangeAspect="1"/>
          </p:cNvPicPr>
          <p:nvPr/>
        </p:nvPicPr>
        <p:blipFill>
          <a:blip r:embed="rId2"/>
          <a:stretch>
            <a:fillRect/>
          </a:stretch>
        </p:blipFill>
        <p:spPr>
          <a:xfrm>
            <a:off x="479494" y="5642506"/>
            <a:ext cx="10742118" cy="1045931"/>
          </a:xfrm>
          <a:prstGeom prst="rect">
            <a:avLst/>
          </a:prstGeom>
        </p:spPr>
      </p:pic>
    </p:spTree>
    <p:extLst>
      <p:ext uri="{BB962C8B-B14F-4D97-AF65-F5344CB8AC3E}">
        <p14:creationId xmlns:p14="http://schemas.microsoft.com/office/powerpoint/2010/main" val="203563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Stored Procedures – Double Checker</a:t>
            </a:r>
            <a:endParaRPr lang="en-US" dirty="0"/>
          </a:p>
        </p:txBody>
      </p:sp>
      <p:sp>
        <p:nvSpPr>
          <p:cNvPr id="11" name="Content Placeholder 10"/>
          <p:cNvSpPr>
            <a:spLocks noGrp="1"/>
          </p:cNvSpPr>
          <p:nvPr>
            <p:ph idx="1"/>
          </p:nvPr>
        </p:nvSpPr>
        <p:spPr/>
        <p:txBody>
          <a:bodyPr/>
          <a:lstStyle/>
          <a:p>
            <a:r>
              <a:rPr lang="en-US" b="1" dirty="0">
                <a:solidFill>
                  <a:schemeClr val="tx1"/>
                </a:solidFill>
              </a:rPr>
              <a:t>Tally/Booking Function &lt;?</a:t>
            </a:r>
            <a:r>
              <a:rPr lang="en-US" b="1" dirty="0" err="1">
                <a:solidFill>
                  <a:schemeClr val="tx1"/>
                </a:solidFill>
              </a:rPr>
              <a:t>php</a:t>
            </a:r>
            <a:r>
              <a:rPr lang="en-US" b="1" dirty="0">
                <a:solidFill>
                  <a:schemeClr val="tx1"/>
                </a:solidFill>
              </a:rPr>
              <a:t> ($</a:t>
            </a:r>
            <a:r>
              <a:rPr lang="en-US" b="1" dirty="0" err="1">
                <a:solidFill>
                  <a:schemeClr val="tx1"/>
                </a:solidFill>
              </a:rPr>
              <a:t>TripNumber</a:t>
            </a:r>
            <a:r>
              <a:rPr lang="en-US" b="1" dirty="0">
                <a:solidFill>
                  <a:schemeClr val="tx1"/>
                </a:solidFill>
              </a:rPr>
              <a:t> &gt; 0 ) $Total=$Total+$</a:t>
            </a:r>
            <a:r>
              <a:rPr lang="en-US" b="1" dirty="0" err="1">
                <a:solidFill>
                  <a:schemeClr val="tx1"/>
                </a:solidFill>
              </a:rPr>
              <a:t>CostUSD</a:t>
            </a:r>
            <a:r>
              <a:rPr lang="en-US" b="1" dirty="0">
                <a:solidFill>
                  <a:schemeClr val="tx1"/>
                </a:solidFill>
              </a:rPr>
              <a:t> : $Total; ?&gt; </a:t>
            </a:r>
          </a:p>
          <a:p>
            <a:r>
              <a:rPr lang="en-US" b="1" dirty="0">
                <a:solidFill>
                  <a:schemeClr val="tx1"/>
                </a:solidFill>
              </a:rPr>
              <a:t>Select ($Total=$Total + $Price) </a:t>
            </a:r>
          </a:p>
          <a:p>
            <a:r>
              <a:rPr lang="en-US" b="1" dirty="0">
                <a:solidFill>
                  <a:schemeClr val="tx1"/>
                </a:solidFill>
              </a:rPr>
              <a:t> From </a:t>
            </a:r>
            <a:r>
              <a:rPr lang="en-US" b="1" dirty="0" err="1">
                <a:solidFill>
                  <a:schemeClr val="tx1"/>
                </a:solidFill>
              </a:rPr>
              <a:t>Fares_Trips</a:t>
            </a:r>
            <a:r>
              <a:rPr lang="en-US" b="1" dirty="0">
                <a:solidFill>
                  <a:schemeClr val="tx1"/>
                </a:solidFill>
              </a:rPr>
              <a:t>; </a:t>
            </a:r>
          </a:p>
        </p:txBody>
      </p:sp>
    </p:spTree>
    <p:extLst>
      <p:ext uri="{BB962C8B-B14F-4D97-AF65-F5344CB8AC3E}">
        <p14:creationId xmlns:p14="http://schemas.microsoft.com/office/powerpoint/2010/main" val="270483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Implementation Notes</a:t>
            </a:r>
          </a:p>
        </p:txBody>
      </p:sp>
      <p:sp>
        <p:nvSpPr>
          <p:cNvPr id="3" name="Content Placeholder 2"/>
          <p:cNvSpPr>
            <a:spLocks noGrp="1"/>
          </p:cNvSpPr>
          <p:nvPr>
            <p:ph idx="1"/>
          </p:nvPr>
        </p:nvSpPr>
        <p:spPr/>
        <p:txBody>
          <a:bodyPr/>
          <a:lstStyle/>
          <a:p>
            <a:r>
              <a:rPr lang="en-US" b="1" dirty="0">
                <a:solidFill>
                  <a:schemeClr val="tx1"/>
                </a:solidFill>
              </a:rPr>
              <a:t>A creation of Record [Database] for a taxi company would built of </a:t>
            </a:r>
            <a:r>
              <a:rPr lang="en-US" b="1" dirty="0" err="1">
                <a:solidFill>
                  <a:schemeClr val="tx1"/>
                </a:solidFill>
              </a:rPr>
              <a:t>of</a:t>
            </a:r>
            <a:r>
              <a:rPr lang="en-US" b="1" dirty="0">
                <a:solidFill>
                  <a:schemeClr val="tx1"/>
                </a:solidFill>
              </a:rPr>
              <a:t> the first set of inputted data; whether by document offset inclusion to a </a:t>
            </a:r>
            <a:r>
              <a:rPr lang="en-US" b="1" dirty="0" err="1">
                <a:solidFill>
                  <a:schemeClr val="tx1"/>
                </a:solidFill>
              </a:rPr>
              <a:t>php</a:t>
            </a:r>
            <a:r>
              <a:rPr lang="en-US" b="1" dirty="0">
                <a:solidFill>
                  <a:schemeClr val="tx1"/>
                </a:solidFill>
              </a:rPr>
              <a:t> form then transferred into </a:t>
            </a:r>
            <a:r>
              <a:rPr lang="en-US" b="1" dirty="0" err="1">
                <a:solidFill>
                  <a:schemeClr val="tx1"/>
                </a:solidFill>
              </a:rPr>
              <a:t>sql</a:t>
            </a:r>
            <a:r>
              <a:rPr lang="en-US" b="1" dirty="0">
                <a:solidFill>
                  <a:schemeClr val="tx1"/>
                </a:solidFill>
              </a:rPr>
              <a:t> Insert Into statements.</a:t>
            </a:r>
          </a:p>
          <a:p>
            <a:r>
              <a:rPr lang="en-US" b="1" dirty="0">
                <a:solidFill>
                  <a:schemeClr val="tx1"/>
                </a:solidFill>
              </a:rPr>
              <a:t>As for the DBMS applied here there is a skeleton, in comparison to what you would be containing within your database. Thinking about backing up your database, the size of your entire DBMS and Content, and hiring a database manager for processing incoming data.</a:t>
            </a:r>
          </a:p>
        </p:txBody>
      </p:sp>
    </p:spTree>
    <p:extLst>
      <p:ext uri="{BB962C8B-B14F-4D97-AF65-F5344CB8AC3E}">
        <p14:creationId xmlns:p14="http://schemas.microsoft.com/office/powerpoint/2010/main" val="3100761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solidFill>
                  <a:srgbClr val="FD7F31"/>
                </a:solidFill>
              </a:rPr>
              <a:t>Known Problems and Future Enhancements</a:t>
            </a:r>
          </a:p>
        </p:txBody>
      </p:sp>
      <p:sp>
        <p:nvSpPr>
          <p:cNvPr id="3" name="Content Placeholder 2"/>
          <p:cNvSpPr>
            <a:spLocks noGrp="1"/>
          </p:cNvSpPr>
          <p:nvPr>
            <p:ph idx="1"/>
          </p:nvPr>
        </p:nvSpPr>
        <p:spPr/>
        <p:txBody>
          <a:bodyPr/>
          <a:lstStyle/>
          <a:p>
            <a:r>
              <a:rPr lang="en-US" b="1" dirty="0">
                <a:solidFill>
                  <a:schemeClr val="tx1"/>
                </a:solidFill>
              </a:rPr>
              <a:t>The </a:t>
            </a:r>
            <a:r>
              <a:rPr lang="en-US" b="1" dirty="0" err="1">
                <a:solidFill>
                  <a:schemeClr val="tx1"/>
                </a:solidFill>
              </a:rPr>
              <a:t>sql</a:t>
            </a:r>
            <a:r>
              <a:rPr lang="en-US" b="1" dirty="0">
                <a:solidFill>
                  <a:schemeClr val="tx1"/>
                </a:solidFill>
              </a:rPr>
              <a:t> code was a bit </a:t>
            </a:r>
            <a:r>
              <a:rPr lang="en-US" b="1" dirty="0" err="1">
                <a:solidFill>
                  <a:schemeClr val="tx1"/>
                </a:solidFill>
              </a:rPr>
              <a:t>misdetermined</a:t>
            </a:r>
            <a:r>
              <a:rPr lang="en-US" b="1" dirty="0">
                <a:solidFill>
                  <a:schemeClr val="tx1"/>
                </a:solidFill>
              </a:rPr>
              <a:t>, yet the DBMS and its intuitiveness had endured.</a:t>
            </a:r>
          </a:p>
          <a:p>
            <a:r>
              <a:rPr lang="en-US" b="1" dirty="0">
                <a:solidFill>
                  <a:schemeClr val="tx1"/>
                </a:solidFill>
              </a:rPr>
              <a:t>As for future enhancements:</a:t>
            </a:r>
          </a:p>
          <a:p>
            <a:pPr marL="0" indent="0">
              <a:buNone/>
            </a:pPr>
            <a:r>
              <a:rPr lang="en-US" b="1" dirty="0">
                <a:solidFill>
                  <a:schemeClr val="tx1"/>
                </a:solidFill>
              </a:rPr>
              <a:t>	A push button input pad to control the inputs based on search of the 	database and well developed stored procedure functions</a:t>
            </a:r>
          </a:p>
          <a:p>
            <a:pPr marL="0" indent="0">
              <a:buNone/>
            </a:pPr>
            <a:r>
              <a:rPr lang="en-US" b="1" dirty="0">
                <a:solidFill>
                  <a:schemeClr val="tx1"/>
                </a:solidFill>
              </a:rPr>
              <a:t>Possibly a new </a:t>
            </a:r>
          </a:p>
        </p:txBody>
      </p:sp>
    </p:spTree>
    <p:extLst>
      <p:ext uri="{BB962C8B-B14F-4D97-AF65-F5344CB8AC3E}">
        <p14:creationId xmlns:p14="http://schemas.microsoft.com/office/powerpoint/2010/main" val="2252999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874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solidFill>
                  <a:srgbClr val="FD7F31"/>
                </a:solidFill>
              </a:rPr>
              <a:t>FAIR FAST FARE</a:t>
            </a:r>
          </a:p>
        </p:txBody>
      </p:sp>
      <p:sp>
        <p:nvSpPr>
          <p:cNvPr id="3" name="Subtitle 2"/>
          <p:cNvSpPr>
            <a:spLocks noGrp="1"/>
          </p:cNvSpPr>
          <p:nvPr>
            <p:ph type="subTitle" idx="1"/>
          </p:nvPr>
        </p:nvSpPr>
        <p:spPr>
          <a:xfrm>
            <a:off x="1154955" y="4777380"/>
            <a:ext cx="8825658" cy="1137646"/>
          </a:xfrm>
        </p:spPr>
        <p:txBody>
          <a:bodyPr>
            <a:normAutofit fontScale="85000" lnSpcReduction="20000"/>
          </a:bodyPr>
          <a:lstStyle/>
          <a:p>
            <a:r>
              <a:rPr lang="en-US" dirty="0">
                <a:solidFill>
                  <a:srgbClr val="FD7F31"/>
                </a:solidFill>
              </a:rPr>
              <a:t>Created May 2017 </a:t>
            </a:r>
          </a:p>
          <a:p>
            <a:r>
              <a:rPr lang="en-US" dirty="0">
                <a:solidFill>
                  <a:srgbClr val="FD7F31"/>
                </a:solidFill>
              </a:rPr>
              <a:t>A Danny Puckett </a:t>
            </a:r>
            <a:r>
              <a:rPr lang="en-US" dirty="0" err="1">
                <a:solidFill>
                  <a:srgbClr val="FD7F31"/>
                </a:solidFill>
              </a:rPr>
              <a:t>Dbms</a:t>
            </a:r>
            <a:r>
              <a:rPr lang="en-US" dirty="0">
                <a:solidFill>
                  <a:srgbClr val="FD7F31"/>
                </a:solidFill>
              </a:rPr>
              <a:t> Project</a:t>
            </a:r>
          </a:p>
          <a:p>
            <a:r>
              <a:rPr lang="en-US" dirty="0">
                <a:solidFill>
                  <a:srgbClr val="FD7F31"/>
                </a:solidFill>
              </a:rPr>
              <a:t>All concepts, theories derived,  Processes, Code, or implied physical implementation are the sole intellectual property of Danny Puckett</a:t>
            </a:r>
          </a:p>
        </p:txBody>
      </p:sp>
    </p:spTree>
    <p:extLst>
      <p:ext uri="{BB962C8B-B14F-4D97-AF65-F5344CB8AC3E}">
        <p14:creationId xmlns:p14="http://schemas.microsoft.com/office/powerpoint/2010/main" val="354657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Executive Summary</a:t>
            </a:r>
          </a:p>
        </p:txBody>
      </p:sp>
      <p:sp>
        <p:nvSpPr>
          <p:cNvPr id="3" name="Content Placeholder 2"/>
          <p:cNvSpPr>
            <a:spLocks noGrp="1"/>
          </p:cNvSpPr>
          <p:nvPr>
            <p:ph idx="1"/>
          </p:nvPr>
        </p:nvSpPr>
        <p:spPr>
          <a:xfrm>
            <a:off x="1154954" y="2457450"/>
            <a:ext cx="10275045" cy="4229100"/>
          </a:xfrm>
        </p:spPr>
        <p:txBody>
          <a:bodyPr/>
          <a:lstStyle/>
          <a:p>
            <a:r>
              <a:rPr lang="en-US" b="1" dirty="0">
                <a:solidFill>
                  <a:schemeClr val="tx1"/>
                </a:solidFill>
              </a:rPr>
              <a:t>The ‘Fair Fast Fare’ DBMS has been created with the idea that the entire system of employee management, routing calls, daily tasking and record, currency processing for Driver Average profit, Customer Average spend, Total shift </a:t>
            </a:r>
            <a:r>
              <a:rPr lang="en-US" b="1" dirty="0" err="1">
                <a:solidFill>
                  <a:schemeClr val="tx1"/>
                </a:solidFill>
              </a:rPr>
              <a:t>Bookout</a:t>
            </a:r>
            <a:r>
              <a:rPr lang="en-US" b="1" dirty="0">
                <a:solidFill>
                  <a:schemeClr val="tx1"/>
                </a:solidFill>
              </a:rPr>
              <a:t>, and Interpersonal Retrospective is able to be processed with great ease.</a:t>
            </a:r>
          </a:p>
          <a:p>
            <a:r>
              <a:rPr lang="en-US" b="1" dirty="0">
                <a:solidFill>
                  <a:schemeClr val="tx1"/>
                </a:solidFill>
              </a:rPr>
              <a:t>Gone are the days of paper dismay, ticket shuffle, and multiple calculations; let alone the aspect of Human Error. </a:t>
            </a:r>
          </a:p>
          <a:p>
            <a:r>
              <a:rPr lang="en-US" b="1" dirty="0">
                <a:solidFill>
                  <a:schemeClr val="tx1"/>
                </a:solidFill>
              </a:rPr>
              <a:t>The Record of People managed provides Subtypes of business occupation; whether it be Customer, Driver, or Dispatcher. Each are relational connect thru a simple yet divisive correlation to best suit the analysis of daily trips.</a:t>
            </a:r>
          </a:p>
          <a:p>
            <a:r>
              <a:rPr lang="en-US" b="1" dirty="0">
                <a:solidFill>
                  <a:schemeClr val="tx1"/>
                </a:solidFill>
              </a:rPr>
              <a:t>Includes Stored procedures that are built for Implementation with little input needed. These can also be ‘</a:t>
            </a:r>
            <a:r>
              <a:rPr lang="en-US" b="1" dirty="0" err="1">
                <a:solidFill>
                  <a:schemeClr val="tx1"/>
                </a:solidFill>
              </a:rPr>
              <a:t>ReIntegrated</a:t>
            </a:r>
            <a:r>
              <a:rPr lang="en-US" b="1" dirty="0">
                <a:solidFill>
                  <a:schemeClr val="tx1"/>
                </a:solidFill>
              </a:rPr>
              <a:t>’ or ‘Built from Concept’ if needed and plausibly creatable.</a:t>
            </a:r>
          </a:p>
          <a:p>
            <a:r>
              <a:rPr lang="en-US" b="1" dirty="0">
                <a:solidFill>
                  <a:schemeClr val="tx1"/>
                </a:solidFill>
              </a:rPr>
              <a:t>Implement notes, Known Problems, and Future Advancements also included!</a:t>
            </a:r>
          </a:p>
        </p:txBody>
      </p:sp>
    </p:spTree>
    <p:extLst>
      <p:ext uri="{BB962C8B-B14F-4D97-AF65-F5344CB8AC3E}">
        <p14:creationId xmlns:p14="http://schemas.microsoft.com/office/powerpoint/2010/main" val="40558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Relation Diagram</a:t>
            </a:r>
          </a:p>
        </p:txBody>
      </p:sp>
      <p:pic>
        <p:nvPicPr>
          <p:cNvPr id="1030" name="Picture 6" descr="https://documents.lucidchart.com/documents/35fb8081-60df-4bdc-a67c-49d9ca2e03b2/pages/0_0?a=5036&amp;x=-53&amp;y=-18&amp;w=1162&amp;h=787&amp;store=1&amp;accept=image%2F*&amp;auth=LCA%20cc8f7d3d8b91214526f9792817c3f10ee9c311e7-ts%3D1494641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20607"/>
            <a:ext cx="11244262" cy="523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726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Functional Dependencies</a:t>
            </a:r>
          </a:p>
        </p:txBody>
      </p:sp>
      <p:sp>
        <p:nvSpPr>
          <p:cNvPr id="3" name="Content Placeholder 2"/>
          <p:cNvSpPr>
            <a:spLocks noGrp="1"/>
          </p:cNvSpPr>
          <p:nvPr>
            <p:ph idx="1"/>
          </p:nvPr>
        </p:nvSpPr>
        <p:spPr>
          <a:xfrm>
            <a:off x="1154955" y="2268639"/>
            <a:ext cx="10512326" cy="4490976"/>
          </a:xfrm>
        </p:spPr>
        <p:txBody>
          <a:bodyPr>
            <a:normAutofit fontScale="92500" lnSpcReduction="10000"/>
          </a:bodyPr>
          <a:lstStyle/>
          <a:p>
            <a:r>
              <a:rPr lang="en-US" sz="1700" b="1" dirty="0">
                <a:solidFill>
                  <a:schemeClr val="tx1"/>
                </a:solidFill>
              </a:rPr>
              <a:t>People Entity:</a:t>
            </a:r>
          </a:p>
          <a:p>
            <a:pPr marL="0" indent="0">
              <a:buNone/>
            </a:pPr>
            <a:r>
              <a:rPr lang="en-US" sz="1700" b="1" dirty="0">
                <a:solidFill>
                  <a:schemeClr val="tx1"/>
                </a:solidFill>
              </a:rPr>
              <a:t>		Name and Phone Number is functional dependent on PID</a:t>
            </a:r>
          </a:p>
          <a:p>
            <a:r>
              <a:rPr lang="en-US" sz="1700" b="1" dirty="0">
                <a:solidFill>
                  <a:schemeClr val="tx1"/>
                </a:solidFill>
              </a:rPr>
              <a:t>Customer Entity:</a:t>
            </a:r>
          </a:p>
          <a:p>
            <a:pPr marL="457200" lvl="1" indent="0">
              <a:buNone/>
            </a:pPr>
            <a:r>
              <a:rPr lang="en-US" sz="1700" b="1" dirty="0">
                <a:solidFill>
                  <a:schemeClr val="tx1"/>
                </a:solidFill>
              </a:rPr>
              <a:t>	</a:t>
            </a:r>
            <a:r>
              <a:rPr lang="en-US" sz="1700" b="1" dirty="0" err="1">
                <a:solidFill>
                  <a:schemeClr val="tx1"/>
                </a:solidFill>
              </a:rPr>
              <a:t>Cust_ID</a:t>
            </a:r>
            <a:r>
              <a:rPr lang="en-US" sz="1700" b="1" dirty="0">
                <a:solidFill>
                  <a:schemeClr val="tx1"/>
                </a:solidFill>
              </a:rPr>
              <a:t> is functionally dependent on PID of People Entity</a:t>
            </a:r>
          </a:p>
          <a:p>
            <a:pPr marL="457200" lvl="1" indent="0">
              <a:buNone/>
            </a:pPr>
            <a:r>
              <a:rPr lang="en-US" sz="1700" b="1" dirty="0">
                <a:solidFill>
                  <a:schemeClr val="tx1"/>
                </a:solidFill>
              </a:rPr>
              <a:t>	</a:t>
            </a:r>
            <a:r>
              <a:rPr lang="en-US" sz="1700" b="1" dirty="0" err="1">
                <a:solidFill>
                  <a:schemeClr val="tx1"/>
                </a:solidFill>
              </a:rPr>
              <a:t>Cust_ID</a:t>
            </a:r>
            <a:r>
              <a:rPr lang="en-US" sz="1700" b="1" dirty="0">
                <a:solidFill>
                  <a:schemeClr val="tx1"/>
                </a:solidFill>
              </a:rPr>
              <a:t>, Name, and </a:t>
            </a:r>
            <a:r>
              <a:rPr lang="en-US" sz="1700" b="1" dirty="0" err="1">
                <a:solidFill>
                  <a:schemeClr val="tx1"/>
                </a:solidFill>
              </a:rPr>
              <a:t>PhoneNumber</a:t>
            </a:r>
            <a:r>
              <a:rPr lang="en-US" sz="1700" b="1" dirty="0">
                <a:solidFill>
                  <a:schemeClr val="tx1"/>
                </a:solidFill>
              </a:rPr>
              <a:t> is functionally dependent on Address </a:t>
            </a:r>
          </a:p>
          <a:p>
            <a:r>
              <a:rPr lang="en-US" sz="1700" b="1" dirty="0">
                <a:solidFill>
                  <a:schemeClr val="tx1"/>
                </a:solidFill>
              </a:rPr>
              <a:t>Dispatcher Entity:</a:t>
            </a:r>
          </a:p>
          <a:p>
            <a:pPr marL="0" indent="0">
              <a:buNone/>
            </a:pPr>
            <a:r>
              <a:rPr lang="en-US" sz="1700" b="1" dirty="0">
                <a:solidFill>
                  <a:schemeClr val="tx1"/>
                </a:solidFill>
              </a:rPr>
              <a:t>		</a:t>
            </a:r>
            <a:r>
              <a:rPr lang="en-US" sz="1700" b="1" dirty="0" err="1">
                <a:solidFill>
                  <a:schemeClr val="tx1"/>
                </a:solidFill>
              </a:rPr>
              <a:t>Dispatch_ID</a:t>
            </a:r>
            <a:r>
              <a:rPr lang="en-US" sz="1700" b="1" dirty="0">
                <a:solidFill>
                  <a:schemeClr val="tx1"/>
                </a:solidFill>
              </a:rPr>
              <a:t> is functionally dependent on PID of People Entity</a:t>
            </a:r>
          </a:p>
          <a:p>
            <a:pPr marL="0" indent="0">
              <a:buNone/>
            </a:pPr>
            <a:r>
              <a:rPr lang="en-US" sz="1700" b="1" dirty="0">
                <a:solidFill>
                  <a:schemeClr val="tx1"/>
                </a:solidFill>
              </a:rPr>
              <a:t>		</a:t>
            </a:r>
            <a:r>
              <a:rPr lang="en-US" sz="1700" b="1" dirty="0" err="1">
                <a:solidFill>
                  <a:schemeClr val="tx1"/>
                </a:solidFill>
              </a:rPr>
              <a:t>Dispatch_ID</a:t>
            </a:r>
            <a:r>
              <a:rPr lang="en-US" sz="1700" b="1" dirty="0">
                <a:solidFill>
                  <a:schemeClr val="tx1"/>
                </a:solidFill>
              </a:rPr>
              <a:t> and </a:t>
            </a:r>
            <a:r>
              <a:rPr lang="en-US" sz="1700" b="1" dirty="0" err="1">
                <a:solidFill>
                  <a:schemeClr val="tx1"/>
                </a:solidFill>
              </a:rPr>
              <a:t>PhoneNumber</a:t>
            </a:r>
            <a:r>
              <a:rPr lang="en-US" sz="1700" b="1" dirty="0">
                <a:solidFill>
                  <a:schemeClr val="tx1"/>
                </a:solidFill>
              </a:rPr>
              <a:t> are functionally dependent on </a:t>
            </a:r>
            <a:r>
              <a:rPr lang="en-US" sz="1700" b="1" dirty="0" err="1">
                <a:solidFill>
                  <a:schemeClr val="tx1"/>
                </a:solidFill>
              </a:rPr>
              <a:t>Dispatch_Name</a:t>
            </a:r>
            <a:r>
              <a:rPr lang="en-US" sz="1700" b="1" dirty="0">
                <a:solidFill>
                  <a:schemeClr val="tx1"/>
                </a:solidFill>
              </a:rPr>
              <a:t> </a:t>
            </a:r>
          </a:p>
          <a:p>
            <a:r>
              <a:rPr lang="en-US" sz="1700" b="1" dirty="0">
                <a:solidFill>
                  <a:schemeClr val="tx1"/>
                </a:solidFill>
              </a:rPr>
              <a:t>Drivers Entity:</a:t>
            </a:r>
          </a:p>
          <a:p>
            <a:pPr marL="0" indent="0">
              <a:buNone/>
            </a:pPr>
            <a:r>
              <a:rPr lang="en-US" sz="1700" b="1" dirty="0">
                <a:solidFill>
                  <a:schemeClr val="tx1"/>
                </a:solidFill>
              </a:rPr>
              <a:t>		</a:t>
            </a:r>
            <a:r>
              <a:rPr lang="en-US" sz="1700" b="1" dirty="0" err="1">
                <a:solidFill>
                  <a:schemeClr val="tx1"/>
                </a:solidFill>
              </a:rPr>
              <a:t>Driver_ID</a:t>
            </a:r>
            <a:r>
              <a:rPr lang="en-US" sz="1700" b="1" dirty="0">
                <a:solidFill>
                  <a:schemeClr val="tx1"/>
                </a:solidFill>
              </a:rPr>
              <a:t> is functionally dependent on PID of People Entity</a:t>
            </a:r>
          </a:p>
          <a:p>
            <a:pPr marL="0" indent="0">
              <a:buNone/>
            </a:pPr>
            <a:r>
              <a:rPr lang="en-US" sz="1700" b="1" dirty="0">
                <a:solidFill>
                  <a:schemeClr val="tx1"/>
                </a:solidFill>
              </a:rPr>
              <a:t>		</a:t>
            </a:r>
            <a:r>
              <a:rPr lang="en-US" sz="1700" b="1" dirty="0" err="1">
                <a:solidFill>
                  <a:schemeClr val="tx1"/>
                </a:solidFill>
              </a:rPr>
              <a:t>Driver_ID</a:t>
            </a:r>
            <a:r>
              <a:rPr lang="en-US" sz="1700" b="1" dirty="0">
                <a:solidFill>
                  <a:schemeClr val="tx1"/>
                </a:solidFill>
              </a:rPr>
              <a:t>, </a:t>
            </a:r>
            <a:r>
              <a:rPr lang="en-US" sz="1700" b="1" dirty="0" err="1">
                <a:solidFill>
                  <a:schemeClr val="tx1"/>
                </a:solidFill>
              </a:rPr>
              <a:t>CarNumber</a:t>
            </a:r>
            <a:r>
              <a:rPr lang="en-US" sz="1700" b="1" dirty="0">
                <a:solidFill>
                  <a:schemeClr val="tx1"/>
                </a:solidFill>
              </a:rPr>
              <a:t>, </a:t>
            </a:r>
            <a:r>
              <a:rPr lang="en-US" sz="1700" b="1" dirty="0" err="1">
                <a:solidFill>
                  <a:schemeClr val="tx1"/>
                </a:solidFill>
              </a:rPr>
              <a:t>PhoneNumber</a:t>
            </a:r>
            <a:r>
              <a:rPr lang="en-US" sz="1700" b="1" dirty="0">
                <a:solidFill>
                  <a:schemeClr val="tx1"/>
                </a:solidFill>
              </a:rPr>
              <a:t>, </a:t>
            </a:r>
            <a:r>
              <a:rPr lang="en-US" sz="1700" b="1" dirty="0" err="1">
                <a:solidFill>
                  <a:schemeClr val="tx1"/>
                </a:solidFill>
              </a:rPr>
              <a:t>DMV_License</a:t>
            </a:r>
            <a:r>
              <a:rPr lang="en-US" sz="1700" b="1" dirty="0">
                <a:solidFill>
                  <a:schemeClr val="tx1"/>
                </a:solidFill>
              </a:rPr>
              <a:t>, and </a:t>
            </a:r>
            <a:r>
              <a:rPr lang="en-US" sz="1700" b="1" dirty="0" err="1">
                <a:solidFill>
                  <a:schemeClr val="tx1"/>
                </a:solidFill>
              </a:rPr>
              <a:t>Driver_Name</a:t>
            </a:r>
            <a:r>
              <a:rPr lang="en-US" sz="1700" b="1" dirty="0">
                <a:solidFill>
                  <a:schemeClr val="tx1"/>
                </a:solidFill>
              </a:rPr>
              <a:t> are functionally 				dependent on </a:t>
            </a:r>
            <a:r>
              <a:rPr lang="en-US" sz="1700" b="1" dirty="0" err="1">
                <a:solidFill>
                  <a:schemeClr val="tx1"/>
                </a:solidFill>
              </a:rPr>
              <a:t>Trip_ID</a:t>
            </a:r>
            <a:endParaRPr lang="en-US" sz="1700" b="1" dirty="0">
              <a:solidFill>
                <a:schemeClr val="tx1"/>
              </a:solidFill>
            </a:endParaRPr>
          </a:p>
          <a:p>
            <a:pPr marL="0" indent="0">
              <a:buNone/>
            </a:pPr>
            <a:r>
              <a:rPr lang="en-US" sz="1700" b="1" dirty="0">
                <a:solidFill>
                  <a:schemeClr val="tx1"/>
                </a:solidFill>
              </a:rPr>
              <a:t>		</a:t>
            </a:r>
            <a:r>
              <a:rPr lang="en-US" sz="1700" b="1" dirty="0" err="1">
                <a:solidFill>
                  <a:schemeClr val="tx1"/>
                </a:solidFill>
              </a:rPr>
              <a:t>CarNumberD</a:t>
            </a:r>
            <a:r>
              <a:rPr lang="en-US" sz="1700" b="1" dirty="0">
                <a:solidFill>
                  <a:schemeClr val="tx1"/>
                </a:solidFill>
              </a:rPr>
              <a:t> is functionally dependent on </a:t>
            </a:r>
            <a:r>
              <a:rPr lang="en-US" sz="1700" b="1" dirty="0" err="1">
                <a:solidFill>
                  <a:schemeClr val="tx1"/>
                </a:solidFill>
              </a:rPr>
              <a:t>CarNumber</a:t>
            </a:r>
            <a:r>
              <a:rPr lang="en-US" sz="1700" b="1" dirty="0">
                <a:solidFill>
                  <a:schemeClr val="tx1"/>
                </a:solidFill>
              </a:rPr>
              <a:t> of Cars Entity</a:t>
            </a:r>
          </a:p>
        </p:txBody>
      </p:sp>
    </p:spTree>
    <p:extLst>
      <p:ext uri="{BB962C8B-B14F-4D97-AF65-F5344CB8AC3E}">
        <p14:creationId xmlns:p14="http://schemas.microsoft.com/office/powerpoint/2010/main" val="186893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Functional Dependencies [Cont.]</a:t>
            </a:r>
          </a:p>
        </p:txBody>
      </p:sp>
      <p:sp>
        <p:nvSpPr>
          <p:cNvPr id="3" name="Content Placeholder 2"/>
          <p:cNvSpPr>
            <a:spLocks noGrp="1"/>
          </p:cNvSpPr>
          <p:nvPr>
            <p:ph idx="1"/>
          </p:nvPr>
        </p:nvSpPr>
        <p:spPr>
          <a:xfrm>
            <a:off x="483623" y="1817225"/>
            <a:ext cx="11218382" cy="4948177"/>
          </a:xfrm>
        </p:spPr>
        <p:txBody>
          <a:bodyPr>
            <a:normAutofit fontScale="92500" lnSpcReduction="20000"/>
          </a:bodyPr>
          <a:lstStyle/>
          <a:p>
            <a:endParaRPr lang="en-US" b="1" dirty="0">
              <a:solidFill>
                <a:schemeClr val="tx1"/>
              </a:solidFill>
            </a:endParaRPr>
          </a:p>
          <a:p>
            <a:r>
              <a:rPr lang="en-US" b="1" dirty="0">
                <a:solidFill>
                  <a:schemeClr val="tx1"/>
                </a:solidFill>
              </a:rPr>
              <a:t>Cars Entity:</a:t>
            </a:r>
          </a:p>
          <a:p>
            <a:pPr marL="0" indent="0">
              <a:buNone/>
            </a:pPr>
            <a:r>
              <a:rPr lang="en-US" b="1" dirty="0">
                <a:solidFill>
                  <a:schemeClr val="tx1"/>
                </a:solidFill>
              </a:rPr>
              <a:t>		</a:t>
            </a:r>
            <a:r>
              <a:rPr lang="en-US" b="1" dirty="0" err="1">
                <a:solidFill>
                  <a:schemeClr val="tx1"/>
                </a:solidFill>
              </a:rPr>
              <a:t>PlateNumber</a:t>
            </a:r>
            <a:r>
              <a:rPr lang="en-US" b="1" dirty="0">
                <a:solidFill>
                  <a:schemeClr val="tx1"/>
                </a:solidFill>
              </a:rPr>
              <a:t>, Make, Model, and VIN are functionally dependent on </a:t>
            </a:r>
            <a:r>
              <a:rPr lang="en-US" b="1" dirty="0" err="1">
                <a:solidFill>
                  <a:schemeClr val="tx1"/>
                </a:solidFill>
              </a:rPr>
              <a:t>CarNumber</a:t>
            </a:r>
            <a:endParaRPr lang="en-US" b="1" dirty="0">
              <a:solidFill>
                <a:schemeClr val="tx1"/>
              </a:solidFill>
            </a:endParaRPr>
          </a:p>
          <a:p>
            <a:r>
              <a:rPr lang="en-US" b="1" dirty="0" err="1">
                <a:solidFill>
                  <a:schemeClr val="tx1"/>
                </a:solidFill>
              </a:rPr>
              <a:t>Calls_Received</a:t>
            </a:r>
            <a:r>
              <a:rPr lang="en-US" b="1" dirty="0">
                <a:solidFill>
                  <a:schemeClr val="tx1"/>
                </a:solidFill>
              </a:rPr>
              <a:t> Entity:</a:t>
            </a:r>
          </a:p>
          <a:p>
            <a:pPr marL="0" indent="0">
              <a:buNone/>
            </a:pPr>
            <a:r>
              <a:rPr lang="en-US" b="1" dirty="0">
                <a:solidFill>
                  <a:schemeClr val="tx1"/>
                </a:solidFill>
              </a:rPr>
              <a:t>		</a:t>
            </a:r>
            <a:r>
              <a:rPr lang="en-US" b="1" dirty="0" err="1">
                <a:solidFill>
                  <a:schemeClr val="tx1"/>
                </a:solidFill>
              </a:rPr>
              <a:t>PickupAddress</a:t>
            </a:r>
            <a:r>
              <a:rPr lang="en-US" b="1" dirty="0">
                <a:solidFill>
                  <a:schemeClr val="tx1"/>
                </a:solidFill>
              </a:rPr>
              <a:t> and Destination are functionally dependent on </a:t>
            </a:r>
            <a:r>
              <a:rPr lang="en-US" b="1" dirty="0" err="1">
                <a:solidFill>
                  <a:schemeClr val="tx1"/>
                </a:solidFill>
              </a:rPr>
              <a:t>Cust_IDR</a:t>
            </a:r>
            <a:r>
              <a:rPr lang="en-US" b="1" dirty="0">
                <a:solidFill>
                  <a:schemeClr val="tx1"/>
                </a:solidFill>
              </a:rPr>
              <a:t> with </a:t>
            </a:r>
            <a:r>
              <a:rPr lang="en-US" b="1" dirty="0" err="1">
                <a:solidFill>
                  <a:schemeClr val="tx1"/>
                </a:solidFill>
              </a:rPr>
              <a:t>Trip_IDR</a:t>
            </a:r>
            <a:r>
              <a:rPr lang="en-US" b="1" dirty="0">
                <a:solidFill>
                  <a:schemeClr val="tx1"/>
                </a:solidFill>
              </a:rPr>
              <a:t> and 				</a:t>
            </a:r>
            <a:r>
              <a:rPr lang="en-US" b="1" dirty="0" err="1">
                <a:solidFill>
                  <a:schemeClr val="tx1"/>
                </a:solidFill>
              </a:rPr>
              <a:t>CostUSD</a:t>
            </a:r>
            <a:r>
              <a:rPr lang="en-US" b="1" dirty="0">
                <a:solidFill>
                  <a:schemeClr val="tx1"/>
                </a:solidFill>
              </a:rPr>
              <a:t> [for greatest durability]</a:t>
            </a:r>
          </a:p>
          <a:p>
            <a:pPr marL="0" indent="0">
              <a:buNone/>
            </a:pPr>
            <a:r>
              <a:rPr lang="en-US" b="1" dirty="0">
                <a:solidFill>
                  <a:schemeClr val="tx1"/>
                </a:solidFill>
              </a:rPr>
              <a:t>		</a:t>
            </a:r>
            <a:r>
              <a:rPr lang="en-US" b="1" dirty="0" err="1">
                <a:solidFill>
                  <a:schemeClr val="tx1"/>
                </a:solidFill>
              </a:rPr>
              <a:t>Cust_IDR</a:t>
            </a:r>
            <a:r>
              <a:rPr lang="en-US" b="1" dirty="0">
                <a:solidFill>
                  <a:schemeClr val="tx1"/>
                </a:solidFill>
              </a:rPr>
              <a:t> is functionally dependent on </a:t>
            </a:r>
            <a:r>
              <a:rPr lang="en-US" b="1" dirty="0" err="1">
                <a:solidFill>
                  <a:schemeClr val="tx1"/>
                </a:solidFill>
              </a:rPr>
              <a:t>Cust_ID</a:t>
            </a:r>
            <a:r>
              <a:rPr lang="en-US" b="1" dirty="0">
                <a:solidFill>
                  <a:schemeClr val="tx1"/>
                </a:solidFill>
              </a:rPr>
              <a:t> of Customer</a:t>
            </a:r>
          </a:p>
          <a:p>
            <a:pPr marL="0" indent="0">
              <a:buNone/>
            </a:pPr>
            <a:r>
              <a:rPr lang="en-US" b="1" dirty="0">
                <a:solidFill>
                  <a:schemeClr val="tx1"/>
                </a:solidFill>
              </a:rPr>
              <a:t>		</a:t>
            </a:r>
            <a:r>
              <a:rPr lang="en-US" b="1" dirty="0" err="1">
                <a:solidFill>
                  <a:schemeClr val="tx1"/>
                </a:solidFill>
              </a:rPr>
              <a:t>Trip_IDR</a:t>
            </a:r>
            <a:r>
              <a:rPr lang="en-US" b="1" dirty="0">
                <a:solidFill>
                  <a:schemeClr val="tx1"/>
                </a:solidFill>
              </a:rPr>
              <a:t> is functionally dependent on </a:t>
            </a:r>
            <a:r>
              <a:rPr lang="en-US" b="1" dirty="0" err="1">
                <a:solidFill>
                  <a:schemeClr val="tx1"/>
                </a:solidFill>
              </a:rPr>
              <a:t>Trip_ID</a:t>
            </a:r>
            <a:r>
              <a:rPr lang="en-US" b="1" dirty="0">
                <a:solidFill>
                  <a:schemeClr val="tx1"/>
                </a:solidFill>
              </a:rPr>
              <a:t> of Drivers</a:t>
            </a:r>
          </a:p>
          <a:p>
            <a:r>
              <a:rPr lang="en-US" b="1" dirty="0">
                <a:solidFill>
                  <a:schemeClr val="tx1"/>
                </a:solidFill>
              </a:rPr>
              <a:t>	 </a:t>
            </a:r>
            <a:r>
              <a:rPr lang="en-US" b="1" dirty="0" err="1">
                <a:solidFill>
                  <a:schemeClr val="tx1"/>
                </a:solidFill>
              </a:rPr>
              <a:t>Fares_Trips</a:t>
            </a:r>
            <a:r>
              <a:rPr lang="en-US" b="1" dirty="0">
                <a:solidFill>
                  <a:schemeClr val="tx1"/>
                </a:solidFill>
              </a:rPr>
              <a:t> Entity:</a:t>
            </a:r>
          </a:p>
          <a:p>
            <a:pPr marL="0" indent="0">
              <a:buNone/>
            </a:pPr>
            <a:r>
              <a:rPr lang="en-US" b="1" dirty="0">
                <a:solidFill>
                  <a:schemeClr val="tx1"/>
                </a:solidFill>
              </a:rPr>
              <a:t>		</a:t>
            </a:r>
            <a:r>
              <a:rPr lang="en-US" b="1" dirty="0" err="1">
                <a:solidFill>
                  <a:schemeClr val="tx1"/>
                </a:solidFill>
              </a:rPr>
              <a:t>Driver_IDZ</a:t>
            </a:r>
            <a:r>
              <a:rPr lang="en-US" b="1" dirty="0">
                <a:solidFill>
                  <a:schemeClr val="tx1"/>
                </a:solidFill>
              </a:rPr>
              <a:t>, </a:t>
            </a:r>
            <a:r>
              <a:rPr lang="en-US" b="1" dirty="0" err="1">
                <a:solidFill>
                  <a:schemeClr val="tx1"/>
                </a:solidFill>
              </a:rPr>
              <a:t>Cust_IDZ</a:t>
            </a:r>
            <a:r>
              <a:rPr lang="en-US" b="1" dirty="0">
                <a:solidFill>
                  <a:schemeClr val="tx1"/>
                </a:solidFill>
              </a:rPr>
              <a:t>, </a:t>
            </a:r>
            <a:r>
              <a:rPr lang="en-US" b="1" dirty="0" err="1">
                <a:solidFill>
                  <a:schemeClr val="tx1"/>
                </a:solidFill>
              </a:rPr>
              <a:t>Trip_IDZ</a:t>
            </a:r>
            <a:r>
              <a:rPr lang="en-US" b="1" dirty="0">
                <a:solidFill>
                  <a:schemeClr val="tx1"/>
                </a:solidFill>
              </a:rPr>
              <a:t>, </a:t>
            </a:r>
            <a:r>
              <a:rPr lang="en-US" b="1" dirty="0" err="1">
                <a:solidFill>
                  <a:schemeClr val="tx1"/>
                </a:solidFill>
              </a:rPr>
              <a:t>CarNumber</a:t>
            </a:r>
            <a:r>
              <a:rPr lang="en-US" b="1" dirty="0">
                <a:solidFill>
                  <a:schemeClr val="tx1"/>
                </a:solidFill>
              </a:rPr>
              <a:t>, Date, and </a:t>
            </a:r>
            <a:r>
              <a:rPr lang="en-US" b="1" dirty="0" err="1">
                <a:solidFill>
                  <a:schemeClr val="tx1"/>
                </a:solidFill>
              </a:rPr>
              <a:t>CostUSDZ</a:t>
            </a:r>
            <a:r>
              <a:rPr lang="en-US" b="1" dirty="0">
                <a:solidFill>
                  <a:schemeClr val="tx1"/>
                </a:solidFill>
              </a:rPr>
              <a:t> are functionally dependent on 			</a:t>
            </a:r>
            <a:r>
              <a:rPr lang="en-US" b="1" dirty="0" err="1">
                <a:solidFill>
                  <a:schemeClr val="tx1"/>
                </a:solidFill>
              </a:rPr>
              <a:t>TripNumber</a:t>
            </a:r>
            <a:endParaRPr lang="en-US" b="1" dirty="0">
              <a:solidFill>
                <a:schemeClr val="tx1"/>
              </a:solidFill>
            </a:endParaRPr>
          </a:p>
          <a:p>
            <a:pPr marL="0" indent="0">
              <a:buNone/>
            </a:pPr>
            <a:r>
              <a:rPr lang="en-US" b="1" dirty="0">
                <a:solidFill>
                  <a:schemeClr val="tx1"/>
                </a:solidFill>
              </a:rPr>
              <a:t>		</a:t>
            </a:r>
            <a:r>
              <a:rPr lang="en-US" b="1" dirty="0" err="1">
                <a:solidFill>
                  <a:schemeClr val="tx1"/>
                </a:solidFill>
              </a:rPr>
              <a:t>Driver_IDZ</a:t>
            </a:r>
            <a:r>
              <a:rPr lang="en-US" b="1" dirty="0">
                <a:solidFill>
                  <a:schemeClr val="tx1"/>
                </a:solidFill>
              </a:rPr>
              <a:t> is functionally dependent on </a:t>
            </a:r>
            <a:r>
              <a:rPr lang="en-US" b="1" dirty="0" err="1">
                <a:solidFill>
                  <a:schemeClr val="tx1"/>
                </a:solidFill>
              </a:rPr>
              <a:t>Driver_ID</a:t>
            </a:r>
            <a:r>
              <a:rPr lang="en-US" b="1" dirty="0">
                <a:solidFill>
                  <a:schemeClr val="tx1"/>
                </a:solidFill>
              </a:rPr>
              <a:t> of Drivers </a:t>
            </a:r>
            <a:endParaRPr lang="en-US" dirty="0"/>
          </a:p>
          <a:p>
            <a:pPr marL="0" indent="0">
              <a:buNone/>
            </a:pPr>
            <a:r>
              <a:rPr lang="en-US" dirty="0"/>
              <a:t>		</a:t>
            </a:r>
            <a:r>
              <a:rPr lang="en-US" b="1" dirty="0" err="1">
                <a:solidFill>
                  <a:schemeClr val="tx1"/>
                </a:solidFill>
              </a:rPr>
              <a:t>Cust_IDZ</a:t>
            </a:r>
            <a:r>
              <a:rPr lang="en-US" b="1" dirty="0">
                <a:solidFill>
                  <a:schemeClr val="tx1"/>
                </a:solidFill>
              </a:rPr>
              <a:t> with </a:t>
            </a:r>
            <a:r>
              <a:rPr lang="en-US" b="1" dirty="0" err="1">
                <a:solidFill>
                  <a:schemeClr val="tx1"/>
                </a:solidFill>
              </a:rPr>
              <a:t>CostUSDZ</a:t>
            </a:r>
            <a:r>
              <a:rPr lang="en-US" b="1" dirty="0">
                <a:solidFill>
                  <a:schemeClr val="tx1"/>
                </a:solidFill>
              </a:rPr>
              <a:t> and </a:t>
            </a:r>
            <a:r>
              <a:rPr lang="en-US" b="1" dirty="0" err="1">
                <a:solidFill>
                  <a:schemeClr val="tx1"/>
                </a:solidFill>
              </a:rPr>
              <a:t>Trip_IDZ</a:t>
            </a:r>
            <a:r>
              <a:rPr lang="en-US" b="1" dirty="0">
                <a:solidFill>
                  <a:schemeClr val="tx1"/>
                </a:solidFill>
              </a:rPr>
              <a:t>  are functionally dependent on </a:t>
            </a:r>
            <a:r>
              <a:rPr lang="en-US" b="1" dirty="0" err="1">
                <a:solidFill>
                  <a:schemeClr val="tx1"/>
                </a:solidFill>
              </a:rPr>
              <a:t>Cust_IDR</a:t>
            </a:r>
            <a:r>
              <a:rPr lang="en-US" b="1" dirty="0">
                <a:solidFill>
                  <a:schemeClr val="tx1"/>
                </a:solidFill>
              </a:rPr>
              <a:t> with </a:t>
            </a:r>
            <a:r>
              <a:rPr lang="en-US" b="1" dirty="0" err="1">
                <a:solidFill>
                  <a:schemeClr val="tx1"/>
                </a:solidFill>
              </a:rPr>
              <a:t>CostUSDR</a:t>
            </a:r>
            <a:r>
              <a:rPr lang="en-US" b="1" dirty="0">
                <a:solidFill>
                  <a:schemeClr val="tx1"/>
                </a:solidFill>
              </a:rPr>
              <a:t> and 		</a:t>
            </a:r>
            <a:r>
              <a:rPr lang="en-US" b="1" dirty="0" err="1">
                <a:solidFill>
                  <a:schemeClr val="tx1"/>
                </a:solidFill>
              </a:rPr>
              <a:t>Trip_IDR</a:t>
            </a:r>
            <a:r>
              <a:rPr lang="en-US" b="1" dirty="0">
                <a:solidFill>
                  <a:schemeClr val="tx1"/>
                </a:solidFill>
              </a:rPr>
              <a:t> of </a:t>
            </a:r>
            <a:r>
              <a:rPr lang="en-US" b="1" dirty="0" err="1">
                <a:solidFill>
                  <a:schemeClr val="tx1"/>
                </a:solidFill>
              </a:rPr>
              <a:t>Call_Received</a:t>
            </a:r>
            <a:endParaRPr lang="en-US" b="1" dirty="0">
              <a:solidFill>
                <a:schemeClr val="tx1"/>
              </a:solidFill>
            </a:endParaRPr>
          </a:p>
          <a:p>
            <a:pPr marL="0" indent="0">
              <a:buNone/>
            </a:pPr>
            <a:r>
              <a:rPr lang="en-US" b="1" dirty="0">
                <a:solidFill>
                  <a:schemeClr val="tx1"/>
                </a:solidFill>
              </a:rPr>
              <a:t>		</a:t>
            </a:r>
            <a:r>
              <a:rPr lang="en-US" b="1" dirty="0" err="1">
                <a:solidFill>
                  <a:schemeClr val="tx1"/>
                </a:solidFill>
              </a:rPr>
              <a:t>CarNumberZ</a:t>
            </a:r>
            <a:r>
              <a:rPr lang="en-US" b="1" dirty="0">
                <a:solidFill>
                  <a:schemeClr val="tx1"/>
                </a:solidFill>
              </a:rPr>
              <a:t> is functionally dependent on </a:t>
            </a:r>
            <a:r>
              <a:rPr lang="en-US" b="1" dirty="0" err="1">
                <a:solidFill>
                  <a:schemeClr val="tx1"/>
                </a:solidFill>
              </a:rPr>
              <a:t>CarNumber</a:t>
            </a:r>
            <a:r>
              <a:rPr lang="en-US" b="1" dirty="0">
                <a:solidFill>
                  <a:schemeClr val="tx1"/>
                </a:solidFill>
              </a:rPr>
              <a:t> of Cars</a:t>
            </a:r>
            <a:endParaRPr lang="en-US" dirty="0"/>
          </a:p>
        </p:txBody>
      </p:sp>
    </p:spTree>
    <p:extLst>
      <p:ext uri="{BB962C8B-B14F-4D97-AF65-F5344CB8AC3E}">
        <p14:creationId xmlns:p14="http://schemas.microsoft.com/office/powerpoint/2010/main" val="21258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Brief Description of Entities, Create statements and Insert Into statements</a:t>
            </a:r>
          </a:p>
        </p:txBody>
      </p:sp>
      <p:sp>
        <p:nvSpPr>
          <p:cNvPr id="3" name="Content Placeholder 2"/>
          <p:cNvSpPr>
            <a:spLocks noGrp="1"/>
          </p:cNvSpPr>
          <p:nvPr>
            <p:ph idx="1"/>
          </p:nvPr>
        </p:nvSpPr>
        <p:spPr/>
        <p:txBody>
          <a:bodyPr/>
          <a:lstStyle/>
          <a:p>
            <a:r>
              <a:rPr lang="en-US" b="1" dirty="0">
                <a:solidFill>
                  <a:schemeClr val="tx1"/>
                </a:solidFill>
              </a:rPr>
              <a:t>Entities are also known as Tables, they are constructed of Attributes and their Relations also known as Rows and Columns</a:t>
            </a:r>
          </a:p>
          <a:p>
            <a:r>
              <a:rPr lang="en-US" b="1" dirty="0">
                <a:solidFill>
                  <a:schemeClr val="tx1"/>
                </a:solidFill>
              </a:rPr>
              <a:t>Create Statements are blocks of SQL code that are implemented to create the above mentioned Entities</a:t>
            </a:r>
          </a:p>
          <a:p>
            <a:r>
              <a:rPr lang="en-US" b="1" dirty="0">
                <a:solidFill>
                  <a:schemeClr val="tx1"/>
                </a:solidFill>
              </a:rPr>
              <a:t>Insert Into Statements are used to populated the Relations and Attributes of a given Entity with the normalization being the foundation of the DBMS system and its process effectiveness.</a:t>
            </a:r>
          </a:p>
          <a:p>
            <a:r>
              <a:rPr lang="en-US" b="1" dirty="0">
                <a:solidFill>
                  <a:schemeClr val="tx1"/>
                </a:solidFill>
              </a:rPr>
              <a:t>Normalization:</a:t>
            </a:r>
          </a:p>
          <a:p>
            <a:pPr marL="0" indent="0">
              <a:buNone/>
            </a:pPr>
            <a:r>
              <a:rPr lang="en-US" b="1" dirty="0">
                <a:solidFill>
                  <a:schemeClr val="tx1"/>
                </a:solidFill>
              </a:rPr>
              <a:t>	As follows: First Normal Form, Second Normal Form, Third Normal Form 	and the highly sought Boyce Codd Normal Form.  </a:t>
            </a:r>
          </a:p>
        </p:txBody>
      </p:sp>
    </p:spTree>
    <p:extLst>
      <p:ext uri="{BB962C8B-B14F-4D97-AF65-F5344CB8AC3E}">
        <p14:creationId xmlns:p14="http://schemas.microsoft.com/office/powerpoint/2010/main" val="379939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dirty="0">
                <a:solidFill>
                  <a:srgbClr val="FD7F31"/>
                </a:solidFill>
              </a:rPr>
              <a:t>Create Statements, Insert Into Statements</a:t>
            </a:r>
          </a:p>
        </p:txBody>
      </p:sp>
      <p:sp>
        <p:nvSpPr>
          <p:cNvPr id="3" name="Content Placeholder 2"/>
          <p:cNvSpPr>
            <a:spLocks noGrp="1"/>
          </p:cNvSpPr>
          <p:nvPr>
            <p:ph idx="1"/>
          </p:nvPr>
        </p:nvSpPr>
        <p:spPr>
          <a:xfrm>
            <a:off x="1154955" y="2603500"/>
            <a:ext cx="8761412" cy="3623680"/>
          </a:xfrm>
        </p:spPr>
        <p:txBody>
          <a:bodyPr>
            <a:noAutofit/>
          </a:bodyPr>
          <a:lstStyle/>
          <a:p>
            <a:endParaRPr lang="en-US" b="1" dirty="0">
              <a:solidFill>
                <a:schemeClr val="tx1"/>
              </a:solidFill>
            </a:endParaRPr>
          </a:p>
          <a:p>
            <a:r>
              <a:rPr lang="en-US" b="1" dirty="0">
                <a:solidFill>
                  <a:schemeClr val="tx1"/>
                </a:solidFill>
              </a:rPr>
              <a:t>-- Drop statements, for a fresh start of the DBMS      </a:t>
            </a:r>
          </a:p>
          <a:p>
            <a:r>
              <a:rPr lang="en-US" b="1" dirty="0">
                <a:solidFill>
                  <a:schemeClr val="tx1"/>
                </a:solidFill>
              </a:rPr>
              <a:t>drop table People cascade;   </a:t>
            </a:r>
          </a:p>
          <a:p>
            <a:r>
              <a:rPr lang="en-US" b="1" dirty="0">
                <a:solidFill>
                  <a:schemeClr val="tx1"/>
                </a:solidFill>
              </a:rPr>
              <a:t>drop table Drivers cascade;</a:t>
            </a:r>
          </a:p>
          <a:p>
            <a:r>
              <a:rPr lang="en-US" b="1" dirty="0">
                <a:solidFill>
                  <a:schemeClr val="tx1"/>
                </a:solidFill>
              </a:rPr>
              <a:t>drop table Customer cascade;</a:t>
            </a:r>
          </a:p>
          <a:p>
            <a:r>
              <a:rPr lang="en-US" b="1" dirty="0">
                <a:solidFill>
                  <a:schemeClr val="tx1"/>
                </a:solidFill>
              </a:rPr>
              <a:t>drop table Dispatch cascade;</a:t>
            </a:r>
          </a:p>
          <a:p>
            <a:r>
              <a:rPr lang="en-US" b="1" dirty="0">
                <a:solidFill>
                  <a:schemeClr val="tx1"/>
                </a:solidFill>
              </a:rPr>
              <a:t>drop table Cars cascade;</a:t>
            </a:r>
          </a:p>
          <a:p>
            <a:r>
              <a:rPr lang="en-US" b="1" dirty="0">
                <a:solidFill>
                  <a:schemeClr val="tx1"/>
                </a:solidFill>
              </a:rPr>
              <a:t>drop table </a:t>
            </a:r>
            <a:r>
              <a:rPr lang="en-US" b="1" dirty="0" err="1">
                <a:solidFill>
                  <a:schemeClr val="tx1"/>
                </a:solidFill>
              </a:rPr>
              <a:t>Call_Received</a:t>
            </a:r>
            <a:r>
              <a:rPr lang="en-US" b="1" dirty="0">
                <a:solidFill>
                  <a:schemeClr val="tx1"/>
                </a:solidFill>
              </a:rPr>
              <a:t> cascade;     </a:t>
            </a:r>
          </a:p>
          <a:p>
            <a:r>
              <a:rPr lang="en-US" b="1" dirty="0">
                <a:solidFill>
                  <a:schemeClr val="tx1"/>
                </a:solidFill>
              </a:rPr>
              <a:t>drop table </a:t>
            </a:r>
            <a:r>
              <a:rPr lang="en-US" b="1" dirty="0" err="1">
                <a:solidFill>
                  <a:schemeClr val="tx1"/>
                </a:solidFill>
              </a:rPr>
              <a:t>Fares_Trips</a:t>
            </a:r>
            <a:r>
              <a:rPr lang="en-US" b="1" dirty="0">
                <a:solidFill>
                  <a:schemeClr val="tx1"/>
                </a:solidFill>
              </a:rPr>
              <a:t> cascade;</a:t>
            </a:r>
          </a:p>
          <a:p>
            <a:endParaRPr lang="en-US" b="1" dirty="0">
              <a:solidFill>
                <a:schemeClr val="tx1"/>
              </a:solidFill>
            </a:endParaRPr>
          </a:p>
          <a:p>
            <a:endParaRPr lang="en-US" b="1" dirty="0">
              <a:solidFill>
                <a:schemeClr val="tx1"/>
              </a:solidFill>
            </a:endParaRPr>
          </a:p>
        </p:txBody>
      </p:sp>
    </p:spTree>
    <p:extLst>
      <p:ext uri="{BB962C8B-B14F-4D97-AF65-F5344CB8AC3E}">
        <p14:creationId xmlns:p14="http://schemas.microsoft.com/office/powerpoint/2010/main" val="99304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D7F31"/>
                </a:solidFill>
              </a:rPr>
              <a:t>Entity: People</a:t>
            </a:r>
          </a:p>
        </p:txBody>
      </p:sp>
      <p:sp>
        <p:nvSpPr>
          <p:cNvPr id="3" name="Content Placeholder 2"/>
          <p:cNvSpPr>
            <a:spLocks noGrp="1"/>
          </p:cNvSpPr>
          <p:nvPr>
            <p:ph idx="1"/>
          </p:nvPr>
        </p:nvSpPr>
        <p:spPr/>
        <p:txBody>
          <a:bodyPr/>
          <a:lstStyle/>
          <a:p>
            <a:endParaRPr lang="en-US" dirty="0">
              <a:solidFill>
                <a:schemeClr val="tx1"/>
              </a:solidFill>
            </a:endParaRPr>
          </a:p>
          <a:p>
            <a:r>
              <a:rPr lang="en-US" b="1" dirty="0">
                <a:solidFill>
                  <a:schemeClr val="tx1"/>
                </a:solidFill>
              </a:rPr>
              <a:t>CREATE TABLE  People(</a:t>
            </a:r>
          </a:p>
          <a:p>
            <a:r>
              <a:rPr lang="en-US" b="1" dirty="0">
                <a:solidFill>
                  <a:schemeClr val="tx1"/>
                </a:solidFill>
              </a:rPr>
              <a:t> PID  Numeric (3) not null,</a:t>
            </a:r>
          </a:p>
          <a:p>
            <a:r>
              <a:rPr lang="en-US" b="1" dirty="0">
                <a:solidFill>
                  <a:schemeClr val="tx1"/>
                </a:solidFill>
              </a:rPr>
              <a:t> </a:t>
            </a:r>
            <a:r>
              <a:rPr lang="en-US" b="1" dirty="0" err="1">
                <a:solidFill>
                  <a:schemeClr val="tx1"/>
                </a:solidFill>
              </a:rPr>
              <a:t>Person_Name</a:t>
            </a:r>
            <a:r>
              <a:rPr lang="en-US" b="1" dirty="0">
                <a:solidFill>
                  <a:schemeClr val="tx1"/>
                </a:solidFill>
              </a:rPr>
              <a:t>  Text not null,</a:t>
            </a:r>
          </a:p>
          <a:p>
            <a:r>
              <a:rPr lang="en-US" b="1" dirty="0">
                <a:solidFill>
                  <a:schemeClr val="tx1"/>
                </a:solidFill>
              </a:rPr>
              <a:t> </a:t>
            </a:r>
            <a:r>
              <a:rPr lang="en-US" b="1" dirty="0" err="1">
                <a:solidFill>
                  <a:schemeClr val="tx1"/>
                </a:solidFill>
              </a:rPr>
              <a:t>PhoneNumber</a:t>
            </a:r>
            <a:r>
              <a:rPr lang="en-US" b="1" dirty="0">
                <a:solidFill>
                  <a:schemeClr val="tx1"/>
                </a:solidFill>
              </a:rPr>
              <a:t>  Numeric not null,  </a:t>
            </a:r>
          </a:p>
          <a:p>
            <a:r>
              <a:rPr lang="en-US" b="1" dirty="0">
                <a:solidFill>
                  <a:schemeClr val="tx1"/>
                </a:solidFill>
              </a:rPr>
              <a:t>PRIMARY KEY ( PID )</a:t>
            </a:r>
          </a:p>
          <a:p>
            <a:r>
              <a:rPr lang="en-US" b="1" dirty="0">
                <a:solidFill>
                  <a:schemeClr val="tx1"/>
                </a:solidFill>
              </a:rPr>
              <a:t>);</a:t>
            </a:r>
          </a:p>
          <a:p>
            <a:endParaRPr lang="en-US" dirty="0">
              <a:solidFill>
                <a:schemeClr val="tx1"/>
              </a:solidFill>
            </a:endParaRPr>
          </a:p>
        </p:txBody>
      </p:sp>
    </p:spTree>
    <p:extLst>
      <p:ext uri="{BB962C8B-B14F-4D97-AF65-F5344CB8AC3E}">
        <p14:creationId xmlns:p14="http://schemas.microsoft.com/office/powerpoint/2010/main" val="3494902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277</TotalTime>
  <Words>1658</Words>
  <Application>Microsoft Office PowerPoint</Application>
  <PresentationFormat>Widescreen</PresentationFormat>
  <Paragraphs>208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 Boardroom</vt:lpstr>
      <vt:lpstr>FAIR FAST FARE</vt:lpstr>
      <vt:lpstr>Table of Contents</vt:lpstr>
      <vt:lpstr>Executive Summary</vt:lpstr>
      <vt:lpstr>Entity Relation Diagram</vt:lpstr>
      <vt:lpstr>Functional Dependencies</vt:lpstr>
      <vt:lpstr>Functional Dependencies [Cont.]</vt:lpstr>
      <vt:lpstr>Brief Description of Entities, Create statements and Insert Into statements</vt:lpstr>
      <vt:lpstr>Create Statements, Insert Into Statements</vt:lpstr>
      <vt:lpstr>Entity: People</vt:lpstr>
      <vt:lpstr>Entity: Customer</vt:lpstr>
      <vt:lpstr>Entity: Dispatcher</vt:lpstr>
      <vt:lpstr>Entity: Call_Received</vt:lpstr>
      <vt:lpstr>Entity: Drivers</vt:lpstr>
      <vt:lpstr>Entity: Cars</vt:lpstr>
      <vt:lpstr>Entity: Fares_Trips</vt:lpstr>
      <vt:lpstr>Insert Into Statements</vt:lpstr>
      <vt:lpstr>Insert to Customer</vt:lpstr>
      <vt:lpstr>Insert to Dispatcher and Drivers</vt:lpstr>
      <vt:lpstr>Insert to Call_Received and Cars</vt:lpstr>
      <vt:lpstr>Insert to Fares_Trips</vt:lpstr>
      <vt:lpstr>Queries of Daily Impact </vt:lpstr>
      <vt:lpstr>Stored Procedures – Double Checker</vt:lpstr>
      <vt:lpstr>Implementation Notes</vt:lpstr>
      <vt:lpstr>Known Problems and Future Enhancements</vt:lpstr>
      <vt:lpstr>PowerPoint Presentation</vt:lpstr>
      <vt:lpstr>FAIR FAST FARE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 FAST FARE</dc:title>
  <dc:creator>danny puckett</dc:creator>
  <cp:lastModifiedBy>danny puckett</cp:lastModifiedBy>
  <cp:revision>26</cp:revision>
  <dcterms:created xsi:type="dcterms:W3CDTF">2017-05-13T01:13:41Z</dcterms:created>
  <dcterms:modified xsi:type="dcterms:W3CDTF">2017-05-13T05:51:08Z</dcterms:modified>
</cp:coreProperties>
</file>