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72" r:id="rId5"/>
    <p:sldId id="258" r:id="rId6"/>
    <p:sldId id="263" r:id="rId7"/>
    <p:sldId id="259" r:id="rId8"/>
    <p:sldId id="266" r:id="rId9"/>
    <p:sldId id="268" r:id="rId10"/>
    <p:sldId id="269" r:id="rId11"/>
    <p:sldId id="270" r:id="rId12"/>
    <p:sldId id="264" r:id="rId13"/>
    <p:sldId id="271" r:id="rId14"/>
    <p:sldId id="273" r:id="rId15"/>
    <p:sldId id="274" r:id="rId16"/>
    <p:sldId id="275" r:id="rId17"/>
    <p:sldId id="283" r:id="rId18"/>
    <p:sldId id="276" r:id="rId19"/>
    <p:sldId id="277" r:id="rId20"/>
    <p:sldId id="280" r:id="rId21"/>
    <p:sldId id="279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2313"/>
    <a:srgbClr val="FD74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CCBF-8E56-DA92-080F-61D66FB2D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43642-DF42-1EB0-B1E7-B45EF71B5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CBD89-1E2B-A6C6-A350-36B691DA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4AE7-EC7E-4A83-8FDF-484B2413D9D6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ED30B-F4DF-FE97-964C-0138E24C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46B64-A3B9-AC25-C5F5-8580CBB5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8A5B-4F90-4007-99E4-0BF46E48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1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F974C-E1B1-9194-894B-EDA9842E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6DA64-3FC0-CA38-BEBF-33CA719E2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F31B1-E195-9820-30C0-EFB3C582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4AE7-EC7E-4A83-8FDF-484B2413D9D6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9A443-E576-5C60-1C1E-2E5AD6DB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29D83-CD82-07DD-7579-DB5BFF91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8A5B-4F90-4007-99E4-0BF46E48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0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FDCC7-8F4E-3DC2-9AA1-B7DBC7C8A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53C7F-A8B2-90A1-BDA2-6005A41D0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37B11-0FD6-A0D7-2745-D094FA95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4AE7-EC7E-4A83-8FDF-484B2413D9D6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625F2-17C6-5A8F-FAE7-064380DD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59EDF-4938-093C-F3B4-B6362E7E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8A5B-4F90-4007-99E4-0BF46E48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0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3C55-1ABB-BF4C-048D-FA6CA7866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4D2C2-894B-4548-FB7F-6B8DB97AC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92AA8-8EC1-1D16-BB25-93A13C37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4AE7-EC7E-4A83-8FDF-484B2413D9D6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6B80B-692D-CF99-7411-68D5FEFF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C2706-8E99-67FC-F868-B28E07EB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8A5B-4F90-4007-99E4-0BF46E48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5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7666-06E8-74C0-02B3-041035DC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AE8B4-809D-C477-0F66-85AB137A8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95F24-2FDA-B8F8-B184-E844066F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4AE7-EC7E-4A83-8FDF-484B2413D9D6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0E58B-CA48-F568-5059-88DA4A1D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70BF0-26B2-EB7D-E9AB-66C92995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8A5B-4F90-4007-99E4-0BF46E48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3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3B5E-6677-28B7-C763-8313E475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2F822-6B00-B634-419B-845093EA9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A748A-9FA9-D78C-D2DF-CF6DB99FB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9AEC7-F1FF-F45C-636B-5A7C873DA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4AE7-EC7E-4A83-8FDF-484B2413D9D6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5F734-388E-7DEA-BF43-657A9361A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98624-A639-742C-CA8A-FDC6DAA3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8A5B-4F90-4007-99E4-0BF46E48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8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06771-CB67-17A4-EFA2-C2CD5482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DB9A2-6F3A-27E5-CB9F-4C7CED284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51405-934D-F7F8-7D82-5998A2DB4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B20AA-F0CB-3887-8D92-32B9DA512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BE532-65B7-26C2-44E6-64C715CB6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BCCB7C-B34E-23D5-B3C7-0BF1055A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4AE7-EC7E-4A83-8FDF-484B2413D9D6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5CBE87-BE7C-B2F7-855D-833575BC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C35AC-5230-638D-AB00-EB4DC0E5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8A5B-4F90-4007-99E4-0BF46E48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3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7C99-6544-A3DE-6C64-9E825A2F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502DA-74E0-FF63-4139-5457416F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4AE7-EC7E-4A83-8FDF-484B2413D9D6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E40AF-47B4-E4FE-2B54-E7A82DDB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352C9-9523-263A-AFF2-C5EDEB33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8A5B-4F90-4007-99E4-0BF46E48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1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37393-86FA-0E26-7498-348B8AC2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4AE7-EC7E-4A83-8FDF-484B2413D9D6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2CA51-5DA1-5E44-F525-D5054D8E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53185-F110-9EEF-E2A4-E9A7651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8A5B-4F90-4007-99E4-0BF46E48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8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97586-8749-A4AF-23EC-F32BD7FDB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ED2BA-E62B-D764-2D70-4448C0B78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4E293-5724-FB70-B4BE-4821511A5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4A5EB-8494-D890-682C-813619DA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4AE7-EC7E-4A83-8FDF-484B2413D9D6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5CBED-CEBB-EAB8-1798-1DC154D2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9E645-8F9A-8CBF-2048-7251F6E8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8A5B-4F90-4007-99E4-0BF46E48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2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2873-A595-AA54-F9D5-10FC8792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56C46-BCE6-32DD-2115-CBB784C4F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5FA20-2FA1-3871-121C-F6A12155E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3C965-C362-49BB-17ED-95DA7803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4AE7-EC7E-4A83-8FDF-484B2413D9D6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619DC-6C47-3F0B-F924-37840AC0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F4C72-2E96-04E7-C1B9-73C54DFC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8A5B-4F90-4007-99E4-0BF46E48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2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097EC-C875-DD8C-AA11-D8F2B2E9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659AA-54E1-D55D-32C4-8842AE99E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08A0C-82D4-DD16-947B-E0858DFA2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64AE7-EC7E-4A83-8FDF-484B2413D9D6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FEF07-857D-84FE-3771-9A04ADD96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068C1-F9F1-F192-F8D0-7C3699614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48A5B-4F90-4007-99E4-0BF46E48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33BA6E-FAF9-3FDF-BFA8-B0544A1195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10" t="27760" r="7846" b="29597"/>
          <a:stretch/>
        </p:blipFill>
        <p:spPr>
          <a:xfrm>
            <a:off x="-575" y="168611"/>
            <a:ext cx="5829421" cy="2885661"/>
          </a:xfrm>
          <a:prstGeom prst="rect">
            <a:avLst/>
          </a:prstGeom>
        </p:spPr>
      </p:pic>
      <p:sp>
        <p:nvSpPr>
          <p:cNvPr id="10" name="Flowchart: Stored Data 9">
            <a:extLst>
              <a:ext uri="{FF2B5EF4-FFF2-40B4-BE49-F238E27FC236}">
                <a16:creationId xmlns:a16="http://schemas.microsoft.com/office/drawing/2014/main" id="{4600F4D2-8035-A239-4CB8-ED30FEFE6628}"/>
              </a:ext>
            </a:extLst>
          </p:cNvPr>
          <p:cNvSpPr/>
          <p:nvPr/>
        </p:nvSpPr>
        <p:spPr>
          <a:xfrm rot="10800000">
            <a:off x="5071620" y="-252168"/>
            <a:ext cx="7899661" cy="7362334"/>
          </a:xfrm>
          <a:prstGeom prst="flowChartOnlineStorage">
            <a:avLst/>
          </a:prstGeom>
          <a:solidFill>
            <a:srgbClr val="ED2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D386C6-9067-FC2D-D6F5-FA61A98DB54E}"/>
              </a:ext>
            </a:extLst>
          </p:cNvPr>
          <p:cNvSpPr txBox="1"/>
          <p:nvPr/>
        </p:nvSpPr>
        <p:spPr>
          <a:xfrm>
            <a:off x="6720709" y="574295"/>
            <a:ext cx="51570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</a:rPr>
              <a:t>BIG QUESTON:</a:t>
            </a:r>
          </a:p>
          <a:p>
            <a:r>
              <a:rPr lang="en-US" sz="2800" dirty="0">
                <a:solidFill>
                  <a:schemeClr val="bg1"/>
                </a:solidFill>
              </a:rPr>
              <a:t>- Factors that influence customers’ repayment ability 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C1F590-51D7-5666-F36D-CB786C05F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" y="4395713"/>
            <a:ext cx="2093192" cy="12267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13B818-4BF2-F326-8830-2C6CBF2CB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941" y="4399176"/>
            <a:ext cx="1178263" cy="12267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0F4C5F-F410-C48C-28DF-BBD974A33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5467" y="4395710"/>
            <a:ext cx="1318624" cy="12267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8846C1-8DDC-5753-FEAD-E7DC58EB513D}"/>
              </a:ext>
            </a:extLst>
          </p:cNvPr>
          <p:cNvSpPr txBox="1"/>
          <p:nvPr/>
        </p:nvSpPr>
        <p:spPr>
          <a:xfrm>
            <a:off x="6748990" y="2847308"/>
            <a:ext cx="52419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</a:rPr>
              <a:t>AUDIENCE:</a:t>
            </a:r>
          </a:p>
          <a:p>
            <a:r>
              <a:rPr lang="en-US" sz="2800" dirty="0">
                <a:solidFill>
                  <a:schemeClr val="bg1"/>
                </a:solidFill>
              </a:rPr>
              <a:t>- Data Scientists who need additional features to improve the predictive model.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- Business Executives who needs</a:t>
            </a:r>
          </a:p>
          <a:p>
            <a:r>
              <a:rPr lang="en-US" sz="2800" dirty="0">
                <a:solidFill>
                  <a:schemeClr val="bg1"/>
                </a:solidFill>
              </a:rPr>
              <a:t>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367001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06A3122-55B6-0E8C-13C3-9455835DF819}"/>
              </a:ext>
            </a:extLst>
          </p:cNvPr>
          <p:cNvSpPr/>
          <p:nvPr/>
        </p:nvSpPr>
        <p:spPr>
          <a:xfrm>
            <a:off x="0" y="0"/>
            <a:ext cx="12192000" cy="735603"/>
          </a:xfrm>
          <a:prstGeom prst="rect">
            <a:avLst/>
          </a:prstGeom>
          <a:solidFill>
            <a:srgbClr val="ED2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27A8E4-8929-F82F-650A-4ECDF7A2C0A0}"/>
              </a:ext>
            </a:extLst>
          </p:cNvPr>
          <p:cNvSpPr txBox="1"/>
          <p:nvPr/>
        </p:nvSpPr>
        <p:spPr>
          <a:xfrm>
            <a:off x="688157" y="121881"/>
            <a:ext cx="1066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Customers who have </a:t>
            </a:r>
            <a:r>
              <a:rPr lang="en-US" sz="2400" i="1" u="sng" dirty="0">
                <a:solidFill>
                  <a:schemeClr val="bg1"/>
                </a:solidFill>
              </a:rPr>
              <a:t>lower external score </a:t>
            </a:r>
            <a:r>
              <a:rPr lang="en-US" sz="2400" dirty="0">
                <a:solidFill>
                  <a:schemeClr val="bg1"/>
                </a:solidFill>
              </a:rPr>
              <a:t>tend to have difficulty repaying loans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ACC49F-447A-03B3-3D36-73A1D21B7548}"/>
              </a:ext>
            </a:extLst>
          </p:cNvPr>
          <p:cNvSpPr txBox="1"/>
          <p:nvPr/>
        </p:nvSpPr>
        <p:spPr>
          <a:xfrm>
            <a:off x="2714638" y="4467836"/>
            <a:ext cx="6407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EXT_SOURCE_1, 2, 3: Normalized </a:t>
            </a:r>
            <a:r>
              <a:rPr lang="en-US" i="1" dirty="0">
                <a:solidFill>
                  <a:srgbClr val="C00000"/>
                </a:solidFill>
              </a:rPr>
              <a:t>score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from </a:t>
            </a:r>
            <a:r>
              <a:rPr lang="en-US" i="1" dirty="0">
                <a:solidFill>
                  <a:srgbClr val="C00000"/>
                </a:solidFill>
              </a:rPr>
              <a:t>external data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These score come from </a:t>
            </a:r>
            <a:r>
              <a:rPr lang="en-US" i="1" dirty="0">
                <a:solidFill>
                  <a:srgbClr val="C00000"/>
                </a:solidFill>
              </a:rPr>
              <a:t>other financial institutions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are comparable to </a:t>
            </a:r>
            <a:r>
              <a:rPr lang="en-US" i="1" dirty="0">
                <a:solidFill>
                  <a:srgbClr val="C00000"/>
                </a:solidFill>
              </a:rPr>
              <a:t>Credit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Financial institutions usually have their own </a:t>
            </a:r>
            <a:r>
              <a:rPr lang="en-US" i="1" dirty="0">
                <a:solidFill>
                  <a:srgbClr val="C00000"/>
                </a:solidFill>
              </a:rPr>
              <a:t>different scoring model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56FD51-C16A-46A6-5E8D-1F6CADCA8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1825"/>
            <a:ext cx="3780147" cy="29675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1B1865-B29A-90C8-18DF-24C250F4C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201" y="1190445"/>
            <a:ext cx="3780147" cy="2978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116267-45D7-06D4-750B-80DFE133C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402" y="1201826"/>
            <a:ext cx="3576274" cy="296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40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33BA6E-FAF9-3FDF-BFA8-B0544A1195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10" t="27760" r="7846" b="29597"/>
          <a:stretch/>
        </p:blipFill>
        <p:spPr>
          <a:xfrm>
            <a:off x="-575" y="168611"/>
            <a:ext cx="5829421" cy="2885661"/>
          </a:xfrm>
          <a:prstGeom prst="rect">
            <a:avLst/>
          </a:prstGeom>
        </p:spPr>
      </p:pic>
      <p:sp>
        <p:nvSpPr>
          <p:cNvPr id="10" name="Flowchart: Stored Data 9">
            <a:extLst>
              <a:ext uri="{FF2B5EF4-FFF2-40B4-BE49-F238E27FC236}">
                <a16:creationId xmlns:a16="http://schemas.microsoft.com/office/drawing/2014/main" id="{4600F4D2-8035-A239-4CB8-ED30FEFE6628}"/>
              </a:ext>
            </a:extLst>
          </p:cNvPr>
          <p:cNvSpPr/>
          <p:nvPr/>
        </p:nvSpPr>
        <p:spPr>
          <a:xfrm rot="10800000">
            <a:off x="5071620" y="-252168"/>
            <a:ext cx="7899661" cy="7362334"/>
          </a:xfrm>
          <a:prstGeom prst="flowChartOnlineStorage">
            <a:avLst/>
          </a:prstGeom>
          <a:solidFill>
            <a:srgbClr val="ED2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C1F590-51D7-5666-F36D-CB786C05F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" y="4395713"/>
            <a:ext cx="2093192" cy="12267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13B818-4BF2-F326-8830-2C6CBF2CB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941" y="4399176"/>
            <a:ext cx="1178263" cy="12267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0F4C5F-F410-C48C-28DF-BBD974A33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5467" y="4395710"/>
            <a:ext cx="1318624" cy="12267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8846C1-8DDC-5753-FEAD-E7DC58EB513D}"/>
              </a:ext>
            </a:extLst>
          </p:cNvPr>
          <p:cNvSpPr txBox="1"/>
          <p:nvPr/>
        </p:nvSpPr>
        <p:spPr>
          <a:xfrm>
            <a:off x="6950095" y="2631931"/>
            <a:ext cx="52419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Engineered feature 1: 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Credit Term</a:t>
            </a:r>
          </a:p>
        </p:txBody>
      </p:sp>
    </p:spTree>
    <p:extLst>
      <p:ext uri="{BB962C8B-B14F-4D97-AF65-F5344CB8AC3E}">
        <p14:creationId xmlns:p14="http://schemas.microsoft.com/office/powerpoint/2010/main" val="700286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16D3DE8-05B4-3C0B-20DA-9691B0E3D6A2}"/>
              </a:ext>
            </a:extLst>
          </p:cNvPr>
          <p:cNvSpPr/>
          <p:nvPr/>
        </p:nvSpPr>
        <p:spPr>
          <a:xfrm>
            <a:off x="0" y="0"/>
            <a:ext cx="12192000" cy="735603"/>
          </a:xfrm>
          <a:prstGeom prst="rect">
            <a:avLst/>
          </a:prstGeom>
          <a:solidFill>
            <a:srgbClr val="ED2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7D5D90-5521-5133-F5AF-AE1E3C59D850}"/>
              </a:ext>
            </a:extLst>
          </p:cNvPr>
          <p:cNvSpPr txBox="1"/>
          <p:nvPr/>
        </p:nvSpPr>
        <p:spPr>
          <a:xfrm>
            <a:off x="1602557" y="65320"/>
            <a:ext cx="9042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Are financial data coming from the same currency?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1F08CF-1003-EFDE-806A-1F73833CF8C1}"/>
              </a:ext>
            </a:extLst>
          </p:cNvPr>
          <p:cNvSpPr txBox="1"/>
          <p:nvPr/>
        </p:nvSpPr>
        <p:spPr>
          <a:xfrm>
            <a:off x="1" y="4832842"/>
            <a:ext cx="2929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MODELS RECOMMENDATIONS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A38427-B79D-FAA5-98F3-14A644DC6A3A}"/>
              </a:ext>
            </a:extLst>
          </p:cNvPr>
          <p:cNvSpPr txBox="1"/>
          <p:nvPr/>
        </p:nvSpPr>
        <p:spPr>
          <a:xfrm>
            <a:off x="0" y="787308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Our analysis have 2 financial ratios.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69ED14-DA4B-603C-8EF0-32BB804D7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699" y="1340222"/>
            <a:ext cx="6569158" cy="523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87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06A3122-55B6-0E8C-13C3-9455835DF819}"/>
              </a:ext>
            </a:extLst>
          </p:cNvPr>
          <p:cNvSpPr/>
          <p:nvPr/>
        </p:nvSpPr>
        <p:spPr>
          <a:xfrm>
            <a:off x="0" y="0"/>
            <a:ext cx="12192000" cy="735603"/>
          </a:xfrm>
          <a:prstGeom prst="rect">
            <a:avLst/>
          </a:prstGeom>
          <a:solidFill>
            <a:srgbClr val="ED2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27A8E4-8929-F82F-650A-4ECDF7A2C0A0}"/>
              </a:ext>
            </a:extLst>
          </p:cNvPr>
          <p:cNvSpPr txBox="1"/>
          <p:nvPr/>
        </p:nvSpPr>
        <p:spPr>
          <a:xfrm>
            <a:off x="688157" y="121881"/>
            <a:ext cx="1066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u="sng" dirty="0">
                <a:solidFill>
                  <a:schemeClr val="bg1"/>
                </a:solidFill>
              </a:rPr>
              <a:t>Longer credit term </a:t>
            </a:r>
            <a:r>
              <a:rPr lang="en-US" sz="2400" dirty="0">
                <a:solidFill>
                  <a:schemeClr val="bg1"/>
                </a:solidFill>
              </a:rPr>
              <a:t>tend to help with clients’ repayment ability</a:t>
            </a:r>
            <a:endParaRPr lang="en-US" sz="2400" i="1" u="sng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F4A777-3F9F-B5E0-8ABB-6518BCFE8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7935"/>
            <a:ext cx="5447361" cy="38965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CD5847-9BB6-848B-0823-1468FF02DA6E}"/>
              </a:ext>
            </a:extLst>
          </p:cNvPr>
          <p:cNvSpPr txBox="1"/>
          <p:nvPr/>
        </p:nvSpPr>
        <p:spPr>
          <a:xfrm>
            <a:off x="5684363" y="1597935"/>
            <a:ext cx="628767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1" u="sng" dirty="0">
                <a:solidFill>
                  <a:srgbClr val="000000"/>
                </a:solidFill>
                <a:effectLst/>
              </a:rPr>
              <a:t>Credit terms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: the length of time the borrower must repay the loan (Unit = months)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In general, longer credit term tend to help with clients’ repayment ability (longer term ~ less annuity) as seen in the graph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How</a:t>
            </a:r>
            <a:r>
              <a:rPr lang="en-US" sz="2000" dirty="0">
                <a:solidFill>
                  <a:srgbClr val="000000"/>
                </a:solidFill>
              </a:rPr>
              <a:t>ever, credit term that is between 3 – 11 months have much less clients with repayment difficulty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1" u="sng" dirty="0">
                <a:solidFill>
                  <a:srgbClr val="000000"/>
                </a:solidFill>
              </a:rPr>
              <a:t>Speculation</a:t>
            </a:r>
            <a:r>
              <a:rPr lang="en-US" sz="2000" dirty="0">
                <a:solidFill>
                  <a:srgbClr val="000000"/>
                </a:solidFill>
              </a:rPr>
              <a:t>: Loans with Credit terms that are less than a year </a:t>
            </a:r>
            <a:r>
              <a:rPr lang="en-US" sz="2000" i="1" dirty="0">
                <a:solidFill>
                  <a:srgbClr val="C00000"/>
                </a:solidFill>
              </a:rPr>
              <a:t>tend to be small loans</a:t>
            </a:r>
            <a:r>
              <a:rPr lang="en-US" sz="2000" dirty="0">
                <a:solidFill>
                  <a:srgbClr val="000000"/>
                </a:solidFill>
              </a:rPr>
              <a:t>, thus clients have no difficulty repaying these small loans.</a:t>
            </a:r>
            <a:endParaRPr lang="en-US" sz="2000" i="1" u="sn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755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33BA6E-FAF9-3FDF-BFA8-B0544A1195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10" t="27760" r="7846" b="29597"/>
          <a:stretch/>
        </p:blipFill>
        <p:spPr>
          <a:xfrm>
            <a:off x="-575" y="168611"/>
            <a:ext cx="5829421" cy="2885661"/>
          </a:xfrm>
          <a:prstGeom prst="rect">
            <a:avLst/>
          </a:prstGeom>
        </p:spPr>
      </p:pic>
      <p:sp>
        <p:nvSpPr>
          <p:cNvPr id="10" name="Flowchart: Stored Data 9">
            <a:extLst>
              <a:ext uri="{FF2B5EF4-FFF2-40B4-BE49-F238E27FC236}">
                <a16:creationId xmlns:a16="http://schemas.microsoft.com/office/drawing/2014/main" id="{4600F4D2-8035-A239-4CB8-ED30FEFE6628}"/>
              </a:ext>
            </a:extLst>
          </p:cNvPr>
          <p:cNvSpPr/>
          <p:nvPr/>
        </p:nvSpPr>
        <p:spPr>
          <a:xfrm rot="10800000">
            <a:off x="5071620" y="-252168"/>
            <a:ext cx="7899661" cy="7362334"/>
          </a:xfrm>
          <a:prstGeom prst="flowChartOnlineStorage">
            <a:avLst/>
          </a:prstGeom>
          <a:solidFill>
            <a:srgbClr val="ED2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C1F590-51D7-5666-F36D-CB786C05F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" y="4395713"/>
            <a:ext cx="2093192" cy="12267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13B818-4BF2-F326-8830-2C6CBF2CB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941" y="4399176"/>
            <a:ext cx="1178263" cy="12267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0F4C5F-F410-C48C-28DF-BBD974A33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5467" y="4395710"/>
            <a:ext cx="1318624" cy="12267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8846C1-8DDC-5753-FEAD-E7DC58EB513D}"/>
              </a:ext>
            </a:extLst>
          </p:cNvPr>
          <p:cNvSpPr txBox="1"/>
          <p:nvPr/>
        </p:nvSpPr>
        <p:spPr>
          <a:xfrm>
            <a:off x="6950095" y="2631931"/>
            <a:ext cx="52419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Engineered feature 2: 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Income / Annuity ratio</a:t>
            </a:r>
          </a:p>
        </p:txBody>
      </p:sp>
    </p:spTree>
    <p:extLst>
      <p:ext uri="{BB962C8B-B14F-4D97-AF65-F5344CB8AC3E}">
        <p14:creationId xmlns:p14="http://schemas.microsoft.com/office/powerpoint/2010/main" val="3839695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06A3122-55B6-0E8C-13C3-9455835DF819}"/>
              </a:ext>
            </a:extLst>
          </p:cNvPr>
          <p:cNvSpPr/>
          <p:nvPr/>
        </p:nvSpPr>
        <p:spPr>
          <a:xfrm>
            <a:off x="0" y="0"/>
            <a:ext cx="12192000" cy="735603"/>
          </a:xfrm>
          <a:prstGeom prst="rect">
            <a:avLst/>
          </a:prstGeom>
          <a:solidFill>
            <a:srgbClr val="ED2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27A8E4-8929-F82F-650A-4ECDF7A2C0A0}"/>
              </a:ext>
            </a:extLst>
          </p:cNvPr>
          <p:cNvSpPr txBox="1"/>
          <p:nvPr/>
        </p:nvSpPr>
        <p:spPr>
          <a:xfrm>
            <a:off x="554414" y="136968"/>
            <a:ext cx="11083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u="sng" dirty="0">
                <a:solidFill>
                  <a:schemeClr val="bg1"/>
                </a:solidFill>
              </a:rPr>
              <a:t>Too low or too high</a:t>
            </a:r>
            <a:r>
              <a:rPr lang="en-US" sz="2400" dirty="0">
                <a:solidFill>
                  <a:schemeClr val="bg1"/>
                </a:solidFill>
              </a:rPr>
              <a:t> Income / Annuity ratio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have more people with repayment difficulty  </a:t>
            </a:r>
            <a:endParaRPr lang="en-US" sz="2400" i="1" u="sng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CD5847-9BB6-848B-0823-1468FF02DA6E}"/>
              </a:ext>
            </a:extLst>
          </p:cNvPr>
          <p:cNvSpPr txBox="1"/>
          <p:nvPr/>
        </p:nvSpPr>
        <p:spPr>
          <a:xfrm>
            <a:off x="5835283" y="1462777"/>
            <a:ext cx="628767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1" u="sng" dirty="0">
                <a:solidFill>
                  <a:srgbClr val="000000"/>
                </a:solidFill>
                <a:effectLst/>
              </a:rPr>
              <a:t>Income / Annuity ratio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: How much income relative the amount of annuity each period (Unit = times)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Calculation: Total Income / Annuity of the debt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Most people have their Income / Annuity Ratio </a:t>
            </a:r>
            <a:r>
              <a:rPr lang="en-US" sz="2000" b="0" i="1" dirty="0">
                <a:solidFill>
                  <a:srgbClr val="C00000"/>
                </a:solidFill>
                <a:effectLst/>
              </a:rPr>
              <a:t>between 0.5 and 35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based on the graph</a:t>
            </a: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1" u="sng" dirty="0">
                <a:solidFill>
                  <a:srgbClr val="000000"/>
                </a:solidFill>
              </a:rPr>
              <a:t>Pattern:</a:t>
            </a:r>
            <a:r>
              <a:rPr lang="en-US" sz="2000" dirty="0">
                <a:solidFill>
                  <a:srgbClr val="000000"/>
                </a:solidFill>
              </a:rPr>
              <a:t> when the Income / Annuity Ratio is </a:t>
            </a:r>
            <a:r>
              <a:rPr lang="en-US" sz="2000" i="1" dirty="0">
                <a:solidFill>
                  <a:srgbClr val="C00000"/>
                </a:solidFill>
              </a:rPr>
              <a:t>too low ( ratio &lt; 1) </a:t>
            </a:r>
            <a:r>
              <a:rPr lang="en-US" sz="2000" dirty="0">
                <a:solidFill>
                  <a:srgbClr val="000000"/>
                </a:solidFill>
              </a:rPr>
              <a:t>or </a:t>
            </a:r>
            <a:r>
              <a:rPr lang="en-US" sz="2000" i="1" dirty="0">
                <a:solidFill>
                  <a:srgbClr val="C00000"/>
                </a:solidFill>
              </a:rPr>
              <a:t>too high (ratio &gt; 15)</a:t>
            </a:r>
            <a:r>
              <a:rPr lang="en-US" sz="2000" dirty="0">
                <a:solidFill>
                  <a:srgbClr val="000000"/>
                </a:solidFill>
              </a:rPr>
              <a:t>, more people have difficulty with repaying their loans.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i="1" u="sng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1" u="sng" dirty="0">
                <a:solidFill>
                  <a:srgbClr val="000000"/>
                </a:solidFill>
              </a:rPr>
              <a:t>Suggestion:</a:t>
            </a:r>
            <a:r>
              <a:rPr lang="en-US" sz="2000" dirty="0">
                <a:solidFill>
                  <a:srgbClr val="000000"/>
                </a:solidFill>
              </a:rPr>
              <a:t> learn the characteristics of various customers at different range of Ratio</a:t>
            </a:r>
            <a:endParaRPr lang="en-US" sz="2000" i="1" u="sng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C183F6-8536-ECBA-A60D-B972FA923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46" y="1748855"/>
            <a:ext cx="54292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8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33BA6E-FAF9-3FDF-BFA8-B0544A1195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10" t="27760" r="7846" b="29597"/>
          <a:stretch/>
        </p:blipFill>
        <p:spPr>
          <a:xfrm>
            <a:off x="-575" y="168611"/>
            <a:ext cx="5829421" cy="2885661"/>
          </a:xfrm>
          <a:prstGeom prst="rect">
            <a:avLst/>
          </a:prstGeom>
        </p:spPr>
      </p:pic>
      <p:sp>
        <p:nvSpPr>
          <p:cNvPr id="10" name="Flowchart: Stored Data 9">
            <a:extLst>
              <a:ext uri="{FF2B5EF4-FFF2-40B4-BE49-F238E27FC236}">
                <a16:creationId xmlns:a16="http://schemas.microsoft.com/office/drawing/2014/main" id="{4600F4D2-8035-A239-4CB8-ED30FEFE6628}"/>
              </a:ext>
            </a:extLst>
          </p:cNvPr>
          <p:cNvSpPr/>
          <p:nvPr/>
        </p:nvSpPr>
        <p:spPr>
          <a:xfrm rot="10800000">
            <a:off x="5071620" y="-252168"/>
            <a:ext cx="7899661" cy="7362334"/>
          </a:xfrm>
          <a:prstGeom prst="flowChartOnlineStorage">
            <a:avLst/>
          </a:prstGeom>
          <a:solidFill>
            <a:srgbClr val="ED2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C1F590-51D7-5666-F36D-CB786C05F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" y="4395713"/>
            <a:ext cx="2093192" cy="12267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13B818-4BF2-F326-8830-2C6CBF2CB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941" y="4399176"/>
            <a:ext cx="1178263" cy="12267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0F4C5F-F410-C48C-28DF-BBD974A33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5467" y="4395710"/>
            <a:ext cx="1318624" cy="12267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8846C1-8DDC-5753-FEAD-E7DC58EB513D}"/>
              </a:ext>
            </a:extLst>
          </p:cNvPr>
          <p:cNvSpPr txBox="1"/>
          <p:nvPr/>
        </p:nvSpPr>
        <p:spPr>
          <a:xfrm>
            <a:off x="6950095" y="2557122"/>
            <a:ext cx="52419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Predictive Models &amp;</a:t>
            </a:r>
          </a:p>
          <a:p>
            <a:r>
              <a:rPr lang="en-US" sz="4400" dirty="0">
                <a:solidFill>
                  <a:schemeClr val="bg1"/>
                </a:solidFill>
              </a:rPr>
              <a:t>The importance of features</a:t>
            </a:r>
          </a:p>
        </p:txBody>
      </p:sp>
    </p:spTree>
    <p:extLst>
      <p:ext uri="{BB962C8B-B14F-4D97-AF65-F5344CB8AC3E}">
        <p14:creationId xmlns:p14="http://schemas.microsoft.com/office/powerpoint/2010/main" val="1990721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06A3122-55B6-0E8C-13C3-9455835DF819}"/>
              </a:ext>
            </a:extLst>
          </p:cNvPr>
          <p:cNvSpPr/>
          <p:nvPr/>
        </p:nvSpPr>
        <p:spPr>
          <a:xfrm>
            <a:off x="0" y="0"/>
            <a:ext cx="12192000" cy="735603"/>
          </a:xfrm>
          <a:prstGeom prst="rect">
            <a:avLst/>
          </a:prstGeom>
          <a:solidFill>
            <a:srgbClr val="ED2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FCAB6-441B-4F5A-234F-3C447565FCF1}"/>
              </a:ext>
            </a:extLst>
          </p:cNvPr>
          <p:cNvSpPr txBox="1"/>
          <p:nvPr/>
        </p:nvSpPr>
        <p:spPr>
          <a:xfrm>
            <a:off x="554414" y="136968"/>
            <a:ext cx="11083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Predictive models as a 2</a:t>
            </a:r>
            <a:r>
              <a:rPr lang="en-US" sz="2400" baseline="30000" dirty="0">
                <a:solidFill>
                  <a:schemeClr val="bg1"/>
                </a:solidFill>
              </a:rPr>
              <a:t>nd</a:t>
            </a:r>
            <a:r>
              <a:rPr lang="en-US" sz="2400" dirty="0">
                <a:solidFill>
                  <a:schemeClr val="bg1"/>
                </a:solidFill>
              </a:rPr>
              <a:t> opinion for Loan Underwriters.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EF2DCD-64DE-33D4-5B41-C77CFC2DA1D9}"/>
              </a:ext>
            </a:extLst>
          </p:cNvPr>
          <p:cNvSpPr txBox="1"/>
          <p:nvPr/>
        </p:nvSpPr>
        <p:spPr>
          <a:xfrm>
            <a:off x="690392" y="1284965"/>
            <a:ext cx="3750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u="sng" dirty="0">
                <a:solidFill>
                  <a:schemeClr val="accent1">
                    <a:lumMod val="75000"/>
                  </a:schemeClr>
                </a:solidFill>
              </a:rPr>
              <a:t>Model prediction for each loan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1A6A34D-1193-0AEE-132A-A52397CDF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76688"/>
              </p:ext>
            </p:extLst>
          </p:nvPr>
        </p:nvGraphicFramePr>
        <p:xfrm>
          <a:off x="849817" y="1781606"/>
          <a:ext cx="3591458" cy="259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95729">
                  <a:extLst>
                    <a:ext uri="{9D8B030D-6E8A-4147-A177-3AD203B41FA5}">
                      <a16:colId xmlns:a16="http://schemas.microsoft.com/office/drawing/2014/main" val="3568030474"/>
                    </a:ext>
                  </a:extLst>
                </a:gridCol>
                <a:gridCol w="1795729">
                  <a:extLst>
                    <a:ext uri="{9D8B030D-6E8A-4147-A177-3AD203B41FA5}">
                      <a16:colId xmlns:a16="http://schemas.microsoft.com/office/drawing/2014/main" val="1303075706"/>
                    </a:ext>
                  </a:extLst>
                </a:gridCol>
              </a:tblGrid>
              <a:tr h="2908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Loan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Prediction 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40546"/>
                  </a:ext>
                </a:extLst>
              </a:tr>
              <a:tr h="2908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0.268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5812888"/>
                  </a:ext>
                </a:extLst>
              </a:tr>
              <a:tr h="2908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1678478"/>
                  </a:ext>
                </a:extLst>
              </a:tr>
              <a:tr h="2908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0.173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9728924"/>
                  </a:ext>
                </a:extLst>
              </a:tr>
              <a:tr h="2908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0.252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1662412"/>
                  </a:ext>
                </a:extLst>
              </a:tr>
              <a:tr h="2908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48799284"/>
                  </a:ext>
                </a:extLst>
              </a:tr>
              <a:tr h="2908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0.281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2809862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B90C297-2621-68AE-CADA-94A7D1B7D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119322"/>
              </p:ext>
            </p:extLst>
          </p:nvPr>
        </p:nvGraphicFramePr>
        <p:xfrm>
          <a:off x="7024458" y="1002153"/>
          <a:ext cx="3886198" cy="9657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43099">
                  <a:extLst>
                    <a:ext uri="{9D8B030D-6E8A-4147-A177-3AD203B41FA5}">
                      <a16:colId xmlns:a16="http://schemas.microsoft.com/office/drawing/2014/main" val="535051119"/>
                    </a:ext>
                  </a:extLst>
                </a:gridCol>
                <a:gridCol w="1943099">
                  <a:extLst>
                    <a:ext uri="{9D8B030D-6E8A-4147-A177-3AD203B41FA5}">
                      <a16:colId xmlns:a16="http://schemas.microsoft.com/office/drawing/2014/main" val="1321482643"/>
                    </a:ext>
                  </a:extLst>
                </a:gridCol>
              </a:tblGrid>
              <a:tr h="32935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Target Variable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836052"/>
                  </a:ext>
                </a:extLst>
              </a:tr>
              <a:tr h="630455">
                <a:tc>
                  <a:txBody>
                    <a:bodyPr/>
                    <a:lstStyle/>
                    <a:p>
                      <a:r>
                        <a:rPr lang="en-US" sz="1600" dirty="0"/>
                        <a:t>0 – No payment difficulty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– Have payment difficulty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100951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F8D49C37-C9C7-DF00-8CE9-E7F5C9D92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305225"/>
              </p:ext>
            </p:extLst>
          </p:nvPr>
        </p:nvGraphicFramePr>
        <p:xfrm>
          <a:off x="7024458" y="2060194"/>
          <a:ext cx="3886198" cy="426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43099">
                  <a:extLst>
                    <a:ext uri="{9D8B030D-6E8A-4147-A177-3AD203B41FA5}">
                      <a16:colId xmlns:a16="http://schemas.microsoft.com/office/drawing/2014/main" val="3270439712"/>
                    </a:ext>
                  </a:extLst>
                </a:gridCol>
                <a:gridCol w="1943099">
                  <a:extLst>
                    <a:ext uri="{9D8B030D-6E8A-4147-A177-3AD203B41FA5}">
                      <a16:colId xmlns:a16="http://schemas.microsoft.com/office/drawing/2014/main" val="4129667891"/>
                    </a:ext>
                  </a:extLst>
                </a:gridCol>
              </a:tblGrid>
              <a:tr h="29337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Features (123)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77559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l"/>
                      <a:r>
                        <a:rPr lang="en-US" sz="1600" i="1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Provided features: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External scores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47994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Amount of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1474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Amount of Credit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8487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Contract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20307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Family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45784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Housing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47255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7507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Number of Children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03636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85548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l"/>
                      <a:r>
                        <a:rPr lang="en-US" sz="1600" i="1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Engineered features: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Credit terms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177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US" sz="16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Income / Annuity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09689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7D17B1-0BFA-177D-DC1B-4B90C4616C4C}"/>
              </a:ext>
            </a:extLst>
          </p:cNvPr>
          <p:cNvCxnSpPr>
            <a:cxnSpLocks/>
          </p:cNvCxnSpPr>
          <p:nvPr/>
        </p:nvCxnSpPr>
        <p:spPr>
          <a:xfrm>
            <a:off x="417250" y="4928195"/>
            <a:ext cx="4438835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AE8487-B107-76AC-522D-FC48B5939CC2}"/>
              </a:ext>
            </a:extLst>
          </p:cNvPr>
          <p:cNvSpPr txBox="1"/>
          <p:nvPr/>
        </p:nvSpPr>
        <p:spPr>
          <a:xfrm>
            <a:off x="159730" y="5149117"/>
            <a:ext cx="1061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 – No payment difficulty</a:t>
            </a:r>
          </a:p>
          <a:p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12E4F6-715E-B62B-A65A-69C1D9148F40}"/>
              </a:ext>
            </a:extLst>
          </p:cNvPr>
          <p:cNvSpPr txBox="1"/>
          <p:nvPr/>
        </p:nvSpPr>
        <p:spPr>
          <a:xfrm>
            <a:off x="4343849" y="5149117"/>
            <a:ext cx="1061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 – Have payment difficulty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22153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06A3122-55B6-0E8C-13C3-9455835DF819}"/>
              </a:ext>
            </a:extLst>
          </p:cNvPr>
          <p:cNvSpPr/>
          <p:nvPr/>
        </p:nvSpPr>
        <p:spPr>
          <a:xfrm>
            <a:off x="0" y="0"/>
            <a:ext cx="12192000" cy="735603"/>
          </a:xfrm>
          <a:prstGeom prst="rect">
            <a:avLst/>
          </a:prstGeom>
          <a:solidFill>
            <a:srgbClr val="ED2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FCAB6-441B-4F5A-234F-3C447565FCF1}"/>
              </a:ext>
            </a:extLst>
          </p:cNvPr>
          <p:cNvSpPr txBox="1"/>
          <p:nvPr/>
        </p:nvSpPr>
        <p:spPr>
          <a:xfrm>
            <a:off x="554414" y="136968"/>
            <a:ext cx="11083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Models Comparison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927D016-4224-8767-2B23-1AD07F2DB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702469"/>
              </p:ext>
            </p:extLst>
          </p:nvPr>
        </p:nvGraphicFramePr>
        <p:xfrm>
          <a:off x="2698812" y="982544"/>
          <a:ext cx="6365289" cy="2118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01988">
                  <a:extLst>
                    <a:ext uri="{9D8B030D-6E8A-4147-A177-3AD203B41FA5}">
                      <a16:colId xmlns:a16="http://schemas.microsoft.com/office/drawing/2014/main" val="2954587761"/>
                    </a:ext>
                  </a:extLst>
                </a:gridCol>
                <a:gridCol w="2663301">
                  <a:extLst>
                    <a:ext uri="{9D8B030D-6E8A-4147-A177-3AD203B41FA5}">
                      <a16:colId xmlns:a16="http://schemas.microsoft.com/office/drawing/2014/main" val="8124738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Test Score (ROC AUC)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67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Logistics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60.136%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4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68.315%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02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Light Gradient Boosted Machine (LGBM)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74.37%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21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LGBM + Engineered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75.84%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6595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EEF2DCD-64DE-33D4-5B41-C77CFC2DA1D9}"/>
              </a:ext>
            </a:extLst>
          </p:cNvPr>
          <p:cNvSpPr txBox="1"/>
          <p:nvPr/>
        </p:nvSpPr>
        <p:spPr>
          <a:xfrm>
            <a:off x="969885" y="3757097"/>
            <a:ext cx="102522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Logistics Regression is suitable for </a:t>
            </a:r>
            <a:r>
              <a:rPr lang="en-US" sz="2000" i="1" dirty="0">
                <a:solidFill>
                  <a:srgbClr val="C00000"/>
                </a:solidFill>
              </a:rPr>
              <a:t>simple dataset </a:t>
            </a:r>
            <a:r>
              <a:rPr lang="en-US" sz="2000" dirty="0">
                <a:solidFill>
                  <a:srgbClr val="000000"/>
                </a:solidFill>
              </a:rPr>
              <a:t>with </a:t>
            </a:r>
            <a:r>
              <a:rPr lang="en-US" sz="2000" i="1" dirty="0">
                <a:solidFill>
                  <a:srgbClr val="C00000"/>
                </a:solidFill>
              </a:rPr>
              <a:t>linear relationship </a:t>
            </a:r>
            <a:r>
              <a:rPr lang="en-US" sz="2000" dirty="0">
                <a:solidFill>
                  <a:srgbClr val="000000"/>
                </a:solidFill>
              </a:rPr>
              <a:t>between features &amp; target as an assumption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Home Credit datasets, however, are very </a:t>
            </a:r>
            <a:r>
              <a:rPr lang="en-US" sz="2000" i="1" dirty="0">
                <a:solidFill>
                  <a:srgbClr val="C00000"/>
                </a:solidFill>
              </a:rPr>
              <a:t>complex</a:t>
            </a:r>
            <a:r>
              <a:rPr lang="en-US" sz="2000" dirty="0">
                <a:solidFill>
                  <a:srgbClr val="000000"/>
                </a:solidFill>
              </a:rPr>
              <a:t> with </a:t>
            </a:r>
            <a:r>
              <a:rPr lang="en-US" sz="2000" i="1" dirty="0">
                <a:solidFill>
                  <a:srgbClr val="C00000"/>
                </a:solidFill>
              </a:rPr>
              <a:t>complicated non-linear relationship </a:t>
            </a:r>
            <a:r>
              <a:rPr lang="en-US" sz="2000" dirty="0">
                <a:solidFill>
                  <a:srgbClr val="000000"/>
                </a:solidFill>
              </a:rPr>
              <a:t>between features and between features and target.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Thus, </a:t>
            </a:r>
            <a:r>
              <a:rPr lang="en-US" sz="2000" i="1" dirty="0">
                <a:solidFill>
                  <a:srgbClr val="C00000"/>
                </a:solidFill>
              </a:rPr>
              <a:t>Tree based models </a:t>
            </a:r>
            <a:r>
              <a:rPr lang="en-US" sz="2000" dirty="0">
                <a:solidFill>
                  <a:srgbClr val="000000"/>
                </a:solidFill>
              </a:rPr>
              <a:t>such as Random Forest and LGBM are more suitable for these datasets.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LGBM performs better than Random Forest because of the </a:t>
            </a:r>
            <a:r>
              <a:rPr lang="en-US" sz="2000" i="1" dirty="0">
                <a:solidFill>
                  <a:srgbClr val="C00000"/>
                </a:solidFill>
              </a:rPr>
              <a:t>Gradient Boosting </a:t>
            </a:r>
            <a:r>
              <a:rPr lang="en-US" sz="2000" dirty="0">
                <a:solidFill>
                  <a:srgbClr val="000000"/>
                </a:solidFill>
              </a:rPr>
              <a:t>approach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Features engineering helped us improve the LGBM model even further</a:t>
            </a:r>
          </a:p>
        </p:txBody>
      </p:sp>
    </p:spTree>
    <p:extLst>
      <p:ext uri="{BB962C8B-B14F-4D97-AF65-F5344CB8AC3E}">
        <p14:creationId xmlns:p14="http://schemas.microsoft.com/office/powerpoint/2010/main" val="3674679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06A3122-55B6-0E8C-13C3-9455835DF819}"/>
              </a:ext>
            </a:extLst>
          </p:cNvPr>
          <p:cNvSpPr/>
          <p:nvPr/>
        </p:nvSpPr>
        <p:spPr>
          <a:xfrm>
            <a:off x="0" y="0"/>
            <a:ext cx="12192000" cy="735603"/>
          </a:xfrm>
          <a:prstGeom prst="rect">
            <a:avLst/>
          </a:prstGeom>
          <a:solidFill>
            <a:srgbClr val="ED2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27A8E4-8929-F82F-650A-4ECDF7A2C0A0}"/>
              </a:ext>
            </a:extLst>
          </p:cNvPr>
          <p:cNvSpPr txBox="1"/>
          <p:nvPr/>
        </p:nvSpPr>
        <p:spPr>
          <a:xfrm>
            <a:off x="554414" y="136968"/>
            <a:ext cx="11083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Feature Importance of LGBM baseline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8CB21-F552-AC80-B6D8-A3DC2102E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302" y="801549"/>
            <a:ext cx="7845086" cy="41462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D9AE63-861D-94C9-83F5-E49646B7E329}"/>
              </a:ext>
            </a:extLst>
          </p:cNvPr>
          <p:cNvSpPr txBox="1"/>
          <p:nvPr/>
        </p:nvSpPr>
        <p:spPr>
          <a:xfrm>
            <a:off x="1057921" y="5101584"/>
            <a:ext cx="102522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Based on the graph, we can see that </a:t>
            </a:r>
            <a:r>
              <a:rPr lang="en-US" sz="2000" i="1" dirty="0">
                <a:solidFill>
                  <a:srgbClr val="C00000"/>
                </a:solidFill>
              </a:rPr>
              <a:t>Scores </a:t>
            </a:r>
            <a:r>
              <a:rPr lang="en-US" sz="2000" dirty="0">
                <a:solidFill>
                  <a:srgbClr val="000000"/>
                </a:solidFill>
              </a:rPr>
              <a:t>from external data sources (EXT_SOURCE_1, 2, 3) and </a:t>
            </a:r>
            <a:r>
              <a:rPr lang="en-US" sz="2000" i="1" dirty="0">
                <a:solidFill>
                  <a:srgbClr val="C00000"/>
                </a:solidFill>
              </a:rPr>
              <a:t>age</a:t>
            </a:r>
            <a:r>
              <a:rPr lang="en-US" sz="2000" dirty="0">
                <a:solidFill>
                  <a:srgbClr val="000000"/>
                </a:solidFill>
              </a:rPr>
              <a:t> of our clients (DAYS_BIRTH) are among the most important features used by LGBM model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F9CDED-532A-EFEB-5B9A-33AAD2BA34C8}"/>
              </a:ext>
            </a:extLst>
          </p:cNvPr>
          <p:cNvSpPr/>
          <p:nvPr/>
        </p:nvSpPr>
        <p:spPr>
          <a:xfrm>
            <a:off x="1343302" y="1118586"/>
            <a:ext cx="8200193" cy="905523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2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F8463F5-3965-802D-3907-9254FC3D0B7F}"/>
              </a:ext>
            </a:extLst>
          </p:cNvPr>
          <p:cNvSpPr/>
          <p:nvPr/>
        </p:nvSpPr>
        <p:spPr>
          <a:xfrm>
            <a:off x="0" y="0"/>
            <a:ext cx="12192000" cy="735603"/>
          </a:xfrm>
          <a:prstGeom prst="rect">
            <a:avLst/>
          </a:prstGeom>
          <a:solidFill>
            <a:srgbClr val="ED2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A2D1B8-0810-4057-AA59-9BB11EFB20D7}"/>
              </a:ext>
            </a:extLst>
          </p:cNvPr>
          <p:cNvSpPr txBox="1"/>
          <p:nvPr/>
        </p:nvSpPr>
        <p:spPr>
          <a:xfrm>
            <a:off x="3022782" y="75413"/>
            <a:ext cx="6146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HOME CREDIT BUSINESS OVERVIEW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43DC0A5-310D-6E43-6F56-9465A20F12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4" t="20379" r="18709" b="64501"/>
          <a:stretch/>
        </p:blipFill>
        <p:spPr>
          <a:xfrm>
            <a:off x="1963317" y="1027834"/>
            <a:ext cx="8265358" cy="11114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E224D1-BEBF-8930-451E-A52EC3BCC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94" y="3668497"/>
            <a:ext cx="1204023" cy="9888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A09BBE-3022-13AD-6110-48594FE4A070}"/>
              </a:ext>
            </a:extLst>
          </p:cNvPr>
          <p:cNvSpPr txBox="1"/>
          <p:nvPr/>
        </p:nvSpPr>
        <p:spPr>
          <a:xfrm>
            <a:off x="4280210" y="2431544"/>
            <a:ext cx="3647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COUNTRIES OF OPERATION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0906EBD-B848-1305-7122-B7C6B8056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257" y="3608688"/>
            <a:ext cx="1490939" cy="12244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D5C596C-8571-7D30-E423-4476F0571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2675" y="3604795"/>
            <a:ext cx="1490939" cy="12244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0B5CF4-CB43-1159-2BAE-AFEC2DD8BB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294" y="5490254"/>
            <a:ext cx="1490939" cy="12244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65DBB63-78BE-DA1E-F7A3-5382C09A8F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7257" y="5412733"/>
            <a:ext cx="1490939" cy="12244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125E5E8-85A2-BEDC-CDAD-6F1826AB65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5308" y="5490254"/>
            <a:ext cx="1490939" cy="122449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FE88245-C7FE-4760-6832-9FE4CDA36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56518" y="3630817"/>
            <a:ext cx="1490939" cy="12244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BB7A8B6-1C72-6BE1-31A7-21EC80ACB8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19151" y="5398507"/>
            <a:ext cx="1490939" cy="122449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F159DC0-EF08-D9F1-CA38-DD4C2F449C97}"/>
              </a:ext>
            </a:extLst>
          </p:cNvPr>
          <p:cNvSpPr txBox="1"/>
          <p:nvPr/>
        </p:nvSpPr>
        <p:spPr>
          <a:xfrm>
            <a:off x="645281" y="3323040"/>
            <a:ext cx="1318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pton W00 Bold"/>
              </a:rPr>
              <a:t>Czech Republic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68DE68-2D03-04AE-E6E1-CDD2B91CCC02}"/>
              </a:ext>
            </a:extLst>
          </p:cNvPr>
          <p:cNvSpPr txBox="1"/>
          <p:nvPr/>
        </p:nvSpPr>
        <p:spPr>
          <a:xfrm>
            <a:off x="3881766" y="3300911"/>
            <a:ext cx="79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pton W00 Bold"/>
              </a:rPr>
              <a:t>Slovakia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56005B-D6E8-63E3-F6AD-969506431AD7}"/>
              </a:ext>
            </a:extLst>
          </p:cNvPr>
          <p:cNvSpPr txBox="1"/>
          <p:nvPr/>
        </p:nvSpPr>
        <p:spPr>
          <a:xfrm>
            <a:off x="10323649" y="3275111"/>
            <a:ext cx="1318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pton W00 Bold"/>
              </a:rPr>
              <a:t>Indonesia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0B15E2-2445-6EE5-1E17-A8EB9E475187}"/>
              </a:ext>
            </a:extLst>
          </p:cNvPr>
          <p:cNvSpPr txBox="1"/>
          <p:nvPr/>
        </p:nvSpPr>
        <p:spPr>
          <a:xfrm>
            <a:off x="7194024" y="3294892"/>
            <a:ext cx="1022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pton W00 Bold"/>
              </a:rPr>
              <a:t>Kazakhstan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044F93-55CC-1866-0287-42798D8579F6}"/>
              </a:ext>
            </a:extLst>
          </p:cNvPr>
          <p:cNvSpPr txBox="1"/>
          <p:nvPr/>
        </p:nvSpPr>
        <p:spPr>
          <a:xfrm>
            <a:off x="825961" y="5074392"/>
            <a:ext cx="1318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pton W00 Bold"/>
              </a:rPr>
              <a:t>China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E63130-92CC-E259-A357-DAF1422A0778}"/>
              </a:ext>
            </a:extLst>
          </p:cNvPr>
          <p:cNvSpPr txBox="1"/>
          <p:nvPr/>
        </p:nvSpPr>
        <p:spPr>
          <a:xfrm>
            <a:off x="4085311" y="5074391"/>
            <a:ext cx="1318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pton W00 Bold"/>
              </a:rPr>
              <a:t>Vietnam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5E43AF-F5AA-9AB2-EB0A-B699A6F86FA4}"/>
              </a:ext>
            </a:extLst>
          </p:cNvPr>
          <p:cNvSpPr txBox="1"/>
          <p:nvPr/>
        </p:nvSpPr>
        <p:spPr>
          <a:xfrm>
            <a:off x="10434301" y="5026462"/>
            <a:ext cx="1009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pton W00 Bold"/>
              </a:rPr>
              <a:t>Philippines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DA1586-2A3A-9577-EF5E-762B6CEE5739}"/>
              </a:ext>
            </a:extLst>
          </p:cNvPr>
          <p:cNvSpPr txBox="1"/>
          <p:nvPr/>
        </p:nvSpPr>
        <p:spPr>
          <a:xfrm>
            <a:off x="7395181" y="5019011"/>
            <a:ext cx="1318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pton W00 Bold"/>
              </a:rPr>
              <a:t>India</a:t>
            </a:r>
          </a:p>
        </p:txBody>
      </p:sp>
    </p:spTree>
    <p:extLst>
      <p:ext uri="{BB962C8B-B14F-4D97-AF65-F5344CB8AC3E}">
        <p14:creationId xmlns:p14="http://schemas.microsoft.com/office/powerpoint/2010/main" val="2518862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06A3122-55B6-0E8C-13C3-9455835DF819}"/>
              </a:ext>
            </a:extLst>
          </p:cNvPr>
          <p:cNvSpPr/>
          <p:nvPr/>
        </p:nvSpPr>
        <p:spPr>
          <a:xfrm>
            <a:off x="0" y="0"/>
            <a:ext cx="12192000" cy="735603"/>
          </a:xfrm>
          <a:prstGeom prst="rect">
            <a:avLst/>
          </a:prstGeom>
          <a:solidFill>
            <a:srgbClr val="ED2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27A8E4-8929-F82F-650A-4ECDF7A2C0A0}"/>
              </a:ext>
            </a:extLst>
          </p:cNvPr>
          <p:cNvSpPr txBox="1"/>
          <p:nvPr/>
        </p:nvSpPr>
        <p:spPr>
          <a:xfrm>
            <a:off x="554414" y="136968"/>
            <a:ext cx="11083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Feature Importance of LGBM + Engineered Features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6D6B38-A254-D409-E6CA-6945E3B26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244" y="822733"/>
            <a:ext cx="7747431" cy="4094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F99B7F-37A7-1DE0-C62B-BD31E777B04D}"/>
              </a:ext>
            </a:extLst>
          </p:cNvPr>
          <p:cNvSpPr txBox="1"/>
          <p:nvPr/>
        </p:nvSpPr>
        <p:spPr>
          <a:xfrm>
            <a:off x="1057922" y="5004513"/>
            <a:ext cx="100761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Our 2 engineered features, the </a:t>
            </a:r>
            <a:r>
              <a:rPr lang="en-US" sz="2000" i="1" dirty="0">
                <a:solidFill>
                  <a:srgbClr val="C00000"/>
                </a:solidFill>
              </a:rPr>
              <a:t>credit term</a:t>
            </a:r>
            <a:r>
              <a:rPr lang="en-US" sz="2000" dirty="0">
                <a:solidFill>
                  <a:srgbClr val="000000"/>
                </a:solidFill>
              </a:rPr>
              <a:t> (CREDIT_TERM) of the loan and the </a:t>
            </a:r>
            <a:r>
              <a:rPr lang="en-US" sz="2000" i="1" dirty="0">
                <a:solidFill>
                  <a:srgbClr val="C00000"/>
                </a:solidFill>
              </a:rPr>
              <a:t>Income / Annuity Ratio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(ANNUITY_INCOME_TIMES) are also among the most important features used by LGBM model, and these 2 extra features helped improve our model test accuracy by 1.3%.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implies that </a:t>
            </a:r>
            <a:r>
              <a:rPr lang="en-US" sz="2000" i="1" dirty="0">
                <a:solidFill>
                  <a:srgbClr val="C00000"/>
                </a:solidFill>
              </a:rPr>
              <a:t>feature engineering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crucial to the improvement of predictive models.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D48AE8-CB1D-7962-34D5-1119353C51C4}"/>
              </a:ext>
            </a:extLst>
          </p:cNvPr>
          <p:cNvSpPr/>
          <p:nvPr/>
        </p:nvSpPr>
        <p:spPr>
          <a:xfrm>
            <a:off x="1565244" y="1145219"/>
            <a:ext cx="8126395" cy="1109709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6229BC-CDD3-6ECE-9BB8-FF5D94DB3631}"/>
              </a:ext>
            </a:extLst>
          </p:cNvPr>
          <p:cNvSpPr/>
          <p:nvPr/>
        </p:nvSpPr>
        <p:spPr>
          <a:xfrm>
            <a:off x="1565243" y="3261919"/>
            <a:ext cx="8126395" cy="223269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0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33BA6E-FAF9-3FDF-BFA8-B0544A1195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10" t="27760" r="7846" b="29597"/>
          <a:stretch/>
        </p:blipFill>
        <p:spPr>
          <a:xfrm>
            <a:off x="-575" y="168611"/>
            <a:ext cx="5829421" cy="2885661"/>
          </a:xfrm>
          <a:prstGeom prst="rect">
            <a:avLst/>
          </a:prstGeom>
        </p:spPr>
      </p:pic>
      <p:sp>
        <p:nvSpPr>
          <p:cNvPr id="10" name="Flowchart: Stored Data 9">
            <a:extLst>
              <a:ext uri="{FF2B5EF4-FFF2-40B4-BE49-F238E27FC236}">
                <a16:creationId xmlns:a16="http://schemas.microsoft.com/office/drawing/2014/main" id="{4600F4D2-8035-A239-4CB8-ED30FEFE6628}"/>
              </a:ext>
            </a:extLst>
          </p:cNvPr>
          <p:cNvSpPr/>
          <p:nvPr/>
        </p:nvSpPr>
        <p:spPr>
          <a:xfrm rot="10800000">
            <a:off x="5071620" y="-252168"/>
            <a:ext cx="7899661" cy="7362334"/>
          </a:xfrm>
          <a:prstGeom prst="flowChartOnlineStorage">
            <a:avLst/>
          </a:prstGeom>
          <a:solidFill>
            <a:srgbClr val="ED2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C1F590-51D7-5666-F36D-CB786C05F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" y="4395713"/>
            <a:ext cx="2093192" cy="12267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13B818-4BF2-F326-8830-2C6CBF2CB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941" y="4399176"/>
            <a:ext cx="1178263" cy="12267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0F4C5F-F410-C48C-28DF-BBD974A33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5467" y="4395710"/>
            <a:ext cx="1318624" cy="12267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8846C1-8DDC-5753-FEAD-E7DC58EB513D}"/>
              </a:ext>
            </a:extLst>
          </p:cNvPr>
          <p:cNvSpPr txBox="1"/>
          <p:nvPr/>
        </p:nvSpPr>
        <p:spPr>
          <a:xfrm>
            <a:off x="7216424" y="2592633"/>
            <a:ext cx="52419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Conclusion &amp;</a:t>
            </a:r>
          </a:p>
          <a:p>
            <a:r>
              <a:rPr lang="en-US" sz="4400" dirty="0">
                <a:solidFill>
                  <a:schemeClr val="bg1"/>
                </a:solidFill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936907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Off-page Connector 4">
            <a:extLst>
              <a:ext uri="{FF2B5EF4-FFF2-40B4-BE49-F238E27FC236}">
                <a16:creationId xmlns:a16="http://schemas.microsoft.com/office/drawing/2014/main" id="{71DCFBD9-5E33-A1BF-283F-5EDF4CFB2C83}"/>
              </a:ext>
            </a:extLst>
          </p:cNvPr>
          <p:cNvSpPr/>
          <p:nvPr/>
        </p:nvSpPr>
        <p:spPr>
          <a:xfrm rot="16200000">
            <a:off x="355134" y="54118"/>
            <a:ext cx="2419426" cy="3129693"/>
          </a:xfrm>
          <a:prstGeom prst="flowChartOffpageConnector">
            <a:avLst/>
          </a:prstGeom>
          <a:solidFill>
            <a:srgbClr val="ED2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6A4A7-DC52-050A-A401-CAE87165985E}"/>
              </a:ext>
            </a:extLst>
          </p:cNvPr>
          <p:cNvSpPr txBox="1"/>
          <p:nvPr/>
        </p:nvSpPr>
        <p:spPr>
          <a:xfrm>
            <a:off x="173945" y="1357354"/>
            <a:ext cx="2275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9DCB80-DE49-E246-32FE-0B1C68B1FA0F}"/>
              </a:ext>
            </a:extLst>
          </p:cNvPr>
          <p:cNvSpPr txBox="1"/>
          <p:nvPr/>
        </p:nvSpPr>
        <p:spPr>
          <a:xfrm>
            <a:off x="4044098" y="529521"/>
            <a:ext cx="78462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For clients at </a:t>
            </a:r>
            <a:r>
              <a:rPr lang="en-US" sz="2000" b="0" i="1" dirty="0">
                <a:solidFill>
                  <a:srgbClr val="C00000"/>
                </a:solidFill>
                <a:effectLst/>
              </a:rPr>
              <a:t>younger age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, evaluation process should focus more on </a:t>
            </a:r>
            <a:r>
              <a:rPr lang="en-US" sz="2000" b="0" i="1" dirty="0">
                <a:solidFill>
                  <a:srgbClr val="C00000"/>
                </a:solidFill>
                <a:effectLst/>
              </a:rPr>
              <a:t>documents of previous debt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Loans for younger applications should have </a:t>
            </a:r>
            <a:r>
              <a:rPr lang="en-US" sz="2000" b="0" i="1" dirty="0">
                <a:solidFill>
                  <a:srgbClr val="C00000"/>
                </a:solidFill>
                <a:effectLst/>
              </a:rPr>
              <a:t>higher interest rates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Age, scores from external </a:t>
            </a:r>
            <a:r>
              <a:rPr lang="en-US" sz="2000" dirty="0">
                <a:solidFill>
                  <a:srgbClr val="000000"/>
                </a:solidFill>
              </a:rPr>
              <a:t>d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ata sources, credit term of the loan and Income / Annuity Ratio are all influential on clients’ repayment ability.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These factors s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hould be incorporated into our predictive model.</a:t>
            </a:r>
            <a:endParaRPr lang="en-US" sz="20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78ACB7BA-25F8-FC36-4808-42581E8F5B56}"/>
              </a:ext>
            </a:extLst>
          </p:cNvPr>
          <p:cNvSpPr/>
          <p:nvPr/>
        </p:nvSpPr>
        <p:spPr>
          <a:xfrm rot="16200000">
            <a:off x="355134" y="3316929"/>
            <a:ext cx="2419426" cy="3129693"/>
          </a:xfrm>
          <a:prstGeom prst="flowChartOffpageConnector">
            <a:avLst/>
          </a:prstGeom>
          <a:solidFill>
            <a:srgbClr val="ED2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21C8EE-D762-4BF8-711F-5D83D8F04555}"/>
              </a:ext>
            </a:extLst>
          </p:cNvPr>
          <p:cNvSpPr txBox="1"/>
          <p:nvPr/>
        </p:nvSpPr>
        <p:spPr>
          <a:xfrm>
            <a:off x="83043" y="4552606"/>
            <a:ext cx="2275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NEXT STEP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3F71FD-FC5F-E6BD-958D-72E0FE37A6C4}"/>
              </a:ext>
            </a:extLst>
          </p:cNvPr>
          <p:cNvSpPr txBox="1"/>
          <p:nvPr/>
        </p:nvSpPr>
        <p:spPr>
          <a:xfrm>
            <a:off x="4044098" y="3890886"/>
            <a:ext cx="7736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Engineer more features to improve our predictive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Dig deeper into our engineered features for actionable business insights.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Look at different datasets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Time series data =&gt; Deep Learning methods such as LSTM or CNN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Blending different models =&gt; Stacking, Boosting, Bagging…..</a:t>
            </a:r>
          </a:p>
        </p:txBody>
      </p:sp>
    </p:spTree>
    <p:extLst>
      <p:ext uri="{BB962C8B-B14F-4D97-AF65-F5344CB8AC3E}">
        <p14:creationId xmlns:p14="http://schemas.microsoft.com/office/powerpoint/2010/main" val="172579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Off-page Connector 4">
            <a:extLst>
              <a:ext uri="{FF2B5EF4-FFF2-40B4-BE49-F238E27FC236}">
                <a16:creationId xmlns:a16="http://schemas.microsoft.com/office/drawing/2014/main" id="{71DCFBD9-5E33-A1BF-283F-5EDF4CFB2C83}"/>
              </a:ext>
            </a:extLst>
          </p:cNvPr>
          <p:cNvSpPr/>
          <p:nvPr/>
        </p:nvSpPr>
        <p:spPr>
          <a:xfrm rot="16200000">
            <a:off x="355134" y="54118"/>
            <a:ext cx="2419426" cy="3129693"/>
          </a:xfrm>
          <a:prstGeom prst="flowChartOffpageConnector">
            <a:avLst/>
          </a:prstGeom>
          <a:solidFill>
            <a:srgbClr val="ED2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6A4A7-DC52-050A-A401-CAE87165985E}"/>
              </a:ext>
            </a:extLst>
          </p:cNvPr>
          <p:cNvSpPr txBox="1"/>
          <p:nvPr/>
        </p:nvSpPr>
        <p:spPr>
          <a:xfrm>
            <a:off x="166243" y="1141910"/>
            <a:ext cx="2275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HOME CREDIT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PRODUCTS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9DCB80-DE49-E246-32FE-0B1C68B1FA0F}"/>
              </a:ext>
            </a:extLst>
          </p:cNvPr>
          <p:cNvSpPr txBox="1"/>
          <p:nvPr/>
        </p:nvSpPr>
        <p:spPr>
          <a:xfrm>
            <a:off x="4044098" y="469823"/>
            <a:ext cx="78462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Home Credit provide different products in different countries. 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2000" b="0" i="1" dirty="0">
                <a:solidFill>
                  <a:srgbClr val="C00000"/>
                </a:solidFill>
                <a:effectLst/>
              </a:rPr>
              <a:t>Loans of various types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</a:rPr>
              <a:t>Credit cards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</a:rPr>
              <a:t>Insurance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Fintech products: online shopping &amp; payment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0D414A-D72F-3CB7-69C3-668BEE4FBF58}"/>
              </a:ext>
            </a:extLst>
          </p:cNvPr>
          <p:cNvSpPr txBox="1"/>
          <p:nvPr/>
        </p:nvSpPr>
        <p:spPr>
          <a:xfrm>
            <a:off x="4044098" y="2101039"/>
            <a:ext cx="7846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In context of our analysis, we will focus on </a:t>
            </a:r>
            <a:r>
              <a:rPr lang="en-US" sz="2000" i="1" dirty="0">
                <a:solidFill>
                  <a:srgbClr val="C00000"/>
                </a:solidFill>
              </a:rPr>
              <a:t>loans of various types </a:t>
            </a:r>
            <a:r>
              <a:rPr lang="en-US" sz="2000" dirty="0">
                <a:solidFill>
                  <a:srgbClr val="000000"/>
                </a:solidFill>
              </a:rPr>
              <a:t>that requires later repayment of the loans.</a:t>
            </a:r>
            <a:endParaRPr lang="en-US" sz="20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78ACB7BA-25F8-FC36-4808-42581E8F5B56}"/>
              </a:ext>
            </a:extLst>
          </p:cNvPr>
          <p:cNvSpPr/>
          <p:nvPr/>
        </p:nvSpPr>
        <p:spPr>
          <a:xfrm rot="16200000">
            <a:off x="355134" y="3316929"/>
            <a:ext cx="2419426" cy="3129693"/>
          </a:xfrm>
          <a:prstGeom prst="flowChartOffpageConnector">
            <a:avLst/>
          </a:prstGeom>
          <a:solidFill>
            <a:srgbClr val="ED2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21C8EE-D762-4BF8-711F-5D83D8F04555}"/>
              </a:ext>
            </a:extLst>
          </p:cNvPr>
          <p:cNvSpPr txBox="1"/>
          <p:nvPr/>
        </p:nvSpPr>
        <p:spPr>
          <a:xfrm>
            <a:off x="109676" y="4406858"/>
            <a:ext cx="2275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DATASET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3F71FD-FC5F-E6BD-958D-72E0FE37A6C4}"/>
              </a:ext>
            </a:extLst>
          </p:cNvPr>
          <p:cNvSpPr txBox="1"/>
          <p:nvPr/>
        </p:nvSpPr>
        <p:spPr>
          <a:xfrm>
            <a:off x="4044098" y="3536944"/>
            <a:ext cx="7736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rgbClr val="C00000"/>
                </a:solidFill>
                <a:effectLst/>
              </a:rPr>
              <a:t>7 datasets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were provided.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For our analysis, we focus on the </a:t>
            </a:r>
            <a:r>
              <a:rPr lang="en-US" sz="2000" i="1" dirty="0">
                <a:solidFill>
                  <a:srgbClr val="C00000"/>
                </a:solidFill>
              </a:rPr>
              <a:t>2 following</a:t>
            </a:r>
            <a:r>
              <a:rPr lang="en-US" sz="2000" dirty="0">
                <a:solidFill>
                  <a:srgbClr val="000000"/>
                </a:solidFill>
              </a:rPr>
              <a:t>: 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application_{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train|test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}.csv: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Static data for all current applications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000000"/>
                </a:solidFill>
              </a:rPr>
              <a:t>Informations</a:t>
            </a:r>
            <a:r>
              <a:rPr lang="en-US" sz="2000" dirty="0">
                <a:solidFill>
                  <a:srgbClr val="000000"/>
                </a:solidFill>
              </a:rPr>
              <a:t> such as: amount of credit applied, incomes...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</a:rPr>
              <a:t>bureau.csv :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Information on client's previous credits provided by other financial institutions reported to Credit Bureau.</a:t>
            </a:r>
            <a:endParaRPr lang="en-US" sz="20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948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F8463F5-3965-802D-3907-9254FC3D0B7F}"/>
              </a:ext>
            </a:extLst>
          </p:cNvPr>
          <p:cNvSpPr/>
          <p:nvPr/>
        </p:nvSpPr>
        <p:spPr>
          <a:xfrm>
            <a:off x="0" y="0"/>
            <a:ext cx="12192000" cy="735603"/>
          </a:xfrm>
          <a:prstGeom prst="rect">
            <a:avLst/>
          </a:prstGeom>
          <a:solidFill>
            <a:srgbClr val="ED2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A2D1B8-0810-4057-AA59-9BB11EFB20D7}"/>
              </a:ext>
            </a:extLst>
          </p:cNvPr>
          <p:cNvSpPr txBox="1"/>
          <p:nvPr/>
        </p:nvSpPr>
        <p:spPr>
          <a:xfrm>
            <a:off x="3022782" y="75413"/>
            <a:ext cx="6146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DATASET SCHEMA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360F5D-EDB3-EA4A-E80F-33D1F381F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934" y="956343"/>
            <a:ext cx="8958163" cy="57508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A0D9575-73A4-AEE5-8A92-5ADFF5B56B47}"/>
              </a:ext>
            </a:extLst>
          </p:cNvPr>
          <p:cNvSpPr/>
          <p:nvPr/>
        </p:nvSpPr>
        <p:spPr>
          <a:xfrm>
            <a:off x="4350058" y="811016"/>
            <a:ext cx="2681058" cy="1541567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40A663-25D7-E9FA-EC5D-D01F92E61A08}"/>
              </a:ext>
            </a:extLst>
          </p:cNvPr>
          <p:cNvSpPr/>
          <p:nvPr/>
        </p:nvSpPr>
        <p:spPr>
          <a:xfrm>
            <a:off x="1757779" y="2738950"/>
            <a:ext cx="2450237" cy="1541567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9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16D3DE8-05B4-3C0B-20DA-9691B0E3D6A2}"/>
              </a:ext>
            </a:extLst>
          </p:cNvPr>
          <p:cNvSpPr/>
          <p:nvPr/>
        </p:nvSpPr>
        <p:spPr>
          <a:xfrm>
            <a:off x="0" y="0"/>
            <a:ext cx="12192000" cy="735603"/>
          </a:xfrm>
          <a:prstGeom prst="rect">
            <a:avLst/>
          </a:prstGeom>
          <a:solidFill>
            <a:srgbClr val="ED2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7D5D90-5521-5133-F5AF-AE1E3C59D850}"/>
              </a:ext>
            </a:extLst>
          </p:cNvPr>
          <p:cNvSpPr txBox="1"/>
          <p:nvPr/>
        </p:nvSpPr>
        <p:spPr>
          <a:xfrm>
            <a:off x="3022782" y="75413"/>
            <a:ext cx="6146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ANALYSIS FLOW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63F5CE-5282-1F9C-8C66-A679E1BA17C1}"/>
              </a:ext>
            </a:extLst>
          </p:cNvPr>
          <p:cNvSpPr txBox="1"/>
          <p:nvPr/>
        </p:nvSpPr>
        <p:spPr>
          <a:xfrm>
            <a:off x="5742227" y="1469565"/>
            <a:ext cx="1441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Age of Clients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694C7A-7C5B-8D89-5107-0CFB54FEEF4F}"/>
              </a:ext>
            </a:extLst>
          </p:cNvPr>
          <p:cNvSpPr txBox="1"/>
          <p:nvPr/>
        </p:nvSpPr>
        <p:spPr>
          <a:xfrm>
            <a:off x="8729944" y="1458295"/>
            <a:ext cx="1278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External Score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C777B8-DBE2-DD18-C8E3-E7794473B2E7}"/>
              </a:ext>
            </a:extLst>
          </p:cNvPr>
          <p:cNvSpPr txBox="1"/>
          <p:nvPr/>
        </p:nvSpPr>
        <p:spPr>
          <a:xfrm>
            <a:off x="8896501" y="2948138"/>
            <a:ext cx="945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Credit Term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3EAC85-0096-C97A-FA29-77ED1D342979}"/>
              </a:ext>
            </a:extLst>
          </p:cNvPr>
          <p:cNvSpPr txBox="1"/>
          <p:nvPr/>
        </p:nvSpPr>
        <p:spPr>
          <a:xfrm>
            <a:off x="5596506" y="2937698"/>
            <a:ext cx="1923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Income / Annuity Ratio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F0B341-1773-7CC5-0C92-F9CB6BCC6582}"/>
              </a:ext>
            </a:extLst>
          </p:cNvPr>
          <p:cNvSpPr txBox="1"/>
          <p:nvPr/>
        </p:nvSpPr>
        <p:spPr>
          <a:xfrm>
            <a:off x="5416172" y="4972936"/>
            <a:ext cx="1359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Choice of models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7EED3E0-D063-A789-B369-450C7F8ADF65}"/>
              </a:ext>
            </a:extLst>
          </p:cNvPr>
          <p:cNvSpPr/>
          <p:nvPr/>
        </p:nvSpPr>
        <p:spPr>
          <a:xfrm>
            <a:off x="7060621" y="5146118"/>
            <a:ext cx="1062021" cy="48463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468760-AEDB-A460-6DD6-4EC00866FBBC}"/>
              </a:ext>
            </a:extLst>
          </p:cNvPr>
          <p:cNvSpPr txBox="1"/>
          <p:nvPr/>
        </p:nvSpPr>
        <p:spPr>
          <a:xfrm>
            <a:off x="8093498" y="4972935"/>
            <a:ext cx="2556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 &amp;</a:t>
            </a:r>
          </a:p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Next steps</a:t>
            </a:r>
          </a:p>
        </p:txBody>
      </p:sp>
      <p:sp>
        <p:nvSpPr>
          <p:cNvPr id="33" name="Flowchart: Off-page Connector 32">
            <a:extLst>
              <a:ext uri="{FF2B5EF4-FFF2-40B4-BE49-F238E27FC236}">
                <a16:creationId xmlns:a16="http://schemas.microsoft.com/office/drawing/2014/main" id="{A80F6671-665E-5B0C-261A-4F0A1683796E}"/>
              </a:ext>
            </a:extLst>
          </p:cNvPr>
          <p:cNvSpPr/>
          <p:nvPr/>
        </p:nvSpPr>
        <p:spPr>
          <a:xfrm rot="16200000">
            <a:off x="355134" y="832670"/>
            <a:ext cx="2419426" cy="3129693"/>
          </a:xfrm>
          <a:prstGeom prst="flowChartOffpageConnector">
            <a:avLst/>
          </a:prstGeom>
          <a:solidFill>
            <a:srgbClr val="ED2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647292-D411-0302-5AE1-63CD542F1F7C}"/>
              </a:ext>
            </a:extLst>
          </p:cNvPr>
          <p:cNvSpPr txBox="1"/>
          <p:nvPr/>
        </p:nvSpPr>
        <p:spPr>
          <a:xfrm>
            <a:off x="93618" y="1561052"/>
            <a:ext cx="227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FACTORS &amp; SOME ACTIONABLE INSIGHTS</a:t>
            </a:r>
          </a:p>
        </p:txBody>
      </p:sp>
      <p:sp>
        <p:nvSpPr>
          <p:cNvPr id="35" name="Flowchart: Off-page Connector 34">
            <a:extLst>
              <a:ext uri="{FF2B5EF4-FFF2-40B4-BE49-F238E27FC236}">
                <a16:creationId xmlns:a16="http://schemas.microsoft.com/office/drawing/2014/main" id="{EC6EEE0C-9263-BCC8-F03E-FF373FCC01A2}"/>
              </a:ext>
            </a:extLst>
          </p:cNvPr>
          <p:cNvSpPr/>
          <p:nvPr/>
        </p:nvSpPr>
        <p:spPr>
          <a:xfrm rot="16200000">
            <a:off x="355135" y="3732101"/>
            <a:ext cx="2419426" cy="3129693"/>
          </a:xfrm>
          <a:prstGeom prst="flowChartOffpageConnector">
            <a:avLst/>
          </a:prstGeom>
          <a:solidFill>
            <a:srgbClr val="ED2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1F08CF-1003-EFDE-806A-1F73833CF8C1}"/>
              </a:ext>
            </a:extLst>
          </p:cNvPr>
          <p:cNvSpPr txBox="1"/>
          <p:nvPr/>
        </p:nvSpPr>
        <p:spPr>
          <a:xfrm>
            <a:off x="1" y="4832842"/>
            <a:ext cx="2929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MODELS &amp; CONCLUSION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D8844E3-1704-84B4-F2E7-7204CB95FB5C}"/>
              </a:ext>
            </a:extLst>
          </p:cNvPr>
          <p:cNvSpPr/>
          <p:nvPr/>
        </p:nvSpPr>
        <p:spPr>
          <a:xfrm rot="10800000">
            <a:off x="7552990" y="3033219"/>
            <a:ext cx="1062021" cy="48463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4AE729E8-627A-489D-B380-9A800B170784}"/>
              </a:ext>
            </a:extLst>
          </p:cNvPr>
          <p:cNvSpPr/>
          <p:nvPr/>
        </p:nvSpPr>
        <p:spPr>
          <a:xfrm rot="5400000">
            <a:off x="9155989" y="2376399"/>
            <a:ext cx="426385" cy="48463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C49D21BF-13EB-18ED-9101-B1E53533D97B}"/>
              </a:ext>
            </a:extLst>
          </p:cNvPr>
          <p:cNvSpPr/>
          <p:nvPr/>
        </p:nvSpPr>
        <p:spPr>
          <a:xfrm>
            <a:off x="7519574" y="1642747"/>
            <a:ext cx="1062021" cy="48463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64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33BA6E-FAF9-3FDF-BFA8-B0544A1195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10" t="27760" r="7846" b="29597"/>
          <a:stretch/>
        </p:blipFill>
        <p:spPr>
          <a:xfrm>
            <a:off x="-575" y="168611"/>
            <a:ext cx="5829421" cy="2885661"/>
          </a:xfrm>
          <a:prstGeom prst="rect">
            <a:avLst/>
          </a:prstGeom>
        </p:spPr>
      </p:pic>
      <p:sp>
        <p:nvSpPr>
          <p:cNvPr id="10" name="Flowchart: Stored Data 9">
            <a:extLst>
              <a:ext uri="{FF2B5EF4-FFF2-40B4-BE49-F238E27FC236}">
                <a16:creationId xmlns:a16="http://schemas.microsoft.com/office/drawing/2014/main" id="{4600F4D2-8035-A239-4CB8-ED30FEFE6628}"/>
              </a:ext>
            </a:extLst>
          </p:cNvPr>
          <p:cNvSpPr/>
          <p:nvPr/>
        </p:nvSpPr>
        <p:spPr>
          <a:xfrm rot="10800000">
            <a:off x="5071620" y="-252168"/>
            <a:ext cx="7899661" cy="7362334"/>
          </a:xfrm>
          <a:prstGeom prst="flowChartOnlineStorage">
            <a:avLst/>
          </a:prstGeom>
          <a:solidFill>
            <a:srgbClr val="ED2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C1F590-51D7-5666-F36D-CB786C05F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" y="4395713"/>
            <a:ext cx="2093192" cy="12267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13B818-4BF2-F326-8830-2C6CBF2CB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941" y="4399176"/>
            <a:ext cx="1178263" cy="12267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0F4C5F-F410-C48C-28DF-BBD974A33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5467" y="4395710"/>
            <a:ext cx="1318624" cy="12267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8846C1-8DDC-5753-FEAD-E7DC58EB513D}"/>
              </a:ext>
            </a:extLst>
          </p:cNvPr>
          <p:cNvSpPr txBox="1"/>
          <p:nvPr/>
        </p:nvSpPr>
        <p:spPr>
          <a:xfrm>
            <a:off x="6950095" y="2515663"/>
            <a:ext cx="52419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Effect of </a:t>
            </a:r>
            <a:r>
              <a:rPr lang="en-US" sz="4400" b="1" dirty="0">
                <a:solidFill>
                  <a:schemeClr val="bg1"/>
                </a:solidFill>
              </a:rPr>
              <a:t>Age</a:t>
            </a:r>
            <a:r>
              <a:rPr lang="en-US" sz="4400" dirty="0">
                <a:solidFill>
                  <a:schemeClr val="bg1"/>
                </a:solidFill>
              </a:rPr>
              <a:t> on repayment abilities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75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C9EA26-AAF8-38F4-C56E-5699E10DD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2" y="1179481"/>
            <a:ext cx="5457047" cy="38827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6A3122-55B6-0E8C-13C3-9455835DF819}"/>
              </a:ext>
            </a:extLst>
          </p:cNvPr>
          <p:cNvSpPr/>
          <p:nvPr/>
        </p:nvSpPr>
        <p:spPr>
          <a:xfrm>
            <a:off x="0" y="0"/>
            <a:ext cx="12192000" cy="735603"/>
          </a:xfrm>
          <a:prstGeom prst="rect">
            <a:avLst/>
          </a:prstGeom>
          <a:solidFill>
            <a:srgbClr val="ED2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27A8E4-8929-F82F-650A-4ECDF7A2C0A0}"/>
              </a:ext>
            </a:extLst>
          </p:cNvPr>
          <p:cNvSpPr txBox="1"/>
          <p:nvPr/>
        </p:nvSpPr>
        <p:spPr>
          <a:xfrm>
            <a:off x="688157" y="121881"/>
            <a:ext cx="1066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u="sng" dirty="0">
                <a:solidFill>
                  <a:schemeClr val="bg1"/>
                </a:solidFill>
              </a:rPr>
              <a:t>Younger</a:t>
            </a:r>
            <a:r>
              <a:rPr lang="en-US" sz="2400" dirty="0">
                <a:solidFill>
                  <a:schemeClr val="bg1"/>
                </a:solidFill>
              </a:rPr>
              <a:t> customers (age 40 below) tend to have more difficulty repaying the loans. 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8B07029-E562-F0C0-EC7F-22E4F73B8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471206"/>
            <a:ext cx="4955888" cy="359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3FEEFD-7145-2FE3-518B-74ECFBD56880}"/>
              </a:ext>
            </a:extLst>
          </p:cNvPr>
          <p:cNvSpPr txBox="1"/>
          <p:nvPr/>
        </p:nvSpPr>
        <p:spPr>
          <a:xfrm>
            <a:off x="6975835" y="1134483"/>
            <a:ext cx="419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Mean income of 2 age groups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ACC49F-447A-03B3-3D36-73A1D21B7548}"/>
              </a:ext>
            </a:extLst>
          </p:cNvPr>
          <p:cNvSpPr txBox="1"/>
          <p:nvPr/>
        </p:nvSpPr>
        <p:spPr>
          <a:xfrm>
            <a:off x="754145" y="5062194"/>
            <a:ext cx="483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1: Clients with repayment difficulties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0: Clients with no repayment difficulties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70861E-CAD0-79C6-F6ED-9535EC6263D1}"/>
              </a:ext>
            </a:extLst>
          </p:cNvPr>
          <p:cNvSpPr txBox="1"/>
          <p:nvPr/>
        </p:nvSpPr>
        <p:spPr>
          <a:xfrm>
            <a:off x="7940512" y="5290009"/>
            <a:ext cx="2768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Income is not the problem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46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06A3122-55B6-0E8C-13C3-9455835DF819}"/>
              </a:ext>
            </a:extLst>
          </p:cNvPr>
          <p:cNvSpPr/>
          <p:nvPr/>
        </p:nvSpPr>
        <p:spPr>
          <a:xfrm>
            <a:off x="0" y="0"/>
            <a:ext cx="12192000" cy="735603"/>
          </a:xfrm>
          <a:prstGeom prst="rect">
            <a:avLst/>
          </a:prstGeom>
          <a:solidFill>
            <a:srgbClr val="ED2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27A8E4-8929-F82F-650A-4ECDF7A2C0A0}"/>
              </a:ext>
            </a:extLst>
          </p:cNvPr>
          <p:cNvSpPr txBox="1"/>
          <p:nvPr/>
        </p:nvSpPr>
        <p:spPr>
          <a:xfrm>
            <a:off x="688157" y="121881"/>
            <a:ext cx="1066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The amount of active previous debt is the problem.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851C29-7373-C3EA-3D74-9B9385D4371D}"/>
              </a:ext>
            </a:extLst>
          </p:cNvPr>
          <p:cNvSpPr txBox="1"/>
          <p:nvPr/>
        </p:nvSpPr>
        <p:spPr>
          <a:xfrm>
            <a:off x="490194" y="1062201"/>
            <a:ext cx="4870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Mean amount of active previous debt.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422F549-5E6C-0F0B-1F2A-E04B23994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71" y="1737526"/>
            <a:ext cx="5082716" cy="368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2752F6-7F0D-F450-8DA1-00FEAEF491C2}"/>
              </a:ext>
            </a:extLst>
          </p:cNvPr>
          <p:cNvSpPr txBox="1"/>
          <p:nvPr/>
        </p:nvSpPr>
        <p:spPr>
          <a:xfrm>
            <a:off x="6167977" y="1737526"/>
            <a:ext cx="57286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000000"/>
                </a:solidFill>
              </a:rPr>
              <a:t>Insight: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Clients below age of 40 have more difficulty repaying loans not because of lower income, but because they </a:t>
            </a:r>
            <a:r>
              <a:rPr lang="en-US" sz="2000" i="1" dirty="0">
                <a:solidFill>
                  <a:srgbClr val="C00000"/>
                </a:solidFill>
              </a:rPr>
              <a:t>tend to borrow more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pPr algn="l"/>
            <a:endParaRPr lang="en-US" sz="200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2000" b="1" dirty="0">
                <a:solidFill>
                  <a:srgbClr val="000000"/>
                </a:solidFill>
              </a:rPr>
              <a:t>Actionable business decision:</a:t>
            </a:r>
          </a:p>
          <a:p>
            <a:pPr marL="342900" indent="-342900" algn="l">
              <a:buFontTx/>
              <a:buChar char="-"/>
            </a:pPr>
            <a:r>
              <a:rPr lang="en-US" sz="2000" i="0" dirty="0">
                <a:solidFill>
                  <a:srgbClr val="000000"/>
                </a:solidFill>
                <a:effectLst/>
              </a:rPr>
              <a:t>For younger clients, evaluation process for new loan applications </a:t>
            </a:r>
            <a:r>
              <a:rPr lang="en-US" sz="2000" dirty="0">
                <a:solidFill>
                  <a:srgbClr val="000000"/>
                </a:solidFill>
              </a:rPr>
              <a:t>should emphasize more on </a:t>
            </a:r>
            <a:r>
              <a:rPr lang="en-US" sz="2000" i="1" dirty="0">
                <a:solidFill>
                  <a:srgbClr val="C00000"/>
                </a:solidFill>
              </a:rPr>
              <a:t>documents related to previous debt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Loans for younger clients should </a:t>
            </a:r>
            <a:r>
              <a:rPr lang="en-US" sz="2000" i="1" dirty="0">
                <a:solidFill>
                  <a:srgbClr val="C00000"/>
                </a:solidFill>
              </a:rPr>
              <a:t>have higher interest rate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make up for repayment risk</a:t>
            </a:r>
          </a:p>
        </p:txBody>
      </p:sp>
    </p:spTree>
    <p:extLst>
      <p:ext uri="{BB962C8B-B14F-4D97-AF65-F5344CB8AC3E}">
        <p14:creationId xmlns:p14="http://schemas.microsoft.com/office/powerpoint/2010/main" val="70365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33BA6E-FAF9-3FDF-BFA8-B0544A1195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10" t="27760" r="7846" b="29597"/>
          <a:stretch/>
        </p:blipFill>
        <p:spPr>
          <a:xfrm>
            <a:off x="-575" y="168611"/>
            <a:ext cx="5829421" cy="2885661"/>
          </a:xfrm>
          <a:prstGeom prst="rect">
            <a:avLst/>
          </a:prstGeom>
        </p:spPr>
      </p:pic>
      <p:sp>
        <p:nvSpPr>
          <p:cNvPr id="10" name="Flowchart: Stored Data 9">
            <a:extLst>
              <a:ext uri="{FF2B5EF4-FFF2-40B4-BE49-F238E27FC236}">
                <a16:creationId xmlns:a16="http://schemas.microsoft.com/office/drawing/2014/main" id="{4600F4D2-8035-A239-4CB8-ED30FEFE6628}"/>
              </a:ext>
            </a:extLst>
          </p:cNvPr>
          <p:cNvSpPr/>
          <p:nvPr/>
        </p:nvSpPr>
        <p:spPr>
          <a:xfrm rot="10800000">
            <a:off x="5071620" y="-252168"/>
            <a:ext cx="7899661" cy="7362334"/>
          </a:xfrm>
          <a:prstGeom prst="flowChartOnlineStorage">
            <a:avLst/>
          </a:prstGeom>
          <a:solidFill>
            <a:srgbClr val="ED2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C1F590-51D7-5666-F36D-CB786C05F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" y="4395713"/>
            <a:ext cx="2093192" cy="12267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13B818-4BF2-F326-8830-2C6CBF2CB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941" y="4399176"/>
            <a:ext cx="1178263" cy="12267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0F4C5F-F410-C48C-28DF-BBD974A33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5467" y="4395710"/>
            <a:ext cx="1318624" cy="12267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8846C1-8DDC-5753-FEAD-E7DC58EB513D}"/>
              </a:ext>
            </a:extLst>
          </p:cNvPr>
          <p:cNvSpPr txBox="1"/>
          <p:nvPr/>
        </p:nvSpPr>
        <p:spPr>
          <a:xfrm>
            <a:off x="6832290" y="2028615"/>
            <a:ext cx="524190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Effect of </a:t>
            </a:r>
            <a:r>
              <a:rPr lang="en-US" sz="4400" b="1" dirty="0">
                <a:solidFill>
                  <a:schemeClr val="bg1"/>
                </a:solidFill>
              </a:rPr>
              <a:t>scores </a:t>
            </a:r>
            <a:r>
              <a:rPr lang="en-US" sz="4400" dirty="0">
                <a:solidFill>
                  <a:schemeClr val="bg1"/>
                </a:solidFill>
              </a:rPr>
              <a:t>from external data source on repayment abilities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358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1068</Words>
  <Application>Microsoft Office PowerPoint</Application>
  <PresentationFormat>Widescreen</PresentationFormat>
  <Paragraphs>159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Campton W00 Bold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Dung Nguyen</dc:creator>
  <cp:lastModifiedBy>Dung Nguyen</cp:lastModifiedBy>
  <cp:revision>12</cp:revision>
  <dcterms:created xsi:type="dcterms:W3CDTF">2023-06-05T13:17:59Z</dcterms:created>
  <dcterms:modified xsi:type="dcterms:W3CDTF">2023-06-10T08:51:51Z</dcterms:modified>
</cp:coreProperties>
</file>