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71" r:id="rId4"/>
    <p:sldId id="272"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5218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39109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73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75202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92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4230584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4144254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14322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315904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976-D478-481A-B378-6623863F20A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221723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21976-D478-481A-B378-6623863F20A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41417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21976-D478-481A-B378-6623863F20A8}"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22001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21976-D478-481A-B378-6623863F20A8}"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71293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21976-D478-481A-B378-6623863F20A8}"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70482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921976-D478-481A-B378-6623863F20A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154765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21976-D478-481A-B378-6623863F20A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F69BE-9B64-4BA2-B5D3-F531712E3AD0}" type="slidenum">
              <a:rPr lang="en-US" smtClean="0"/>
              <a:t>‹#›</a:t>
            </a:fld>
            <a:endParaRPr lang="en-US"/>
          </a:p>
        </p:txBody>
      </p:sp>
    </p:spTree>
    <p:extLst>
      <p:ext uri="{BB962C8B-B14F-4D97-AF65-F5344CB8AC3E}">
        <p14:creationId xmlns:p14="http://schemas.microsoft.com/office/powerpoint/2010/main" val="97842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921976-D478-481A-B378-6623863F20A8}" type="datetimeFigureOut">
              <a:rPr lang="en-US" smtClean="0"/>
              <a:t>2/22/2024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4F69BE-9B64-4BA2-B5D3-F531712E3AD0}" type="slidenum">
              <a:rPr lang="en-US" smtClean="0"/>
              <a:t>‹#›</a:t>
            </a:fld>
            <a:endParaRPr lang="en-US"/>
          </a:p>
        </p:txBody>
      </p:sp>
    </p:spTree>
    <p:extLst>
      <p:ext uri="{BB962C8B-B14F-4D97-AF65-F5344CB8AC3E}">
        <p14:creationId xmlns:p14="http://schemas.microsoft.com/office/powerpoint/2010/main" val="418748700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368EFC-F8FA-4937-BEBC-199FA39442CE}"/>
              </a:ext>
            </a:extLst>
          </p:cNvPr>
          <p:cNvSpPr txBox="1"/>
          <p:nvPr/>
        </p:nvSpPr>
        <p:spPr>
          <a:xfrm>
            <a:off x="393895" y="244073"/>
            <a:ext cx="9720776" cy="6775637"/>
          </a:xfrm>
          <a:prstGeom prst="rect">
            <a:avLst/>
          </a:prstGeom>
          <a:noFill/>
        </p:spPr>
        <p:txBody>
          <a:bodyPr wrap="square">
            <a:spAutoFit/>
          </a:bodyPr>
          <a:lstStyle/>
          <a:p>
            <a:pPr algn="just">
              <a:lnSpc>
                <a:spcPct val="150000"/>
              </a:lnSpc>
            </a:pPr>
            <a:r>
              <a:rPr lang="en-US" sz="3200" b="1" dirty="0">
                <a:latin typeface="Arial" panose="020B0604020202020204" pitchFamily="34" charset="0"/>
                <a:cs typeface="Arial" panose="020B0604020202020204" pitchFamily="34" charset="0"/>
              </a:rPr>
              <a:t>Introduction</a:t>
            </a:r>
          </a:p>
          <a:p>
            <a:pPr algn="just">
              <a:lnSpc>
                <a:spcPct val="150000"/>
              </a:lnSpc>
            </a:pPr>
            <a:r>
              <a:rPr lang="en-US" sz="2000" dirty="0">
                <a:latin typeface="Arial" panose="020B0604020202020204" pitchFamily="34" charset="0"/>
                <a:cs typeface="Arial" panose="020B0604020202020204" pitchFamily="34" charset="0"/>
              </a:rPr>
              <a:t>This internship is a unique opportunity that enables one to apply his analytical skills to make real impact. The internship brings data enthusiast from across the globe to collaborate and work as a team. The primary focus of this internship is the development of an impactful Dashboard that provides insights into user participation on the </a:t>
            </a:r>
            <a:r>
              <a:rPr lang="en-US" sz="2000" dirty="0" err="1">
                <a:latin typeface="Arial" panose="020B0604020202020204" pitchFamily="34" charset="0"/>
                <a:cs typeface="Arial" panose="020B0604020202020204" pitchFamily="34" charset="0"/>
              </a:rPr>
              <a:t>excelerate</a:t>
            </a:r>
            <a:r>
              <a:rPr lang="en-US" sz="2000" dirty="0">
                <a:latin typeface="Arial" panose="020B0604020202020204" pitchFamily="34" charset="0"/>
                <a:cs typeface="Arial" panose="020B0604020202020204" pitchFamily="34" charset="0"/>
              </a:rPr>
              <a:t> platform. The team consists of the following members:</a:t>
            </a:r>
          </a:p>
          <a:p>
            <a:pPr algn="just">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Debarpita</a:t>
            </a:r>
            <a:r>
              <a:rPr lang="en-US" sz="2000" dirty="0">
                <a:latin typeface="Arial" panose="020B0604020202020204" pitchFamily="34" charset="0"/>
                <a:cs typeface="Arial" panose="020B0604020202020204" pitchFamily="34" charset="0"/>
              </a:rPr>
              <a:t> Dasgupta </a:t>
            </a:r>
          </a:p>
          <a:p>
            <a:pPr algn="just">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Akshay</a:t>
            </a:r>
            <a:r>
              <a:rPr lang="en-US" sz="2000" dirty="0">
                <a:latin typeface="Arial" panose="020B0604020202020204" pitchFamily="34" charset="0"/>
                <a:cs typeface="Arial" panose="020B0604020202020204" pitchFamily="34" charset="0"/>
              </a:rPr>
              <a:t> Kumar </a:t>
            </a:r>
            <a:r>
              <a:rPr lang="en-US" sz="2000" dirty="0" err="1">
                <a:latin typeface="Arial" panose="020B0604020202020204" pitchFamily="34" charset="0"/>
                <a:cs typeface="Arial" panose="020B0604020202020204" pitchFamily="34" charset="0"/>
              </a:rPr>
              <a:t>Sakre</a:t>
            </a:r>
            <a:r>
              <a:rPr lang="en-US" sz="2000" dirty="0">
                <a:latin typeface="Arial" panose="020B0604020202020204" pitchFamily="34" charset="0"/>
                <a:cs typeface="Arial" panose="020B0604020202020204" pitchFamily="34" charset="0"/>
              </a:rPr>
              <a:t> </a:t>
            </a:r>
          </a:p>
          <a:p>
            <a:pPr algn="just">
              <a:lnSpc>
                <a:spcPct val="150000"/>
              </a:lnSpc>
            </a:pPr>
            <a:r>
              <a:rPr lang="en-US" sz="2000" dirty="0">
                <a:latin typeface="Arial" panose="020B0604020202020204" pitchFamily="34" charset="0"/>
                <a:cs typeface="Arial" panose="020B0604020202020204" pitchFamily="34" charset="0"/>
              </a:rPr>
              <a:t>•	Samuel Rex Mitra </a:t>
            </a:r>
            <a:r>
              <a:rPr lang="en-US" sz="2000" dirty="0" err="1">
                <a:latin typeface="Arial" panose="020B0604020202020204" pitchFamily="34" charset="0"/>
                <a:cs typeface="Arial" panose="020B0604020202020204" pitchFamily="34" charset="0"/>
              </a:rPr>
              <a:t>Jeedy</a:t>
            </a:r>
            <a:r>
              <a:rPr lang="en-US" sz="2000" dirty="0">
                <a:latin typeface="Arial" panose="020B0604020202020204" pitchFamily="34" charset="0"/>
                <a:cs typeface="Arial" panose="020B0604020202020204" pitchFamily="34" charset="0"/>
              </a:rPr>
              <a:t> </a:t>
            </a:r>
          </a:p>
          <a:p>
            <a:pPr algn="just">
              <a:lnSpc>
                <a:spcPct val="150000"/>
              </a:lnSpc>
            </a:pPr>
            <a:r>
              <a:rPr lang="en-US" sz="2000" dirty="0">
                <a:latin typeface="Arial" panose="020B0604020202020204" pitchFamily="34" charset="0"/>
                <a:cs typeface="Arial" panose="020B0604020202020204" pitchFamily="34" charset="0"/>
              </a:rPr>
              <a:t>•	Daniel Jato </a:t>
            </a:r>
          </a:p>
          <a:p>
            <a:pPr algn="just">
              <a:lnSpc>
                <a:spcPct val="150000"/>
              </a:lnSpc>
            </a:pPr>
            <a:r>
              <a:rPr lang="en-US" sz="2000" dirty="0">
                <a:latin typeface="Arial" panose="020B0604020202020204" pitchFamily="34" charset="0"/>
                <a:cs typeface="Arial" panose="020B0604020202020204" pitchFamily="34" charset="0"/>
              </a:rPr>
              <a:t>•      Rahul Kashyap </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0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A86B4-29B0-4065-BCB2-63A5AA1C286F}"/>
              </a:ext>
            </a:extLst>
          </p:cNvPr>
          <p:cNvSpPr txBox="1"/>
          <p:nvPr/>
        </p:nvSpPr>
        <p:spPr>
          <a:xfrm>
            <a:off x="436097" y="431132"/>
            <a:ext cx="9495693" cy="2620654"/>
          </a:xfrm>
          <a:prstGeom prst="rect">
            <a:avLst/>
          </a:prstGeom>
          <a:noFill/>
        </p:spPr>
        <p:txBody>
          <a:bodyPr wrap="square">
            <a:spAutoFit/>
          </a:bodyPr>
          <a:lstStyle/>
          <a:p>
            <a:pPr algn="just">
              <a:lnSpc>
                <a:spcPct val="150000"/>
              </a:lnSpc>
            </a:pPr>
            <a:r>
              <a:rPr lang="en-US" sz="3200" b="1" dirty="0">
                <a:latin typeface="Arial" panose="020B0604020202020204" pitchFamily="34" charset="0"/>
                <a:cs typeface="Arial" panose="020B0604020202020204" pitchFamily="34" charset="0"/>
              </a:rPr>
              <a:t>User Interaction and Guidance</a:t>
            </a:r>
          </a:p>
          <a:p>
            <a:pPr algn="just">
              <a:lnSpc>
                <a:spcPct val="150000"/>
              </a:lnSpc>
            </a:pPr>
            <a:r>
              <a:rPr lang="en-US" sz="2000" dirty="0">
                <a:latin typeface="Arial" panose="020B0604020202020204" pitchFamily="34" charset="0"/>
                <a:cs typeface="Arial" panose="020B0604020202020204" pitchFamily="34" charset="0"/>
              </a:rPr>
              <a:t>Inclusion of Filter Control component to allow users to interactively filter dashboard. it allows users to refine their search criteria effectively. Inclusion of key metrics to create quick insights and addition of navigation tab to ease the flow of information.</a:t>
            </a:r>
          </a:p>
        </p:txBody>
      </p:sp>
    </p:spTree>
    <p:extLst>
      <p:ext uri="{BB962C8B-B14F-4D97-AF65-F5344CB8AC3E}">
        <p14:creationId xmlns:p14="http://schemas.microsoft.com/office/powerpoint/2010/main" val="84438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981A9-F7FB-4F88-940A-C97300FC76A0}"/>
              </a:ext>
            </a:extLst>
          </p:cNvPr>
          <p:cNvSpPr txBox="1"/>
          <p:nvPr/>
        </p:nvSpPr>
        <p:spPr>
          <a:xfrm>
            <a:off x="717452" y="392109"/>
            <a:ext cx="6105378" cy="861774"/>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Visual Highlights</a:t>
            </a:r>
            <a:endParaRPr lang="en-US" dirty="0"/>
          </a:p>
          <a:p>
            <a:endParaRPr lang="en-US" dirty="0"/>
          </a:p>
        </p:txBody>
      </p:sp>
      <p:pic>
        <p:nvPicPr>
          <p:cNvPr id="4" name="Picture Placeholder 5" descr="dashboards - Power BI Desktop">
            <a:extLst>
              <a:ext uri="{FF2B5EF4-FFF2-40B4-BE49-F238E27FC236}">
                <a16:creationId xmlns:a16="http://schemas.microsoft.com/office/drawing/2014/main" id="{E66566DE-13F9-4968-A186-4F44D92A11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17452" y="1113181"/>
            <a:ext cx="10136078" cy="5352709"/>
          </a:xfrm>
          <a:prstGeom prst="rect">
            <a:avLst/>
          </a:prstGeom>
        </p:spPr>
      </p:pic>
    </p:spTree>
    <p:extLst>
      <p:ext uri="{BB962C8B-B14F-4D97-AF65-F5344CB8AC3E}">
        <p14:creationId xmlns:p14="http://schemas.microsoft.com/office/powerpoint/2010/main" val="408634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981A9-F7FB-4F88-940A-C97300FC76A0}"/>
              </a:ext>
            </a:extLst>
          </p:cNvPr>
          <p:cNvSpPr txBox="1"/>
          <p:nvPr/>
        </p:nvSpPr>
        <p:spPr>
          <a:xfrm>
            <a:off x="717452" y="392109"/>
            <a:ext cx="6105378" cy="1138773"/>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Visual Highlights</a:t>
            </a:r>
          </a:p>
          <a:p>
            <a:endParaRPr lang="en-US" dirty="0"/>
          </a:p>
          <a:p>
            <a:endParaRPr lang="en-US" dirty="0"/>
          </a:p>
        </p:txBody>
      </p:sp>
      <p:pic>
        <p:nvPicPr>
          <p:cNvPr id="5" name="Picture Placeholder 5" descr="dashboards - Power BI Desktop">
            <a:extLst>
              <a:ext uri="{FF2B5EF4-FFF2-40B4-BE49-F238E27FC236}">
                <a16:creationId xmlns:a16="http://schemas.microsoft.com/office/drawing/2014/main" id="{52EC5446-7497-4E3B-93EF-E9C82F799E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17451" y="961495"/>
            <a:ext cx="10401123" cy="5504396"/>
          </a:xfrm>
          <a:prstGeom prst="rect">
            <a:avLst/>
          </a:prstGeom>
        </p:spPr>
      </p:pic>
    </p:spTree>
    <p:extLst>
      <p:ext uri="{BB962C8B-B14F-4D97-AF65-F5344CB8AC3E}">
        <p14:creationId xmlns:p14="http://schemas.microsoft.com/office/powerpoint/2010/main" val="170099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79E3D-31BB-43FA-BCCD-BBE4B90E89C2}"/>
              </a:ext>
            </a:extLst>
          </p:cNvPr>
          <p:cNvSpPr txBox="1"/>
          <p:nvPr/>
        </p:nvSpPr>
        <p:spPr>
          <a:xfrm>
            <a:off x="679173" y="332169"/>
            <a:ext cx="9578010" cy="28668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Impact on Decision-Making</a:t>
            </a:r>
          </a:p>
          <a:p>
            <a:endParaRPr lang="en-US" sz="3200" b="1"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More awareness should be created especially in countries where participation is low</a:t>
            </a:r>
          </a:p>
          <a:p>
            <a:pPr marL="457200" indent="-4572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Rewards for opportunities that records low participation should be increased to encourage more participations across the globe</a:t>
            </a:r>
          </a:p>
        </p:txBody>
      </p:sp>
    </p:spTree>
    <p:extLst>
      <p:ext uri="{BB962C8B-B14F-4D97-AF65-F5344CB8AC3E}">
        <p14:creationId xmlns:p14="http://schemas.microsoft.com/office/powerpoint/2010/main" val="143768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F755A-F58B-43E4-A01B-8E93B3E51F61}"/>
              </a:ext>
            </a:extLst>
          </p:cNvPr>
          <p:cNvSpPr txBox="1"/>
          <p:nvPr/>
        </p:nvSpPr>
        <p:spPr>
          <a:xfrm>
            <a:off x="427382" y="2328229"/>
            <a:ext cx="10757454" cy="1323439"/>
          </a:xfrm>
          <a:prstGeom prst="rect">
            <a:avLst/>
          </a:prstGeom>
          <a:noFill/>
        </p:spPr>
        <p:txBody>
          <a:bodyPr wrap="square">
            <a:spAutoFit/>
          </a:bodyPr>
          <a:lstStyle/>
          <a:p>
            <a:pPr algn="ctr"/>
            <a:r>
              <a:rPr lang="en-US" sz="8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6252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7AD16-28E5-4330-BEAE-35198416E6E3}"/>
              </a:ext>
            </a:extLst>
          </p:cNvPr>
          <p:cNvSpPr txBox="1"/>
          <p:nvPr/>
        </p:nvSpPr>
        <p:spPr>
          <a:xfrm>
            <a:off x="759656" y="389709"/>
            <a:ext cx="8271802" cy="1420325"/>
          </a:xfrm>
          <a:prstGeom prst="rect">
            <a:avLst/>
          </a:prstGeom>
          <a:noFill/>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Aniketh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Chikle</a:t>
            </a:r>
            <a:r>
              <a:rPr lang="en-US" sz="2000" dirty="0">
                <a:latin typeface="Arial" panose="020B0604020202020204" pitchFamily="34" charset="0"/>
                <a:cs typeface="Arial" panose="020B0604020202020204" pitchFamily="34" charset="0"/>
              </a:rPr>
              <a:t> </a:t>
            </a:r>
          </a:p>
          <a:p>
            <a:pPr algn="just">
              <a:lnSpc>
                <a:spcPct val="150000"/>
              </a:lnSpc>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Nithiraj</a:t>
            </a:r>
            <a:r>
              <a:rPr lang="en-US" sz="2000" dirty="0">
                <a:latin typeface="Arial" panose="020B0604020202020204" pitchFamily="34" charset="0"/>
                <a:cs typeface="Arial" panose="020B0604020202020204" pitchFamily="34" charset="0"/>
              </a:rPr>
              <a:t> N </a:t>
            </a:r>
          </a:p>
          <a:p>
            <a:pPr algn="just">
              <a:lnSpc>
                <a:spcPct val="150000"/>
              </a:lnSpc>
            </a:pPr>
            <a:r>
              <a:rPr lang="en-US" sz="2000" dirty="0">
                <a:latin typeface="Arial" panose="020B0604020202020204" pitchFamily="34" charset="0"/>
                <a:cs typeface="Arial" panose="020B0604020202020204" pitchFamily="34" charset="0"/>
              </a:rPr>
              <a:t>•	Vineet Reddy </a:t>
            </a:r>
            <a:r>
              <a:rPr lang="en-US" sz="2000" dirty="0" err="1">
                <a:latin typeface="Arial" panose="020B0604020202020204" pitchFamily="34" charset="0"/>
                <a:cs typeface="Arial" panose="020B0604020202020204" pitchFamily="34" charset="0"/>
              </a:rPr>
              <a:t>Madireddy</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757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E4731A-A8BB-498F-8445-DFECF95437EC}"/>
              </a:ext>
            </a:extLst>
          </p:cNvPr>
          <p:cNvSpPr txBox="1"/>
          <p:nvPr/>
        </p:nvSpPr>
        <p:spPr>
          <a:xfrm>
            <a:off x="717452" y="392110"/>
            <a:ext cx="9312813" cy="1942198"/>
          </a:xfrm>
          <a:prstGeom prst="rect">
            <a:avLst/>
          </a:prstGeom>
          <a:noFill/>
        </p:spPr>
        <p:txBody>
          <a:bodyPr wrap="square">
            <a:spAutoFit/>
          </a:bodyPr>
          <a:lstStyle/>
          <a:p>
            <a:pPr marL="0" marR="0" algn="just">
              <a:lnSpc>
                <a:spcPct val="150000"/>
              </a:lnSpc>
              <a:spcBef>
                <a:spcPts val="0"/>
              </a:spcBef>
              <a:tabLst>
                <a:tab pos="59436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Dashboard Overview</a:t>
            </a:r>
          </a:p>
          <a:p>
            <a:pPr marL="0" marR="0" algn="just">
              <a:lnSpc>
                <a:spcPct val="150000"/>
              </a:lnSpc>
              <a:spcBef>
                <a:spcPts val="0"/>
              </a:spcBef>
              <a:tabLst>
                <a:tab pos="5943600" algn="l"/>
              </a:tabLst>
            </a:pP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tabLst>
                <a:tab pos="5943600" algn="l"/>
              </a:tabLs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Placeholder 5" descr="dashboards - Power BI Desktop">
            <a:extLst>
              <a:ext uri="{FF2B5EF4-FFF2-40B4-BE49-F238E27FC236}">
                <a16:creationId xmlns:a16="http://schemas.microsoft.com/office/drawing/2014/main" id="{7A623C2B-1592-484B-B02D-998004A7B4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17452" y="1113181"/>
            <a:ext cx="10136078" cy="5352709"/>
          </a:xfrm>
          <a:prstGeom prst="rect">
            <a:avLst/>
          </a:prstGeom>
        </p:spPr>
      </p:pic>
    </p:spTree>
    <p:extLst>
      <p:ext uri="{BB962C8B-B14F-4D97-AF65-F5344CB8AC3E}">
        <p14:creationId xmlns:p14="http://schemas.microsoft.com/office/powerpoint/2010/main" val="390064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D6D1E-444A-4605-88A4-3EAF86D626B1}"/>
              </a:ext>
            </a:extLst>
          </p:cNvPr>
          <p:cNvSpPr txBox="1"/>
          <p:nvPr/>
        </p:nvSpPr>
        <p:spPr>
          <a:xfrm>
            <a:off x="562707" y="480035"/>
            <a:ext cx="10592973" cy="4467313"/>
          </a:xfrm>
          <a:prstGeom prst="rect">
            <a:avLst/>
          </a:prstGeom>
          <a:noFill/>
        </p:spPr>
        <p:txBody>
          <a:bodyPr wrap="square">
            <a:spAutoFit/>
          </a:bodyPr>
          <a:lstStyle/>
          <a:p>
            <a:pPr marL="0" marR="0" algn="just">
              <a:lnSpc>
                <a:spcPct val="150000"/>
              </a:lnSpc>
              <a:spcBef>
                <a:spcPts val="0"/>
              </a:spcBef>
              <a:tabLst>
                <a:tab pos="59436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Dashboard Overview</a:t>
            </a:r>
          </a:p>
          <a:p>
            <a:pPr marL="0" marR="0" algn="just">
              <a:lnSpc>
                <a:spcPct val="150000"/>
              </a:lnSpc>
              <a:spcBef>
                <a:spcPts val="0"/>
              </a:spcBef>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This dashboard was created to extract information from the opportunity wise and user dataset with the aim of providing comprehensive</a:t>
            </a:r>
            <a:r>
              <a:rPr lang="en-US" sz="2000" dirty="0">
                <a:solidFill>
                  <a:srgbClr val="1D2125"/>
                </a:solidFill>
                <a:effectLst/>
                <a:latin typeface="Arial" panose="020B0604020202020204" pitchFamily="34" charset="0"/>
                <a:ea typeface="Calibri" panose="020F0502020204030204" pitchFamily="34" charset="0"/>
                <a:cs typeface="Arial" panose="020B0604020202020204" pitchFamily="34" charset="0"/>
              </a:rPr>
              <a:t> insights into </a:t>
            </a:r>
            <a:r>
              <a:rPr lang="en-US" sz="2000" dirty="0">
                <a:effectLst/>
                <a:latin typeface="Arial" panose="020B0604020202020204" pitchFamily="34" charset="0"/>
                <a:ea typeface="Calibri" panose="020F0502020204030204" pitchFamily="34" charset="0"/>
                <a:cs typeface="Arial" panose="020B0604020202020204" pitchFamily="34" charset="0"/>
              </a:rPr>
              <a:t>user activity and engagement on </a:t>
            </a:r>
            <a:r>
              <a:rPr lang="en-US" sz="2000" dirty="0" err="1">
                <a:effectLst/>
                <a:latin typeface="Arial" panose="020B0604020202020204" pitchFamily="34" charset="0"/>
                <a:ea typeface="Calibri" panose="020F0502020204030204" pitchFamily="34" charset="0"/>
                <a:cs typeface="Arial" panose="020B0604020202020204" pitchFamily="34" charset="0"/>
              </a:rPr>
              <a:t>excelerate</a:t>
            </a:r>
            <a:r>
              <a:rPr lang="en-US" sz="2000" dirty="0">
                <a:effectLst/>
                <a:latin typeface="Arial" panose="020B0604020202020204" pitchFamily="34" charset="0"/>
                <a:ea typeface="Calibri" panose="020F0502020204030204" pitchFamily="34" charset="0"/>
                <a:cs typeface="Arial" panose="020B0604020202020204" pitchFamily="34" charset="0"/>
              </a:rPr>
              <a:t> platform.</a:t>
            </a:r>
          </a:p>
          <a:p>
            <a:pPr marL="0" marR="0" algn="just">
              <a:lnSpc>
                <a:spcPct val="150000"/>
              </a:lnSpc>
              <a:spcBef>
                <a:spcPts val="0"/>
              </a:spcBef>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The dashboard is divided into two separate pages, one for the opportunity wise dataset and the other for the user dataset. Separate pages were created to enhances user experience by facilitating easy access to different types of information in the dashboard. The dashboard also consists of interactive and insightful charts, navigation tab and dropdown filters  to refine the search criteria.</a:t>
            </a:r>
          </a:p>
        </p:txBody>
      </p:sp>
    </p:spTree>
    <p:extLst>
      <p:ext uri="{BB962C8B-B14F-4D97-AF65-F5344CB8AC3E}">
        <p14:creationId xmlns:p14="http://schemas.microsoft.com/office/powerpoint/2010/main" val="286133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160F3-035B-46AB-8FBF-A22B7C02D980}"/>
              </a:ext>
            </a:extLst>
          </p:cNvPr>
          <p:cNvSpPr txBox="1"/>
          <p:nvPr/>
        </p:nvSpPr>
        <p:spPr>
          <a:xfrm>
            <a:off x="436097" y="355509"/>
            <a:ext cx="9214339" cy="4005648"/>
          </a:xfrm>
          <a:prstGeom prst="rect">
            <a:avLst/>
          </a:prstGeom>
          <a:noFill/>
        </p:spPr>
        <p:txBody>
          <a:bodyPr wrap="square">
            <a:spAutoFit/>
          </a:bodyPr>
          <a:lstStyle/>
          <a:p>
            <a:pPr marL="0" marR="0" algn="just">
              <a:lnSpc>
                <a:spcPct val="150000"/>
              </a:lnSpc>
              <a:spcBef>
                <a:spcPts val="0"/>
              </a:spcBef>
              <a:tabLst>
                <a:tab pos="59436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Key Decisions and Design Choices</a:t>
            </a:r>
          </a:p>
          <a:p>
            <a:pPr marL="0" marR="0" algn="just">
              <a:lnSpc>
                <a:spcPct val="150000"/>
              </a:lnSpc>
              <a:spcBef>
                <a:spcPts val="0"/>
              </a:spcBef>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Before the dashboard was created, data preprocessing was accurately in order to ensure the reliability and integrity of the presented insights. Some of the data processing steps taken to refine the dataset involves:</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removal of duplicates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converting columns to their appropriate format</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handling missing data in columns.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Dashboard wireframe was also created as part of the design choice.</a:t>
            </a:r>
          </a:p>
        </p:txBody>
      </p:sp>
    </p:spTree>
    <p:extLst>
      <p:ext uri="{BB962C8B-B14F-4D97-AF65-F5344CB8AC3E}">
        <p14:creationId xmlns:p14="http://schemas.microsoft.com/office/powerpoint/2010/main" val="28880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AA122-6EA1-4F10-9314-DBDBAD2B5850}"/>
              </a:ext>
            </a:extLst>
          </p:cNvPr>
          <p:cNvSpPr txBox="1"/>
          <p:nvPr/>
        </p:nvSpPr>
        <p:spPr>
          <a:xfrm>
            <a:off x="407961" y="342384"/>
            <a:ext cx="9411287" cy="2723246"/>
          </a:xfrm>
          <a:prstGeom prst="rect">
            <a:avLst/>
          </a:prstGeom>
          <a:noFill/>
        </p:spPr>
        <p:txBody>
          <a:bodyPr wrap="square">
            <a:spAutoFit/>
          </a:bodyPr>
          <a:lstStyle/>
          <a:p>
            <a:pPr marL="0" marR="0" algn="just">
              <a:lnSpc>
                <a:spcPct val="150000"/>
              </a:lnSpc>
              <a:spcBef>
                <a:spcPts val="0"/>
              </a:spcBef>
              <a:tabLst>
                <a:tab pos="59436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Challenges Faced</a:t>
            </a:r>
          </a:p>
          <a:p>
            <a:pPr marL="0" marR="0" algn="just">
              <a:lnSpc>
                <a:spcPct val="150000"/>
              </a:lnSpc>
              <a:spcBef>
                <a:spcPts val="0"/>
              </a:spcBef>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One of the major challenges faced was how the information in the dataset will be presented in order to enhance user readability and easy access to the different types of information. After much deliberations with the team, we ended up creating a two pages dashboard for the different dataset.</a:t>
            </a:r>
          </a:p>
        </p:txBody>
      </p:sp>
    </p:spTree>
    <p:extLst>
      <p:ext uri="{BB962C8B-B14F-4D97-AF65-F5344CB8AC3E}">
        <p14:creationId xmlns:p14="http://schemas.microsoft.com/office/powerpoint/2010/main" val="310195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79669-8398-45A2-9AFF-875718D5D8A1}"/>
              </a:ext>
            </a:extLst>
          </p:cNvPr>
          <p:cNvSpPr txBox="1"/>
          <p:nvPr/>
        </p:nvSpPr>
        <p:spPr>
          <a:xfrm>
            <a:off x="520504" y="443022"/>
            <a:ext cx="9439422" cy="2158989"/>
          </a:xfrm>
          <a:prstGeom prst="rect">
            <a:avLst/>
          </a:prstGeom>
          <a:noFill/>
        </p:spPr>
        <p:txBody>
          <a:bodyPr wrap="square">
            <a:spAutoFit/>
          </a:bodyPr>
          <a:lstStyle/>
          <a:p>
            <a:pPr algn="just">
              <a:lnSpc>
                <a:spcPct val="150000"/>
              </a:lnSpc>
            </a:pPr>
            <a:r>
              <a:rPr lang="en-US" sz="3200" b="1" dirty="0">
                <a:latin typeface="Arial" panose="020B0604020202020204" pitchFamily="34" charset="0"/>
                <a:cs typeface="Arial" panose="020B0604020202020204" pitchFamily="34" charset="0"/>
              </a:rPr>
              <a:t>Solutions Implemented</a:t>
            </a:r>
          </a:p>
          <a:p>
            <a:pPr algn="just">
              <a:lnSpc>
                <a:spcPct val="150000"/>
              </a:lnSpc>
            </a:pPr>
            <a:r>
              <a:rPr lang="en-US" sz="2000" dirty="0">
                <a:latin typeface="Arial" panose="020B0604020202020204" pitchFamily="34" charset="0"/>
                <a:cs typeface="Arial" panose="020B0604020202020204" pitchFamily="34" charset="0"/>
              </a:rPr>
              <a:t>A two pages dashboard was created. A navigation tab was added for easy access to each of the page. This action facilitates easy access to different types of information and also gave a comprehensive insights.</a:t>
            </a:r>
          </a:p>
        </p:txBody>
      </p:sp>
    </p:spTree>
    <p:extLst>
      <p:ext uri="{BB962C8B-B14F-4D97-AF65-F5344CB8AC3E}">
        <p14:creationId xmlns:p14="http://schemas.microsoft.com/office/powerpoint/2010/main" val="91843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37BB9-D33F-4821-9305-384AE2AA6800}"/>
              </a:ext>
            </a:extLst>
          </p:cNvPr>
          <p:cNvSpPr txBox="1"/>
          <p:nvPr/>
        </p:nvSpPr>
        <p:spPr>
          <a:xfrm>
            <a:off x="548639" y="439842"/>
            <a:ext cx="9115865" cy="3543984"/>
          </a:xfrm>
          <a:prstGeom prst="rect">
            <a:avLst/>
          </a:prstGeom>
          <a:noFill/>
        </p:spPr>
        <p:txBody>
          <a:bodyPr wrap="square">
            <a:spAutoFit/>
          </a:bodyPr>
          <a:lstStyle/>
          <a:p>
            <a:pPr algn="just">
              <a:lnSpc>
                <a:spcPct val="150000"/>
              </a:lnSpc>
            </a:pPr>
            <a:r>
              <a:rPr lang="en-US" sz="3200" b="1" dirty="0">
                <a:latin typeface="Arial" panose="020B0604020202020204" pitchFamily="34" charset="0"/>
                <a:cs typeface="Arial" panose="020B0604020202020204" pitchFamily="34" charset="0"/>
              </a:rPr>
              <a:t>Insights Derived</a:t>
            </a:r>
          </a:p>
          <a:p>
            <a:pPr algn="just">
              <a:lnSpc>
                <a:spcPct val="150000"/>
              </a:lnSpc>
            </a:pPr>
            <a:r>
              <a:rPr lang="en-US" sz="2000" dirty="0">
                <a:latin typeface="Arial" panose="020B0604020202020204" pitchFamily="34" charset="0"/>
                <a:cs typeface="Arial" panose="020B0604020202020204" pitchFamily="34" charset="0"/>
              </a:rPr>
              <a:t>The dashboard enables us to know the following</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how many people are signed up on the platform</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how many of those have signed up for opportunities</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most popular opportunity learners have signed up for </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most popular opportunity learners have completed</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total scholarship and the most gained skills on Excelerate.</a:t>
            </a:r>
          </a:p>
        </p:txBody>
      </p:sp>
    </p:spTree>
    <p:extLst>
      <p:ext uri="{BB962C8B-B14F-4D97-AF65-F5344CB8AC3E}">
        <p14:creationId xmlns:p14="http://schemas.microsoft.com/office/powerpoint/2010/main" val="425084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9BA1E-D855-415A-B532-B091643B32F5}"/>
              </a:ext>
            </a:extLst>
          </p:cNvPr>
          <p:cNvSpPr txBox="1"/>
          <p:nvPr/>
        </p:nvSpPr>
        <p:spPr>
          <a:xfrm>
            <a:off x="534572" y="443007"/>
            <a:ext cx="9425354" cy="5852308"/>
          </a:xfrm>
          <a:prstGeom prst="rect">
            <a:avLst/>
          </a:prstGeom>
          <a:noFill/>
        </p:spPr>
        <p:txBody>
          <a:bodyPr wrap="square">
            <a:spAutoFit/>
          </a:bodyPr>
          <a:lstStyle/>
          <a:p>
            <a:pPr marL="0" marR="0" algn="just">
              <a:lnSpc>
                <a:spcPct val="150000"/>
              </a:lnSpc>
              <a:spcBef>
                <a:spcPts val="0"/>
              </a:spcBef>
              <a:tabLst>
                <a:tab pos="5943600" algn="l"/>
              </a:tabLst>
            </a:pPr>
            <a:r>
              <a:rPr lang="en-US" sz="3200" b="1" dirty="0">
                <a:effectLst/>
                <a:latin typeface="Arial" panose="020B0604020202020204" pitchFamily="34" charset="0"/>
                <a:ea typeface="Calibri" panose="020F0502020204030204" pitchFamily="34" charset="0"/>
                <a:cs typeface="Arial" panose="020B0604020202020204" pitchFamily="34" charset="0"/>
              </a:rPr>
              <a:t>Addressing Key Questions</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The dashboard aimed to answer the following questions:</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How many people are signed up on the platform, and how many of them have signed up for opportunities?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What are the top 10 countries learners have signed up from?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What are the cities in the US learners have signed up from?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Which is the most popular opportunity learners have signed up for?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Which is the most popular opportunity learners have completed?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What is the demographic (gender, student status, etc.) of those who have signed up and completed? </a:t>
            </a:r>
          </a:p>
          <a:p>
            <a:pPr marL="342900" marR="0" indent="-342900" algn="just">
              <a:lnSpc>
                <a:spcPct val="150000"/>
              </a:lnSpc>
              <a:spcBef>
                <a:spcPts val="0"/>
              </a:spcBef>
              <a:buFont typeface="Arial" panose="020B0604020202020204" pitchFamily="34" charset="0"/>
              <a:buChar char="•"/>
              <a:tabLst>
                <a:tab pos="59436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What are the most gained skills on Excelerate and how much is the total scholarship awarded and through which opportunities.</a:t>
            </a:r>
          </a:p>
        </p:txBody>
      </p:sp>
    </p:spTree>
    <p:extLst>
      <p:ext uri="{BB962C8B-B14F-4D97-AF65-F5344CB8AC3E}">
        <p14:creationId xmlns:p14="http://schemas.microsoft.com/office/powerpoint/2010/main" val="1309491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627</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Jato</dc:creator>
  <cp:lastModifiedBy>Daniel Jato</cp:lastModifiedBy>
  <cp:revision>6</cp:revision>
  <dcterms:created xsi:type="dcterms:W3CDTF">2024-02-18T22:04:12Z</dcterms:created>
  <dcterms:modified xsi:type="dcterms:W3CDTF">2024-02-22T14:15:07Z</dcterms:modified>
</cp:coreProperties>
</file>