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C92-5E3A-4CBF-A4AC-9F416B84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E7A87-9BCD-4510-B26A-6A526C4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3C3C-ADF9-4BDA-BEB3-3022B840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9C27-4FA8-44F5-8F84-ED239A75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79C2-19B9-44F4-AE21-8C559C04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3CFA-ABC6-4633-BCDD-D279588A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61C3-54AA-4575-B331-86B3DD43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4B42-BE35-4A1A-9E35-769E7E60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9512-3C06-4F05-922C-6BA1F0C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94C1-1FAC-4E19-AE0C-CD48194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47894-5A1D-42C6-8B59-CE08BA373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705D-31D1-4CA3-A40C-EE20C595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6334-7752-4056-BD0A-B4F900E9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88CE-38C8-4528-A728-1927BB8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8AD6-D5C8-48D5-BFB6-B1A30F6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3C6-A194-423B-B6D0-A54BF34C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1718-A854-4E8C-969A-42B48888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55AC-BCFA-4F53-B829-516FB195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6766-8064-4DB6-AC47-9016061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340C-DE43-479F-8130-16D5355D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B2E-C095-47EF-8350-4EC8296A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D262A-3BC5-43A8-8095-555027CA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100F-EFAB-44FF-8EFB-2A0D6CE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80F4-CB2A-46EC-A9EB-E0B472B9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3CB3-249D-4106-98AA-60632BD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CF-60E1-4C4F-8D8C-C48EC800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3A3C-84C9-44EF-9841-5F84F97F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ED8A-BE36-4DFB-B012-8B2EFAD1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C7B28-3EBB-4791-9871-B67A7BBE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0D2B-AD08-4656-9EA9-07F765D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2E81-F718-4AC1-9EAB-C583E791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3849-5275-4ABB-8CC8-086158D9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E6F8-6E52-4BD2-B8C6-E4335B29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5F3F-87B2-4DDA-B67F-06E03AC1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D273-E20D-4CE2-B8F8-4110A58B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9BDB-FF4A-45FB-ABB2-35273771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B8745-CDEF-464A-AF34-30BF744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6E76-E269-4816-B6E2-7A8A3446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1A1FD-F72E-4ED3-AED6-A7B1A062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A4DE-8898-49C1-B9A9-EE6FD6C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BE3F5-F9CD-4AAC-B316-3797BAE2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F42C-B0D5-4C25-9583-6B57C6F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9D6EF-FF1D-4AC9-917E-B87DCF1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C25CE-2460-48AA-9A05-C65E07B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8B17-DB3B-4A47-A544-1FCEF18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29B1F-838A-40C0-AA6A-D74E201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58C-64B9-43F9-8A83-FBB20EC0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BCCD-ABB8-4172-9723-E065D681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0AD3-030D-43AE-BCE7-AA48A906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26F8-403D-4CFF-AF9C-0B05A8C8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DD11-90B6-47FA-82E0-186BFB70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C003-5BD9-43B6-B021-5F1D9DC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F2D9-C202-4885-AC0E-80E8C5DB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F7CE1-C884-4C31-85DA-2A415A47C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26CD-1DAF-45D9-AB3B-8C69FF3E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138B-6036-4CD0-B30B-B1CA8F11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6B04-5DA1-4F63-A87B-1E821A20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9966D-7BC3-4B7A-882B-9BE76526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37D16-92D9-4ECF-A8E8-BA2DD66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6871-F781-4EB9-9D9E-134570F7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A61A-8D0D-4BF5-BB35-95847141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35CD-B8E2-49CE-8D90-2F04E771047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EABD-3F06-4AB1-BF78-58AEA01E7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9F70-E162-405C-A0C1-7F3A692C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FDEB-6933-40EA-B49F-B6AAD5ED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nl-BE" dirty="0"/>
              <a:t>Solution Framework</a:t>
            </a:r>
            <a:br>
              <a:rPr lang="nl-BE" dirty="0"/>
            </a:br>
            <a:r>
              <a:rPr lang="nl-BE" dirty="0"/>
              <a:t>Low Code TestAutomation Generation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A278-0D56-4BE3-A67C-60BCE2A3F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Tooling for the Continuous Testing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E18C-03B9-416C-80D3-48CE557E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</a:t>
            </a:r>
          </a:p>
        </p:txBody>
      </p:sp>
      <p:pic>
        <p:nvPicPr>
          <p:cNvPr id="6" name="Picture Placeholder 5" descr="API">
            <a:extLst>
              <a:ext uri="{FF2B5EF4-FFF2-40B4-BE49-F238E27FC236}">
                <a16:creationId xmlns:a16="http://schemas.microsoft.com/office/drawing/2014/main" id="{54496351-AB16-4534-AE4D-B95ADCB0A31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862262"/>
            <a:ext cx="2276475" cy="1133475"/>
          </a:xfrm>
        </p:spPr>
      </p:pic>
    </p:spTree>
    <p:extLst>
      <p:ext uri="{BB962C8B-B14F-4D97-AF65-F5344CB8AC3E}">
        <p14:creationId xmlns:p14="http://schemas.microsoft.com/office/powerpoint/2010/main" val="5783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2133-8B16-4220-9271-63170DCB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C:\Windows\system32\cmd.exe</a:t>
            </a:r>
          </a:p>
        </p:txBody>
      </p:sp>
      <p:pic>
        <p:nvPicPr>
          <p:cNvPr id="6" name="Picture Placeholder 5" descr="C:\Windows\system32\cmd.exe">
            <a:extLst>
              <a:ext uri="{FF2B5EF4-FFF2-40B4-BE49-F238E27FC236}">
                <a16:creationId xmlns:a16="http://schemas.microsoft.com/office/drawing/2014/main" id="{B69CB1BF-853F-4756-A92E-4552ED8D26A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828131"/>
            <a:ext cx="6172200" cy="1201737"/>
          </a:xfrm>
        </p:spPr>
      </p:pic>
    </p:spTree>
    <p:extLst>
      <p:ext uri="{BB962C8B-B14F-4D97-AF65-F5344CB8AC3E}">
        <p14:creationId xmlns:p14="http://schemas.microsoft.com/office/powerpoint/2010/main" val="214352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DFF5-4A25-4ED9-9C35-8E622E7E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PowerPoint Slide Show  -  SolFwk-LowCodeTestAutomationGeneration.pptx</a:t>
            </a:r>
          </a:p>
        </p:txBody>
      </p:sp>
      <p:pic>
        <p:nvPicPr>
          <p:cNvPr id="6" name="Picture Placeholder 5" descr="PowerPoint Slide Show  -  SolFwk-LowCodeTestAutomationGeneration.pptx">
            <a:extLst>
              <a:ext uri="{FF2B5EF4-FFF2-40B4-BE49-F238E27FC236}">
                <a16:creationId xmlns:a16="http://schemas.microsoft.com/office/drawing/2014/main" id="{8B6B6943-6F01-4980-8D33-3BB82627E31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84375"/>
            <a:ext cx="11687175" cy="4873625"/>
          </a:xfrm>
        </p:spPr>
      </p:pic>
    </p:spTree>
    <p:extLst>
      <p:ext uri="{BB962C8B-B14F-4D97-AF65-F5344CB8AC3E}">
        <p14:creationId xmlns:p14="http://schemas.microsoft.com/office/powerpoint/2010/main" val="193605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DF3E-AA86-4E7D-8619-83EF7D64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Eigenschappen</a:t>
            </a:r>
            <a:r>
              <a:rPr lang="en-US" dirty="0"/>
              <a:t> van </a:t>
            </a:r>
            <a:r>
              <a:rPr lang="en-US" dirty="0" err="1"/>
              <a:t>TestAutomationCreationPipeLine</a:t>
            </a:r>
            <a:endParaRPr lang="en-US" dirty="0"/>
          </a:p>
        </p:txBody>
      </p:sp>
      <p:pic>
        <p:nvPicPr>
          <p:cNvPr id="6" name="Picture Placeholder 5" descr="Eigenschappen van TestAutomationCreationPipeLine">
            <a:extLst>
              <a:ext uri="{FF2B5EF4-FFF2-40B4-BE49-F238E27FC236}">
                <a16:creationId xmlns:a16="http://schemas.microsoft.com/office/drawing/2014/main" id="{E0918906-6CC2-46ED-B7FB-F7C33F9AA24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71333"/>
            <a:ext cx="3532187" cy="48736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1AE1F4-4DF3-4B29-BF6B-5BEAC07A5A55}"/>
              </a:ext>
            </a:extLst>
          </p:cNvPr>
          <p:cNvSpPr/>
          <p:nvPr/>
        </p:nvSpPr>
        <p:spPr>
          <a:xfrm>
            <a:off x="984499" y="3855720"/>
            <a:ext cx="3239588" cy="324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023F-B86F-4564-A4A6-E81AFE9C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PowerPoint Slide Show  -  SolFwk-LowCodeTestAutomationGeneration.pptx</a:t>
            </a:r>
          </a:p>
        </p:txBody>
      </p:sp>
      <p:pic>
        <p:nvPicPr>
          <p:cNvPr id="6" name="Picture Placeholder 5" descr="PowerPoint Slide Show  -  SolFwk-LowCodeTestAutomationGeneration.pptx">
            <a:extLst>
              <a:ext uri="{FF2B5EF4-FFF2-40B4-BE49-F238E27FC236}">
                <a16:creationId xmlns:a16="http://schemas.microsoft.com/office/drawing/2014/main" id="{320CE0C4-D08A-4C58-B8BB-09D25166A06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26747"/>
            <a:ext cx="3532187" cy="4873625"/>
          </a:xfrm>
        </p:spPr>
      </p:pic>
    </p:spTree>
    <p:extLst>
      <p:ext uri="{BB962C8B-B14F-4D97-AF65-F5344CB8AC3E}">
        <p14:creationId xmlns:p14="http://schemas.microsoft.com/office/powerpoint/2010/main" val="348638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D1C2-5246-4DBC-B230-39B9FA5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C:\Windows\system32\cmd.exe</a:t>
            </a:r>
          </a:p>
        </p:txBody>
      </p:sp>
      <p:pic>
        <p:nvPicPr>
          <p:cNvPr id="6" name="Picture Placeholder 5" descr="C:\Windows\system32\cmd.exe">
            <a:extLst>
              <a:ext uri="{FF2B5EF4-FFF2-40B4-BE49-F238E27FC236}">
                <a16:creationId xmlns:a16="http://schemas.microsoft.com/office/drawing/2014/main" id="{1B87FB6B-CD6C-4543-B6A6-3F74FE1947F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86062"/>
            <a:ext cx="3352800" cy="1285875"/>
          </a:xfrm>
        </p:spPr>
      </p:pic>
    </p:spTree>
    <p:extLst>
      <p:ext uri="{BB962C8B-B14F-4D97-AF65-F5344CB8AC3E}">
        <p14:creationId xmlns:p14="http://schemas.microsoft.com/office/powerpoint/2010/main" val="157826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D7E-7B1A-46F9-B5DE-6BB33FA8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LisaBank-GetAccount_1.0.0</a:t>
            </a:r>
          </a:p>
        </p:txBody>
      </p:sp>
      <p:pic>
        <p:nvPicPr>
          <p:cNvPr id="6" name="Picture Placeholder 5" descr="LisaBank-GetAccount_1.0.0">
            <a:extLst>
              <a:ext uri="{FF2B5EF4-FFF2-40B4-BE49-F238E27FC236}">
                <a16:creationId xmlns:a16="http://schemas.microsoft.com/office/drawing/2014/main" id="{A3ACB61D-5988-40DC-8B70-F85232BB472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82706"/>
            <a:ext cx="2657475" cy="1524000"/>
          </a:xfrm>
        </p:spPr>
      </p:pic>
    </p:spTree>
    <p:extLst>
      <p:ext uri="{BB962C8B-B14F-4D97-AF65-F5344CB8AC3E}">
        <p14:creationId xmlns:p14="http://schemas.microsoft.com/office/powerpoint/2010/main" val="391790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F5B8-B912-436C-9801-B681C77E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C:\CDDEV\SolFwk-LCTAG-Repository\API\LisaBank-GetAccount_1.0.0\GetAccount1-req.xml - Notepad++</a:t>
            </a:r>
          </a:p>
        </p:txBody>
      </p:sp>
      <p:pic>
        <p:nvPicPr>
          <p:cNvPr id="6" name="Picture Placeholder 5" descr="*C:\CDDEV\SolFwk-LCTAG-Repository\API\LisaBank-GetAccount_1.0.0\GetAccount1-req.xml - Notepad++">
            <a:extLst>
              <a:ext uri="{FF2B5EF4-FFF2-40B4-BE49-F238E27FC236}">
                <a16:creationId xmlns:a16="http://schemas.microsoft.com/office/drawing/2014/main" id="{DB90D333-DFFD-4277-989C-210D155001A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058115"/>
            <a:ext cx="6172200" cy="987425"/>
          </a:xfrm>
        </p:spPr>
      </p:pic>
    </p:spTree>
    <p:extLst>
      <p:ext uri="{BB962C8B-B14F-4D97-AF65-F5344CB8AC3E}">
        <p14:creationId xmlns:p14="http://schemas.microsoft.com/office/powerpoint/2010/main" val="96176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EAAA-A2FD-4714-A73A-E3BDB741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C:\CDDEV\SolFwk-LCTAG-Repository\API\LisaBank-GetAccount_1.0.0\GetAccount1-val.xml - Notepad++</a:t>
            </a:r>
          </a:p>
        </p:txBody>
      </p:sp>
      <p:pic>
        <p:nvPicPr>
          <p:cNvPr id="6" name="Picture Placeholder 5" descr="*C:\CDDEV\SolFwk-LCTAG-Repository\API\LisaBank-GetAccount_1.0.0\GetAccount1-val.xml - Notepad++">
            <a:extLst>
              <a:ext uri="{FF2B5EF4-FFF2-40B4-BE49-F238E27FC236}">
                <a16:creationId xmlns:a16="http://schemas.microsoft.com/office/drawing/2014/main" id="{B88FF12F-261E-49E3-A75F-1B0EED78018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875416"/>
            <a:ext cx="6172200" cy="2011362"/>
          </a:xfrm>
        </p:spPr>
      </p:pic>
    </p:spTree>
    <p:extLst>
      <p:ext uri="{BB962C8B-B14F-4D97-AF65-F5344CB8AC3E}">
        <p14:creationId xmlns:p14="http://schemas.microsoft.com/office/powerpoint/2010/main" val="299022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0C09-B39E-4D03-A103-39E397D5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C:\CDDEV\SolFwk-LCTAG-Repository\VirtualServiceValidation\LisaBank-GetAccount_1.0.0\GetAccount1-val.xml - Notepad++</a:t>
            </a:r>
          </a:p>
        </p:txBody>
      </p:sp>
      <p:pic>
        <p:nvPicPr>
          <p:cNvPr id="6" name="Picture Placeholder 5" descr="C:\CDDEV\SolFwk-LCTAG-Repository\VirtualServiceValidation\LisaBank-GetAccount_1.0.0\GetAccount1-val.xml - Notepad++">
            <a:extLst>
              <a:ext uri="{FF2B5EF4-FFF2-40B4-BE49-F238E27FC236}">
                <a16:creationId xmlns:a16="http://schemas.microsoft.com/office/drawing/2014/main" id="{B602EF58-881F-4EEC-93AB-F9EC6DA6484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587081"/>
            <a:ext cx="6172200" cy="781050"/>
          </a:xfrm>
        </p:spPr>
      </p:pic>
      <p:pic>
        <p:nvPicPr>
          <p:cNvPr id="7" name="Picture Placeholder 5" descr="C:\CDDEV\SolFwk-LCTAG-Repository\VirtualServiceValidation\LisaBank-GetAccount_1.0.0\GetAccount1-val.xml - Notepad++">
            <a:extLst>
              <a:ext uri="{FF2B5EF4-FFF2-40B4-BE49-F238E27FC236}">
                <a16:creationId xmlns:a16="http://schemas.microsoft.com/office/drawing/2014/main" id="{FC3BDE05-BDFA-4085-AE1A-7377C3279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845365"/>
            <a:ext cx="3648584" cy="838317"/>
          </a:xfrm>
          <a:prstGeom prst="rect">
            <a:avLst/>
          </a:prstGeom>
        </p:spPr>
      </p:pic>
      <p:pic>
        <p:nvPicPr>
          <p:cNvPr id="8" name="Picture Placeholder 5" descr="*C:\CDDEV\SolFwk-LCTAG-Repository\API\LisaBank-GetAccount_1.0.0\GetAccount1-val.xml - Notepad++">
            <a:extLst>
              <a:ext uri="{FF2B5EF4-FFF2-40B4-BE49-F238E27FC236}">
                <a16:creationId xmlns:a16="http://schemas.microsoft.com/office/drawing/2014/main" id="{CB839A01-B404-4178-8BDB-7546F3E60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5426847"/>
            <a:ext cx="6172200" cy="7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91F-6014-43D2-AD2B-A2FB9291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High-Level Architecture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9CA98-853D-4EE0-A8CA-05EE4D849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AC29-8DF5-45B8-BAAB-36072CAB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Zoeken naar bestanden of mappen</a:t>
            </a:r>
            <a:endParaRPr lang="en-US"/>
          </a:p>
        </p:txBody>
      </p:sp>
      <p:pic>
        <p:nvPicPr>
          <p:cNvPr id="6" name="Picture Placeholder 5" descr="Zoeken naar bestanden of mappen">
            <a:extLst>
              <a:ext uri="{FF2B5EF4-FFF2-40B4-BE49-F238E27FC236}">
                <a16:creationId xmlns:a16="http://schemas.microsoft.com/office/drawing/2014/main" id="{83F0792F-0CB4-4496-9F57-4C28C3E1D53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34858"/>
            <a:ext cx="4210050" cy="3638550"/>
          </a:xfrm>
        </p:spPr>
      </p:pic>
    </p:spTree>
    <p:extLst>
      <p:ext uri="{BB962C8B-B14F-4D97-AF65-F5344CB8AC3E}">
        <p14:creationId xmlns:p14="http://schemas.microsoft.com/office/powerpoint/2010/main" val="374200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6E4-B0B1-41C6-AFC8-50BCD084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DevTest Solutions v10.3.0 (10.3.0.297) : DevTest Workstation (User: admin)</a:t>
            </a:r>
          </a:p>
        </p:txBody>
      </p:sp>
      <p:pic>
        <p:nvPicPr>
          <p:cNvPr id="6" name="Picture Placeholder 5" descr="DevTest Solutions v10.3.0 (10.3.0.297) : DevTest Workstation (User: admin)">
            <a:extLst>
              <a:ext uri="{FF2B5EF4-FFF2-40B4-BE49-F238E27FC236}">
                <a16:creationId xmlns:a16="http://schemas.microsoft.com/office/drawing/2014/main" id="{3495B9BC-8651-40DE-983F-D68EB47F4EA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169478"/>
            <a:ext cx="6172200" cy="854075"/>
          </a:xfrm>
        </p:spPr>
      </p:pic>
      <p:pic>
        <p:nvPicPr>
          <p:cNvPr id="7" name="Picture Placeholder 5" descr="DevTest Solutions v10.3.0 (10.3.0.297) : DevTest Workstation (User: admin)">
            <a:extLst>
              <a:ext uri="{FF2B5EF4-FFF2-40B4-BE49-F238E27FC236}">
                <a16:creationId xmlns:a16="http://schemas.microsoft.com/office/drawing/2014/main" id="{76BDD2D5-C6C4-4FE5-95EE-417B76184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834448"/>
            <a:ext cx="6172200" cy="1455927"/>
          </a:xfrm>
          <a:prstGeom prst="rect">
            <a:avLst/>
          </a:prstGeom>
        </p:spPr>
      </p:pic>
      <p:pic>
        <p:nvPicPr>
          <p:cNvPr id="8" name="Picture Placeholder 5" descr="DevTest Solutions v10.3.0 (10.3.0.297) : DevTest Workstation (User: admin)">
            <a:extLst>
              <a:ext uri="{FF2B5EF4-FFF2-40B4-BE49-F238E27FC236}">
                <a16:creationId xmlns:a16="http://schemas.microsoft.com/office/drawing/2014/main" id="{DFF7EB51-0A89-466B-AB64-2506B64CC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1036" y="2169478"/>
            <a:ext cx="433448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CFA-44BB-4AAB-B773-3C31A33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High-Level Architecture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CE170F-E18B-4D38-80A1-DE3FAAE638B7}"/>
              </a:ext>
            </a:extLst>
          </p:cNvPr>
          <p:cNvSpPr/>
          <p:nvPr/>
        </p:nvSpPr>
        <p:spPr>
          <a:xfrm>
            <a:off x="1051089" y="2824366"/>
            <a:ext cx="5216435" cy="35358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3" descr="Folder">
            <a:extLst>
              <a:ext uri="{FF2B5EF4-FFF2-40B4-BE49-F238E27FC236}">
                <a16:creationId xmlns:a16="http://schemas.microsoft.com/office/drawing/2014/main" id="{886C8EED-9228-4A4B-A74F-26FDCE495A09}"/>
              </a:ext>
            </a:extLst>
          </p:cNvPr>
          <p:cNvSpPr/>
          <p:nvPr/>
        </p:nvSpPr>
        <p:spPr>
          <a:xfrm>
            <a:off x="905691" y="2605248"/>
            <a:ext cx="1045029" cy="820508"/>
          </a:xfrm>
          <a:custGeom>
            <a:avLst/>
            <a:gdLst>
              <a:gd name="connsiteX0" fmla="*/ 1271083 w 1353003"/>
              <a:gd name="connsiteY0" fmla="*/ 1021846 h 1032555"/>
              <a:gd name="connsiteX1" fmla="*/ 96107 w 1353003"/>
              <a:gd name="connsiteY1" fmla="*/ 1021846 h 1032555"/>
              <a:gd name="connsiteX2" fmla="*/ 24896 w 1353003"/>
              <a:gd name="connsiteY2" fmla="*/ 950635 h 1032555"/>
              <a:gd name="connsiteX3" fmla="*/ 24896 w 1353003"/>
              <a:gd name="connsiteY3" fmla="*/ 96107 h 1032555"/>
              <a:gd name="connsiteX4" fmla="*/ 96107 w 1353003"/>
              <a:gd name="connsiteY4" fmla="*/ 24896 h 1032555"/>
              <a:gd name="connsiteX5" fmla="*/ 430797 w 1353003"/>
              <a:gd name="connsiteY5" fmla="*/ 24896 h 1032555"/>
              <a:gd name="connsiteX6" fmla="*/ 469963 w 1353003"/>
              <a:gd name="connsiteY6" fmla="*/ 37358 h 1032555"/>
              <a:gd name="connsiteX7" fmla="*/ 665792 w 1353003"/>
              <a:gd name="connsiteY7" fmla="*/ 167317 h 1032555"/>
              <a:gd name="connsiteX8" fmla="*/ 1271083 w 1353003"/>
              <a:gd name="connsiteY8" fmla="*/ 167317 h 1032555"/>
              <a:gd name="connsiteX9" fmla="*/ 1342294 w 1353003"/>
              <a:gd name="connsiteY9" fmla="*/ 238528 h 1032555"/>
              <a:gd name="connsiteX10" fmla="*/ 1342294 w 1353003"/>
              <a:gd name="connsiteY10" fmla="*/ 950635 h 1032555"/>
              <a:gd name="connsiteX11" fmla="*/ 1271083 w 1353003"/>
              <a:gd name="connsiteY11" fmla="*/ 1021846 h 103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3003" h="1032555">
                <a:moveTo>
                  <a:pt x="1271083" y="1021846"/>
                </a:moveTo>
                <a:lnTo>
                  <a:pt x="96107" y="1021846"/>
                </a:lnTo>
                <a:cubicBezTo>
                  <a:pt x="56941" y="1021846"/>
                  <a:pt x="24896" y="989801"/>
                  <a:pt x="24896" y="950635"/>
                </a:cubicBezTo>
                <a:lnTo>
                  <a:pt x="24896" y="96107"/>
                </a:lnTo>
                <a:cubicBezTo>
                  <a:pt x="24896" y="56941"/>
                  <a:pt x="56941" y="24896"/>
                  <a:pt x="96107" y="24896"/>
                </a:cubicBezTo>
                <a:lnTo>
                  <a:pt x="430797" y="24896"/>
                </a:lnTo>
                <a:cubicBezTo>
                  <a:pt x="445039" y="24896"/>
                  <a:pt x="459281" y="28456"/>
                  <a:pt x="469963" y="37358"/>
                </a:cubicBezTo>
                <a:lnTo>
                  <a:pt x="665792" y="167317"/>
                </a:lnTo>
                <a:lnTo>
                  <a:pt x="1271083" y="167317"/>
                </a:lnTo>
                <a:cubicBezTo>
                  <a:pt x="1310249" y="167317"/>
                  <a:pt x="1342294" y="199362"/>
                  <a:pt x="1342294" y="238528"/>
                </a:cubicBezTo>
                <a:lnTo>
                  <a:pt x="1342294" y="950635"/>
                </a:lnTo>
                <a:cubicBezTo>
                  <a:pt x="1342294" y="989801"/>
                  <a:pt x="1310249" y="1021846"/>
                  <a:pt x="1271083" y="102184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nl-BE" sz="1200" dirty="0"/>
          </a:p>
          <a:p>
            <a:pPr algn="ctr"/>
            <a:r>
              <a:rPr lang="nl-BE" sz="1200" dirty="0"/>
              <a:t>File-based API Test Repository</a:t>
            </a:r>
            <a:endParaRPr lang="en-US" sz="1200" dirty="0"/>
          </a:p>
        </p:txBody>
      </p:sp>
      <p:pic>
        <p:nvPicPr>
          <p:cNvPr id="14" name="Picture Placeholder 5" descr="CA-DevTest-Solution-Patterns">
            <a:extLst>
              <a:ext uri="{FF2B5EF4-FFF2-40B4-BE49-F238E27FC236}">
                <a16:creationId xmlns:a16="http://schemas.microsoft.com/office/drawing/2014/main" id="{366F3122-376A-4058-A3F8-D0D358FD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7641" y="2740225"/>
            <a:ext cx="2857899" cy="3620005"/>
          </a:xfrm>
          <a:prstGeom prst="rect">
            <a:avLst/>
          </a:prstGeom>
        </p:spPr>
      </p:pic>
      <p:sp>
        <p:nvSpPr>
          <p:cNvPr id="17" name="Callout: Line 16">
            <a:extLst>
              <a:ext uri="{FF2B5EF4-FFF2-40B4-BE49-F238E27FC236}">
                <a16:creationId xmlns:a16="http://schemas.microsoft.com/office/drawing/2014/main" id="{06F7EA86-0F5A-4B95-B0F7-5B34027D5074}"/>
              </a:ext>
            </a:extLst>
          </p:cNvPr>
          <p:cNvSpPr/>
          <p:nvPr/>
        </p:nvSpPr>
        <p:spPr>
          <a:xfrm>
            <a:off x="2462964" y="2041595"/>
            <a:ext cx="1367792" cy="499968"/>
          </a:xfrm>
          <a:prstGeom prst="borderCallout1">
            <a:avLst>
              <a:gd name="adj1" fmla="val 47616"/>
              <a:gd name="adj2" fmla="val -455"/>
              <a:gd name="adj3" fmla="val 121209"/>
              <a:gd name="adj4" fmla="val -364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/>
              <a:t>Version Controlled</a:t>
            </a:r>
            <a:endParaRPr lang="en-US" sz="1200" dirty="0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692E717D-AED0-412E-9FB8-99ED28A19759}"/>
              </a:ext>
            </a:extLst>
          </p:cNvPr>
          <p:cNvSpPr/>
          <p:nvPr/>
        </p:nvSpPr>
        <p:spPr>
          <a:xfrm>
            <a:off x="8532694" y="2010729"/>
            <a:ext cx="1367792" cy="422365"/>
          </a:xfrm>
          <a:prstGeom prst="borderCallout1">
            <a:avLst>
              <a:gd name="adj1" fmla="val 47616"/>
              <a:gd name="adj2" fmla="val -455"/>
              <a:gd name="adj3" fmla="val 159923"/>
              <a:gd name="adj4" fmla="val -445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/>
              <a:t>DevTest project</a:t>
            </a:r>
            <a:endParaRPr lang="en-US" sz="1200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81A4A23A-A5D1-4196-9718-DFC15496FEF0}"/>
              </a:ext>
            </a:extLst>
          </p:cNvPr>
          <p:cNvSpPr/>
          <p:nvPr/>
        </p:nvSpPr>
        <p:spPr>
          <a:xfrm>
            <a:off x="9685561" y="3226210"/>
            <a:ext cx="2278263" cy="498913"/>
          </a:xfrm>
          <a:prstGeom prst="borderCallout1">
            <a:avLst>
              <a:gd name="adj1" fmla="val 47616"/>
              <a:gd name="adj2" fmla="val -455"/>
              <a:gd name="adj3" fmla="val 9407"/>
              <a:gd name="adj4" fmla="val -625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1200" dirty="0"/>
              <a:t>Contains:</a:t>
            </a: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BD28BD-AD5E-448C-AC21-65A965F5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164" y="3496491"/>
            <a:ext cx="2191056" cy="228632"/>
          </a:xfrm>
          <a:prstGeom prst="rect">
            <a:avLst/>
          </a:prstGeom>
        </p:spPr>
      </p:pic>
      <p:sp>
        <p:nvSpPr>
          <p:cNvPr id="21" name="Callout: Line 20">
            <a:extLst>
              <a:ext uri="{FF2B5EF4-FFF2-40B4-BE49-F238E27FC236}">
                <a16:creationId xmlns:a16="http://schemas.microsoft.com/office/drawing/2014/main" id="{E2287060-C691-44C1-AAE3-CA8D7F589C4F}"/>
              </a:ext>
            </a:extLst>
          </p:cNvPr>
          <p:cNvSpPr/>
          <p:nvPr/>
        </p:nvSpPr>
        <p:spPr>
          <a:xfrm>
            <a:off x="9674735" y="4334660"/>
            <a:ext cx="2278263" cy="838231"/>
          </a:xfrm>
          <a:prstGeom prst="borderCallout1">
            <a:avLst>
              <a:gd name="adj1" fmla="val 47616"/>
              <a:gd name="adj2" fmla="val -455"/>
              <a:gd name="adj3" fmla="val 19880"/>
              <a:gd name="adj4" fmla="val -269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1200" dirty="0"/>
              <a:t>Timestamped directory</a:t>
            </a:r>
          </a:p>
          <a:p>
            <a:r>
              <a:rPr lang="nl-BE" sz="1200" dirty="0"/>
              <a:t>Contains generated test for a TestAutomationCreationPipeLine run</a:t>
            </a:r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697A89-CC28-49BD-B17D-29C76637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83" y="3610807"/>
            <a:ext cx="2944336" cy="1553094"/>
          </a:xfrm>
          <a:prstGeom prst="rect">
            <a:avLst/>
          </a:prstGeom>
        </p:spPr>
      </p:pic>
      <p:sp>
        <p:nvSpPr>
          <p:cNvPr id="23" name="Callout: Line 22">
            <a:extLst>
              <a:ext uri="{FF2B5EF4-FFF2-40B4-BE49-F238E27FC236}">
                <a16:creationId xmlns:a16="http://schemas.microsoft.com/office/drawing/2014/main" id="{E9902EEC-8AE8-4014-9BD3-22BD2B1CE9FB}"/>
              </a:ext>
            </a:extLst>
          </p:cNvPr>
          <p:cNvSpPr/>
          <p:nvPr/>
        </p:nvSpPr>
        <p:spPr>
          <a:xfrm>
            <a:off x="4404359" y="3282208"/>
            <a:ext cx="2518954" cy="442915"/>
          </a:xfrm>
          <a:prstGeom prst="borderCallout1">
            <a:avLst>
              <a:gd name="adj1" fmla="val 47616"/>
              <a:gd name="adj2" fmla="val -455"/>
              <a:gd name="adj3" fmla="val 107088"/>
              <a:gd name="adj4" fmla="val -289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1200" dirty="0"/>
              <a:t>Functional grouping of API Test Specifications in direcories</a:t>
            </a:r>
            <a:endParaRPr lang="en-US" sz="1200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A84E5061-976E-4746-AB1C-04035642876D}"/>
              </a:ext>
            </a:extLst>
          </p:cNvPr>
          <p:cNvSpPr/>
          <p:nvPr/>
        </p:nvSpPr>
        <p:spPr>
          <a:xfrm>
            <a:off x="4404360" y="3830435"/>
            <a:ext cx="2518954" cy="442915"/>
          </a:xfrm>
          <a:prstGeom prst="borderCallout1">
            <a:avLst>
              <a:gd name="adj1" fmla="val 47616"/>
              <a:gd name="adj2" fmla="val -455"/>
              <a:gd name="adj3" fmla="val 173810"/>
              <a:gd name="adj4" fmla="val -514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1200" dirty="0"/>
              <a:t>Config files for controlling functional features of the generated tests</a:t>
            </a:r>
            <a:endParaRPr lang="en-US" sz="1200" dirty="0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89D991AF-CCC2-4E9C-B757-C9472403321A}"/>
              </a:ext>
            </a:extLst>
          </p:cNvPr>
          <p:cNvSpPr/>
          <p:nvPr/>
        </p:nvSpPr>
        <p:spPr>
          <a:xfrm>
            <a:off x="4404359" y="4368148"/>
            <a:ext cx="2518954" cy="448297"/>
          </a:xfrm>
          <a:prstGeom prst="borderCallout1">
            <a:avLst>
              <a:gd name="adj1" fmla="val 47616"/>
              <a:gd name="adj2" fmla="val -455"/>
              <a:gd name="adj3" fmla="val 115067"/>
              <a:gd name="adj4" fmla="val -265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1200" dirty="0"/>
              <a:t>Shortcut to TestAutomationCreationPipeLine.bat</a:t>
            </a:r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4B827B-925D-48F4-856C-3EC6364C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947" y="5658696"/>
            <a:ext cx="4861339" cy="946777"/>
          </a:xfrm>
          <a:prstGeom prst="rect">
            <a:avLst/>
          </a:prstGeom>
        </p:spPr>
      </p:pic>
      <p:sp>
        <p:nvSpPr>
          <p:cNvPr id="27" name="Callout: Line 26">
            <a:extLst>
              <a:ext uri="{FF2B5EF4-FFF2-40B4-BE49-F238E27FC236}">
                <a16:creationId xmlns:a16="http://schemas.microsoft.com/office/drawing/2014/main" id="{5A89177D-47BC-436F-B5C0-789865828320}"/>
              </a:ext>
            </a:extLst>
          </p:cNvPr>
          <p:cNvSpPr/>
          <p:nvPr/>
        </p:nvSpPr>
        <p:spPr>
          <a:xfrm>
            <a:off x="862564" y="6060486"/>
            <a:ext cx="1367792" cy="422365"/>
          </a:xfrm>
          <a:prstGeom prst="borderCallout1">
            <a:avLst>
              <a:gd name="adj1" fmla="val 49678"/>
              <a:gd name="adj2" fmla="val 101415"/>
              <a:gd name="adj3" fmla="val -7088"/>
              <a:gd name="adj4" fmla="val 1183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/>
              <a:t>Test Generation Run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39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849-845A-46C3-94E6-26443D8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1/? - Add API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E53-1109-4EB8-94F8-2B749165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Add a Transaction aka Interaction</a:t>
            </a:r>
          </a:p>
          <a:p>
            <a:pPr lvl="1"/>
            <a:r>
              <a:rPr lang="nl-BE" dirty="0"/>
              <a:t>Add the Actual Request</a:t>
            </a:r>
          </a:p>
          <a:p>
            <a:pPr lvl="1"/>
            <a:r>
              <a:rPr lang="nl-BE" dirty="0"/>
              <a:t>Add the Minimal Expected Response</a:t>
            </a:r>
          </a:p>
          <a:p>
            <a:pPr lvl="1"/>
            <a:r>
              <a:rPr lang="nl-BE" dirty="0"/>
              <a:t>Optional – Add a specific, complete, correct Response</a:t>
            </a:r>
          </a:p>
          <a:p>
            <a:r>
              <a:rPr lang="nl-BE" dirty="0"/>
              <a:t>Rinse, repeat</a:t>
            </a:r>
          </a:p>
          <a:p>
            <a:r>
              <a:rPr lang="nl-BE" dirty="0"/>
              <a:t>Or Correct an existing Transaction aka Interaction</a:t>
            </a:r>
          </a:p>
        </p:txBody>
      </p:sp>
    </p:spTree>
    <p:extLst>
      <p:ext uri="{BB962C8B-B14F-4D97-AF65-F5344CB8AC3E}">
        <p14:creationId xmlns:p14="http://schemas.microsoft.com/office/powerpoint/2010/main" val="22117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849-845A-46C3-94E6-26443D8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2/? - Define Commit Scope for current API Test Design iteration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E53-1109-4EB8-94F8-2B749165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List up created and/or corrected tests</a:t>
            </a:r>
            <a:br>
              <a:rPr lang="nl-BE" dirty="0"/>
            </a:br>
            <a:r>
              <a:rPr lang="nl-BE" dirty="0"/>
              <a:t>into an Excel file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Commit to Source Control Management (software version control)</a:t>
            </a:r>
          </a:p>
          <a:p>
            <a:r>
              <a:rPr lang="nl-BE" dirty="0"/>
              <a:t>Run TestAutomationCreationPipeLine</a:t>
            </a:r>
          </a:p>
          <a:p>
            <a:pPr lvl="1"/>
            <a:r>
              <a:rPr lang="nl-BE" dirty="0"/>
              <a:t>Commit to Artifact Repository (Nexus, Artifactory, ...)</a:t>
            </a:r>
          </a:p>
          <a:p>
            <a:pPr lvl="1"/>
            <a:endParaRPr lang="nl-BE" dirty="0"/>
          </a:p>
          <a:p>
            <a:r>
              <a:rPr lang="nl-BE" dirty="0"/>
              <a:t>Deliverable</a:t>
            </a:r>
          </a:p>
          <a:p>
            <a:pPr lvl="1"/>
            <a:r>
              <a:rPr lang="nl-BE" dirty="0"/>
              <a:t>API Test Specification aka Contract Specification aka API Test Source Code under version control</a:t>
            </a:r>
          </a:p>
          <a:p>
            <a:pPr lvl="1"/>
            <a:r>
              <a:rPr lang="nl-BE" dirty="0"/>
              <a:t>API Test “Executable” under version control</a:t>
            </a:r>
            <a:endParaRPr lang="en-US" dirty="0"/>
          </a:p>
        </p:txBody>
      </p:sp>
      <p:pic>
        <p:nvPicPr>
          <p:cNvPr id="10" name="Picture Placeholder 5" descr="LisaBank-GetAccount_Sprint1_20181212.xlsx - Excel">
            <a:extLst>
              <a:ext uri="{FF2B5EF4-FFF2-40B4-BE49-F238E27FC236}">
                <a16:creationId xmlns:a16="http://schemas.microsoft.com/office/drawing/2014/main" id="{3EE4B9C5-25E9-408C-8483-BF4B86E5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469" y="1893956"/>
            <a:ext cx="4403006" cy="12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A330-4C1D-43BA-8EEB-A563FF1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Backup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7F87-A08F-4F94-8093-63AFF492A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F2CE-90E3-43FA-B358-C1441455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LisaBank-GetAccount_Sprint1_20181212.xlsx - Excel</a:t>
            </a:r>
          </a:p>
        </p:txBody>
      </p:sp>
      <p:pic>
        <p:nvPicPr>
          <p:cNvPr id="6" name="Picture Placeholder 5" descr="LisaBank-GetAccount_Sprint1_20181212.xlsx - Excel">
            <a:extLst>
              <a:ext uri="{FF2B5EF4-FFF2-40B4-BE49-F238E27FC236}">
                <a16:creationId xmlns:a16="http://schemas.microsoft.com/office/drawing/2014/main" id="{B3D2D0BA-5BCA-4A49-A183-AE7DF82E97A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906848"/>
            <a:ext cx="6172200" cy="1776413"/>
          </a:xfrm>
        </p:spPr>
      </p:pic>
    </p:spTree>
    <p:extLst>
      <p:ext uri="{BB962C8B-B14F-4D97-AF65-F5344CB8AC3E}">
        <p14:creationId xmlns:p14="http://schemas.microsoft.com/office/powerpoint/2010/main" val="33883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089-594F-4497-BC23-FD879588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CA-DevTest-Solution-Patterns</a:t>
            </a:r>
          </a:p>
        </p:txBody>
      </p:sp>
      <p:pic>
        <p:nvPicPr>
          <p:cNvPr id="6" name="Picture Placeholder 5" descr="CA-DevTest-Solution-Patterns">
            <a:extLst>
              <a:ext uri="{FF2B5EF4-FFF2-40B4-BE49-F238E27FC236}">
                <a16:creationId xmlns:a16="http://schemas.microsoft.com/office/drawing/2014/main" id="{BC946AD3-B973-4417-A418-11AB3E4D43C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31274"/>
            <a:ext cx="2857500" cy="3619500"/>
          </a:xfrm>
        </p:spPr>
      </p:pic>
    </p:spTree>
    <p:extLst>
      <p:ext uri="{BB962C8B-B14F-4D97-AF65-F5344CB8AC3E}">
        <p14:creationId xmlns:p14="http://schemas.microsoft.com/office/powerpoint/2010/main" val="404369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C577-524C-4449-B19B-3D8B0B1D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</a:t>
            </a:r>
          </a:p>
        </p:txBody>
      </p:sp>
      <p:pic>
        <p:nvPicPr>
          <p:cNvPr id="6" name="Picture Placeholder 5" descr="bin">
            <a:extLst>
              <a:ext uri="{FF2B5EF4-FFF2-40B4-BE49-F238E27FC236}">
                <a16:creationId xmlns:a16="http://schemas.microsoft.com/office/drawing/2014/main" id="{1FF34724-3F2D-4627-B3DD-3F1C94DDCAD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692" y="1690688"/>
            <a:ext cx="2190750" cy="228600"/>
          </a:xfrm>
        </p:spPr>
      </p:pic>
    </p:spTree>
    <p:extLst>
      <p:ext uri="{BB962C8B-B14F-4D97-AF65-F5344CB8AC3E}">
        <p14:creationId xmlns:p14="http://schemas.microsoft.com/office/powerpoint/2010/main" val="211867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243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Solution Framework Low Code TestAutomation Generation</vt:lpstr>
      <vt:lpstr>High-Level Architecture</vt:lpstr>
      <vt:lpstr>High-Level Architecture</vt:lpstr>
      <vt:lpstr>Procedure 1/? - Add API Test</vt:lpstr>
      <vt:lpstr>Procedure 2/? - Define Commit Scope for current API Test Design iteration</vt:lpstr>
      <vt:lpstr>Backup Slides</vt:lpstr>
      <vt:lpstr>LisaBank-GetAccount_Sprint1_20181212.xlsx - Excel</vt:lpstr>
      <vt:lpstr>CA-DevTest-Solution-Patterns</vt:lpstr>
      <vt:lpstr>bin</vt:lpstr>
      <vt:lpstr>API</vt:lpstr>
      <vt:lpstr>C:\Windows\system32\cmd.exe</vt:lpstr>
      <vt:lpstr>PowerPoint Slide Show  -  SolFwk-LowCodeTestAutomationGeneration.pptx</vt:lpstr>
      <vt:lpstr>Eigenschappen van TestAutomationCreationPipeLine</vt:lpstr>
      <vt:lpstr>PowerPoint Slide Show  -  SolFwk-LowCodeTestAutomationGeneration.pptx</vt:lpstr>
      <vt:lpstr>C:\Windows\system32\cmd.exe</vt:lpstr>
      <vt:lpstr>LisaBank-GetAccount_1.0.0</vt:lpstr>
      <vt:lpstr>C:\CDDEV\SolFwk-LCTAG-Repository\API\LisaBank-GetAccount_1.0.0\GetAccount1-req.xml - Notepad++</vt:lpstr>
      <vt:lpstr>C:\CDDEV\SolFwk-LCTAG-Repository\API\LisaBank-GetAccount_1.0.0\GetAccount1-val.xml - Notepad++</vt:lpstr>
      <vt:lpstr>C:\CDDEV\SolFwk-LCTAG-Repository\VirtualServiceValidation\LisaBank-GetAccount_1.0.0\GetAccount1-val.xml - Notepad++</vt:lpstr>
      <vt:lpstr>Zoeken naar bestanden of mappen</vt:lpstr>
      <vt:lpstr>DevTest Solutions v10.3.0 (10.3.0.297) : DevTest Workstation (User: admin)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Tests</dc:title>
  <dc:creator>Saro, Danny</dc:creator>
  <cp:lastModifiedBy>Saro, Danny</cp:lastModifiedBy>
  <cp:revision>25</cp:revision>
  <dcterms:created xsi:type="dcterms:W3CDTF">2019-01-14T08:41:11Z</dcterms:created>
  <dcterms:modified xsi:type="dcterms:W3CDTF">2019-02-03T07:40:12Z</dcterms:modified>
</cp:coreProperties>
</file>