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Nixie One"/>
      <p:regular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NixieOne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style A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style B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b="1" sz="1800">
                <a:solidFill>
                  <a:srgbClr val="94BF6E"/>
                </a:solidFill>
              </a:defRPr>
            </a:lvl1pPr>
            <a:lvl2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b="1" sz="1800">
                <a:solidFill>
                  <a:srgbClr val="94BF6E"/>
                </a:solidFill>
              </a:defRPr>
            </a:lvl2pPr>
            <a:lvl3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b="1" sz="1800">
                <a:solidFill>
                  <a:srgbClr val="94BF6E"/>
                </a:solidFill>
              </a:defRPr>
            </a:lvl3pPr>
            <a:lvl4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398537" y="1599537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1pPr>
            <a:lvl2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2pPr>
            <a:lvl3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3pPr>
            <a:lvl4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4pPr>
            <a:lvl5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5pPr>
            <a:lvl6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6pPr>
            <a:lvl7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7pPr>
            <a:lvl8pPr rtl="0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800"/>
            </a:lvl1pPr>
            <a:lvl2pPr>
              <a:spcBef>
                <a:spcPts val="0"/>
              </a:spcBef>
              <a:buSzPct val="100000"/>
              <a:defRPr sz="2800"/>
            </a:lvl2pPr>
            <a:lvl3pPr>
              <a:spcBef>
                <a:spcPts val="0"/>
              </a:spcBef>
              <a:buSzPct val="100000"/>
              <a:defRPr sz="2800"/>
            </a:lvl3pPr>
            <a:lvl4pPr>
              <a:spcBef>
                <a:spcPts val="0"/>
              </a:spcBef>
              <a:buSzPct val="100000"/>
              <a:defRPr sz="2800"/>
            </a:lvl4pPr>
            <a:lvl5pPr>
              <a:spcBef>
                <a:spcPts val="0"/>
              </a:spcBef>
              <a:buSzPct val="100000"/>
              <a:defRPr sz="2800"/>
            </a:lvl5pPr>
            <a:lvl6pPr>
              <a:spcBef>
                <a:spcPts val="0"/>
              </a:spcBef>
              <a:buSzPct val="100000"/>
              <a:defRPr sz="2800"/>
            </a:lvl6pPr>
            <a:lvl7pPr>
              <a:spcBef>
                <a:spcPts val="0"/>
              </a:spcBef>
              <a:buSzPct val="100000"/>
              <a:defRPr sz="2800"/>
            </a:lvl7pPr>
            <a:lvl8pPr>
              <a:spcBef>
                <a:spcPts val="0"/>
              </a:spcBef>
              <a:buSzPct val="100000"/>
              <a:defRPr sz="2800"/>
            </a:lvl8pPr>
            <a:lvl9pPr>
              <a:spcBef>
                <a:spcPts val="0"/>
              </a:spcBef>
              <a:buSzPct val="100000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46025" y="1773300"/>
            <a:ext cx="2409900" cy="315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679387" y="1773300"/>
            <a:ext cx="2409900" cy="315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212750" y="1773300"/>
            <a:ext cx="2409900" cy="315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0" name="Shape 7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hyperlink" Target="https://apex.oracle.com/pls/apex/f?p=12516:1:10399053504199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hyperlink" Target="https://apex.oracle.com/pls/apex/f?p=12516:1:10399053504199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hyperlink" Target="https://apex.oracle.com/pls/apex/f?p=12516:1:10399053504199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hyperlink" Target="https://apex.oracle.com/pls/apex/f?p=54393:1:10399053504199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hyperlink" Target="https://apex.oracle.com/pls/apex/f?p=54393:1:10399053504199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hyperlink" Target="https://apex.oracle.com/pls/apex/f?p=12516:1:10399053504199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hyperlink" Target="https://apex.oracle.com/pls/apex/f?p=12516:1:10399053504199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hyperlink" Target="https://apex.oracle.com/pls/apex/f?p=12516:1:1039905350419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2265450" y="1409375"/>
            <a:ext cx="46131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9FC5E8"/>
                </a:solidFill>
                <a:latin typeface="Roboto Slab"/>
                <a:ea typeface="Roboto Slab"/>
                <a:cs typeface="Roboto Slab"/>
                <a:sym typeface="Roboto Slab"/>
              </a:rPr>
              <a:t>Project Review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92275" y="3049950"/>
            <a:ext cx="43752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Danny Varela | Andrew Park | Mario Perez</a:t>
            </a: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25" y="310200"/>
            <a:ext cx="7200900" cy="38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34475" y="4342550"/>
            <a:ext cx="30407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114454"/>
                </a:solidFill>
                <a:highlight>
                  <a:srgbClr val="94BF6E"/>
                </a:highlight>
                <a:hlinkClick r:id="rId4"/>
              </a:rPr>
              <a:t>https://apex.oracle.com/pls/apex/f?p=12516:1:103990535041997</a:t>
            </a: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:::::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50" y="306075"/>
            <a:ext cx="7193325" cy="381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34475" y="4342550"/>
            <a:ext cx="30407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114454"/>
                </a:solidFill>
                <a:highlight>
                  <a:srgbClr val="94BF6E"/>
                </a:highlight>
                <a:hlinkClick r:id="rId4"/>
              </a:rPr>
              <a:t>https://apex.oracle.com/pls/apex/f?p=12516:1:103990535041997</a:t>
            </a: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:::::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25" y="310400"/>
            <a:ext cx="7200899" cy="38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234475" y="4342550"/>
            <a:ext cx="30407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114454"/>
                </a:solidFill>
                <a:highlight>
                  <a:srgbClr val="94BF6E"/>
                </a:highlight>
                <a:hlinkClick r:id="rId4"/>
              </a:rPr>
              <a:t>https://apex.oracle.com/pls/apex/f?p=12516:1:103990535041997</a:t>
            </a: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:::::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4100200" y="2515525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Part II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Conceptual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022175" y="34999"/>
            <a:ext cx="5829157" cy="507349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735400" y="956050"/>
            <a:ext cx="2542500" cy="20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Conceptual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900" y="332825"/>
            <a:ext cx="5319348" cy="3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45725" y="1858875"/>
            <a:ext cx="24362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Simplified model of relationship between characters and houses of Game of Thrones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4100200" y="1991850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84100" y="4342550"/>
            <a:ext cx="13160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NEO4J Cypher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25" y="305500"/>
            <a:ext cx="7248649" cy="38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5011025" y="218150"/>
            <a:ext cx="2401647" cy="470733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1053050" y="489800"/>
            <a:ext cx="3561000" cy="3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825" y="637725"/>
            <a:ext cx="2185975" cy="3743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839600" y="3623300"/>
            <a:ext cx="294239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078C0"/>
                </a:solidFill>
                <a:highlight>
                  <a:srgbClr val="FFFFFF"/>
                </a:highlight>
                <a:hlinkClick r:id="rId4"/>
              </a:rPr>
              <a:t>https://apex.oracle.com/pls/apex/f?p=54393:1:103990535041997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:::::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77625" y="1227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4454"/>
                </a:solidFill>
              </a:rPr>
              <a:t> Features: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List of prominent characters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Includes short background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Name acts as a link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011025" y="218150"/>
            <a:ext cx="2401647" cy="470733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337" y="616500"/>
            <a:ext cx="2151024" cy="376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1053050" y="489800"/>
            <a:ext cx="3561000" cy="3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34" name="Shape 234"/>
          <p:cNvSpPr txBox="1"/>
          <p:nvPr/>
        </p:nvSpPr>
        <p:spPr>
          <a:xfrm>
            <a:off x="839600" y="3623300"/>
            <a:ext cx="294239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078C0"/>
                </a:solidFill>
                <a:highlight>
                  <a:srgbClr val="FFFFFF"/>
                </a:highlight>
                <a:hlinkClick r:id="rId4"/>
              </a:rPr>
              <a:t>https://apex.oracle.com/pls/apex/f?p=54393:1:103990535041997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:::::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053050" y="132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4454"/>
                </a:solidFill>
              </a:rPr>
              <a:t>Features: 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Sigil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Name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Dead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Position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House Lore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F15C6 Github Repo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82100" y="2228925"/>
            <a:ext cx="7892100" cy="2696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/>
              <a:t>https://github.com/DannyV2/F15C6.git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390816" y="867252"/>
            <a:ext cx="391289" cy="355643"/>
            <a:chOff x="4556450" y="4963575"/>
            <a:chExt cx="548025" cy="498100"/>
          </a:xfrm>
        </p:grpSpPr>
        <p:sp>
          <p:nvSpPr>
            <p:cNvPr id="243" name="Shape 243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Shape 248"/>
          <p:cNvSpPr txBox="1"/>
          <p:nvPr>
            <p:ph idx="2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Conceptual, Relational,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Logical Models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 flipH="1" rot="-596911">
            <a:off x="3779891" y="3068515"/>
            <a:ext cx="542278" cy="556685"/>
            <a:chOff x="5972700" y="2330200"/>
            <a:chExt cx="411625" cy="387275"/>
          </a:xfrm>
        </p:grpSpPr>
        <p:sp>
          <p:nvSpPr>
            <p:cNvPr id="254" name="Shape 25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 b="1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56" name="Shape 256"/>
          <p:cNvGrpSpPr/>
          <p:nvPr/>
        </p:nvGrpSpPr>
        <p:grpSpPr>
          <a:xfrm rot="602135">
            <a:off x="5054776" y="3074726"/>
            <a:ext cx="544472" cy="552407"/>
            <a:chOff x="5972700" y="2330200"/>
            <a:chExt cx="411625" cy="387275"/>
          </a:xfrm>
        </p:grpSpPr>
        <p:sp>
          <p:nvSpPr>
            <p:cNvPr id="257" name="Shape 25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2418725" y="1922475"/>
            <a:ext cx="45140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022175" y="34999"/>
            <a:ext cx="5829157" cy="507349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735400" y="956050"/>
            <a:ext cx="2542500" cy="20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Conceptual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0" name="Shape 110"/>
          <p:cNvSpPr txBox="1"/>
          <p:nvPr/>
        </p:nvSpPr>
        <p:spPr>
          <a:xfrm>
            <a:off x="619400" y="2415225"/>
            <a:ext cx="1952399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114454"/>
                </a:solidFill>
              </a:rPr>
              <a:t>Changes: 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No seperate relations for FYI Reviewers, Approvers, Requestors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One-To-Many Relationship on Auth Table.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900" y="306850"/>
            <a:ext cx="5276951" cy="3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22175" y="34999"/>
            <a:ext cx="5829157" cy="507349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735400" y="956050"/>
            <a:ext cx="2542500" cy="20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Relational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900" y="317675"/>
            <a:ext cx="5315124" cy="378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022175" y="34999"/>
            <a:ext cx="5829157" cy="507349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735400" y="956050"/>
            <a:ext cx="2542500" cy="207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Logical     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575" y="317700"/>
            <a:ext cx="5278576" cy="377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08475" y="2483750"/>
            <a:ext cx="2053499" cy="244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114454"/>
                </a:solidFill>
              </a:rPr>
              <a:t>Notice:</a:t>
            </a: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CTC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Association Table between RFE and TSK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114454"/>
              </a:buClr>
              <a:buChar char="●"/>
            </a:pPr>
            <a:r>
              <a:rPr lang="en">
                <a:solidFill>
                  <a:srgbClr val="114454"/>
                </a:solidFill>
              </a:rPr>
              <a:t>Flags in EMP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140475" y="1991850"/>
            <a:ext cx="4505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675" y="317150"/>
            <a:ext cx="7212100" cy="38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234475" y="4342550"/>
            <a:ext cx="30407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114454"/>
                </a:solidFill>
                <a:highlight>
                  <a:srgbClr val="94BF6E"/>
                </a:highlight>
                <a:hlinkClick r:id="rId4"/>
              </a:rPr>
              <a:t>https://apex.oracle.com/pls/apex/f?p=12516:1:103990535041997</a:t>
            </a: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:::::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25" y="320850"/>
            <a:ext cx="7200898" cy="38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34475" y="4342550"/>
            <a:ext cx="30407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114454"/>
                </a:solidFill>
                <a:highlight>
                  <a:srgbClr val="94BF6E"/>
                </a:highlight>
                <a:hlinkClick r:id="rId4"/>
              </a:rPr>
              <a:t>https://apex.oracle.com/pls/apex/f?p=12516:1:103990535041997</a:t>
            </a: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:::::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48725" y="33150"/>
            <a:ext cx="7874167" cy="511034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7775925" y="4551200"/>
            <a:ext cx="116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F15C6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00" y="324250"/>
            <a:ext cx="7212674" cy="37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34475" y="4342550"/>
            <a:ext cx="3040799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rgbClr val="114454"/>
                </a:solidFill>
                <a:highlight>
                  <a:srgbClr val="94BF6E"/>
                </a:highlight>
                <a:hlinkClick r:id="rId4"/>
              </a:rPr>
              <a:t>https://apex.oracle.com/pls/apex/f?p=12516:1:103990535041997</a:t>
            </a:r>
            <a:r>
              <a:rPr lang="en" sz="1200">
                <a:solidFill>
                  <a:srgbClr val="114454"/>
                </a:solidFill>
                <a:highlight>
                  <a:srgbClr val="94BF6E"/>
                </a:highlight>
              </a:rPr>
              <a:t>:::::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