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E078-0724-43DF-8803-B88769CCE2F2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A89F718-E8DB-4871-BFEB-9E9DCCA1C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90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E078-0724-43DF-8803-B88769CCE2F2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89F718-E8DB-4871-BFEB-9E9DCCA1C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E078-0724-43DF-8803-B88769CCE2F2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89F718-E8DB-4871-BFEB-9E9DCCA1C9D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786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E078-0724-43DF-8803-B88769CCE2F2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89F718-E8DB-4871-BFEB-9E9DCCA1C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287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E078-0724-43DF-8803-B88769CCE2F2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89F718-E8DB-4871-BFEB-9E9DCCA1C9D5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0402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E078-0724-43DF-8803-B88769CCE2F2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89F718-E8DB-4871-BFEB-9E9DCCA1C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12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E078-0724-43DF-8803-B88769CCE2F2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F718-E8DB-4871-BFEB-9E9DCCA1C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544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E078-0724-43DF-8803-B88769CCE2F2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F718-E8DB-4871-BFEB-9E9DCCA1C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15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E078-0724-43DF-8803-B88769CCE2F2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F718-E8DB-4871-BFEB-9E9DCCA1C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53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E078-0724-43DF-8803-B88769CCE2F2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89F718-E8DB-4871-BFEB-9E9DCCA1C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18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E078-0724-43DF-8803-B88769CCE2F2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89F718-E8DB-4871-BFEB-9E9DCCA1C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47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E078-0724-43DF-8803-B88769CCE2F2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89F718-E8DB-4871-BFEB-9E9DCCA1C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25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E078-0724-43DF-8803-B88769CCE2F2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F718-E8DB-4871-BFEB-9E9DCCA1C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10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E078-0724-43DF-8803-B88769CCE2F2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F718-E8DB-4871-BFEB-9E9DCCA1C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85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E078-0724-43DF-8803-B88769CCE2F2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F718-E8DB-4871-BFEB-9E9DCCA1C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23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E078-0724-43DF-8803-B88769CCE2F2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89F718-E8DB-4871-BFEB-9E9DCCA1C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05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FE078-0724-43DF-8803-B88769CCE2F2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A89F718-E8DB-4871-BFEB-9E9DCCA1C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53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B2E67F-6D6D-5E02-752A-149985B83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166219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Онлайн школа-программирования </a:t>
            </a:r>
            <a:br>
              <a:rPr lang="en-US" dirty="0"/>
            </a:br>
            <a:r>
              <a:rPr lang="en-US" dirty="0"/>
              <a:t>“High-skill”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926AA5-E3BB-C8BE-E0A0-500ACE9168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Презентация оформлена Межень Д.С. И Ч</a:t>
            </a:r>
          </a:p>
        </p:txBody>
      </p:sp>
    </p:spTree>
    <p:extLst>
      <p:ext uri="{BB962C8B-B14F-4D97-AF65-F5344CB8AC3E}">
        <p14:creationId xmlns:p14="http://schemas.microsoft.com/office/powerpoint/2010/main" val="2146974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4109FF9-4879-24A9-3861-981D3676A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Рисунок 4">
            <a:extLst>
              <a:ext uri="{FF2B5EF4-FFF2-40B4-BE49-F238E27FC236}">
                <a16:creationId xmlns:a16="http://schemas.microsoft.com/office/drawing/2014/main" id="{B2133CC5-1B21-4AEC-9011-C8598D895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58" y="2054134"/>
            <a:ext cx="7374483" cy="248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8CDAA80-5BAF-CB62-5951-7F2CE3E82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55" y="444059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Рис. 1 Бизнес – направления онлайн-школы программирования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437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B0AA9D-45A7-C83D-522E-1E8579CA5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7578"/>
            <a:ext cx="8911687" cy="1280890"/>
          </a:xfrm>
        </p:spPr>
        <p:txBody>
          <a:bodyPr/>
          <a:lstStyle/>
          <a:p>
            <a:r>
              <a:rPr lang="ru-RU" dirty="0"/>
              <a:t>4. Бизнес-процессы управления организацией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90E406-4E70-1324-8D5F-D2E619E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2061754"/>
            <a:ext cx="8915400" cy="4430485"/>
          </a:xfrm>
        </p:spPr>
        <p:txBody>
          <a:bodyPr>
            <a:normAutofit fontScale="55000" lnSpcReduction="20000"/>
          </a:bodyPr>
          <a:lstStyle/>
          <a:p>
            <a:pPr algn="just">
              <a:buNone/>
            </a:pPr>
            <a:r>
              <a:rPr lang="ru-RU" sz="2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4.1 Формирование образовательных программ</a:t>
            </a:r>
            <a:endParaRPr lang="ru-RU" sz="2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рынка и определение востребованных направлений в программировании.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структуры курсов, модулей и учебных планов.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Подбор преподавателей, экспертов и методистов для подготовки учебных материалов.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Постоянное обновление курсов с учётом технологических трендов.</a:t>
            </a:r>
          </a:p>
          <a:p>
            <a:pPr algn="just">
              <a:buNone/>
            </a:pPr>
            <a:r>
              <a:rPr lang="ru-RU" sz="2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4.2 Управление персоналом</a:t>
            </a:r>
            <a:endParaRPr lang="ru-RU" sz="2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Подбор квалифицированных специалистов для преподавания, модерации и поддержки студентов.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Организация внутренних тренингов и повышения квалификации сотрудников.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Контроль выполнения обязанностей преподавателями, модераторами и техподдержкой.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Внедрение системы мотивации для преподавателей (бонусы за высокие рейтинги, эффективное обучение студентов).</a:t>
            </a:r>
          </a:p>
          <a:p>
            <a:pPr algn="just">
              <a:buNone/>
            </a:pPr>
            <a:r>
              <a:rPr lang="ru-RU" sz="2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4.3 Маркетинг и продвижение</a:t>
            </a:r>
            <a:endParaRPr lang="ru-RU" sz="2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целевой аудитории и сегментация рынка.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рекламных кампаний в соцсетях, контекстной рекламе и SEO-оптимизация сайта.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Сотрудничество с IT-компаниями, блогерами и лидерами мнений в сфере программирования.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программ лояльности, скидок, акций и партнёрских предложений.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8520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8EF319A-3F5A-F64F-0903-1995CC20D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690154"/>
            <a:ext cx="8915400" cy="5984966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4.4 Обслуживание клиентов</a:t>
            </a:r>
            <a:endParaRPr lang="ru-RU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Организация службы технической поддержки для студентов и преподавателей.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Автоматизация обработки заявок через чат-ботов и систему тикетов.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Регулярный сбор отзывов и анализ удовлетворённости клиентов.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Персонализированные рекомендации курсов и образовательных траекторий.</a:t>
            </a:r>
          </a:p>
          <a:p>
            <a:pPr algn="just">
              <a:buNone/>
            </a:pP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4.5 Финансовый контроль и монетизация</a:t>
            </a:r>
            <a:endParaRPr lang="ru-RU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Оптимизация моделей оплаты (подписка, разовые платежи, корпоративные пакеты).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Контроль за финансовыми потоками, автоматизация платежных систем и ведение бухгалтерского учёта.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Мониторинг рентабельности отдельных курсов и направлений деятельности.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Прогнозирование будущих доходов и стратегическое планирование.</a:t>
            </a:r>
          </a:p>
          <a:p>
            <a:pPr algn="just">
              <a:buNone/>
            </a:pP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4.6 Контроль качества образовательного процесса</a:t>
            </a:r>
            <a:endParaRPr lang="ru-RU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успеваемости студентов с помощью встроенных аналитических инструментов.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Оценка преподавателей на основе обратной связи от студентов.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Улучшение программ обучения на основе статистики и тенденций рынка.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Интеграция с платформами сертификации для повышения доверия к дипломам школы.</a:t>
            </a:r>
          </a:p>
          <a:p>
            <a:pPr algn="just">
              <a:buNone/>
            </a:pP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4.7 Автоматизация бизнес-процессов</a:t>
            </a:r>
            <a:endParaRPr lang="ru-RU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и внедрение CRM-системы для управления клиентами и взаимодействия с пользователями.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Интеграция образовательной платформы с сервисами видеохостинга, тестирования и проверки кода.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Внедрение AI-решений для персонализации обучения и адаптации программ к уровню студентов.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Автоматическое формирование отчётов о ключевых показателях эффективности школы.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3988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FA46E-B517-27DA-B28F-F87A910A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50235"/>
            <a:ext cx="10403798" cy="1280890"/>
          </a:xfrm>
        </p:spPr>
        <p:txBody>
          <a:bodyPr/>
          <a:lstStyle/>
          <a:p>
            <a:r>
              <a:rPr lang="ru-RU" dirty="0"/>
              <a:t>5. Организационная структура онлайн-школы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6E8AD1-7EAE-6A65-6D1B-46F84A9BA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614" y="2188480"/>
            <a:ext cx="8915400" cy="3777622"/>
          </a:xfrm>
        </p:spPr>
        <p:txBody>
          <a:bodyPr>
            <a:normAutofit/>
          </a:bodyPr>
          <a:lstStyle/>
          <a:p>
            <a:pPr algn="just"/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Руководящий состав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Образовательный отдел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Технический отдел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Маркетинговый отдел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Отдел клиентского сервиса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Финансовый и юридический отдел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36AB98-9F64-227E-A9FA-40F6708ED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314" y="1813560"/>
            <a:ext cx="5935980" cy="3230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9337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35F12-5585-DAF1-25D9-6F479FC2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56768"/>
            <a:ext cx="10338484" cy="1280890"/>
          </a:xfrm>
        </p:spPr>
        <p:txBody>
          <a:bodyPr/>
          <a:lstStyle/>
          <a:p>
            <a:r>
              <a:rPr lang="ru-RU" dirty="0"/>
              <a:t>Распределение бизнес-процессов по организационной структуре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597655-9D32-FC20-FDEB-068A7BE98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24" y="2087336"/>
            <a:ext cx="5935980" cy="3558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6E82E1-F790-A441-E6A3-1C93F38BD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020" y="2087336"/>
            <a:ext cx="5935980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36ECFF-0F09-F7B2-9AA6-4D181903E301}"/>
              </a:ext>
            </a:extLst>
          </p:cNvPr>
          <p:cNvSpPr txBox="1"/>
          <p:nvPr/>
        </p:nvSpPr>
        <p:spPr>
          <a:xfrm>
            <a:off x="0" y="5741265"/>
            <a:ext cx="61003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Рис. 3 Процесс работы руководства онлайн-школы программирования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417844-52DA-F500-D7CA-D6A427635670}"/>
              </a:ext>
            </a:extLst>
          </p:cNvPr>
          <p:cNvSpPr txBox="1"/>
          <p:nvPr/>
        </p:nvSpPr>
        <p:spPr>
          <a:xfrm>
            <a:off x="6096000" y="5741264"/>
            <a:ext cx="61003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Рис. 4 Процесс работы образовательного отдела онлайн-школы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400925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7F9CE-850D-A3BB-F717-41876BA3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6A50F5-D45C-6C7A-51F3-C4DD01AE5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" y="2075362"/>
            <a:ext cx="5935980" cy="3634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FAA1CC-CB2E-786D-10DB-A0F8D9875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52502"/>
            <a:ext cx="593598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9920C4-EB32-4E0E-EC66-C80C27214DB9}"/>
              </a:ext>
            </a:extLst>
          </p:cNvPr>
          <p:cNvSpPr txBox="1"/>
          <p:nvPr/>
        </p:nvSpPr>
        <p:spPr>
          <a:xfrm>
            <a:off x="160020" y="5710102"/>
            <a:ext cx="61003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Рис. 5 Процесс работы технического отдела онлайн-школы программирования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0781AD-7C1F-E02E-E90A-5CF59ADE7A74}"/>
              </a:ext>
            </a:extLst>
          </p:cNvPr>
          <p:cNvSpPr txBox="1"/>
          <p:nvPr/>
        </p:nvSpPr>
        <p:spPr>
          <a:xfrm>
            <a:off x="6096000" y="5710101"/>
            <a:ext cx="61003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Рис. 6 Процесс работы маркетингового отдела онлайн-школы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824232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B38D75-D1C5-B98A-BB8C-21234240A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13" y="1518198"/>
            <a:ext cx="4503420" cy="429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33B1DE-19BD-9396-50EC-D344976EC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144" y="1518198"/>
            <a:ext cx="4358640" cy="41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EB839C-E73D-1683-6D90-A00379D101C3}"/>
              </a:ext>
            </a:extLst>
          </p:cNvPr>
          <p:cNvSpPr txBox="1"/>
          <p:nvPr/>
        </p:nvSpPr>
        <p:spPr>
          <a:xfrm>
            <a:off x="78377" y="5884958"/>
            <a:ext cx="55647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Рис. 7 Процесс работы отдела клиентского сервиса онлайн-школы программирования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970A5F-81B6-1B89-69B6-288F1EE77369}"/>
              </a:ext>
            </a:extLst>
          </p:cNvPr>
          <p:cNvSpPr txBox="1"/>
          <p:nvPr/>
        </p:nvSpPr>
        <p:spPr>
          <a:xfrm>
            <a:off x="5917474" y="5884958"/>
            <a:ext cx="61003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Рис. 8 Процесс работы финансового и юридического отдела онлайн-школы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299436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3FBF3-03A1-D51C-8711-F40A036C8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69830"/>
            <a:ext cx="10423393" cy="1280890"/>
          </a:xfrm>
        </p:spPr>
        <p:txBody>
          <a:bodyPr/>
          <a:lstStyle/>
          <a:p>
            <a:r>
              <a:rPr lang="ru-RU" dirty="0"/>
              <a:t>7. Модель бизнес-процессов в нотации </a:t>
            </a:r>
            <a:r>
              <a:rPr lang="en-US" dirty="0"/>
              <a:t>IDEF0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878F62-4056-588B-EA8C-F3BA1B98C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824899"/>
            <a:ext cx="5940425" cy="443611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81DE64-D311-344A-7393-BFEDF2EBB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575" y="1824899"/>
            <a:ext cx="5940425" cy="443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7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0A344D-7710-3FB5-0C35-8A17C43A5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499" y="643704"/>
            <a:ext cx="8911687" cy="1280890"/>
          </a:xfrm>
        </p:spPr>
        <p:txBody>
          <a:bodyPr/>
          <a:lstStyle/>
          <a:p>
            <a:r>
              <a:rPr lang="ru-RU" dirty="0"/>
              <a:t>Содержание: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B53989-9C00-1800-8C0B-60C7701AA5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83410" y="2413337"/>
            <a:ext cx="696767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4075" algn="r"/>
              </a:tabLs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dirty="0"/>
              <a:t>.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4075" algn="r"/>
              </a:tabLs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2.Анализ предметной области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4075" algn="r"/>
              </a:tabLs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3.Бизнес-направления деятельности организации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4075" algn="r"/>
              </a:tabLs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4.Бизнес-процессы управления организацией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4075" algn="r"/>
              </a:tabLs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5.Организационная структура онлайн-школы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4075" algn="r"/>
              </a:tabLs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Распределение бизнес-процессов по организационной структуре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4075" algn="r"/>
              </a:tabLs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Модель бизнес-процессов в нотации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IDEF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9066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F27E5-82C8-D7CA-C039-78280602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7173"/>
            <a:ext cx="8911687" cy="1280890"/>
          </a:xfrm>
        </p:spPr>
        <p:txBody>
          <a:bodyPr/>
          <a:lstStyle/>
          <a:p>
            <a:r>
              <a:rPr lang="ru-RU" altLang="ru-RU" dirty="0"/>
              <a:t>1.Введение</a:t>
            </a:r>
            <a:br>
              <a:rPr lang="ru-RU" alt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52366B-7AEA-2DE1-D3B6-527D11BF6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2120538"/>
            <a:ext cx="8915400" cy="3777622"/>
          </a:xfrm>
        </p:spPr>
        <p:txBody>
          <a:bodyPr>
            <a:normAutofit lnSpcReduction="10000"/>
          </a:bodyPr>
          <a:lstStyle/>
          <a:p>
            <a:pPr marL="226695" indent="219710" algn="just">
              <a:buNone/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современном мире цифровые технологии активно внедряются в сферу образования, обеспечивая доступность знаний и гибкость обучения. Одной из самых востребованных отраслей дистанционного обучения является программирование, так как IT-специалисты пользуются высоким спросом на рынке труда. Онлайн-школы предоставляют студентам возможность изучать языки программирования, основы веб-разработки, алгоритмы и другие направления в удобном формате, без привязки к месту или времени.</a:t>
            </a:r>
          </a:p>
          <a:p>
            <a:pPr marL="226695" indent="219710" algn="just"/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Дистанционное обучение позволяет снизить затраты на образовательные учреждения, упростить доступ к знаниям и сделать процесс обучения интерактивным. Однако многие существующие платформы сталкиваются с проблемами, такими как недостаточная интерактивность, сложность адаптации курсов под индивидуальные потребности студентов и недостаточный контроль за прогрессом учащихся. В связи с этим разработка информационной системы для онлайн-школы программирования является актуальной задачей.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259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F2DAC4-36F7-F83A-8587-2F4334E29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50236"/>
            <a:ext cx="8911687" cy="1280890"/>
          </a:xfrm>
        </p:spPr>
        <p:txBody>
          <a:bodyPr/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2.Анализ предметной области</a:t>
            </a:r>
            <a:b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9FB556-748D-D911-C450-850A967B5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1931126"/>
            <a:ext cx="8915400" cy="3777622"/>
          </a:xfrm>
        </p:spPr>
        <p:txBody>
          <a:bodyPr>
            <a:normAutofit fontScale="92500" lnSpcReduction="20000"/>
          </a:bodyPr>
          <a:lstStyle/>
          <a:p>
            <a:pPr marL="226695" indent="219710" algn="just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Предметной областью исследования является дистанционное обучение программированию с использованием специализированной информационной системы. В отличие от традиционного образования, онлайн-школы позволяют студентам самостоятельно планировать своё обучение, проходить курсы в удобном темпе и взаимодействовать с преподавателями через цифровые инструменты.</a:t>
            </a:r>
          </a:p>
          <a:p>
            <a:pPr marL="226695" indent="219710" algn="just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Основные компоненты системы дистанционного обучения программированию: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Личный кабинет пользователя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содержащий список доступных курсов, историю обучения и сертификаты.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Панель преподавателя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позволяющая загружать материалы, проверять работы студентов и давать обратную связь.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 тестирования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включающая автоматизированные проверки знаний.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Форумы и чаты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предназначенные для общения студентов и преподавателей.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 аналитики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позволяющая отслеживать успеваемость и вовлечённость студентов.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1500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7F2082-07DA-15A9-F9C3-1E6D83C0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56767"/>
            <a:ext cx="8911687" cy="1280890"/>
          </a:xfrm>
        </p:spPr>
        <p:txBody>
          <a:bodyPr/>
          <a:lstStyle/>
          <a:p>
            <a:r>
              <a:rPr lang="ru-RU" dirty="0"/>
              <a:t>2.1 Анализ объекта исследования: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24EB4C-4E76-3A7C-7CBF-6162BA6E7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2029098"/>
            <a:ext cx="8915400" cy="3777622"/>
          </a:xfrm>
        </p:spPr>
        <p:txBody>
          <a:bodyPr>
            <a:normAutofit fontScale="92500" lnSpcReduction="10000"/>
          </a:bodyPr>
          <a:lstStyle/>
          <a:p>
            <a:pPr marL="226695" indent="219710" algn="just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Объектом исследования является онлайн-школа по программированию, предоставляющая образовательные услуги в дистанционном формате. Основной целью школы является обучение студентов языкам программирования, алгоритмам, разработке программного обеспечения и другим смежным дисциплинам. Онлайн-школа включает следующие основные элементы: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Каталог курсов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структура образовательной программы с возможностью фильтрации по уровню сложности и тематике.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Учебные модули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структурированные материалы, состоящие из видеоуроков, текстовых лекций, практических заданий и тестов.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Механизмы взаимодействия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система комментариев, чаты, форумы для коммуникации студентов и преподавателей.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 сертификации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автоматизированная выдача дипломов и сертификатов по завершению курсов.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2573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BE113-CFA3-21A7-9714-BBCDD516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76361"/>
            <a:ext cx="8911687" cy="1280890"/>
          </a:xfrm>
        </p:spPr>
        <p:txBody>
          <a:bodyPr/>
          <a:lstStyle/>
          <a:p>
            <a:r>
              <a:rPr lang="ru-RU" dirty="0"/>
              <a:t>2.2 Анализ проблемы: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CEE212-E234-BC8C-288D-4978F4E58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2074817"/>
            <a:ext cx="8915400" cy="3777622"/>
          </a:xfrm>
        </p:spPr>
        <p:txBody>
          <a:bodyPr/>
          <a:lstStyle/>
          <a:p>
            <a:pPr marL="226695" indent="219710" algn="just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Современные онлайн-школы сталкиваются с рядом сложностей, которые снижают эффективность образовательного процесса. Среди них можно выделить: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Отсутствие персонализированного обучения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недостаточная адаптация курсов под индивидуальные потребности студентов.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Ограниченные механизмы контроля знаний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недостаток интерактивных тестов, автоматической проверки кода и сложность оценки практических работ.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Недостаточное взаимодействие между участниками процесса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отсутствие удобных инструментов для общения студентов между собой и с преподавателями.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Сложность управления образовательным контентом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необходимость удобных инструментов для обновления курсов и организации занятий.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752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9D502C-9A0D-EA3D-1A78-2848FAA03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63298"/>
            <a:ext cx="8911687" cy="1280890"/>
          </a:xfrm>
        </p:spPr>
        <p:txBody>
          <a:bodyPr/>
          <a:lstStyle/>
          <a:p>
            <a:r>
              <a:rPr lang="ru-RU" dirty="0"/>
              <a:t>2.3 Основные пользователи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16B428-C9B7-F114-5742-5A124B69F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2029097"/>
            <a:ext cx="8915400" cy="3777622"/>
          </a:xfrm>
        </p:spPr>
        <p:txBody>
          <a:bodyPr/>
          <a:lstStyle/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Администраторы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управляют системой, добавляют новые курсы, модерируют контент, контролируют процесс обучения.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Преподаватели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создают и ведут курсы, проверяют задания студентов, участвуют в дискуссиях и консультациях.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Студенты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записываются на курсы, изучают материалы, выполняют задания, проходят тесты и взаимодействуют с преподавателями.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Контент-менеджеры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отвечают за актуальность материалов, редактируют контент, адаптируют курсы под требования рынка.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Модераторы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следят за соблюдением правил общения, модерируют дискуссии в форумах и чатах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010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48B114-E583-3242-E7A5-96907E95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63298"/>
            <a:ext cx="8911687" cy="1280890"/>
          </a:xfrm>
        </p:spPr>
        <p:txBody>
          <a:bodyPr/>
          <a:lstStyle/>
          <a:p>
            <a:r>
              <a:rPr lang="ru-RU" dirty="0"/>
              <a:t>3. Бизнес-направления деятельности организации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D97873-C9BA-64C8-D7A0-9528DF67F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2087880"/>
            <a:ext cx="8915400" cy="3777622"/>
          </a:xfrm>
        </p:spPr>
        <p:txBody>
          <a:bodyPr>
            <a:normAutofit fontScale="25000" lnSpcReduction="20000"/>
          </a:bodyPr>
          <a:lstStyle/>
          <a:p>
            <a:pPr marL="457200" algn="just">
              <a:buNone/>
            </a:pPr>
            <a:r>
              <a:rPr lang="ru-RU" sz="4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3.1 Разработка и продажа онлайн-курсов</a:t>
            </a:r>
            <a:endParaRPr lang="ru-RU" sz="4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качественных обучающих программ по различным языкам программирования, базам данных, веб-разработке и другим смежным дисциплинам.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Продажа курсов через подписочную модель или единовременные платежи.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 к учебным материалам, видеоурокам, интерактивным тестам и заданиям с автоматической проверкой.</a:t>
            </a:r>
          </a:p>
          <a:p>
            <a:pPr marL="457200" algn="just">
              <a:buNone/>
            </a:pPr>
            <a:r>
              <a:rPr lang="ru-RU" sz="4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3.2 Индивидуальное наставничество и коучинг</a:t>
            </a:r>
            <a:endParaRPr lang="ru-RU" sz="4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Организация персональных занятий с опытными разработчиками и экспертами в сфере IT.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Наставничество для студентов, желающих освоить сложные темы или подготовиться к техническим собеседованиям.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Гибкие планы обучения, адаптированные под конкретные потребности учащегося.</a:t>
            </a:r>
          </a:p>
          <a:p>
            <a:pPr marL="457200" algn="just">
              <a:buNone/>
            </a:pPr>
            <a:r>
              <a:rPr lang="ru-RU" sz="4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3.3 Корпоративное обучение</a:t>
            </a:r>
            <a:endParaRPr lang="ru-RU" sz="4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специализированных образовательных программ для компаний.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Адаптация курсов под задачи бизнеса и потребности сотрудников.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Проведение онлайн-интенсивов, сертификаций и профессионального апгрейда сотрудников IT-отделов.</a:t>
            </a:r>
          </a:p>
          <a:p>
            <a:pPr marL="457200" algn="just">
              <a:buNone/>
            </a:pPr>
            <a:r>
              <a:rPr lang="ru-RU" sz="4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3.4 Организация вебинаров и мастер-классов</a:t>
            </a:r>
            <a:endParaRPr lang="ru-RU" sz="4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Проведение открытых и закрытых вебинаров с ведущими специалистами IT-индустрии.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Обсуждение актуальных технологий, методик программирования и практических кейсов.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Привлечение новой аудитории через бесплатные вводные занятия и демонстрационные курсы.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455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159336D-BDA0-73B7-4160-C5933A18B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670560"/>
            <a:ext cx="8915400" cy="3777622"/>
          </a:xfrm>
        </p:spPr>
        <p:txBody>
          <a:bodyPr>
            <a:normAutofit fontScale="25000" lnSpcReduction="20000"/>
          </a:bodyPr>
          <a:lstStyle/>
          <a:p>
            <a:pPr marL="457200" algn="just">
              <a:buNone/>
            </a:pPr>
            <a:r>
              <a:rPr lang="ru-RU" sz="4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3.5 Разработка платформы для IT-сообщества</a:t>
            </a:r>
            <a:endParaRPr lang="ru-RU" sz="4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интерактивного сообщества разработчиков внутри платформы.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Возможность обсуждения сложных вопросов, обмена опытом и совместного решения задач.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Геймификация обучения: рейтинги, достижения, соревновательные челленджи и </a:t>
            </a:r>
            <a:r>
              <a:rPr lang="ru-RU" sz="4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хакатоны</a:t>
            </a:r>
            <a:r>
              <a:rPr lang="ru-RU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457200" algn="just">
              <a:buNone/>
            </a:pPr>
            <a:r>
              <a:rPr lang="ru-RU" sz="4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3.6 Выдача сертификатов и дипломов</a:t>
            </a:r>
            <a:endParaRPr lang="ru-RU" sz="4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Генерация сертификатов о прохождении курсов с возможностью проверки подлинности.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Интеграция с платформами поиска работы (LinkedIn, HH.ru) для повышения конкурентоспособности выпускников.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Партнёрские программы с IT-компаниями для трудоустройства лучших студентов.</a:t>
            </a:r>
          </a:p>
          <a:p>
            <a:pPr marL="457200" algn="just">
              <a:buNone/>
            </a:pPr>
            <a:r>
              <a:rPr lang="ru-RU" sz="4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3.7 Продажа дополнительных образовательных материалов</a:t>
            </a:r>
            <a:endParaRPr lang="ru-RU" sz="4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Электронные книги, методические пособия, чек-листы и гайды по программированию.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интерактивных симуляторов для обучения реальному процессу разработки.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Платные консультации и поддержка студентов после завершения курса.</a:t>
            </a:r>
          </a:p>
          <a:p>
            <a:pPr marL="457200" algn="just">
              <a:buNone/>
            </a:pPr>
            <a:r>
              <a:rPr lang="ru-RU" sz="4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3.8 Развитие франчайзинговой сети</a:t>
            </a:r>
            <a:endParaRPr lang="ru-RU" sz="4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региональных представительств онлайн-школы.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Партнёрские программы с образовательными центрами и вузами.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Расширение охвата аудитории через локализованные версии курсов.</a:t>
            </a:r>
          </a:p>
          <a:p>
            <a:pPr marL="457200" algn="just">
              <a:buNone/>
            </a:pPr>
            <a:r>
              <a:rPr lang="ru-RU" sz="4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3.9 Развитие искусственного интеллекта для обучения</a:t>
            </a:r>
            <a:endParaRPr lang="ru-RU" sz="4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Внедрение адаптивных систем обучения на основе машинного обучения.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Персонализация образовательных траекторий в зависимости от навыков студента.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Использование чат-ботов и AI-ассистентов для автоматизированного консультирования.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189814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</TotalTime>
  <Words>1302</Words>
  <Application>Microsoft Office PowerPoint</Application>
  <PresentationFormat>Широкоэкранный</PresentationFormat>
  <Paragraphs>128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Symbol</vt:lpstr>
      <vt:lpstr>Times New Roman</vt:lpstr>
      <vt:lpstr>Wingdings 3</vt:lpstr>
      <vt:lpstr>Легкий дым</vt:lpstr>
      <vt:lpstr>Онлайн школа-программирования  “High-skill”</vt:lpstr>
      <vt:lpstr>Содержание:</vt:lpstr>
      <vt:lpstr>1.Введение </vt:lpstr>
      <vt:lpstr>2.Анализ предметной области </vt:lpstr>
      <vt:lpstr>2.1 Анализ объекта исследования:</vt:lpstr>
      <vt:lpstr>2.2 Анализ проблемы:</vt:lpstr>
      <vt:lpstr>2.3 Основные пользователи</vt:lpstr>
      <vt:lpstr>3. Бизнес-направления деятельности организации</vt:lpstr>
      <vt:lpstr>Презентация PowerPoint</vt:lpstr>
      <vt:lpstr>Презентация PowerPoint</vt:lpstr>
      <vt:lpstr>4. Бизнес-процессы управления организацией</vt:lpstr>
      <vt:lpstr>Презентация PowerPoint</vt:lpstr>
      <vt:lpstr>5. Организационная структура онлайн-школы</vt:lpstr>
      <vt:lpstr>Распределение бизнес-процессов по организационной структуре</vt:lpstr>
      <vt:lpstr>Презентация PowerPoint</vt:lpstr>
      <vt:lpstr>Презентация PowerPoint</vt:lpstr>
      <vt:lpstr>7. Модель бизнес-процессов в нотации IDEF0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Daniil Mezhen</dc:creator>
  <cp:lastModifiedBy>Daniil Mezhen</cp:lastModifiedBy>
  <cp:revision>18</cp:revision>
  <dcterms:created xsi:type="dcterms:W3CDTF">2025-03-27T19:51:56Z</dcterms:created>
  <dcterms:modified xsi:type="dcterms:W3CDTF">2025-03-27T20:43:52Z</dcterms:modified>
</cp:coreProperties>
</file>