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4" r:id="rId1"/>
    <p:sldMasterId id="2147483723" r:id="rId2"/>
  </p:sldMasterIdLst>
  <p:notesMasterIdLst>
    <p:notesMasterId r:id="rId11"/>
  </p:notesMasterIdLst>
  <p:handoutMasterIdLst>
    <p:handoutMasterId r:id="rId12"/>
  </p:handoutMasterIdLst>
  <p:sldIdLst>
    <p:sldId id="284" r:id="rId3"/>
    <p:sldId id="358" r:id="rId4"/>
    <p:sldId id="359" r:id="rId5"/>
    <p:sldId id="360" r:id="rId6"/>
    <p:sldId id="364" r:id="rId7"/>
    <p:sldId id="363" r:id="rId8"/>
    <p:sldId id="361" r:id="rId9"/>
    <p:sldId id="362" r:id="rId10"/>
  </p:sldIdLst>
  <p:sldSz cx="9144000" cy="6858000" type="screen4x3"/>
  <p:notesSz cx="6718300" cy="9867900"/>
  <p:embeddedFontLst>
    <p:embeddedFont>
      <p:font typeface="Arial Bold" panose="020B0704020202020204" pitchFamily="34" charset="0"/>
      <p:bold r:id="rId13"/>
    </p:embeddedFont>
    <p:embeddedFont>
      <p:font typeface="Cambria Math" panose="02040503050406030204" pitchFamily="18" charset="0"/>
      <p:regular r:id="rId14"/>
    </p:embeddedFont>
    <p:embeddedFont>
      <p:font typeface="Effra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2E"/>
    <a:srgbClr val="D799A1"/>
    <a:srgbClr val="000000"/>
    <a:srgbClr val="FDE6AB"/>
    <a:srgbClr val="BF0071"/>
    <a:srgbClr val="7EAF35"/>
    <a:srgbClr val="F3F3F3"/>
    <a:srgbClr val="F0F0F0"/>
    <a:srgbClr val="EEEEEE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6" autoAdjust="0"/>
    <p:restoredTop sz="96366" autoAdjust="0"/>
  </p:normalViewPr>
  <p:slideViewPr>
    <p:cSldViewPr showGuides="1">
      <p:cViewPr varScale="1">
        <p:scale>
          <a:sx n="63" d="100"/>
          <a:sy n="63" d="100"/>
        </p:scale>
        <p:origin x="12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2" d="100"/>
          <a:sy n="112" d="100"/>
        </p:scale>
        <p:origin x="5190" y="96"/>
      </p:cViewPr>
      <p:guideLst>
        <p:guide orient="horz" pos="3108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GB" altLang="en-US" dirty="0">
              <a:latin typeface="Effra" panose="020B0603020203020204" pitchFamily="34" charset="0"/>
            </a:endParaRP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DED6D5-33CC-49C8-A14A-4660977D1BEE}" type="slidenum">
              <a:rPr lang="en-GB" altLang="en-US">
                <a:latin typeface="Effra" panose="020B0603020203020204" pitchFamily="34" charset="0"/>
              </a:rPr>
              <a:pPr/>
              <a:t>‹#›</a:t>
            </a:fld>
            <a:endParaRPr lang="en-GB" altLang="en-US" dirty="0">
              <a:latin typeface="Effra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9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Effra" panose="020B0603020203020204" pitchFamily="34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ffra" panose="020B0603020203020204" pitchFamily="34" charset="0"/>
              </a:defRPr>
            </a:lvl1pPr>
          </a:lstStyle>
          <a:p>
            <a:fld id="{A3ADB805-8BF7-47B5-B5FB-292FECAF2630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4654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1342840"/>
            <a:ext cx="8280000" cy="828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28525" y="6345352"/>
            <a:ext cx="676275" cy="252000"/>
          </a:xfrm>
        </p:spPr>
        <p:txBody>
          <a:bodyPr/>
          <a:lstStyle>
            <a:lvl1pPr>
              <a:defRPr/>
            </a:lvl1pPr>
          </a:lstStyle>
          <a:p>
            <a:fld id="{7D9A8A42-CDD3-483B-A525-DE73108F9D72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4800" y="2322040"/>
            <a:ext cx="3888000" cy="395130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81327" y="2322040"/>
            <a:ext cx="3888000" cy="395130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9037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on up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6638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on up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7063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00192" y="2214000"/>
            <a:ext cx="2592288" cy="438335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567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00192" y="2214000"/>
            <a:ext cx="2592288" cy="438335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53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095769" y="0"/>
            <a:ext cx="3045600" cy="6877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00192" y="2214000"/>
            <a:ext cx="2592288" cy="438335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6924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3119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231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1342840"/>
            <a:ext cx="8280000" cy="828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4800" y="2322040"/>
            <a:ext cx="3888000" cy="3951304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81327" y="2322040"/>
            <a:ext cx="3888000" cy="3951304"/>
          </a:xfrm>
        </p:spPr>
        <p:txBody>
          <a:bodyPr/>
          <a:lstStyle>
            <a:lvl1pPr>
              <a:buClrTx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34535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2" name="Picture 53" descr="Device-blac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7938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890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1340768"/>
            <a:ext cx="8280000" cy="828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343280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10" name="Picture 53" descr="Device-blac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7938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4800" y="2319968"/>
            <a:ext cx="8280000" cy="3951304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0794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4800" y="2322040"/>
            <a:ext cx="8280000" cy="396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8525" y="6345352"/>
            <a:ext cx="676275" cy="252000"/>
          </a:xfrm>
        </p:spPr>
        <p:txBody>
          <a:bodyPr/>
          <a:lstStyle>
            <a:lvl1pPr>
              <a:defRPr/>
            </a:lvl1pPr>
          </a:lstStyle>
          <a:p>
            <a:fld id="{DCF6A46F-80AB-49F3-8C7E-9717ED945456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1342840"/>
            <a:ext cx="8280000" cy="828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10441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Grey)"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none" baseline="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GB" altLang="en-US" noProof="0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4800" y="4653136"/>
            <a:ext cx="8280000" cy="925512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altLang="en-US" noProof="0" dirty="0"/>
              <a:t>Click to add subtitle</a:t>
            </a:r>
            <a:endParaRPr lang="en-GB" altLang="en-US" noProof="0" dirty="0"/>
          </a:p>
        </p:txBody>
      </p:sp>
      <p:pic>
        <p:nvPicPr>
          <p:cNvPr id="15" name="Picture 4" descr="Background image of spiralling trails of light." title="Swirling ligh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rgbClr val="FDE6AB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ysClr val="windowText" lastClr="000000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sp>
        <p:nvSpPr>
          <p:cNvPr id="1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21" name="Picture 53" descr="Device-blac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7938"/>
            <a:ext cx="1184275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71880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497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mage and subtitle (Off-white)"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640960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6255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mage and sidebar (off-white)"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5769" cy="6877404"/>
          </a:xfrm>
          <a:solidFill>
            <a:schemeClr val="bg1"/>
          </a:solidFill>
          <a:ln>
            <a:noFill/>
          </a:ln>
        </p:spPr>
        <p:txBody>
          <a:bodyPr/>
          <a:lstStyle>
            <a:lvl1pPr>
              <a:buClrTx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192" y="332656"/>
            <a:ext cx="2592288" cy="1730144"/>
          </a:xfrm>
        </p:spPr>
        <p:txBody>
          <a:bodyPr wrap="square"/>
          <a:lstStyle>
            <a:lvl1pPr>
              <a:lnSpc>
                <a:spcPct val="80000"/>
              </a:lnSpc>
              <a:defRPr sz="320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00192" y="2214000"/>
            <a:ext cx="2592288" cy="4383352"/>
          </a:xfrm>
        </p:spPr>
        <p:txBody>
          <a:bodyPr/>
          <a:lstStyle>
            <a:lvl1pPr>
              <a:buClrTx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8473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96752"/>
            <a:ext cx="9144000" cy="5661248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568952" cy="955498"/>
          </a:xfrm>
        </p:spPr>
        <p:txBody>
          <a:bodyPr wrap="square" anchor="b" anchorCtr="0"/>
          <a:lstStyle>
            <a:lvl1pPr>
              <a:lnSpc>
                <a:spcPct val="80000"/>
              </a:lnSpc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Timetable (suggest three columns – event, location, time)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484784"/>
            <a:ext cx="8568952" cy="5134186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7522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1342840"/>
            <a:ext cx="8280000" cy="828000"/>
          </a:xfrm>
        </p:spPr>
        <p:txBody>
          <a:bodyPr/>
          <a:lstStyle>
            <a:lvl1pPr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4800" y="2322040"/>
            <a:ext cx="8280000" cy="396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8525" y="6345352"/>
            <a:ext cx="676275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6A46F-80AB-49F3-8C7E-9717ED945456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9" name="Picture 55" descr="White version of the University of Reading's logo." title="University of Read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5055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1342840"/>
            <a:ext cx="8280000" cy="828000"/>
          </a:xfrm>
        </p:spPr>
        <p:txBody>
          <a:bodyPr/>
          <a:lstStyle>
            <a:lvl1pPr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28525" y="6345352"/>
            <a:ext cx="676275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A8A42-CDD3-483B-A525-DE73108F9D72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4800" y="2322040"/>
            <a:ext cx="3888000" cy="395505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81327" y="2322040"/>
            <a:ext cx="3888000" cy="395505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55" descr="White version of the University of Reading's logo." title="University of Read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483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 (Gre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3" name="Rectangle 22"/>
          <p:cNvSpPr/>
          <p:nvPr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add title</a:t>
            </a:r>
            <a:endParaRPr lang="en-GB" altLang="en-US" noProof="0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4800" y="4653136"/>
            <a:ext cx="8280000" cy="925512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add subtitle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pic>
        <p:nvPicPr>
          <p:cNvPr id="32" name="Picture 55" descr="White version of the University of Reading's logo." title="University of Reading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b="27778"/>
          <a:stretch/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620885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CS3BC20 Blockchain Computing</a:t>
            </a:r>
            <a:endParaRPr lang="en-GB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hidden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3" name="Rectangle 22"/>
          <p:cNvSpPr/>
          <p:nvPr userDrawn="1"/>
        </p:nvSpPr>
        <p:spPr bwMode="hidden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4800" y="4653136"/>
            <a:ext cx="7920038" cy="925512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add subtitle</a:t>
            </a:r>
            <a:endParaRPr lang="en-GB" altLang="en-US" noProof="0" dirty="0"/>
          </a:p>
        </p:txBody>
      </p:sp>
      <p:sp>
        <p:nvSpPr>
          <p:cNvPr id="2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23731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4800" y="1143000"/>
            <a:ext cx="8280000" cy="919800"/>
          </a:xfrm>
        </p:spPr>
        <p:txBody>
          <a:bodyPr wrap="square"/>
          <a:lstStyle>
            <a:lvl1pPr>
              <a:lnSpc>
                <a:spcPct val="90000"/>
              </a:lnSpc>
              <a:tabLst>
                <a:tab pos="4038600" algn="l"/>
              </a:tabLst>
              <a:defRPr sz="3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add title</a:t>
            </a:r>
            <a:endParaRPr lang="en-GB" alt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12" y="0"/>
            <a:ext cx="2858344" cy="805551"/>
          </a:xfrm>
          <a:solidFill>
            <a:schemeClr val="accent1"/>
          </a:solidFill>
        </p:spPr>
        <p:txBody>
          <a:bodyPr wrap="square" lIns="72000" tIns="396000" rIns="72000" bIns="3600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pPr lvl="0"/>
            <a:r>
              <a:rPr lang="en-US" dirty="0"/>
              <a:t>Unit name here, max 2 line, adjust width of box if required</a:t>
            </a:r>
            <a:endParaRPr lang="en-GB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24800" y="6646907"/>
            <a:ext cx="20162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2002E"/>
              </a:buClr>
              <a:buSzTx/>
              <a:buFont typeface="Arial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University of Reading</a:t>
            </a:r>
          </a:p>
        </p:txBody>
      </p:sp>
      <p:pic>
        <p:nvPicPr>
          <p:cNvPr id="18" name="Picture 55" descr="White version of the University of Reading's logo." title="University of Read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7524750" y="439662"/>
            <a:ext cx="1184275" cy="3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4" descr="Background image of spiralling trails of light." title="Swirling ligh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2286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515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921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AE96E1-FE19-476C-9CF0-3BB4903735D9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24800" y="476672"/>
            <a:ext cx="8280000" cy="5904656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2144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AE96E1-FE19-476C-9CF0-3BB4903735D9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642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5785870"/>
            <a:ext cx="8568952" cy="955498"/>
          </a:xfrm>
        </p:spPr>
        <p:txBody>
          <a:bodyPr wrap="square" anchor="t" anchorCtr="0"/>
          <a:lstStyle>
            <a:lvl1pPr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on up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25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Picture 55" descr="Colour version of the University of Reading's logo." title="University of Reading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438150"/>
            <a:ext cx="1184275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34284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32204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25" y="6345352"/>
            <a:ext cx="67627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C01B32-D1A0-401C-8867-70456BBB1E87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698" r:id="rId3"/>
    <p:sldLayoutId id="2147483700" r:id="rId4"/>
    <p:sldLayoutId id="2147483705" r:id="rId5"/>
    <p:sldLayoutId id="2147483696" r:id="rId6"/>
    <p:sldLayoutId id="2147483701" r:id="rId7"/>
    <p:sldLayoutId id="2147483702" r:id="rId8"/>
    <p:sldLayoutId id="2147483708" r:id="rId9"/>
    <p:sldLayoutId id="2147483713" r:id="rId10"/>
    <p:sldLayoutId id="2147483709" r:id="rId11"/>
    <p:sldLayoutId id="2147483710" r:id="rId12"/>
    <p:sldLayoutId id="2147483711" r:id="rId13"/>
    <p:sldLayoutId id="2147483712" r:id="rId14"/>
    <p:sldLayoutId id="2147483714" r:id="rId15"/>
    <p:sldLayoutId id="2147483715" r:id="rId16"/>
    <p:sldLayoutId id="2147483716" r:id="rId17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0" cap="none" baseline="0">
          <a:solidFill>
            <a:schemeClr val="accent1"/>
          </a:solidFill>
          <a:latin typeface="Arial Bold" panose="020B0704020202020204" pitchFamily="34" charset="0"/>
          <a:ea typeface="+mj-ea"/>
          <a:cs typeface="Arial Bold" panose="020B07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Arial" charset="0"/>
        <a:buChar char="•"/>
        <a:tabLst/>
        <a:defRPr sz="24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3656A"/>
        </a:buClr>
        <a:buSzTx/>
        <a:buFont typeface="Effra" panose="020B0603020203020204" pitchFamily="34" charset="0"/>
        <a:buChar char="•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E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800" y="1370120"/>
            <a:ext cx="8280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800" y="2349320"/>
            <a:ext cx="828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30" r:id="rId3"/>
    <p:sldLayoutId id="2147483732" r:id="rId4"/>
    <p:sldLayoutId id="2147483738" r:id="rId5"/>
    <p:sldLayoutId id="2147483742" r:id="rId6"/>
    <p:sldLayoutId id="2147483745" r:id="rId7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0" cap="none" baseline="0">
          <a:solidFill>
            <a:schemeClr val="tx2"/>
          </a:solidFill>
          <a:latin typeface="Arial Bold" panose="020B0704020202020204" pitchFamily="34" charset="0"/>
          <a:ea typeface="+mj-ea"/>
          <a:cs typeface="Arial Bold" panose="020B07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8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4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90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•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26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&gt;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620000" marR="0" indent="-1800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Effra" panose="020B0603020203020204" pitchFamily="34" charset="0"/>
        <a:buChar char="-"/>
        <a:tabLst/>
        <a:defRPr sz="2400" baseline="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itchFamily="2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6C52CD-8E30-483A-94A0-A47BB6F46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800" dirty="0"/>
              <a:t>Practical Exercises and Coursework Support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4413674-061C-49AA-928B-9DC95B923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sz="4000" dirty="0"/>
              <a:t>Coursework Assignment:</a:t>
            </a:r>
          </a:p>
          <a:p>
            <a:pPr algn="ctr"/>
            <a:r>
              <a:rPr lang="en-GB" sz="4000" dirty="0"/>
              <a:t>Hints and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DA4DB9-C06E-4C50-A1A6-42D861AC1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620885"/>
          </a:xfrm>
        </p:spPr>
        <p:txBody>
          <a:bodyPr/>
          <a:lstStyle/>
          <a:p>
            <a:r>
              <a:rPr lang="en-GB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74931386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DF51-863A-48A1-AD23-77AE269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0" y="548680"/>
            <a:ext cx="8280000" cy="828000"/>
          </a:xfrm>
        </p:spPr>
        <p:txBody>
          <a:bodyPr/>
          <a:lstStyle/>
          <a:p>
            <a:r>
              <a:rPr lang="en-GB" sz="3200" dirty="0"/>
              <a:t>Assignment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CE28-D56A-4421-B321-B90732EB8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A1B3-4CCA-434A-8E1B-AA867E019A9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800" y="1527880"/>
            <a:ext cx="8280000" cy="39513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Options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Choose ¾ of the following options: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Threading during Proof-of-Work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Adjusting the Difficulty Level in Proof-of-Work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Mining 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Your own idea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35 marks (15 for implementation and 20 for report)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and reference to other Blockchain implementations highly recommended for these sections.</a:t>
            </a:r>
          </a:p>
        </p:txBody>
      </p:sp>
    </p:spTree>
    <p:extLst>
      <p:ext uri="{BB962C8B-B14F-4D97-AF65-F5344CB8AC3E}">
        <p14:creationId xmlns:p14="http://schemas.microsoft.com/office/powerpoint/2010/main" val="13482914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B00-68DF-4B6C-9A9C-3089A9DC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0" y="442712"/>
            <a:ext cx="8280000" cy="828000"/>
          </a:xfrm>
        </p:spPr>
        <p:txBody>
          <a:bodyPr/>
          <a:lstStyle/>
          <a:p>
            <a:r>
              <a:rPr lang="en-GB" dirty="0"/>
              <a:t>Threading during Proof-of-Work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609A39-C833-43F4-BA07-152C2486F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D47E8-2DD9-4A2F-A542-7BE173A3B5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800" y="1421912"/>
            <a:ext cx="8280000" cy="5103432"/>
          </a:xfrm>
        </p:spPr>
        <p:txBody>
          <a:bodyPr/>
          <a:lstStyle/>
          <a:p>
            <a:r>
              <a:rPr lang="en-GB" dirty="0"/>
              <a:t>Utilise the full computational power available using:</a:t>
            </a:r>
          </a:p>
          <a:p>
            <a:pPr lvl="1"/>
            <a:r>
              <a:rPr lang="en-GB" dirty="0"/>
              <a:t>Possible Solution: Multi-threading e.g. C# Threads</a:t>
            </a:r>
          </a:p>
          <a:p>
            <a:pPr lvl="1"/>
            <a:r>
              <a:rPr lang="en-GB" dirty="0"/>
              <a:t>Advanced Solution: GPU implementation e.g. CUDA C</a:t>
            </a:r>
          </a:p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E-Nonce (Prevent duplication of work)</a:t>
            </a:r>
          </a:p>
          <a:p>
            <a:pPr lvl="1"/>
            <a:r>
              <a:rPr lang="en-GB" dirty="0"/>
              <a:t>Coordination of threads</a:t>
            </a:r>
          </a:p>
          <a:p>
            <a:r>
              <a:rPr lang="en-GB" dirty="0"/>
              <a:t>Reporting Suggestion:</a:t>
            </a:r>
          </a:p>
          <a:p>
            <a:pPr lvl="1"/>
            <a:r>
              <a:rPr lang="en-GB" dirty="0"/>
              <a:t>You can perform a comparison study comparing mining times of single- vs. multi-threaded solution</a:t>
            </a:r>
          </a:p>
          <a:p>
            <a:pPr lvl="2"/>
            <a:r>
              <a:rPr lang="en-GB" dirty="0"/>
              <a:t>Vary difficulty level to examine the point at which overheads are overcome</a:t>
            </a:r>
          </a:p>
        </p:txBody>
      </p:sp>
    </p:spTree>
    <p:extLst>
      <p:ext uri="{BB962C8B-B14F-4D97-AF65-F5344CB8AC3E}">
        <p14:creationId xmlns:p14="http://schemas.microsoft.com/office/powerpoint/2010/main" val="21991567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C438-C9A1-4F53-9396-AFF15EBB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0" y="476672"/>
            <a:ext cx="8280000" cy="828000"/>
          </a:xfrm>
        </p:spPr>
        <p:txBody>
          <a:bodyPr/>
          <a:lstStyle/>
          <a:p>
            <a:r>
              <a:rPr lang="en-GB" dirty="0"/>
              <a:t>Adjusting the Difficulty Level in PoW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9428D-02AA-4783-8C2A-77094D769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4</a:t>
            </a:fld>
            <a:endParaRPr lang="en-GB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52EE7-F95B-4734-804C-990907EA35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800" y="1455872"/>
            <a:ext cx="8280000" cy="3951304"/>
          </a:xfrm>
        </p:spPr>
        <p:txBody>
          <a:bodyPr/>
          <a:lstStyle/>
          <a:p>
            <a:r>
              <a:rPr lang="en-GB" dirty="0"/>
              <a:t>“Dynamic” or “Adaptive” Difficulties</a:t>
            </a:r>
          </a:p>
          <a:p>
            <a:pPr lvl="1"/>
            <a:r>
              <a:rPr lang="en-GB" dirty="0"/>
              <a:t>Decide your own ‘block time’ and implement an appropriate algorithm</a:t>
            </a:r>
          </a:p>
          <a:p>
            <a:r>
              <a:rPr lang="en-GB" dirty="0"/>
              <a:t>Principles and Requirements</a:t>
            </a:r>
          </a:p>
          <a:p>
            <a:pPr lvl="1"/>
            <a:r>
              <a:rPr lang="en-GB" dirty="0"/>
              <a:t>Establish a target block time </a:t>
            </a:r>
          </a:p>
          <a:p>
            <a:pPr lvl="1"/>
            <a:r>
              <a:rPr lang="en-GB" dirty="0"/>
              <a:t>Continuously call Mine()</a:t>
            </a:r>
          </a:p>
          <a:p>
            <a:pPr lvl="1"/>
            <a:r>
              <a:rPr lang="en-GB" dirty="0"/>
              <a:t>Calculate the “Mine Rate” based on previous block timestamps</a:t>
            </a:r>
          </a:p>
          <a:p>
            <a:pPr lvl="1"/>
            <a:r>
              <a:rPr lang="en-GB" dirty="0"/>
              <a:t>Adjust the difficulty based on the difference between target and actual/observed block time</a:t>
            </a:r>
          </a:p>
          <a:p>
            <a:r>
              <a:rPr lang="en-GB" dirty="0"/>
              <a:t>Note the current implementation adjusts difficulty by a factor of 16 with each step which you may find to be too significant – consider alternative solutions.</a:t>
            </a:r>
          </a:p>
        </p:txBody>
      </p:sp>
    </p:spTree>
    <p:extLst>
      <p:ext uri="{BB962C8B-B14F-4D97-AF65-F5344CB8AC3E}">
        <p14:creationId xmlns:p14="http://schemas.microsoft.com/office/powerpoint/2010/main" val="3952268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897A-DB5A-4E3A-97DD-30C63E9F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" y="399860"/>
            <a:ext cx="8280000" cy="828000"/>
          </a:xfrm>
        </p:spPr>
        <p:txBody>
          <a:bodyPr/>
          <a:lstStyle/>
          <a:p>
            <a:r>
              <a:rPr lang="en-GB" dirty="0"/>
              <a:t> Adjusting the Difficulty Level in PoW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5B4EF-FE71-4053-B938-BB1A7E21D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D3F93-F576-4E1A-A76B-B9249BD7890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800" y="1412776"/>
            <a:ext cx="8280000" cy="5445224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/>
              <a:t>Starting off:</a:t>
            </a:r>
          </a:p>
          <a:p>
            <a:r>
              <a:rPr lang="en-GB" sz="2600" dirty="0"/>
              <a:t>Need to have revised thread management in C#</a:t>
            </a:r>
          </a:p>
          <a:p>
            <a:r>
              <a:rPr lang="en-GB" sz="2600" dirty="0"/>
              <a:t>Please refer to the notes already provided</a:t>
            </a:r>
          </a:p>
          <a:p>
            <a:r>
              <a:rPr lang="en-GB" sz="2600" dirty="0"/>
              <a:t>Can start with a moderate level of difficulty say 5 and </a:t>
            </a:r>
          </a:p>
          <a:p>
            <a:r>
              <a:rPr lang="en-GB" sz="2600" dirty="0"/>
              <a:t>Now you need to benchmark this i.e. measure how long it takes  with or without threads and how many threads to satisfy a workable level of difficulty and block time</a:t>
            </a:r>
          </a:p>
          <a:p>
            <a:r>
              <a:rPr lang="en-GB" sz="2600" dirty="0"/>
              <a:t>This just means repeating the PoW using Mine()  for different levels of difficulty with or without threads</a:t>
            </a:r>
          </a:p>
          <a:p>
            <a:pPr marL="0" indent="0">
              <a:buNone/>
            </a:pPr>
            <a:r>
              <a:rPr lang="en-GB" sz="2600" dirty="0"/>
              <a:t>Block time = timestamp for block (n) – timestamp for block (n-1)</a:t>
            </a:r>
          </a:p>
        </p:txBody>
      </p:sp>
    </p:spTree>
    <p:extLst>
      <p:ext uri="{BB962C8B-B14F-4D97-AF65-F5344CB8AC3E}">
        <p14:creationId xmlns:p14="http://schemas.microsoft.com/office/powerpoint/2010/main" val="3644145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C438-C9A1-4F53-9396-AFF15EBB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65368"/>
            <a:ext cx="8280000" cy="828000"/>
          </a:xfrm>
        </p:spPr>
        <p:txBody>
          <a:bodyPr/>
          <a:lstStyle/>
          <a:p>
            <a:r>
              <a:rPr lang="en-GB" dirty="0"/>
              <a:t>Adjusting the Difficulty Level in PoW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9428D-02AA-4783-8C2A-77094D769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A52EE7-F95B-4734-804C-990907EA352A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24800" y="1124744"/>
                <a:ext cx="8611696" cy="5832648"/>
              </a:xfrm>
            </p:spPr>
            <p:txBody>
              <a:bodyPr/>
              <a:lstStyle/>
              <a:p>
                <a:pPr algn="l"/>
                <a:r>
                  <a:rPr lang="en-GB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Exponential growth function</a:t>
                </a:r>
              </a:p>
              <a:p>
                <a:pPr algn="l"/>
                <a:r>
                  <a:rPr lang="en-GB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In the </a:t>
                </a:r>
                <a:r>
                  <a:rPr lang="en-GB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exponential growth</a:t>
                </a:r>
                <a:r>
                  <a:rPr lang="en-GB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of f(x), the </a:t>
                </a:r>
                <a:r>
                  <a:rPr lang="en-GB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function</a:t>
                </a:r>
                <a:r>
                  <a:rPr lang="en-GB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doubles every time you add one to its input x. In the </a:t>
                </a:r>
                <a:r>
                  <a:rPr lang="en-GB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exponential decay</a:t>
                </a:r>
                <a:r>
                  <a:rPr lang="en-GB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of g(x), the </a:t>
                </a:r>
                <a:r>
                  <a:rPr lang="en-GB" b="1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function</a:t>
                </a:r>
                <a:r>
                  <a:rPr lang="en-GB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 shrinks in half every time you add one to its input x … e.g., </a:t>
                </a:r>
                <a:r>
                  <a:rPr lang="en-GB" dirty="0"/>
                  <a:t>Adaptive Proof of Work (APoW)</a:t>
                </a:r>
              </a:p>
              <a:p>
                <a:pPr lvl="2"/>
                <a:r>
                  <a:rPr lang="en-GB" dirty="0"/>
                  <a:t>Establish a target block time</a:t>
                </a:r>
              </a:p>
              <a:p>
                <a:pPr lvl="2"/>
                <a:r>
                  <a:rPr lang="en-GB" dirty="0"/>
                  <a:t>Calibration “</a:t>
                </a:r>
                <a:r>
                  <a:rPr lang="en-GB" i="1" dirty="0"/>
                  <a:t>Block-To-Block Stair-Stepping”</a:t>
                </a:r>
              </a:p>
              <a:p>
                <a:pPr lvl="3"/>
                <a:r>
                  <a:rPr lang="en-GB" b="1" dirty="0"/>
                  <a:t>Median</a:t>
                </a:r>
                <a:r>
                  <a:rPr lang="en-GB" dirty="0"/>
                  <a:t> block time of a batch of N recently-mined blocks</a:t>
                </a:r>
              </a:p>
              <a:p>
                <a:pPr lvl="2"/>
                <a:r>
                  <a:rPr lang="en-GB" dirty="0"/>
                  <a:t>Exponential Decay Difficulty Adjustments</a:t>
                </a:r>
              </a:p>
              <a:p>
                <a:pPr lvl="3"/>
                <a:r>
                  <a:rPr lang="en-GB" dirty="0"/>
                  <a:t>Adjusts the difficulty according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f>
                          <m:fPr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𝒅𝒆𝒍𝒂𝒚</m:t>
                            </m:r>
                          </m:num>
                          <m:den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𝒃𝒍𝒐𝒄𝒌𝒕𝒊𝒎𝒆</m:t>
                            </m:r>
                          </m:den>
                        </m:f>
                      </m:sup>
                    </m:sSup>
                  </m:oMath>
                </a14:m>
                <a:endParaRPr lang="en-GB" b="1" dirty="0"/>
              </a:p>
              <a:p>
                <a:pPr lvl="3"/>
                <a:r>
                  <a:rPr lang="en-GB" sz="1800" dirty="0"/>
                  <a:t>After a significant spike in hash rate and difficulty followed by a huge drop in hash rate and difficulty, each new block becomes much easier until the difficulty stabilizes according to the true size of the network</a:t>
                </a:r>
              </a:p>
              <a:p>
                <a:pPr lvl="3"/>
                <a:r>
                  <a:rPr lang="en-GB" sz="2000" dirty="0"/>
                  <a:t>Combat attacks (Selfish mining)</a:t>
                </a:r>
              </a:p>
              <a:p>
                <a:pPr lvl="3"/>
                <a:endParaRPr lang="en-GB" dirty="0"/>
              </a:p>
              <a:p>
                <a:pPr lvl="3"/>
                <a:endParaRPr lang="en-GB" b="1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3A52EE7-F95B-4734-804C-990907EA3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24800" y="1124744"/>
                <a:ext cx="8611696" cy="5832648"/>
              </a:xfrm>
              <a:blipFill>
                <a:blip r:embed="rId2"/>
                <a:stretch>
                  <a:fillRect l="-2054" t="-1569" r="-2266" b="-3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545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3054-FB68-4640-8666-CBD7526C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8280000" cy="828000"/>
          </a:xfrm>
        </p:spPr>
        <p:txBody>
          <a:bodyPr/>
          <a:lstStyle/>
          <a:p>
            <a:r>
              <a:rPr lang="en-GB" dirty="0"/>
              <a:t>Mining Settings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FC31A-9C40-4CEA-8C31-966017926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EF0A5-4961-4B61-9218-3905795471D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2000" y="1129312"/>
            <a:ext cx="8280000" cy="5728688"/>
          </a:xfrm>
        </p:spPr>
        <p:txBody>
          <a:bodyPr/>
          <a:lstStyle/>
          <a:p>
            <a:r>
              <a:rPr lang="en-GB" dirty="0"/>
              <a:t>Selection of pending transactions for mining</a:t>
            </a:r>
          </a:p>
          <a:p>
            <a:r>
              <a:rPr lang="en-GB" dirty="0"/>
              <a:t>Possible Options: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b="1" dirty="0"/>
              <a:t>Greedy</a:t>
            </a:r>
            <a:r>
              <a:rPr lang="en-GB" dirty="0"/>
              <a:t> (Largest fees)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b="1" dirty="0"/>
              <a:t>Unpredictable</a:t>
            </a:r>
            <a:r>
              <a:rPr lang="en-GB" dirty="0"/>
              <a:t> (Random)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b="1" dirty="0"/>
              <a:t>altruistic</a:t>
            </a:r>
            <a:r>
              <a:rPr lang="en-GB" dirty="0"/>
              <a:t> (Oldest existing)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GB" b="1" dirty="0"/>
              <a:t>Address based </a:t>
            </a:r>
            <a:r>
              <a:rPr lang="en-GB" dirty="0"/>
              <a:t>(Personal transactions)</a:t>
            </a:r>
          </a:p>
          <a:p>
            <a:pPr marL="0" lvl="1" indent="0">
              <a:buNone/>
            </a:pPr>
            <a:endParaRPr lang="en-GB" sz="2000" dirty="0"/>
          </a:p>
          <a:p>
            <a:pPr marL="0" lvl="1" indent="0">
              <a:buNone/>
            </a:pPr>
            <a:r>
              <a:rPr lang="en-GB" sz="2000" dirty="0"/>
              <a:t>This just requires </a:t>
            </a:r>
          </a:p>
          <a:p>
            <a:pPr marL="0" lvl="1" indent="0">
              <a:buNone/>
            </a:pPr>
            <a:r>
              <a:rPr lang="en-GB" sz="2000" dirty="0"/>
              <a:t>i) Use the existing code to create many transactions with variable amounts and fees</a:t>
            </a:r>
          </a:p>
          <a:p>
            <a:pPr marL="0" lvl="1" indent="0">
              <a:buNone/>
            </a:pPr>
            <a:r>
              <a:rPr lang="en-GB" sz="2000" dirty="0"/>
              <a:t>i) Write code to deliver that is to select  the right transactions from the transaction pool in each of the 4 case  </a:t>
            </a:r>
          </a:p>
          <a:p>
            <a:pPr marL="0" lvl="1" indent="0">
              <a:buNone/>
            </a:pPr>
            <a:r>
              <a:rPr lang="en-GB" sz="2000" dirty="0"/>
              <a:t>ii) Using the Windows Form to create the 4 buttons that would select and display the right number of transactions up to a stated limit according the selection strategies  1-4  above. </a:t>
            </a:r>
          </a:p>
        </p:txBody>
      </p:sp>
    </p:spTree>
    <p:extLst>
      <p:ext uri="{BB962C8B-B14F-4D97-AF65-F5344CB8AC3E}">
        <p14:creationId xmlns:p14="http://schemas.microsoft.com/office/powerpoint/2010/main" val="19478710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9EAE-D530-498A-B467-0DBCE607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0" y="2132856"/>
            <a:ext cx="8280000" cy="828000"/>
          </a:xfrm>
        </p:spPr>
        <p:txBody>
          <a:bodyPr/>
          <a:lstStyle/>
          <a:p>
            <a:pPr algn="ctr"/>
            <a:r>
              <a:rPr lang="en-GB" dirty="0"/>
              <a:t>Your own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F65E4-BC6C-4507-837D-F2299EAD2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01B32-D1A0-401C-8867-70456BBB1E87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81639-FB72-4D3F-A9A1-614FE8070008}"/>
              </a:ext>
            </a:extLst>
          </p:cNvPr>
          <p:cNvSpPr txBox="1"/>
          <p:nvPr/>
        </p:nvSpPr>
        <p:spPr>
          <a:xfrm>
            <a:off x="179512" y="2960856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+mn-lt"/>
              </a:rPr>
              <a:t>Possible Suggestions</a:t>
            </a:r>
          </a:p>
          <a:p>
            <a:pPr algn="ctr"/>
            <a:endParaRPr lang="en-GB" b="1" dirty="0">
              <a:solidFill>
                <a:schemeClr val="tx2"/>
              </a:solidFill>
              <a:latin typeface="+mn-lt"/>
            </a:endParaRPr>
          </a:p>
          <a:p>
            <a:r>
              <a:rPr lang="en-GB" dirty="0"/>
              <a:t>1) Implementation of a different consensus algorithm (e.g. Proof-of-Stake)</a:t>
            </a:r>
          </a:p>
          <a:p>
            <a:r>
              <a:rPr lang="en-GB" dirty="0">
                <a:solidFill>
                  <a:schemeClr val="tx2"/>
                </a:solidFill>
                <a:latin typeface="+mn-lt"/>
              </a:rPr>
              <a:t>2) Create multiple nodes running in a local network, automating the </a:t>
            </a:r>
            <a:br>
              <a:rPr lang="en-GB" dirty="0">
                <a:solidFill>
                  <a:schemeClr val="tx2"/>
                </a:solidFill>
                <a:latin typeface="+mn-lt"/>
              </a:rPr>
            </a:br>
            <a:r>
              <a:rPr lang="en-GB" dirty="0">
                <a:solidFill>
                  <a:schemeClr val="tx2"/>
                </a:solidFill>
                <a:latin typeface="+mn-lt"/>
              </a:rPr>
              <a:t>      generation of transactions.</a:t>
            </a:r>
          </a:p>
          <a:p>
            <a:r>
              <a:rPr lang="en-GB" dirty="0"/>
              <a:t>3) (Advanced) Smart Contracts 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0363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Custom 1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000000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22848 UOR PPT standard HT v6.potx" id="{CEFEA074-D3AB-4F5D-847D-E410D972E27D}" vid="{B30DEDDB-CD2F-4B41-B102-188A90ADC8C4}"/>
    </a:ext>
  </a:extLst>
</a:theme>
</file>

<file path=ppt/theme/theme2.xml><?xml version="1.0" encoding="utf-8"?>
<a:theme xmlns:a="http://schemas.openxmlformats.org/drawingml/2006/main" name="1_UoR Theme off-white background">
  <a:themeElements>
    <a:clrScheme name="UoR colours black hyperlink text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000000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- Red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Orang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Jad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D2002E"/>
        </a:accent3>
        <a:accent4>
          <a:srgbClr val="8ABD24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Gree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009A84"/>
        </a:accent3>
        <a:accent4>
          <a:srgbClr val="D2002E"/>
        </a:accent4>
        <a:accent5>
          <a:srgbClr val="00AEEF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Cyan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D2002E"/>
        </a:accent5>
        <a:accent6>
          <a:srgbClr val="79679C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urple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- Pink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009A84"/>
        </a:accent3>
        <a:accent4>
          <a:srgbClr val="8ABD24"/>
        </a:accent4>
        <a:accent5>
          <a:srgbClr val="00AEEF"/>
        </a:accent5>
        <a:accent6>
          <a:srgbClr val="D2002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22848 UOR PPT standard HT v6.potx" id="{CEFEA074-D3AB-4F5D-847D-E410D972E27D}" vid="{C9DC04A4-0CAC-4C88-9061-C3D883DD65D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UoR_PPT_standard_updated_Dec_2019</Template>
  <TotalTime>6061</TotalTime>
  <Words>629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Arial Bold</vt:lpstr>
      <vt:lpstr>Effra</vt:lpstr>
      <vt:lpstr>Arial</vt:lpstr>
      <vt:lpstr>UoR Theme</vt:lpstr>
      <vt:lpstr>1_UoR Theme off-white background</vt:lpstr>
      <vt:lpstr>Practical Exercises and Coursework Support</vt:lpstr>
      <vt:lpstr>Assignment Tasks</vt:lpstr>
      <vt:lpstr>Threading during Proof-of-Work</vt:lpstr>
      <vt:lpstr>Adjusting the Difficulty Level in PoW</vt:lpstr>
      <vt:lpstr> Adjusting the Difficulty Level in PoW</vt:lpstr>
      <vt:lpstr>Adjusting the Difficulty Level in PoW</vt:lpstr>
      <vt:lpstr>Mining Settings</vt:lpstr>
      <vt:lpstr>Your own idea</vt:lpstr>
    </vt:vector>
  </TitlesOfParts>
  <Company>University of Reading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Faulkner</dc:creator>
  <cp:lastModifiedBy>Atta Badii</cp:lastModifiedBy>
  <cp:revision>203</cp:revision>
  <cp:lastPrinted>2006-09-19T14:59:33Z</cp:lastPrinted>
  <dcterms:created xsi:type="dcterms:W3CDTF">2021-01-04T09:43:56Z</dcterms:created>
  <dcterms:modified xsi:type="dcterms:W3CDTF">2021-03-12T07:17:17Z</dcterms:modified>
</cp:coreProperties>
</file>