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5"/>
  </p:notesMasterIdLst>
  <p:sldIdLst>
    <p:sldId id="256" r:id="rId2"/>
    <p:sldId id="257" r:id="rId3"/>
    <p:sldId id="270" r:id="rId4"/>
    <p:sldId id="265" r:id="rId5"/>
    <p:sldId id="258" r:id="rId6"/>
    <p:sldId id="260" r:id="rId7"/>
    <p:sldId id="259" r:id="rId8"/>
    <p:sldId id="261" r:id="rId9"/>
    <p:sldId id="262" r:id="rId10"/>
    <p:sldId id="269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082F6-D8AD-4FB0-8A40-B261EA19A2EB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FC9AA-6312-4B07-ACF7-4D972F074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93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Beast = Delphi </a:t>
            </a:r>
          </a:p>
          <a:p>
            <a:r>
              <a:rPr lang="en-GB" dirty="0" err="1"/>
              <a:t>PuPy</a:t>
            </a:r>
            <a:r>
              <a:rPr lang="en-GB" dirty="0"/>
              <a:t> – </a:t>
            </a:r>
            <a:r>
              <a:rPr lang="en-GB" dirty="0" err="1"/>
              <a:t>Crossplatform</a:t>
            </a:r>
            <a:r>
              <a:rPr lang="en-GB" dirty="0"/>
              <a:t> Python </a:t>
            </a:r>
          </a:p>
          <a:p>
            <a:r>
              <a:rPr lang="en-GB" dirty="0"/>
              <a:t>NJ/ KJ JRAT - Java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FC9AA-6312-4B07-ACF7-4D972F0742F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38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3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8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0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1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4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5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7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1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7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3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fi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fif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jf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D150E40B-7AD8-47BE-B13B-960A9F5C1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0A2A2-8C0B-4EFE-B82A-ABE58CD1C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4600" dirty="0">
                <a:solidFill>
                  <a:srgbClr val="FFFFFF"/>
                </a:solidFill>
              </a:rPr>
              <a:t>“Investigating the Parallels between using a RAT-Style Software for Malicious purposes and virtuous intent”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677FD-5D23-4F0C-9876-F2EC60C99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By Daniel Broomhead</a:t>
            </a:r>
          </a:p>
          <a:p>
            <a:r>
              <a:rPr lang="en-GB" dirty="0">
                <a:solidFill>
                  <a:srgbClr val="FFFFFF"/>
                </a:solidFill>
              </a:rPr>
              <a:t>27016005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44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E79B4-2AC6-45F8-844E-9239DC62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82" y="908957"/>
            <a:ext cx="3819375" cy="3352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Functionality &amp; Ideas: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30C0A8-3E5C-476B-A64B-4D4FDE8D5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B3E115-EA03-4CE6-932F-6FE16CA4E058}"/>
              </a:ext>
            </a:extLst>
          </p:cNvPr>
          <p:cNvSpPr txBox="1"/>
          <p:nvPr/>
        </p:nvSpPr>
        <p:spPr>
          <a:xfrm>
            <a:off x="4770990" y="908957"/>
            <a:ext cx="6620910" cy="522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Graphical user interface : either fully interactive or a graphical design made in console using ASCII art. 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Time out feature: Session terminates after extended period. 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Acknowledge/Accept Connection: Both parties must acknowledge and accept the connection. </a:t>
            </a:r>
          </a:p>
          <a:p>
            <a:pPr marL="685800" lvl="2">
              <a:lnSpc>
                <a:spcPct val="120000"/>
              </a:lnSpc>
              <a:spcAft>
                <a:spcPts val="600"/>
              </a:spcAft>
            </a:pPr>
            <a:r>
              <a:rPr lang="en-US" sz="1200" dirty="0"/>
              <a:t>This has been partially implemented but can be improved.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Client can terminate at any point. 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8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81D4-3DAC-4BB3-9DEA-EBA232BA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86388"/>
          </a:xfrm>
        </p:spPr>
        <p:txBody>
          <a:bodyPr/>
          <a:lstStyle/>
          <a:p>
            <a:r>
              <a:rPr lang="en-GB" dirty="0"/>
              <a:t>How it Works: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E0B5-D52C-42D6-9935-9FD951092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0674"/>
            <a:ext cx="10691265" cy="4148540"/>
          </a:xfrm>
        </p:spPr>
        <p:txBody>
          <a:bodyPr/>
          <a:lstStyle/>
          <a:p>
            <a:r>
              <a:rPr lang="en-GB" dirty="0"/>
              <a:t>Brief demo of code: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483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6DEE-7960-4A78-8CCD-24C1920B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needs to be discussed: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B31CC-B262-4A28-9E18-02945DA6B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problem being solved. </a:t>
            </a:r>
          </a:p>
          <a:p>
            <a:r>
              <a:rPr lang="en-GB" dirty="0"/>
              <a:t>The method used. </a:t>
            </a:r>
          </a:p>
          <a:p>
            <a:r>
              <a:rPr lang="en-GB" dirty="0"/>
              <a:t>Results obtained so far.</a:t>
            </a:r>
          </a:p>
          <a:p>
            <a:endParaRPr lang="en-GB" dirty="0"/>
          </a:p>
          <a:p>
            <a:r>
              <a:rPr lang="en-GB" dirty="0"/>
              <a:t>Introduction, methodology, implementation, results</a:t>
            </a:r>
          </a:p>
          <a:p>
            <a:r>
              <a:rPr lang="en-GB" dirty="0"/>
              <a:t>Background, Objectives, Algorithm, Scalability, applications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482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855A-8495-43EB-9AC4-70239FCF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</a:t>
            </a:r>
            <a:r>
              <a:rPr lang="en-GB" dirty="0" err="1"/>
              <a:t>i</a:t>
            </a:r>
            <a:r>
              <a:rPr lang="en-GB" dirty="0"/>
              <a:t>?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7007-14F1-4448-BF04-DEF9DEF2F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Daniel Broomhead</a:t>
            </a:r>
          </a:p>
          <a:p>
            <a:r>
              <a:rPr lang="en-GB" dirty="0"/>
              <a:t>27016005</a:t>
            </a:r>
          </a:p>
          <a:p>
            <a:r>
              <a:rPr lang="en-GB" dirty="0"/>
              <a:t>BCS Berkshire Student Chapter President</a:t>
            </a:r>
          </a:p>
          <a:p>
            <a:r>
              <a:rPr lang="en-GB" dirty="0"/>
              <a:t>BCS Open Source Specialist Group – Young Representative</a:t>
            </a:r>
          </a:p>
        </p:txBody>
      </p:sp>
    </p:spTree>
    <p:extLst>
      <p:ext uri="{BB962C8B-B14F-4D97-AF65-F5344CB8AC3E}">
        <p14:creationId xmlns:p14="http://schemas.microsoft.com/office/powerpoint/2010/main" val="233325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E569A-3E71-4EB6-8BF6-B63EF076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a Rat?  </a:t>
            </a:r>
            <a:br>
              <a:rPr lang="en-US" dirty="0"/>
            </a:b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Rat">
            <a:extLst>
              <a:ext uri="{FF2B5EF4-FFF2-40B4-BE49-F238E27FC236}">
                <a16:creationId xmlns:a16="http://schemas.microsoft.com/office/drawing/2014/main" id="{420E5C18-840C-4BA1-BFA7-39A499AD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0149" y="723901"/>
            <a:ext cx="5410200" cy="5410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B49580-0C5E-497E-B8C7-0A6557892853}"/>
              </a:ext>
            </a:extLst>
          </p:cNvPr>
          <p:cNvSpPr txBox="1"/>
          <p:nvPr/>
        </p:nvSpPr>
        <p:spPr>
          <a:xfrm>
            <a:off x="568062" y="2199045"/>
            <a:ext cx="84381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Remote Administration Tool:</a:t>
            </a:r>
          </a:p>
          <a:p>
            <a:r>
              <a:rPr lang="en-GB" dirty="0"/>
              <a:t>	Virtuous </a:t>
            </a:r>
          </a:p>
          <a:p>
            <a:r>
              <a:rPr lang="en-GB" dirty="0"/>
              <a:t>	Productive </a:t>
            </a:r>
          </a:p>
          <a:p>
            <a:r>
              <a:rPr lang="en-GB" dirty="0"/>
              <a:t>	Benevolent</a:t>
            </a:r>
          </a:p>
          <a:p>
            <a:r>
              <a:rPr lang="en-GB" dirty="0"/>
              <a:t>	Benignant 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Remote Access Trojan: </a:t>
            </a:r>
          </a:p>
          <a:p>
            <a:r>
              <a:rPr lang="en-GB" dirty="0"/>
              <a:t>	Promiscuous </a:t>
            </a:r>
          </a:p>
          <a:p>
            <a:r>
              <a:rPr lang="en-GB" dirty="0"/>
              <a:t>	Malicious</a:t>
            </a:r>
          </a:p>
          <a:p>
            <a:r>
              <a:rPr lang="en-GB" dirty="0"/>
              <a:t>	Deceitful</a:t>
            </a:r>
          </a:p>
          <a:p>
            <a:r>
              <a:rPr lang="en-GB" dirty="0"/>
              <a:t>	Surreptitious</a:t>
            </a:r>
          </a:p>
          <a:p>
            <a:r>
              <a:rPr lang="en-GB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A1A7C-3813-4DFE-B548-92D10E485B09}"/>
              </a:ext>
            </a:extLst>
          </p:cNvPr>
          <p:cNvSpPr txBox="1"/>
          <p:nvPr/>
        </p:nvSpPr>
        <p:spPr>
          <a:xfrm>
            <a:off x="2711115" y="5690067"/>
            <a:ext cx="629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The Heart of it, they are the same ideology and technology.</a:t>
            </a:r>
          </a:p>
        </p:txBody>
      </p:sp>
    </p:spTree>
    <p:extLst>
      <p:ext uri="{BB962C8B-B14F-4D97-AF65-F5344CB8AC3E}">
        <p14:creationId xmlns:p14="http://schemas.microsoft.com/office/powerpoint/2010/main" val="244703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8AF7-1CE6-476C-8A48-EC7F1906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Examples: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23B19B1-F791-4BE7-A9D7-3127E796A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154" y="922095"/>
            <a:ext cx="2286702" cy="1873251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A127074A-FCB0-438D-BE37-8909D383C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50" y="4542298"/>
            <a:ext cx="6972300" cy="22098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942CF8C-7FBE-4D7B-9162-ECCA476425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0" r="22984"/>
          <a:stretch/>
        </p:blipFill>
        <p:spPr>
          <a:xfrm>
            <a:off x="8394320" y="4542298"/>
            <a:ext cx="2024298" cy="2236932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E7EB00-41EC-43FF-B36A-2BF65D79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90" y="1551195"/>
            <a:ext cx="5160179" cy="2909094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3C1E802F-E8C3-45D9-A46E-32B4455058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07" y="760620"/>
            <a:ext cx="1865185" cy="790575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76DE557E-8731-4B0F-ADA1-040692B62B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2879139"/>
            <a:ext cx="2895600" cy="1581150"/>
          </a:xfrm>
          <a:prstGeom prst="rect">
            <a:avLst/>
          </a:prstGeom>
        </p:spPr>
      </p:pic>
      <p:pic>
        <p:nvPicPr>
          <p:cNvPr id="17" name="Picture 16" descr="Qr code&#10;&#10;Description automatically generated">
            <a:extLst>
              <a:ext uri="{FF2B5EF4-FFF2-40B4-BE49-F238E27FC236}">
                <a16:creationId xmlns:a16="http://schemas.microsoft.com/office/drawing/2014/main" id="{CD782FCB-0172-444A-9294-84A3989A3D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265" y="2942098"/>
            <a:ext cx="2857500" cy="1600200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267D3AFA-890C-4CC0-AA4D-89C99C7673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795674"/>
            <a:ext cx="3554974" cy="1999673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31D846C-8316-4CAA-BEA0-32E1D80BB44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1"/>
          <a:stretch/>
        </p:blipFill>
        <p:spPr>
          <a:xfrm>
            <a:off x="10497416" y="4630951"/>
            <a:ext cx="1454440" cy="2023684"/>
          </a:xfrm>
          <a:prstGeom prst="rect">
            <a:avLst/>
          </a:prstGeom>
        </p:spPr>
      </p:pic>
      <p:pic>
        <p:nvPicPr>
          <p:cNvPr id="23" name="Picture 2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C4FD653-35A8-4EC9-AF58-71E5B61657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2877356"/>
            <a:ext cx="28956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1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Many question marks on black background">
            <a:extLst>
              <a:ext uri="{FF2B5EF4-FFF2-40B4-BE49-F238E27FC236}">
                <a16:creationId xmlns:a16="http://schemas.microsoft.com/office/drawing/2014/main" id="{A69946A4-201A-42A2-897C-348CEFA65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2" name="Rectangle 3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81998-26FD-421F-974E-FE133B9B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5067300" cy="172775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Glossary &amp; Terms: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A9CA-0DCA-4BA5-8B5D-6A23A2BD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RATs used?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FD0A-761A-498D-83F8-218D463D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Remote Desktops</a:t>
            </a:r>
          </a:p>
          <a:p>
            <a:r>
              <a:rPr lang="en-GB" dirty="0"/>
              <a:t>Computers</a:t>
            </a:r>
          </a:p>
          <a:p>
            <a:r>
              <a:rPr lang="en-GB" dirty="0"/>
              <a:t>Remote access software</a:t>
            </a:r>
          </a:p>
          <a:p>
            <a:r>
              <a:rPr lang="en-GB" dirty="0"/>
              <a:t>Usually part of a bigger system</a:t>
            </a:r>
          </a:p>
          <a:p>
            <a:r>
              <a:rPr lang="en-GB" dirty="0"/>
              <a:t>Delivering a payload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69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8576-3FD6-4AFA-80B5-A29063A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Considerations for Rats: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BCA95-0974-4E3B-A0D6-4B956FDB3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Language: </a:t>
            </a:r>
          </a:p>
          <a:p>
            <a:r>
              <a:rPr lang="en-GB" dirty="0"/>
              <a:t>Methodology: </a:t>
            </a:r>
          </a:p>
          <a:p>
            <a:r>
              <a:rPr lang="en-GB" dirty="0"/>
              <a:t>System: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76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7E13-9DC4-4E03-8A08-5D81B18B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Rat: The Crucial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373B6-2D05-49D3-B091-EC4CC084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– multi </a:t>
            </a:r>
          </a:p>
          <a:p>
            <a:r>
              <a:rPr lang="en-GB" dirty="0"/>
              <a:t>TCP</a:t>
            </a:r>
          </a:p>
          <a:p>
            <a:r>
              <a:rPr lang="en-GB" dirty="0"/>
              <a:t>Sockets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42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49C2-827D-445F-A490-94F3B180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Functionality: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2766A-604A-4FCB-8FFA-4D1F8DC38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Send a console message.</a:t>
            </a:r>
          </a:p>
          <a:p>
            <a:r>
              <a:rPr lang="en-GB" dirty="0"/>
              <a:t>Shut down remotely.</a:t>
            </a:r>
          </a:p>
          <a:p>
            <a:r>
              <a:rPr lang="en-GB" dirty="0"/>
              <a:t>Copy and retrieve files, and folders.</a:t>
            </a:r>
          </a:p>
          <a:p>
            <a:r>
              <a:rPr lang="en-GB" dirty="0"/>
              <a:t>(non-interactive) Reverse Shell.</a:t>
            </a:r>
          </a:p>
          <a:p>
            <a:r>
              <a:rPr lang="en-GB" dirty="0"/>
              <a:t>Change current working directory on remote device.</a:t>
            </a:r>
          </a:p>
          <a:p>
            <a:r>
              <a:rPr lang="en-GB" dirty="0"/>
              <a:t>Disconnect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09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5CA0FA3D-96E7-4396-AF91-C2D9FBA5D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59A26-BD21-4BFE-8EB2-1FCD292B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Future Functionality &amp; Ideas: 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DFC3AD-4EEB-4A1B-92AF-CFD29F0E9309}"/>
              </a:ext>
            </a:extLst>
          </p:cNvPr>
          <p:cNvSpPr txBox="1"/>
          <p:nvPr/>
        </p:nvSpPr>
        <p:spPr>
          <a:xfrm>
            <a:off x="344905" y="3429000"/>
            <a:ext cx="1097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Send a file</a:t>
            </a:r>
          </a:p>
          <a:p>
            <a:r>
              <a:rPr lang="en-GB" dirty="0">
                <a:solidFill>
                  <a:schemeClr val="bg1"/>
                </a:solidFill>
              </a:rPr>
              <a:t>Run a file or script</a:t>
            </a:r>
          </a:p>
          <a:p>
            <a:r>
              <a:rPr lang="en-GB" dirty="0">
                <a:solidFill>
                  <a:schemeClr val="bg1"/>
                </a:solidFill>
              </a:rPr>
              <a:t>Take a Screenshot</a:t>
            </a:r>
          </a:p>
          <a:p>
            <a:r>
              <a:rPr lang="en-GB" dirty="0">
                <a:solidFill>
                  <a:schemeClr val="bg1"/>
                </a:solidFill>
              </a:rPr>
              <a:t>Key Logger (including start/stop commands)</a:t>
            </a:r>
          </a:p>
          <a:p>
            <a:r>
              <a:rPr lang="en-GB" dirty="0">
                <a:solidFill>
                  <a:schemeClr val="bg1"/>
                </a:solidFill>
              </a:rPr>
              <a:t>Get Clipboard Contents</a:t>
            </a:r>
          </a:p>
          <a:p>
            <a:r>
              <a:rPr lang="en-GB" dirty="0">
                <a:solidFill>
                  <a:schemeClr val="bg1"/>
                </a:solidFill>
              </a:rPr>
              <a:t>Retrieve keylogger files</a:t>
            </a:r>
          </a:p>
          <a:p>
            <a:r>
              <a:rPr lang="en-GB" dirty="0">
                <a:solidFill>
                  <a:schemeClr val="bg1"/>
                </a:solidFill>
              </a:rPr>
              <a:t>Lock Pc</a:t>
            </a:r>
          </a:p>
          <a:p>
            <a:r>
              <a:rPr lang="en-GB" dirty="0">
                <a:solidFill>
                  <a:schemeClr val="bg1"/>
                </a:solidFill>
              </a:rPr>
              <a:t>Possible Linux functionality</a:t>
            </a:r>
          </a:p>
          <a:p>
            <a:r>
              <a:rPr lang="en-GB" dirty="0">
                <a:solidFill>
                  <a:schemeClr val="bg1"/>
                </a:solidFill>
              </a:rPr>
              <a:t>Upload file</a:t>
            </a:r>
          </a:p>
          <a:p>
            <a:r>
              <a:rPr lang="en-GB" dirty="0">
                <a:solidFill>
                  <a:schemeClr val="bg1"/>
                </a:solidFill>
              </a:rPr>
              <a:t>*N.B. Some of these features will only be implemented to work on a Pc running windows 10*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82FBD-48AB-4FAD-BF1A-D5F08C2D42CD}"/>
              </a:ext>
            </a:extLst>
          </p:cNvPr>
          <p:cNvSpPr txBox="1"/>
          <p:nvPr/>
        </p:nvSpPr>
        <p:spPr>
          <a:xfrm>
            <a:off x="8662717" y="8682"/>
            <a:ext cx="352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*These features are ideas and not guaranteed to be added*</a:t>
            </a:r>
          </a:p>
        </p:txBody>
      </p:sp>
    </p:spTree>
    <p:extLst>
      <p:ext uri="{BB962C8B-B14F-4D97-AF65-F5344CB8AC3E}">
        <p14:creationId xmlns:p14="http://schemas.microsoft.com/office/powerpoint/2010/main" val="252147054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312E1C"/>
      </a:dk2>
      <a:lt2>
        <a:srgbClr val="F0F3F1"/>
      </a:lt2>
      <a:accent1>
        <a:srgbClr val="C34D92"/>
      </a:accent1>
      <a:accent2>
        <a:srgbClr val="B13BB1"/>
      </a:accent2>
      <a:accent3>
        <a:srgbClr val="924DC3"/>
      </a:accent3>
      <a:accent4>
        <a:srgbClr val="5D4AB8"/>
      </a:accent4>
      <a:accent5>
        <a:srgbClr val="4D6AC3"/>
      </a:accent5>
      <a:accent6>
        <a:srgbClr val="3B8AB1"/>
      </a:accent6>
      <a:hlink>
        <a:srgbClr val="3F4A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371</Words>
  <Application>Microsoft Office PowerPoint</Application>
  <PresentationFormat>Widescreen</PresentationFormat>
  <Paragraphs>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Calisto MT</vt:lpstr>
      <vt:lpstr>Univers Condensed</vt:lpstr>
      <vt:lpstr>ChronicleVTI</vt:lpstr>
      <vt:lpstr>“Investigating the Parallels between using a RAT-Style Software for Malicious purposes and virtuous intent”</vt:lpstr>
      <vt:lpstr>What is a Rat?   </vt:lpstr>
      <vt:lpstr>Examples: </vt:lpstr>
      <vt:lpstr>Glossary &amp; Terms:</vt:lpstr>
      <vt:lpstr>How are RATs used?  </vt:lpstr>
      <vt:lpstr>General Considerations for Rats:  </vt:lpstr>
      <vt:lpstr>My Rat: The Crucial Decisions</vt:lpstr>
      <vt:lpstr>Current Functionality:  </vt:lpstr>
      <vt:lpstr>Future Functionality &amp; Ideas:  </vt:lpstr>
      <vt:lpstr>Future Functionality &amp; Ideas:</vt:lpstr>
      <vt:lpstr>How it Works: </vt:lpstr>
      <vt:lpstr>What needs to be discussed:  </vt:lpstr>
      <vt:lpstr>Who am i?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“Investigating the Parallels between using a RAT-Style Software for Malicious purposes and virtuous intent”</dc:title>
  <dc:creator>Daniel Broomhead</dc:creator>
  <cp:lastModifiedBy>Daniel Broomhead</cp:lastModifiedBy>
  <cp:revision>25</cp:revision>
  <dcterms:created xsi:type="dcterms:W3CDTF">2021-02-06T21:53:32Z</dcterms:created>
  <dcterms:modified xsi:type="dcterms:W3CDTF">2021-02-15T17:35:00Z</dcterms:modified>
</cp:coreProperties>
</file>