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0" r:id="rId6"/>
    <p:sldId id="259" r:id="rId7"/>
    <p:sldId id="261" r:id="rId8"/>
    <p:sldId id="262" r:id="rId9"/>
    <p:sldId id="269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82F6-D8AD-4FB0-8A40-B261EA19A2EB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C9AA-6312-4B07-ACF7-4D972F074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3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Beast = Delphi </a:t>
            </a:r>
          </a:p>
          <a:p>
            <a:r>
              <a:rPr lang="en-GB" dirty="0" err="1"/>
              <a:t>PuPy</a:t>
            </a:r>
            <a:r>
              <a:rPr lang="en-GB" dirty="0"/>
              <a:t> – </a:t>
            </a:r>
            <a:r>
              <a:rPr lang="en-GB" dirty="0" err="1"/>
              <a:t>Crossplatform</a:t>
            </a:r>
            <a:r>
              <a:rPr lang="en-GB" dirty="0"/>
              <a:t> Python </a:t>
            </a:r>
          </a:p>
          <a:p>
            <a:r>
              <a:rPr lang="en-GB" dirty="0"/>
              <a:t>NJ/ KJ JRAT -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FC9AA-6312-4B07-ACF7-4D972F0742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fif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ingdojo.com/blog/top-7-programming-languages" TargetMode="External"/><Relationship Id="rId4" Type="http://schemas.openxmlformats.org/officeDocument/2006/relationships/hyperlink" Target="https://www.statista.com/chart/21017/most-popular-programming-languag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81D4-3DAC-4BB3-9DEA-EBA232BA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6388"/>
          </a:xfrm>
        </p:spPr>
        <p:txBody>
          <a:bodyPr/>
          <a:lstStyle/>
          <a:p>
            <a:r>
              <a:rPr lang="en-GB" dirty="0"/>
              <a:t>How it 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E0B5-D52C-42D6-9935-9FD951092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0674"/>
            <a:ext cx="10691265" cy="4148540"/>
          </a:xfrm>
        </p:spPr>
        <p:txBody>
          <a:bodyPr/>
          <a:lstStyle/>
          <a:p>
            <a:r>
              <a:rPr lang="en-GB" dirty="0"/>
              <a:t>Brief demo of code: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48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DEE-7960-4A78-8CCD-24C1920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needs to be discussed: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31CC-B262-4A28-9E18-02945DA6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being solved. </a:t>
            </a:r>
          </a:p>
          <a:p>
            <a:r>
              <a:rPr lang="en-GB" dirty="0"/>
              <a:t>The method used. </a:t>
            </a:r>
          </a:p>
          <a:p>
            <a:r>
              <a:rPr lang="en-GB" dirty="0"/>
              <a:t>Results obtained so far.</a:t>
            </a:r>
          </a:p>
          <a:p>
            <a:endParaRPr lang="en-GB" dirty="0"/>
          </a:p>
          <a:p>
            <a:r>
              <a:rPr lang="en-GB" dirty="0"/>
              <a:t>Introduction, methodology, implementation, results</a:t>
            </a:r>
          </a:p>
          <a:p>
            <a:r>
              <a:rPr lang="en-GB" dirty="0"/>
              <a:t>Background, Objectives, Algorithm, Scalability, applications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82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Open Source Specialist Group – Young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Rat?  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49580-0C5E-497E-B8C7-0A6557892853}"/>
              </a:ext>
            </a:extLst>
          </p:cNvPr>
          <p:cNvSpPr txBox="1"/>
          <p:nvPr/>
        </p:nvSpPr>
        <p:spPr>
          <a:xfrm>
            <a:off x="568062" y="2199045"/>
            <a:ext cx="8438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Administration Tool:</a:t>
            </a:r>
          </a:p>
          <a:p>
            <a:r>
              <a:rPr lang="en-GB" dirty="0"/>
              <a:t>	Virtuous </a:t>
            </a:r>
          </a:p>
          <a:p>
            <a:r>
              <a:rPr lang="en-GB" dirty="0"/>
              <a:t>	Productive </a:t>
            </a:r>
          </a:p>
          <a:p>
            <a:r>
              <a:rPr lang="en-GB" dirty="0"/>
              <a:t>	Benevolent</a:t>
            </a:r>
          </a:p>
          <a:p>
            <a:r>
              <a:rPr lang="en-GB" dirty="0"/>
              <a:t>	Benignant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Remote Access Trojan: </a:t>
            </a:r>
          </a:p>
          <a:p>
            <a:r>
              <a:rPr lang="en-GB" dirty="0"/>
              <a:t>	Promiscuous </a:t>
            </a:r>
          </a:p>
          <a:p>
            <a:r>
              <a:rPr lang="en-GB" dirty="0"/>
              <a:t>	Malicious</a:t>
            </a:r>
          </a:p>
          <a:p>
            <a:r>
              <a:rPr lang="en-GB" dirty="0"/>
              <a:t>	Deceitful</a:t>
            </a:r>
          </a:p>
          <a:p>
            <a:r>
              <a:rPr lang="en-GB" dirty="0"/>
              <a:t>	Surreptitious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A1A7C-3813-4DFE-B548-92D10E485B09}"/>
              </a:ext>
            </a:extLst>
          </p:cNvPr>
          <p:cNvSpPr txBox="1"/>
          <p:nvPr/>
        </p:nvSpPr>
        <p:spPr>
          <a:xfrm>
            <a:off x="2711115" y="5690067"/>
            <a:ext cx="62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Heart of it, they are the same ideology and technology.</a:t>
            </a:r>
          </a:p>
        </p:txBody>
      </p:sp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Administration 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r>
              <a:rPr lang="en-GB" dirty="0"/>
              <a:t>Delivering a payload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AF7-1CE6-476C-8A48-EC7F1906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3B19B1-F791-4BE7-A9D7-3127E796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4" y="922095"/>
            <a:ext cx="2286702" cy="1873251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127074A-FCB0-438D-BE37-8909D383C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0" y="4542298"/>
            <a:ext cx="6972300" cy="22098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42CF8C-7FBE-4D7B-9162-ECCA47642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0" r="22984"/>
          <a:stretch/>
        </p:blipFill>
        <p:spPr>
          <a:xfrm>
            <a:off x="8394320" y="4542298"/>
            <a:ext cx="2024298" cy="223693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7EB00-41EC-43FF-B36A-2BF65D79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0" y="1551195"/>
            <a:ext cx="5160179" cy="290909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3C1E802F-E8C3-45D9-A46E-32B445505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7" y="760620"/>
            <a:ext cx="1865185" cy="790575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6DE557E-8731-4B0F-ADA1-040692B62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9139"/>
            <a:ext cx="2895600" cy="1581150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CD782FCB-0172-444A-9294-84A3989A3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65" y="2942098"/>
            <a:ext cx="2857500" cy="16002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67D3AFA-890C-4CC0-AA4D-89C99C76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795674"/>
            <a:ext cx="3554974" cy="1999673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D846C-8316-4CAA-BEA0-32E1D80B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1"/>
          <a:stretch/>
        </p:blipFill>
        <p:spPr>
          <a:xfrm>
            <a:off x="10497416" y="4630951"/>
            <a:ext cx="1454440" cy="2023684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4FD653-35A8-4EC9-AF58-71E5B61657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7356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1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Considerations for Rats: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CA95-0974-4E3B-A0D6-4B956FDB3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Language: </a:t>
            </a:r>
          </a:p>
          <a:p>
            <a:r>
              <a:rPr lang="en-GB" dirty="0"/>
              <a:t>Methodology: </a:t>
            </a:r>
          </a:p>
          <a:p>
            <a:r>
              <a:rPr lang="en-GB" dirty="0"/>
              <a:t>System: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>
            <a:normAutofit/>
          </a:bodyPr>
          <a:lstStyle/>
          <a:p>
            <a:r>
              <a:rPr lang="en-GB"/>
              <a:t>My Rat: The Crucial Decisions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3666F78-0076-4BF5-9A5A-629589321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211226"/>
            <a:ext cx="2490273" cy="343485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CE3F82-30F1-4CD1-B74B-19D4B86BD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63" y="3175349"/>
            <a:ext cx="2490273" cy="150661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302" y="2067248"/>
            <a:ext cx="4769598" cy="3811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Language Chosen:  Python (3)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Python 2 </a:t>
            </a:r>
            <a:r>
              <a:rPr lang="en-GB" sz="1500" dirty="0">
                <a:sym typeface="Wingdings" panose="05000000000000000000" pitchFamily="2" charset="2"/>
              </a:rPr>
              <a:t> </a:t>
            </a:r>
            <a:r>
              <a:rPr lang="en-GB" sz="1500" dirty="0"/>
              <a:t>Deprecated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Python 3 </a:t>
            </a:r>
            <a:r>
              <a:rPr lang="en-GB" sz="1500" dirty="0">
                <a:sym typeface="Wingdings" panose="05000000000000000000" pitchFamily="2" charset="2"/>
              </a:rPr>
              <a:t> </a:t>
            </a:r>
            <a:r>
              <a:rPr lang="en-GB" sz="1500" dirty="0"/>
              <a:t> Gaining popularity faster than ever</a:t>
            </a:r>
          </a:p>
          <a:p>
            <a:pPr lvl="2">
              <a:lnSpc>
                <a:spcPct val="110000"/>
              </a:lnSpc>
            </a:pPr>
            <a:r>
              <a:rPr lang="en-GB" sz="1500" dirty="0"/>
              <a:t>Confident in this language</a:t>
            </a:r>
          </a:p>
          <a:p>
            <a:pPr lvl="2">
              <a:lnSpc>
                <a:spcPct val="110000"/>
              </a:lnSpc>
            </a:pPr>
            <a:r>
              <a:rPr lang="en-GB" sz="1500" dirty="0" err="1"/>
              <a:t>CrossPlatform</a:t>
            </a:r>
            <a:endParaRPr lang="en-GB" sz="1500" dirty="0"/>
          </a:p>
          <a:p>
            <a:pPr lvl="2">
              <a:lnSpc>
                <a:spcPct val="110000"/>
              </a:lnSpc>
            </a:pPr>
            <a:r>
              <a:rPr lang="en-GB" sz="1500" dirty="0">
                <a:hlinkClick r:id="rId4"/>
              </a:rPr>
              <a:t>https://www.statista.com/chart/21017/most-popular-programming-languages/</a:t>
            </a:r>
            <a:endParaRPr lang="en-GB" sz="1500" dirty="0"/>
          </a:p>
          <a:p>
            <a:pPr lvl="2">
              <a:lnSpc>
                <a:spcPct val="110000"/>
              </a:lnSpc>
            </a:pPr>
            <a:r>
              <a:rPr lang="en-GB" sz="1500" dirty="0">
                <a:hlinkClick r:id="rId5"/>
              </a:rPr>
              <a:t>https://www.codingdojo.com/blog/top-7-programming-languages</a:t>
            </a:r>
            <a:endParaRPr lang="en-GB" sz="1500" dirty="0"/>
          </a:p>
          <a:p>
            <a:pPr lvl="2">
              <a:lnSpc>
                <a:spcPct val="110000"/>
              </a:lnSpc>
            </a:pP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TCP – Socket programming</a:t>
            </a:r>
          </a:p>
          <a:p>
            <a:pPr>
              <a:lnSpc>
                <a:spcPct val="110000"/>
              </a:lnSpc>
            </a:pPr>
            <a:endParaRPr lang="en-GB" sz="15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Functionality: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766A-604A-4FCB-8FFA-4D1F8DC3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 a console message.</a:t>
            </a:r>
          </a:p>
          <a:p>
            <a:r>
              <a:rPr lang="en-GB" dirty="0"/>
              <a:t>Shut down remotely.</a:t>
            </a:r>
          </a:p>
          <a:p>
            <a:r>
              <a:rPr lang="en-GB" dirty="0"/>
              <a:t>Copy and retrieve files, and folders.</a:t>
            </a:r>
          </a:p>
          <a:p>
            <a:r>
              <a:rPr lang="en-GB" dirty="0"/>
              <a:t>(non-interactive) Reverse Shell.</a:t>
            </a:r>
          </a:p>
          <a:p>
            <a:r>
              <a:rPr lang="en-GB" dirty="0"/>
              <a:t>Change current working directory on remote device.</a:t>
            </a:r>
          </a:p>
          <a:p>
            <a:r>
              <a:rPr lang="en-GB" dirty="0"/>
              <a:t>Disconnect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CA0FA3D-96E7-4396-AF91-C2D9FBA5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59A26-BD21-4BFE-8EB2-1FCD292B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Future Functionality &amp; Ideas: 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DFC3AD-4EEB-4A1B-92AF-CFD29F0E9309}"/>
              </a:ext>
            </a:extLst>
          </p:cNvPr>
          <p:cNvSpPr txBox="1"/>
          <p:nvPr/>
        </p:nvSpPr>
        <p:spPr>
          <a:xfrm>
            <a:off x="344905" y="342900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Send a file</a:t>
            </a:r>
          </a:p>
          <a:p>
            <a:r>
              <a:rPr lang="en-GB" dirty="0">
                <a:solidFill>
                  <a:schemeClr val="bg1"/>
                </a:solidFill>
              </a:rPr>
              <a:t>Run a file or script</a:t>
            </a:r>
          </a:p>
          <a:p>
            <a:r>
              <a:rPr lang="en-GB" dirty="0">
                <a:solidFill>
                  <a:schemeClr val="bg1"/>
                </a:solidFill>
              </a:rPr>
              <a:t>Take a Screenshot</a:t>
            </a:r>
          </a:p>
          <a:p>
            <a:r>
              <a:rPr lang="en-GB" dirty="0">
                <a:solidFill>
                  <a:schemeClr val="bg1"/>
                </a:solidFill>
              </a:rPr>
              <a:t>Key Logger (including start/stop commands)</a:t>
            </a:r>
          </a:p>
          <a:p>
            <a:r>
              <a:rPr lang="en-GB" dirty="0">
                <a:solidFill>
                  <a:schemeClr val="bg1"/>
                </a:solidFill>
              </a:rPr>
              <a:t>Get Clipboard Contents</a:t>
            </a:r>
          </a:p>
          <a:p>
            <a:r>
              <a:rPr lang="en-GB" dirty="0">
                <a:solidFill>
                  <a:schemeClr val="bg1"/>
                </a:solidFill>
              </a:rPr>
              <a:t>Retrieve keylogger files</a:t>
            </a:r>
          </a:p>
          <a:p>
            <a:r>
              <a:rPr lang="en-GB" dirty="0">
                <a:solidFill>
                  <a:schemeClr val="bg1"/>
                </a:solidFill>
              </a:rPr>
              <a:t>Lock Pc</a:t>
            </a:r>
          </a:p>
          <a:p>
            <a:r>
              <a:rPr lang="en-GB" dirty="0">
                <a:solidFill>
                  <a:schemeClr val="bg1"/>
                </a:solidFill>
              </a:rPr>
              <a:t>Possible Linux functionality</a:t>
            </a:r>
          </a:p>
          <a:p>
            <a:r>
              <a:rPr lang="en-GB" dirty="0">
                <a:solidFill>
                  <a:schemeClr val="bg1"/>
                </a:solidFill>
              </a:rPr>
              <a:t>Upload file</a:t>
            </a:r>
          </a:p>
          <a:p>
            <a:r>
              <a:rPr lang="en-GB" dirty="0">
                <a:solidFill>
                  <a:schemeClr val="bg1"/>
                </a:solidFill>
              </a:rPr>
              <a:t>*N.B. Some of these features will only be implemented to work on a Pc running windows 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82FBD-48AB-4FAD-BF1A-D5F08C2D42CD}"/>
              </a:ext>
            </a:extLst>
          </p:cNvPr>
          <p:cNvSpPr txBox="1"/>
          <p:nvPr/>
        </p:nvSpPr>
        <p:spPr>
          <a:xfrm>
            <a:off x="8662717" y="8682"/>
            <a:ext cx="3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*These features are ideas and not guaranteed to be added*</a:t>
            </a:r>
          </a:p>
        </p:txBody>
      </p:sp>
    </p:spTree>
    <p:extLst>
      <p:ext uri="{BB962C8B-B14F-4D97-AF65-F5344CB8AC3E}">
        <p14:creationId xmlns:p14="http://schemas.microsoft.com/office/powerpoint/2010/main" val="252147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82" y="908957"/>
            <a:ext cx="3819375" cy="3352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0C0A8-3E5C-476B-A64B-4D4FDE8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70990" y="908957"/>
            <a:ext cx="6620910" cy="522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Acknowledge/Accept Connection: Both parties must acknowledge and accept the connection. </a:t>
            </a:r>
          </a:p>
          <a:p>
            <a:pPr marL="685800" lvl="2">
              <a:lnSpc>
                <a:spcPct val="120000"/>
              </a:lnSpc>
              <a:spcAft>
                <a:spcPts val="600"/>
              </a:spcAft>
            </a:pPr>
            <a:r>
              <a:rPr lang="en-US" sz="1200" dirty="0"/>
              <a:t>This has been partially implemented but can be improved.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 can terminate at any point.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420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Univers Condensed</vt:lpstr>
      <vt:lpstr>ChronicleVTI</vt:lpstr>
      <vt:lpstr>“Investigating the Parallels between using a RAT-Style Software for Malicious purposes and virtuous intent”</vt:lpstr>
      <vt:lpstr>What is a Rat?   </vt:lpstr>
      <vt:lpstr>How are RATs used?  </vt:lpstr>
      <vt:lpstr>Examples: </vt:lpstr>
      <vt:lpstr>General Considerations for Rats:  </vt:lpstr>
      <vt:lpstr>My Rat: The Crucial Decisions</vt:lpstr>
      <vt:lpstr>Current Functionality:  </vt:lpstr>
      <vt:lpstr>Future Functionality &amp; Ideas:  </vt:lpstr>
      <vt:lpstr>Future Functionality &amp; Ideas:</vt:lpstr>
      <vt:lpstr>How it Works: </vt:lpstr>
      <vt:lpstr>What needs to be discussed:  </vt:lpstr>
      <vt:lpstr>Who am i?  </vt:lpstr>
      <vt:lpstr>Glossary &amp; Terms: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26</cp:revision>
  <dcterms:created xsi:type="dcterms:W3CDTF">2021-02-06T21:53:32Z</dcterms:created>
  <dcterms:modified xsi:type="dcterms:W3CDTF">2021-02-24T00:47:56Z</dcterms:modified>
</cp:coreProperties>
</file>