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4"/>
  </p:sldMasterIdLst>
  <p:notesMasterIdLst>
    <p:notesMasterId r:id="rId25"/>
  </p:notesMasterIdLst>
  <p:sldIdLst>
    <p:sldId id="256" r:id="rId5"/>
    <p:sldId id="257" r:id="rId6"/>
    <p:sldId id="259" r:id="rId7"/>
    <p:sldId id="261" r:id="rId8"/>
    <p:sldId id="262" r:id="rId9"/>
    <p:sldId id="265" r:id="rId10"/>
    <p:sldId id="267" r:id="rId11"/>
    <p:sldId id="266" r:id="rId12"/>
    <p:sldId id="268" r:id="rId13"/>
    <p:sldId id="263" r:id="rId14"/>
    <p:sldId id="269" r:id="rId15"/>
    <p:sldId id="270" r:id="rId16"/>
    <p:sldId id="277" r:id="rId17"/>
    <p:sldId id="271" r:id="rId18"/>
    <p:sldId id="272" r:id="rId19"/>
    <p:sldId id="275" r:id="rId20"/>
    <p:sldId id="273" r:id="rId21"/>
    <p:sldId id="274" r:id="rId22"/>
    <p:sldId id="276" r:id="rId23"/>
    <p:sldId id="25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8D44FC-6B11-4939-B37C-66D8EE2CDF80}" v="17" dt="2025-05-12T06:05:12.5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60" d="100"/>
          <a:sy n="60" d="100"/>
        </p:scale>
        <p:origin x="538"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525F1B-8F35-42A5-B995-9AB310C7CF5C}" type="datetimeFigureOut">
              <a:rPr lang="en-US" smtClean="0"/>
              <a:t>5/13/2025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6125AB7-F860-4547-A5D1-D1FC3090886C}" type="slidenum">
              <a:rPr lang="en-US" smtClean="0"/>
              <a:t>‹#›</a:t>
            </a:fld>
            <a:endParaRPr lang="en-US"/>
          </a:p>
        </p:txBody>
      </p:sp>
    </p:spTree>
    <p:extLst>
      <p:ext uri="{BB962C8B-B14F-4D97-AF65-F5344CB8AC3E}">
        <p14:creationId xmlns:p14="http://schemas.microsoft.com/office/powerpoint/2010/main" val="634827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3</a:t>
            </a:fld>
            <a:endParaRPr lang="en-US"/>
          </a:p>
        </p:txBody>
      </p:sp>
    </p:spTree>
    <p:extLst>
      <p:ext uri="{BB962C8B-B14F-4D97-AF65-F5344CB8AC3E}">
        <p14:creationId xmlns:p14="http://schemas.microsoft.com/office/powerpoint/2010/main" val="3026020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8</a:t>
            </a:fld>
            <a:endParaRPr lang="en-US"/>
          </a:p>
        </p:txBody>
      </p:sp>
    </p:spTree>
    <p:extLst>
      <p:ext uri="{BB962C8B-B14F-4D97-AF65-F5344CB8AC3E}">
        <p14:creationId xmlns:p14="http://schemas.microsoft.com/office/powerpoint/2010/main" val="13327283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14</a:t>
            </a:fld>
            <a:endParaRPr lang="en-US"/>
          </a:p>
        </p:txBody>
      </p:sp>
    </p:spTree>
    <p:extLst>
      <p:ext uri="{BB962C8B-B14F-4D97-AF65-F5344CB8AC3E}">
        <p14:creationId xmlns:p14="http://schemas.microsoft.com/office/powerpoint/2010/main" val="19740955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16</a:t>
            </a:fld>
            <a:endParaRPr lang="en-US"/>
          </a:p>
        </p:txBody>
      </p:sp>
    </p:spTree>
    <p:extLst>
      <p:ext uri="{BB962C8B-B14F-4D97-AF65-F5344CB8AC3E}">
        <p14:creationId xmlns:p14="http://schemas.microsoft.com/office/powerpoint/2010/main" val="32680136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17</a:t>
            </a:fld>
            <a:endParaRPr lang="en-US"/>
          </a:p>
        </p:txBody>
      </p:sp>
    </p:spTree>
    <p:extLst>
      <p:ext uri="{BB962C8B-B14F-4D97-AF65-F5344CB8AC3E}">
        <p14:creationId xmlns:p14="http://schemas.microsoft.com/office/powerpoint/2010/main" val="386705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6125AB7-F860-4547-A5D1-D1FC3090886C}" type="slidenum">
              <a:rPr lang="en-US" smtClean="0"/>
              <a:t>20</a:t>
            </a:fld>
            <a:endParaRPr lang="en-US"/>
          </a:p>
        </p:txBody>
      </p:sp>
    </p:spTree>
    <p:extLst>
      <p:ext uri="{BB962C8B-B14F-4D97-AF65-F5344CB8AC3E}">
        <p14:creationId xmlns:p14="http://schemas.microsoft.com/office/powerpoint/2010/main" val="29524199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47304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8232971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366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35961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89491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500554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50491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14845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002262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66709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5/13/2025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867083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5/13/2025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73143575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www.zillow.com/research/zhvi-methodology-2019-high-26244/" TargetMode="External"/><Relationship Id="rId3" Type="http://schemas.openxmlformats.org/officeDocument/2006/relationships/hyperlink" Target="https://data.census.gov/" TargetMode="External"/><Relationship Id="rId7" Type="http://schemas.openxmlformats.org/officeDocument/2006/relationships/hyperlink" Target="https://www.zillow.com/research/"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hyperlink" Target="https://www.census.gov/programs-surveys/acs/data.html" TargetMode="External"/><Relationship Id="rId11" Type="http://schemas.openxmlformats.org/officeDocument/2006/relationships/hyperlink" Target="https://opendata.dc.gov/" TargetMode="External"/><Relationship Id="rId5" Type="http://schemas.openxmlformats.org/officeDocument/2006/relationships/hyperlink" Target="https://www.census.gov/housing/hvs/index.html" TargetMode="External"/><Relationship Id="rId10" Type="http://schemas.openxmlformats.org/officeDocument/2006/relationships/hyperlink" Target="https://data.montgomerycountymd.gov/" TargetMode="External"/><Relationship Id="rId4" Type="http://schemas.openxmlformats.org/officeDocument/2006/relationships/hyperlink" Target="https://www.census.gov/construction/nrc/index.html" TargetMode="External"/><Relationship Id="rId9" Type="http://schemas.openxmlformats.org/officeDocument/2006/relationships/hyperlink" Target="https://www.realtor.com/research/"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8" name="Rectangle 1037">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028" name="Picture 4" descr="Unusual Homes Around the World - The Atlantic">
            <a:extLst>
              <a:ext uri="{FF2B5EF4-FFF2-40B4-BE49-F238E27FC236}">
                <a16:creationId xmlns:a16="http://schemas.microsoft.com/office/drawing/2014/main" id="{22CE120E-70D4-DB1D-D18D-633BDB1E02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608" t="19470" r="2483"/>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1040" name="Rectangle 1039">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7840"/>
            <a:ext cx="12191999" cy="128016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5E6F8B1-51E5-6F12-FF48-5D486B09E6C4}"/>
              </a:ext>
            </a:extLst>
          </p:cNvPr>
          <p:cNvSpPr>
            <a:spLocks noGrp="1"/>
          </p:cNvSpPr>
          <p:nvPr>
            <p:ph type="ctrTitle"/>
          </p:nvPr>
        </p:nvSpPr>
        <p:spPr>
          <a:xfrm>
            <a:off x="320039" y="5731580"/>
            <a:ext cx="8196431" cy="960120"/>
          </a:xfrm>
          <a:ln>
            <a:noFill/>
          </a:ln>
        </p:spPr>
        <p:txBody>
          <a:bodyPr anchor="ctr">
            <a:normAutofit/>
          </a:bodyPr>
          <a:lstStyle/>
          <a:p>
            <a:r>
              <a:rPr lang="en-US" sz="4400" dirty="0"/>
              <a:t>Rental Housing Market</a:t>
            </a:r>
          </a:p>
        </p:txBody>
      </p:sp>
      <p:sp>
        <p:nvSpPr>
          <p:cNvPr id="3" name="Subtitle 2">
            <a:extLst>
              <a:ext uri="{FF2B5EF4-FFF2-40B4-BE49-F238E27FC236}">
                <a16:creationId xmlns:a16="http://schemas.microsoft.com/office/drawing/2014/main" id="{9F96EF3D-7731-0D2C-0916-564C148F8846}"/>
              </a:ext>
            </a:extLst>
          </p:cNvPr>
          <p:cNvSpPr>
            <a:spLocks noGrp="1"/>
          </p:cNvSpPr>
          <p:nvPr>
            <p:ph type="subTitle" idx="1"/>
          </p:nvPr>
        </p:nvSpPr>
        <p:spPr>
          <a:xfrm>
            <a:off x="8604503" y="5731580"/>
            <a:ext cx="3392781" cy="960120"/>
          </a:xfrm>
        </p:spPr>
        <p:txBody>
          <a:bodyPr anchor="ctr">
            <a:noAutofit/>
          </a:bodyPr>
          <a:lstStyle/>
          <a:p>
            <a:pPr algn="r"/>
            <a:r>
              <a:rPr lang="en-US" sz="1000" dirty="0"/>
              <a:t>Danny Cabrera</a:t>
            </a:r>
          </a:p>
          <a:p>
            <a:pPr algn="r"/>
            <a:r>
              <a:rPr lang="en-US" sz="1000" dirty="0"/>
              <a:t>Data 205</a:t>
            </a:r>
          </a:p>
          <a:p>
            <a:pPr algn="r"/>
            <a:r>
              <a:rPr lang="en-US" sz="1000" dirty="0"/>
              <a:t>Prof. Perine</a:t>
            </a:r>
          </a:p>
          <a:p>
            <a:pPr algn="r"/>
            <a:r>
              <a:rPr lang="en-US" sz="1000" dirty="0"/>
              <a:t>Montgomery College Spring 2025</a:t>
            </a:r>
          </a:p>
          <a:p>
            <a:pPr algn="r"/>
            <a:endParaRPr lang="en-US" sz="1000" dirty="0"/>
          </a:p>
        </p:txBody>
      </p:sp>
    </p:spTree>
    <p:extLst>
      <p:ext uri="{BB962C8B-B14F-4D97-AF65-F5344CB8AC3E}">
        <p14:creationId xmlns:p14="http://schemas.microsoft.com/office/powerpoint/2010/main" val="382179044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ED3A2-8C73-6D5B-9754-6FE7699A78BC}"/>
              </a:ext>
            </a:extLst>
          </p:cNvPr>
          <p:cNvSpPr>
            <a:spLocks noGrp="1"/>
          </p:cNvSpPr>
          <p:nvPr>
            <p:ph type="title"/>
          </p:nvPr>
        </p:nvSpPr>
        <p:spPr/>
        <p:txBody>
          <a:bodyPr/>
          <a:lstStyle/>
          <a:p>
            <a:r>
              <a:rPr lang="en-US" sz="4400" dirty="0"/>
              <a:t>Money Talks</a:t>
            </a:r>
            <a:endParaRPr lang="en-US" dirty="0"/>
          </a:p>
        </p:txBody>
      </p:sp>
      <p:sp>
        <p:nvSpPr>
          <p:cNvPr id="3" name="Content Placeholder 2">
            <a:extLst>
              <a:ext uri="{FF2B5EF4-FFF2-40B4-BE49-F238E27FC236}">
                <a16:creationId xmlns:a16="http://schemas.microsoft.com/office/drawing/2014/main" id="{096B091D-63C9-6CEB-16B8-B3BAF0006311}"/>
              </a:ext>
            </a:extLst>
          </p:cNvPr>
          <p:cNvSpPr>
            <a:spLocks noGrp="1"/>
          </p:cNvSpPr>
          <p:nvPr>
            <p:ph idx="1"/>
          </p:nvPr>
        </p:nvSpPr>
        <p:spPr>
          <a:xfrm>
            <a:off x="515112" y="2112264"/>
            <a:ext cx="11155680" cy="3767328"/>
          </a:xfrm>
        </p:spPr>
        <p:txBody>
          <a:bodyPr/>
          <a:lstStyle/>
          <a:p>
            <a:r>
              <a:rPr lang="en-US" dirty="0"/>
              <a:t>It’s easy to say that would want to live anywhere in the US. But for many they can’t live that dream.</a:t>
            </a:r>
          </a:p>
          <a:p>
            <a:r>
              <a:rPr lang="en-US" dirty="0"/>
              <a:t>Imagine living in cities like of New York, Chicago, Los Angeles, Miami, Portland, Seattle, Denver, San Diego, etc.</a:t>
            </a:r>
          </a:p>
          <a:p>
            <a:r>
              <a:rPr lang="en-US" dirty="0"/>
              <a:t>These cities tend to be very expensive for the average individual. In fact all those mentioned above are in the top 30 most expensive cities in the US</a:t>
            </a:r>
          </a:p>
          <a:p>
            <a:r>
              <a:rPr lang="en-US" dirty="0"/>
              <a:t>So that leaves many seeking an opportunity to make big city money without having to live in the big cities. In these next few slides I’ll go over one of these smaller cities outside of a bigger city.</a:t>
            </a:r>
          </a:p>
        </p:txBody>
      </p:sp>
    </p:spTree>
    <p:extLst>
      <p:ext uri="{BB962C8B-B14F-4D97-AF65-F5344CB8AC3E}">
        <p14:creationId xmlns:p14="http://schemas.microsoft.com/office/powerpoint/2010/main" val="28933495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00" name="Rectangle 109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C73DED8-DA0D-3F6F-216B-92EDD32A9512}"/>
              </a:ext>
            </a:extLst>
          </p:cNvPr>
          <p:cNvSpPr>
            <a:spLocks noGrp="1"/>
          </p:cNvSpPr>
          <p:nvPr>
            <p:ph type="title"/>
          </p:nvPr>
        </p:nvSpPr>
        <p:spPr>
          <a:xfrm>
            <a:off x="521208" y="978408"/>
            <a:ext cx="6300216" cy="1325880"/>
          </a:xfrm>
        </p:spPr>
        <p:txBody>
          <a:bodyPr>
            <a:normAutofit/>
          </a:bodyPr>
          <a:lstStyle/>
          <a:p>
            <a:pPr>
              <a:lnSpc>
                <a:spcPct val="90000"/>
              </a:lnSpc>
            </a:pPr>
            <a:r>
              <a:rPr lang="en-US" b="1" kern="1200" dirty="0">
                <a:latin typeface="+mj-lt"/>
                <a:ea typeface="+mj-ea"/>
                <a:cs typeface="+mj-cs"/>
              </a:rPr>
              <a:t>DC and </a:t>
            </a:r>
            <a:r>
              <a:rPr lang="en-US" dirty="0"/>
              <a:t>R</a:t>
            </a:r>
            <a:r>
              <a:rPr lang="en-US" b="1" kern="1200" dirty="0">
                <a:latin typeface="+mj-lt"/>
                <a:ea typeface="+mj-ea"/>
                <a:cs typeface="+mj-cs"/>
              </a:rPr>
              <a:t>ockville Comparison</a:t>
            </a:r>
            <a:endParaRPr lang="en-US" dirty="0"/>
          </a:p>
        </p:txBody>
      </p:sp>
      <p:sp>
        <p:nvSpPr>
          <p:cNvPr id="1101" name="Rectangle 110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1030" name="Picture 6">
            <a:extLst>
              <a:ext uri="{FF2B5EF4-FFF2-40B4-BE49-F238E27FC236}">
                <a16:creationId xmlns:a16="http://schemas.microsoft.com/office/drawing/2014/main" id="{B6926F24-C914-0E3C-944A-2419F5B1F41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22066" y="3046637"/>
            <a:ext cx="9947868" cy="365584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6E7B7B50-0E5D-9757-138D-7D4665A8ED25}"/>
              </a:ext>
            </a:extLst>
          </p:cNvPr>
          <p:cNvSpPr>
            <a:spLocks noGrp="1"/>
          </p:cNvSpPr>
          <p:nvPr>
            <p:ph idx="1"/>
          </p:nvPr>
        </p:nvSpPr>
        <p:spPr>
          <a:xfrm>
            <a:off x="5385816" y="1088136"/>
            <a:ext cx="6281928" cy="2016805"/>
          </a:xfrm>
        </p:spPr>
        <p:txBody>
          <a:bodyPr>
            <a:normAutofit lnSpcReduction="10000"/>
          </a:bodyPr>
          <a:lstStyle/>
          <a:p>
            <a:r>
              <a:rPr lang="en-US" dirty="0"/>
              <a:t>After looking at the national data, I decided to take a more local approach</a:t>
            </a:r>
          </a:p>
          <a:p>
            <a:r>
              <a:rPr lang="en-US" dirty="0"/>
              <a:t>In these two graphs the median home sale and the median rent for 1 bedroom apartment are compared</a:t>
            </a:r>
          </a:p>
          <a:p>
            <a:r>
              <a:rPr lang="en-US" dirty="0"/>
              <a:t>As we can Rockville is more affordable than dc over the course of the last 5 years</a:t>
            </a:r>
          </a:p>
        </p:txBody>
      </p:sp>
    </p:spTree>
    <p:extLst>
      <p:ext uri="{BB962C8B-B14F-4D97-AF65-F5344CB8AC3E}">
        <p14:creationId xmlns:p14="http://schemas.microsoft.com/office/powerpoint/2010/main" val="27320412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BF88322-95EE-E645-0F42-F6E8E808D447}"/>
              </a:ext>
            </a:extLst>
          </p:cNvPr>
          <p:cNvSpPr>
            <a:spLocks noGrp="1"/>
          </p:cNvSpPr>
          <p:nvPr>
            <p:ph type="title"/>
          </p:nvPr>
        </p:nvSpPr>
        <p:spPr>
          <a:xfrm>
            <a:off x="521208" y="978408"/>
            <a:ext cx="11155680" cy="1115568"/>
          </a:xfrm>
        </p:spPr>
        <p:txBody>
          <a:bodyPr>
            <a:normAutofit/>
          </a:bodyPr>
          <a:lstStyle/>
          <a:p>
            <a:r>
              <a:rPr lang="en-US" dirty="0"/>
              <a:t>Rental vacancy rates for Rockville and DC</a:t>
            </a:r>
          </a:p>
        </p:txBody>
      </p:sp>
      <p:sp>
        <p:nvSpPr>
          <p:cNvPr id="2059" name="Freeform: Shape 2058">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2052" name="Picture 4">
            <a:extLst>
              <a:ext uri="{FF2B5EF4-FFF2-40B4-BE49-F238E27FC236}">
                <a16:creationId xmlns:a16="http://schemas.microsoft.com/office/drawing/2014/main" id="{AA780EEF-8F52-315A-E016-C6AC560EBC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740" y="2188587"/>
            <a:ext cx="6954963" cy="34253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0B600B37-564E-9D4B-86CD-B3B32BCF730A}"/>
              </a:ext>
            </a:extLst>
          </p:cNvPr>
          <p:cNvSpPr>
            <a:spLocks noGrp="1"/>
          </p:cNvSpPr>
          <p:nvPr>
            <p:ph idx="1"/>
          </p:nvPr>
        </p:nvSpPr>
        <p:spPr>
          <a:xfrm>
            <a:off x="7151434" y="2415015"/>
            <a:ext cx="4916787" cy="3824364"/>
          </a:xfrm>
        </p:spPr>
        <p:txBody>
          <a:bodyPr>
            <a:normAutofit/>
          </a:bodyPr>
          <a:lstStyle/>
          <a:p>
            <a:r>
              <a:rPr lang="en-US" dirty="0"/>
              <a:t>Over the last 5 years the vacancy rate has come down in both cities</a:t>
            </a:r>
          </a:p>
          <a:p>
            <a:r>
              <a:rPr lang="en-US" dirty="0"/>
              <a:t>There was the spike of covid, but things have returned to normal </a:t>
            </a:r>
          </a:p>
          <a:p>
            <a:r>
              <a:rPr lang="en-US" dirty="0"/>
              <a:t>As shown in the previous slides the northeast has the lowest vacancy rates in the country this proves that further</a:t>
            </a:r>
          </a:p>
        </p:txBody>
      </p:sp>
    </p:spTree>
    <p:extLst>
      <p:ext uri="{BB962C8B-B14F-4D97-AF65-F5344CB8AC3E}">
        <p14:creationId xmlns:p14="http://schemas.microsoft.com/office/powerpoint/2010/main" val="547767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D16AE381-DDAD-D96E-7CBC-DDE1E53B00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4202" y="704088"/>
            <a:ext cx="10483596" cy="4067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A close up of numbers&#10;&#10;AI-generated content may be incorrect.">
            <a:extLst>
              <a:ext uri="{FF2B5EF4-FFF2-40B4-BE49-F238E27FC236}">
                <a16:creationId xmlns:a16="http://schemas.microsoft.com/office/drawing/2014/main" id="{755AD3CD-18A2-7D88-DE38-9708028929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150" y="4953844"/>
            <a:ext cx="11107700" cy="1552792"/>
          </a:xfrm>
          <a:prstGeom prst="rect">
            <a:avLst/>
          </a:prstGeom>
        </p:spPr>
      </p:pic>
    </p:spTree>
    <p:extLst>
      <p:ext uri="{BB962C8B-B14F-4D97-AF65-F5344CB8AC3E}">
        <p14:creationId xmlns:p14="http://schemas.microsoft.com/office/powerpoint/2010/main" val="1637823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9768DB8-773C-05F8-8BFB-65C9D593493A}"/>
              </a:ext>
            </a:extLst>
          </p:cNvPr>
          <p:cNvSpPr>
            <a:spLocks noGrp="1"/>
          </p:cNvSpPr>
          <p:nvPr>
            <p:ph type="title"/>
          </p:nvPr>
        </p:nvSpPr>
        <p:spPr>
          <a:xfrm>
            <a:off x="521208" y="978408"/>
            <a:ext cx="5020056" cy="1463040"/>
          </a:xfrm>
        </p:spPr>
        <p:txBody>
          <a:bodyPr>
            <a:normAutofit/>
          </a:bodyPr>
          <a:lstStyle/>
          <a:p>
            <a:pPr>
              <a:lnSpc>
                <a:spcPct val="90000"/>
              </a:lnSpc>
            </a:pPr>
            <a:r>
              <a:rPr lang="en-US" sz="3400"/>
              <a:t>How much of your income is going to rent</a:t>
            </a:r>
          </a:p>
        </p:txBody>
      </p:sp>
      <p:sp>
        <p:nvSpPr>
          <p:cNvPr id="1044" name="Rectangle 104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D709E6C-DA2A-B6FD-3D1C-90D810A6749C}"/>
              </a:ext>
            </a:extLst>
          </p:cNvPr>
          <p:cNvSpPr>
            <a:spLocks noGrp="1"/>
          </p:cNvSpPr>
          <p:nvPr>
            <p:ph idx="1"/>
          </p:nvPr>
        </p:nvSpPr>
        <p:spPr>
          <a:xfrm>
            <a:off x="521208" y="2578608"/>
            <a:ext cx="5020056" cy="3767328"/>
          </a:xfrm>
        </p:spPr>
        <p:txBody>
          <a:bodyPr>
            <a:normAutofit/>
          </a:bodyPr>
          <a:lstStyle/>
          <a:p>
            <a:pPr>
              <a:lnSpc>
                <a:spcPct val="100000"/>
              </a:lnSpc>
            </a:pPr>
            <a:r>
              <a:rPr lang="en-US" dirty="0"/>
              <a:t>On average about 37% of your monthly income is going to your rent in Rockville. In DC about 42% of your monthly income is going rent for a 1-bedroom apartment currently.</a:t>
            </a:r>
          </a:p>
          <a:p>
            <a:pPr>
              <a:lnSpc>
                <a:spcPct val="100000"/>
              </a:lnSpc>
            </a:pPr>
            <a:r>
              <a:rPr lang="en-US" dirty="0"/>
              <a:t>These are averages of the average income in Rockville is $6.2k and in DC it is $5.8k per month. </a:t>
            </a:r>
          </a:p>
          <a:p>
            <a:pPr>
              <a:lnSpc>
                <a:spcPct val="100000"/>
              </a:lnSpc>
            </a:pPr>
            <a:r>
              <a:rPr lang="en-US" dirty="0"/>
              <a:t>The average rents are $2350 for Rockville and $2500 for DC. </a:t>
            </a:r>
          </a:p>
          <a:p>
            <a:pPr>
              <a:lnSpc>
                <a:spcPct val="100000"/>
              </a:lnSpc>
            </a:pPr>
            <a:r>
              <a:rPr lang="en-US" dirty="0"/>
              <a:t>The cost burdened threshold is a good rule of thumb to not spending over 30% of your monthly income on housing. </a:t>
            </a:r>
          </a:p>
        </p:txBody>
      </p:sp>
      <p:pic>
        <p:nvPicPr>
          <p:cNvPr id="4098" name="Picture 2">
            <a:extLst>
              <a:ext uri="{FF2B5EF4-FFF2-40B4-BE49-F238E27FC236}">
                <a16:creationId xmlns:a16="http://schemas.microsoft.com/office/drawing/2014/main" id="{2FE13ACE-06CD-E52A-70F7-CCC4645AFA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39053" y="657370"/>
            <a:ext cx="6594260" cy="2812864"/>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9EEB7ADE-008A-94B9-FF15-ADE59B887C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39053" y="3600242"/>
            <a:ext cx="6277809" cy="31069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2011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8E4FB-4E06-CB6B-1808-843521075CF7}"/>
              </a:ext>
            </a:extLst>
          </p:cNvPr>
          <p:cNvSpPr>
            <a:spLocks noGrp="1"/>
          </p:cNvSpPr>
          <p:nvPr>
            <p:ph type="title"/>
          </p:nvPr>
        </p:nvSpPr>
        <p:spPr/>
        <p:txBody>
          <a:bodyPr/>
          <a:lstStyle/>
          <a:p>
            <a:r>
              <a:rPr lang="en-US" dirty="0"/>
              <a:t>How long does it take to try and buy a home </a:t>
            </a:r>
          </a:p>
        </p:txBody>
      </p:sp>
      <p:sp>
        <p:nvSpPr>
          <p:cNvPr id="3" name="Content Placeholder 2">
            <a:extLst>
              <a:ext uri="{FF2B5EF4-FFF2-40B4-BE49-F238E27FC236}">
                <a16:creationId xmlns:a16="http://schemas.microsoft.com/office/drawing/2014/main" id="{0B7792B1-1642-6F31-12B4-D9DB77CB9744}"/>
              </a:ext>
            </a:extLst>
          </p:cNvPr>
          <p:cNvSpPr>
            <a:spLocks noGrp="1"/>
          </p:cNvSpPr>
          <p:nvPr>
            <p:ph idx="1"/>
          </p:nvPr>
        </p:nvSpPr>
        <p:spPr>
          <a:xfrm>
            <a:off x="521208" y="2578608"/>
            <a:ext cx="4854660" cy="3767328"/>
          </a:xfrm>
        </p:spPr>
        <p:txBody>
          <a:bodyPr/>
          <a:lstStyle/>
          <a:p>
            <a:r>
              <a:rPr lang="en-US" dirty="0"/>
              <a:t>At a 3.9% saving rate It would take 17.5 years to save a down payment of 9% in Rockville and 22.5 years in DC</a:t>
            </a:r>
          </a:p>
          <a:p>
            <a:r>
              <a:rPr lang="en-US" dirty="0"/>
              <a:t>The first time buyer goal is a common goal many first time homebuyers have of saving there down payment in 3 years</a:t>
            </a:r>
          </a:p>
          <a:p>
            <a:r>
              <a:rPr lang="en-US" dirty="0"/>
              <a:t>Overtime the time the needed to save a downpayment has increased</a:t>
            </a:r>
          </a:p>
        </p:txBody>
      </p:sp>
      <p:pic>
        <p:nvPicPr>
          <p:cNvPr id="1026" name="Picture 2">
            <a:extLst>
              <a:ext uri="{FF2B5EF4-FFF2-40B4-BE49-F238E27FC236}">
                <a16:creationId xmlns:a16="http://schemas.microsoft.com/office/drawing/2014/main" id="{79926759-C0A5-C700-5D44-F84501599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868" y="2578608"/>
            <a:ext cx="6552865" cy="36355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6B17625-4EFB-4ABA-F7E2-2D5DD782DDD7}"/>
              </a:ext>
            </a:extLst>
          </p:cNvPr>
          <p:cNvSpPr txBox="1"/>
          <p:nvPr/>
        </p:nvSpPr>
        <p:spPr>
          <a:xfrm>
            <a:off x="5787851" y="6239725"/>
            <a:ext cx="4320791" cy="461665"/>
          </a:xfrm>
          <a:prstGeom prst="rect">
            <a:avLst/>
          </a:prstGeom>
          <a:noFill/>
        </p:spPr>
        <p:txBody>
          <a:bodyPr wrap="square" rtlCol="0">
            <a:spAutoFit/>
          </a:bodyPr>
          <a:lstStyle/>
          <a:p>
            <a:r>
              <a:rPr lang="en-US" sz="1200" dirty="0"/>
              <a:t>* The 9% down payment and 3.9% saving rates are national averages for first time home buyers.  </a:t>
            </a:r>
          </a:p>
        </p:txBody>
      </p:sp>
    </p:spTree>
    <p:extLst>
      <p:ext uri="{BB962C8B-B14F-4D97-AF65-F5344CB8AC3E}">
        <p14:creationId xmlns:p14="http://schemas.microsoft.com/office/powerpoint/2010/main" val="2392001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CC67F-E1B1-B836-1743-5C01A1B213D7}"/>
              </a:ext>
            </a:extLst>
          </p:cNvPr>
          <p:cNvSpPr>
            <a:spLocks noGrp="1"/>
          </p:cNvSpPr>
          <p:nvPr>
            <p:ph type="title"/>
          </p:nvPr>
        </p:nvSpPr>
        <p:spPr/>
        <p:txBody>
          <a:bodyPr/>
          <a:lstStyle/>
          <a:p>
            <a:r>
              <a:rPr lang="en-US" dirty="0"/>
              <a:t>What is the prediction for 2024?</a:t>
            </a:r>
          </a:p>
        </p:txBody>
      </p:sp>
      <p:sp>
        <p:nvSpPr>
          <p:cNvPr id="4" name="TextBox 3">
            <a:extLst>
              <a:ext uri="{FF2B5EF4-FFF2-40B4-BE49-F238E27FC236}">
                <a16:creationId xmlns:a16="http://schemas.microsoft.com/office/drawing/2014/main" id="{7364BBA9-268F-D03D-F2C6-6074C1F0F0D2}"/>
              </a:ext>
            </a:extLst>
          </p:cNvPr>
          <p:cNvSpPr txBox="1"/>
          <p:nvPr/>
        </p:nvSpPr>
        <p:spPr>
          <a:xfrm>
            <a:off x="461394" y="2038525"/>
            <a:ext cx="4471333"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For fun I tried to predict the average vacancy rates for 2024</a:t>
            </a:r>
          </a:p>
          <a:p>
            <a:pPr marL="285750" indent="-285750">
              <a:buFont typeface="Arial" panose="020B0604020202020204" pitchFamily="34" charset="0"/>
              <a:buChar char="•"/>
            </a:pPr>
            <a:r>
              <a:rPr lang="en-US" dirty="0"/>
              <a:t>I used the average income, median rent, median sale prices and homeownership rates to create a predict model </a:t>
            </a:r>
          </a:p>
          <a:p>
            <a:pPr marL="285750" indent="-285750">
              <a:buFont typeface="Arial" panose="020B0604020202020204" pitchFamily="34" charset="0"/>
              <a:buChar char="•"/>
            </a:pPr>
            <a:r>
              <a:rPr lang="en-US" dirty="0"/>
              <a:t>What I found is that for both the rates will go down</a:t>
            </a:r>
          </a:p>
          <a:p>
            <a:pPr marL="285750" indent="-285750">
              <a:buFont typeface="Arial" panose="020B0604020202020204" pitchFamily="34" charset="0"/>
              <a:buChar char="•"/>
            </a:pPr>
            <a:r>
              <a:rPr lang="en-US" dirty="0"/>
              <a:t>DC from 4.2 to 3.8 percent</a:t>
            </a:r>
          </a:p>
          <a:p>
            <a:pPr marL="285750" indent="-285750">
              <a:buFont typeface="Arial" panose="020B0604020202020204" pitchFamily="34" charset="0"/>
              <a:buChar char="•"/>
            </a:pPr>
            <a:r>
              <a:rPr lang="en-US" dirty="0"/>
              <a:t>Rockville from 3.5 to 3.2 percent</a:t>
            </a:r>
          </a:p>
        </p:txBody>
      </p:sp>
      <p:pic>
        <p:nvPicPr>
          <p:cNvPr id="1030" name="Picture 6">
            <a:extLst>
              <a:ext uri="{FF2B5EF4-FFF2-40B4-BE49-F238E27FC236}">
                <a16:creationId xmlns:a16="http://schemas.microsoft.com/office/drawing/2014/main" id="{2EB64131-D76F-C24D-FB13-E0E0250AD3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0448" y="2038525"/>
            <a:ext cx="5294329" cy="4037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13427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D766A-DF65-7D5C-6CC9-FE25CDD18D8E}"/>
              </a:ext>
            </a:extLst>
          </p:cNvPr>
          <p:cNvSpPr>
            <a:spLocks noGrp="1"/>
          </p:cNvSpPr>
          <p:nvPr>
            <p:ph type="title"/>
          </p:nvPr>
        </p:nvSpPr>
        <p:spPr/>
        <p:txBody>
          <a:bodyPr/>
          <a:lstStyle/>
          <a:p>
            <a:r>
              <a:rPr lang="en-US" dirty="0"/>
              <a:t>What does this mean?</a:t>
            </a:r>
          </a:p>
        </p:txBody>
      </p:sp>
      <p:sp>
        <p:nvSpPr>
          <p:cNvPr id="3" name="Content Placeholder 2">
            <a:extLst>
              <a:ext uri="{FF2B5EF4-FFF2-40B4-BE49-F238E27FC236}">
                <a16:creationId xmlns:a16="http://schemas.microsoft.com/office/drawing/2014/main" id="{9285FBB5-03C1-AAED-5F15-41F5BC750F77}"/>
              </a:ext>
            </a:extLst>
          </p:cNvPr>
          <p:cNvSpPr>
            <a:spLocks noGrp="1"/>
          </p:cNvSpPr>
          <p:nvPr>
            <p:ph idx="1"/>
          </p:nvPr>
        </p:nvSpPr>
        <p:spPr/>
        <p:txBody>
          <a:bodyPr/>
          <a:lstStyle/>
          <a:p>
            <a:r>
              <a:rPr lang="en-US" dirty="0"/>
              <a:t>In all these graphs/data it shows how prices keep increasing </a:t>
            </a:r>
          </a:p>
          <a:p>
            <a:r>
              <a:rPr lang="en-US" dirty="0"/>
              <a:t>Overtime housing is becoming less affordable </a:t>
            </a:r>
          </a:p>
          <a:p>
            <a:r>
              <a:rPr lang="en-US" dirty="0"/>
              <a:t>It is not a building/construction problem for most of the country expect the Midwest</a:t>
            </a:r>
          </a:p>
          <a:p>
            <a:r>
              <a:rPr lang="en-US" dirty="0"/>
              <a:t>More and more of your income is going to housing. At least more than the recommended amount</a:t>
            </a:r>
          </a:p>
          <a:p>
            <a:r>
              <a:rPr lang="en-US" dirty="0"/>
              <a:t>This suggests many might to move further away from big cities to afford housing</a:t>
            </a:r>
          </a:p>
        </p:txBody>
      </p:sp>
    </p:spTree>
    <p:extLst>
      <p:ext uri="{BB962C8B-B14F-4D97-AF65-F5344CB8AC3E}">
        <p14:creationId xmlns:p14="http://schemas.microsoft.com/office/powerpoint/2010/main" val="11246456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CD7E2-E4BC-A523-711E-5AF96B9B3B37}"/>
              </a:ext>
            </a:extLst>
          </p:cNvPr>
          <p:cNvSpPr>
            <a:spLocks noGrp="1"/>
          </p:cNvSpPr>
          <p:nvPr>
            <p:ph type="title"/>
          </p:nvPr>
        </p:nvSpPr>
        <p:spPr/>
        <p:txBody>
          <a:bodyPr/>
          <a:lstStyle/>
          <a:p>
            <a:r>
              <a:rPr lang="en-US" dirty="0"/>
              <a:t>Where does this data fall short</a:t>
            </a:r>
          </a:p>
        </p:txBody>
      </p:sp>
      <p:sp>
        <p:nvSpPr>
          <p:cNvPr id="3" name="Content Placeholder 2">
            <a:extLst>
              <a:ext uri="{FF2B5EF4-FFF2-40B4-BE49-F238E27FC236}">
                <a16:creationId xmlns:a16="http://schemas.microsoft.com/office/drawing/2014/main" id="{995BB2EF-6A78-B58B-15EF-0D92277F8DCF}"/>
              </a:ext>
            </a:extLst>
          </p:cNvPr>
          <p:cNvSpPr>
            <a:spLocks noGrp="1"/>
          </p:cNvSpPr>
          <p:nvPr>
            <p:ph idx="1"/>
          </p:nvPr>
        </p:nvSpPr>
        <p:spPr/>
        <p:txBody>
          <a:bodyPr/>
          <a:lstStyle/>
          <a:p>
            <a:r>
              <a:rPr lang="en-US" dirty="0"/>
              <a:t>We can’t draw a 100% conclusion from all this data </a:t>
            </a:r>
          </a:p>
          <a:p>
            <a:r>
              <a:rPr lang="en-US" dirty="0"/>
              <a:t>For one, although there are a lot of permits being approved for residential buildings, these are just permits not the finished building. This does not take into account construction delays, construction companies going bust, new zoning laws, etc. </a:t>
            </a:r>
          </a:p>
          <a:p>
            <a:r>
              <a:rPr lang="en-US" dirty="0"/>
              <a:t>Secondly, A lot of the numbers used for income, rent, and home prices for example are averages not the number for every single person. There are some places available to rent or buy for less or more than the number mentioned.</a:t>
            </a:r>
          </a:p>
          <a:p>
            <a:r>
              <a:rPr lang="en-US" dirty="0"/>
              <a:t>Thirdly, this data has let me with more questions than answers like what other factors cause increases in rental/home prices other than income and location, How much does a new residential construction project increase prices in the area, Where in the city are people moving to. </a:t>
            </a:r>
          </a:p>
          <a:p>
            <a:endParaRPr lang="en-US" dirty="0"/>
          </a:p>
        </p:txBody>
      </p:sp>
    </p:spTree>
    <p:extLst>
      <p:ext uri="{BB962C8B-B14F-4D97-AF65-F5344CB8AC3E}">
        <p14:creationId xmlns:p14="http://schemas.microsoft.com/office/powerpoint/2010/main" val="1781231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11A6D27-64C0-FEF0-063A-413E23A9B365}"/>
              </a:ext>
            </a:extLst>
          </p:cNvPr>
          <p:cNvSpPr txBox="1"/>
          <p:nvPr/>
        </p:nvSpPr>
        <p:spPr>
          <a:xfrm>
            <a:off x="508000" y="1168400"/>
            <a:ext cx="11112500" cy="3416320"/>
          </a:xfrm>
          <a:prstGeom prst="rect">
            <a:avLst/>
          </a:prstGeom>
          <a:noFill/>
        </p:spPr>
        <p:txBody>
          <a:bodyPr wrap="square" rtlCol="0">
            <a:spAutoFit/>
          </a:bodyPr>
          <a:lstStyle/>
          <a:p>
            <a:r>
              <a:rPr lang="en-US" sz="7200" dirty="0"/>
              <a:t>SPECIAL THANKS TO THE ENTIRE DATA SCIENCE DEPARTMENT! </a:t>
            </a:r>
          </a:p>
        </p:txBody>
      </p:sp>
    </p:spTree>
    <p:extLst>
      <p:ext uri="{BB962C8B-B14F-4D97-AF65-F5344CB8AC3E}">
        <p14:creationId xmlns:p14="http://schemas.microsoft.com/office/powerpoint/2010/main" val="20919177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92F2A-583D-1984-3F37-8D0B9020D396}"/>
              </a:ext>
            </a:extLst>
          </p:cNvPr>
          <p:cNvSpPr>
            <a:spLocks noGrp="1"/>
          </p:cNvSpPr>
          <p:nvPr>
            <p:ph type="title"/>
          </p:nvPr>
        </p:nvSpPr>
        <p:spPr>
          <a:xfrm>
            <a:off x="521208" y="978408"/>
            <a:ext cx="7738537" cy="860440"/>
          </a:xfrm>
        </p:spPr>
        <p:txBody>
          <a:bodyPr/>
          <a:lstStyle/>
          <a:p>
            <a:r>
              <a:rPr lang="en-US" sz="4400"/>
              <a:t>What am I trying to answer </a:t>
            </a:r>
            <a:endParaRPr lang="en-US" dirty="0"/>
          </a:p>
        </p:txBody>
      </p:sp>
      <p:sp>
        <p:nvSpPr>
          <p:cNvPr id="3" name="Content Placeholder 2">
            <a:extLst>
              <a:ext uri="{FF2B5EF4-FFF2-40B4-BE49-F238E27FC236}">
                <a16:creationId xmlns:a16="http://schemas.microsoft.com/office/drawing/2014/main" id="{A36C17C1-1331-F7CA-9286-45EBD1866E74}"/>
              </a:ext>
            </a:extLst>
          </p:cNvPr>
          <p:cNvSpPr>
            <a:spLocks noGrp="1"/>
          </p:cNvSpPr>
          <p:nvPr>
            <p:ph idx="1"/>
          </p:nvPr>
        </p:nvSpPr>
        <p:spPr>
          <a:xfrm>
            <a:off x="518160" y="1915417"/>
            <a:ext cx="11155680" cy="3767328"/>
          </a:xfrm>
        </p:spPr>
        <p:txBody>
          <a:bodyPr/>
          <a:lstStyle/>
          <a:p>
            <a:r>
              <a:rPr lang="en-US" dirty="0"/>
              <a:t>I’m trying to show some causes of rental vacancy rates </a:t>
            </a:r>
          </a:p>
          <a:p>
            <a:r>
              <a:rPr lang="en-US" dirty="0"/>
              <a:t>Through my research I found some of the causes of rental vacancies. One of them is new construction. Although new construction is great sometimes the unintended consequence is that there is too much places to rent, it causes less renters as there is abundance of places on the market. </a:t>
            </a:r>
          </a:p>
          <a:p>
            <a:r>
              <a:rPr lang="en-US" dirty="0"/>
              <a:t>Plus some potential renters may be priced out as the rents on the new place might be higher than the rest in that area or they can get completely priced out of an area. </a:t>
            </a:r>
          </a:p>
          <a:p>
            <a:r>
              <a:rPr lang="en-US" dirty="0"/>
              <a:t>This is important because it can help us as consumers and governments understand how to control/fix this problem and what are the causes of it. So, in these next few examples I’ll try to show that. </a:t>
            </a:r>
          </a:p>
        </p:txBody>
      </p:sp>
    </p:spTree>
    <p:extLst>
      <p:ext uri="{BB962C8B-B14F-4D97-AF65-F5344CB8AC3E}">
        <p14:creationId xmlns:p14="http://schemas.microsoft.com/office/powerpoint/2010/main" val="27987642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53AE3C-AC4F-907C-B473-B9A30D2150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Rectangle 9">
            <a:extLst>
              <a:ext uri="{FF2B5EF4-FFF2-40B4-BE49-F238E27FC236}">
                <a16:creationId xmlns:a16="http://schemas.microsoft.com/office/drawing/2014/main" id="{DC81933E-93BD-38CE-3C98-D10B2844C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1299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2" name="Rectangle 11">
            <a:extLst>
              <a:ext uri="{FF2B5EF4-FFF2-40B4-BE49-F238E27FC236}">
                <a16:creationId xmlns:a16="http://schemas.microsoft.com/office/drawing/2014/main" id="{5B3B7A5C-39EE-77A0-28F9-DF51372312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611650"/>
            <a:ext cx="703173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6C080F7-718C-06C5-2F01-CB59F2B7E045}"/>
              </a:ext>
            </a:extLst>
          </p:cNvPr>
          <p:cNvSpPr>
            <a:spLocks noGrp="1"/>
          </p:cNvSpPr>
          <p:nvPr>
            <p:ph type="title"/>
          </p:nvPr>
        </p:nvSpPr>
        <p:spPr>
          <a:xfrm>
            <a:off x="521208" y="978408"/>
            <a:ext cx="3410712" cy="5376672"/>
          </a:xfrm>
        </p:spPr>
        <p:txBody>
          <a:bodyPr>
            <a:normAutofit/>
          </a:bodyPr>
          <a:lstStyle/>
          <a:p>
            <a:r>
              <a:rPr lang="en-US" sz="4000"/>
              <a:t>Sources of Data</a:t>
            </a:r>
          </a:p>
        </p:txBody>
      </p:sp>
      <p:sp>
        <p:nvSpPr>
          <p:cNvPr id="3" name="Content Placeholder 2">
            <a:extLst>
              <a:ext uri="{FF2B5EF4-FFF2-40B4-BE49-F238E27FC236}">
                <a16:creationId xmlns:a16="http://schemas.microsoft.com/office/drawing/2014/main" id="{B9637951-30C2-1807-F9C7-240CFFC49958}"/>
              </a:ext>
            </a:extLst>
          </p:cNvPr>
          <p:cNvSpPr>
            <a:spLocks noGrp="1"/>
          </p:cNvSpPr>
          <p:nvPr>
            <p:ph idx="1"/>
          </p:nvPr>
        </p:nvSpPr>
        <p:spPr>
          <a:xfrm>
            <a:off x="4636008" y="1042416"/>
            <a:ext cx="7031736" cy="5312664"/>
          </a:xfrm>
        </p:spPr>
        <p:txBody>
          <a:bodyPr>
            <a:normAutofit fontScale="85000" lnSpcReduction="10000"/>
          </a:bodyPr>
          <a:lstStyle/>
          <a:p>
            <a:pPr marL="0" indent="0">
              <a:spcAft>
                <a:spcPts val="300"/>
              </a:spcAft>
              <a:buNone/>
            </a:pPr>
            <a:r>
              <a:rPr lang="en-US" b="1" i="0" dirty="0">
                <a:effectLst/>
              </a:rPr>
              <a:t>U.S. Census Bureau  </a:t>
            </a:r>
          </a:p>
          <a:p>
            <a:pPr>
              <a:spcAft>
                <a:spcPts val="300"/>
              </a:spcAft>
            </a:pPr>
            <a:r>
              <a:rPr lang="en-US" b="0" i="0" u="none" strike="noStrike" dirty="0">
                <a:effectLst/>
                <a:hlinkClick r:id="rId3"/>
              </a:rPr>
              <a:t>American Community Survey (ACS)</a:t>
            </a:r>
            <a:endParaRPr lang="en-US" b="0" i="0" u="none" strike="noStrike" dirty="0">
              <a:effectLst/>
            </a:endParaRPr>
          </a:p>
          <a:p>
            <a:pPr>
              <a:spcAft>
                <a:spcPts val="300"/>
              </a:spcAft>
            </a:pPr>
            <a:r>
              <a:rPr lang="en-US" b="0" i="0" u="none" strike="noStrike" dirty="0">
                <a:effectLst/>
                <a:hlinkClick r:id="rId4"/>
              </a:rPr>
              <a:t>https://www.census.gov/construction/nrc/index.html</a:t>
            </a:r>
            <a:endParaRPr lang="en-US" b="0" i="0" u="none" strike="noStrike" dirty="0">
              <a:effectLst/>
            </a:endParaRPr>
          </a:p>
          <a:p>
            <a:pPr>
              <a:spcAft>
                <a:spcPts val="300"/>
              </a:spcAft>
            </a:pPr>
            <a:r>
              <a:rPr lang="en-US" b="0" dirty="0">
                <a:effectLst/>
                <a:hlinkClick r:id="rId5"/>
              </a:rPr>
              <a:t>https://www.census.gov/housing/hvs/index.html</a:t>
            </a:r>
            <a:endParaRPr lang="en-US" b="0" dirty="0">
              <a:effectLst/>
            </a:endParaRPr>
          </a:p>
          <a:p>
            <a:pPr>
              <a:spcAft>
                <a:spcPts val="300"/>
              </a:spcAft>
            </a:pPr>
            <a:r>
              <a:rPr lang="en-US" b="0" dirty="0">
                <a:effectLst/>
                <a:hlinkClick r:id="rId5"/>
              </a:rPr>
              <a:t>https://www.census.gov/housing/hvs/index.html</a:t>
            </a:r>
            <a:endParaRPr lang="en-US" b="0" dirty="0">
              <a:effectLst/>
            </a:endParaRPr>
          </a:p>
          <a:p>
            <a:pPr>
              <a:spcAft>
                <a:spcPts val="300"/>
              </a:spcAft>
            </a:pPr>
            <a:r>
              <a:rPr lang="en-US" b="0" dirty="0">
                <a:effectLst/>
                <a:hlinkClick r:id="rId6"/>
              </a:rPr>
              <a:t>https://www.census.gov/programs-surveys/acs/data.html</a:t>
            </a:r>
            <a:endParaRPr lang="en-US" b="0" dirty="0">
              <a:effectLst/>
            </a:endParaRPr>
          </a:p>
          <a:p>
            <a:pPr>
              <a:spcAft>
                <a:spcPts val="300"/>
              </a:spcAft>
              <a:buNone/>
            </a:pPr>
            <a:r>
              <a:rPr lang="en-US" b="1" i="0" dirty="0">
                <a:effectLst/>
              </a:rPr>
              <a:t>Zillow Research </a:t>
            </a:r>
            <a:endParaRPr lang="en-US" b="0" i="0" dirty="0">
              <a:effectLst/>
            </a:endParaRPr>
          </a:p>
          <a:p>
            <a:pPr>
              <a:spcBef>
                <a:spcPts val="300"/>
              </a:spcBef>
              <a:buFont typeface="Arial" panose="020B0604020202020204" pitchFamily="34" charset="0"/>
              <a:buChar char="•"/>
            </a:pPr>
            <a:r>
              <a:rPr lang="en-US" b="0" i="0" u="none" strike="noStrike" dirty="0">
                <a:effectLst/>
                <a:hlinkClick r:id="rId7"/>
              </a:rPr>
              <a:t>Zillow Observed Rent Index (ZORI)</a:t>
            </a:r>
            <a:endParaRPr lang="en-US" b="0" i="0" dirty="0">
              <a:effectLst/>
            </a:endParaRPr>
          </a:p>
          <a:p>
            <a:pPr>
              <a:spcBef>
                <a:spcPts val="300"/>
              </a:spcBef>
              <a:buFont typeface="Arial" panose="020B0604020202020204" pitchFamily="34" charset="0"/>
              <a:buChar char="•"/>
            </a:pPr>
            <a:r>
              <a:rPr lang="en-US" b="0" i="0" u="none" strike="noStrike" dirty="0">
                <a:effectLst/>
                <a:hlinkClick r:id="rId8"/>
              </a:rPr>
              <a:t>Home Value Index (ZHVI)</a:t>
            </a:r>
            <a:endParaRPr lang="en-US" b="0" i="0" u="none" strike="noStrike" dirty="0">
              <a:effectLst/>
            </a:endParaRPr>
          </a:p>
          <a:p>
            <a:pPr>
              <a:spcAft>
                <a:spcPts val="300"/>
              </a:spcAft>
              <a:buNone/>
            </a:pPr>
            <a:r>
              <a:rPr lang="en-US" b="1" i="0" dirty="0">
                <a:effectLst/>
              </a:rPr>
              <a:t>Realtor.com Market Data</a:t>
            </a:r>
            <a:endParaRPr lang="en-US" b="0" i="0" dirty="0">
              <a:effectLst/>
            </a:endParaRPr>
          </a:p>
          <a:p>
            <a:pPr>
              <a:spcBef>
                <a:spcPts val="300"/>
              </a:spcBef>
              <a:buFont typeface="Arial" panose="020B0604020202020204" pitchFamily="34" charset="0"/>
              <a:buChar char="•"/>
            </a:pPr>
            <a:r>
              <a:rPr lang="en-US" b="0" i="0" u="none" strike="noStrike" dirty="0">
                <a:effectLst/>
                <a:hlinkClick r:id="rId9"/>
              </a:rPr>
              <a:t>Monthly Housing Trends</a:t>
            </a:r>
            <a:endParaRPr lang="en-US" b="0" i="0" u="none" strike="noStrike" dirty="0">
              <a:effectLst/>
            </a:endParaRPr>
          </a:p>
          <a:p>
            <a:pPr marL="0" indent="0">
              <a:spcBef>
                <a:spcPts val="300"/>
              </a:spcBef>
              <a:buNone/>
            </a:pPr>
            <a:r>
              <a:rPr lang="en-US" b="1" i="0" u="none" strike="noStrike" dirty="0">
                <a:effectLst/>
              </a:rPr>
              <a:t>Rockville Data</a:t>
            </a:r>
          </a:p>
          <a:p>
            <a:pPr>
              <a:spcBef>
                <a:spcPts val="300"/>
              </a:spcBef>
            </a:pPr>
            <a:r>
              <a:rPr lang="en-US" b="1" i="0" u="none" strike="noStrike" dirty="0">
                <a:effectLst/>
                <a:hlinkClick r:id="rId10"/>
              </a:rPr>
              <a:t>https://data.montgomerycountymd.gov/</a:t>
            </a:r>
            <a:endParaRPr lang="en-US" b="1" i="0" u="none" strike="noStrike" dirty="0">
              <a:effectLst/>
            </a:endParaRPr>
          </a:p>
          <a:p>
            <a:pPr marL="0" indent="0">
              <a:spcBef>
                <a:spcPts val="300"/>
              </a:spcBef>
              <a:buNone/>
            </a:pPr>
            <a:r>
              <a:rPr lang="en-US" b="1" i="0" u="none" strike="noStrike" dirty="0">
                <a:effectLst/>
              </a:rPr>
              <a:t>DC Data </a:t>
            </a:r>
          </a:p>
          <a:p>
            <a:pPr>
              <a:spcBef>
                <a:spcPts val="300"/>
              </a:spcBef>
            </a:pPr>
            <a:r>
              <a:rPr lang="en-US" b="1" i="0" u="none" strike="noStrike" dirty="0">
                <a:effectLst/>
                <a:hlinkClick r:id="rId11"/>
              </a:rPr>
              <a:t>https://opendata.dc.gov/</a:t>
            </a:r>
            <a:endParaRPr lang="en-US" b="1" i="0" u="none" strike="noStrike" dirty="0">
              <a:effectLst/>
            </a:endParaRPr>
          </a:p>
          <a:p>
            <a:pPr marL="0" indent="0">
              <a:spcBef>
                <a:spcPts val="300"/>
              </a:spcBef>
              <a:buNone/>
            </a:pPr>
            <a:r>
              <a:rPr lang="en-US" b="1" i="0" u="none" strike="noStrike" dirty="0">
                <a:effectLst/>
              </a:rPr>
              <a:t> </a:t>
            </a:r>
          </a:p>
          <a:p>
            <a:pPr marL="0" indent="0">
              <a:spcBef>
                <a:spcPts val="300"/>
              </a:spcBef>
              <a:buNone/>
            </a:pPr>
            <a:endParaRPr lang="en-US" b="1" i="0" u="none" strike="noStrike" dirty="0">
              <a:effectLst/>
            </a:endParaRPr>
          </a:p>
        </p:txBody>
      </p:sp>
    </p:spTree>
    <p:extLst>
      <p:ext uri="{BB962C8B-B14F-4D97-AF65-F5344CB8AC3E}">
        <p14:creationId xmlns:p14="http://schemas.microsoft.com/office/powerpoint/2010/main" val="15676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195DF-74BF-BFCF-5614-3FEA894BC4AB}"/>
              </a:ext>
            </a:extLst>
          </p:cNvPr>
          <p:cNvSpPr>
            <a:spLocks noGrp="1"/>
          </p:cNvSpPr>
          <p:nvPr>
            <p:ph type="title"/>
          </p:nvPr>
        </p:nvSpPr>
        <p:spPr>
          <a:xfrm>
            <a:off x="521208" y="978408"/>
            <a:ext cx="5487706" cy="709715"/>
          </a:xfrm>
        </p:spPr>
        <p:txBody>
          <a:bodyPr>
            <a:normAutofit fontScale="90000"/>
          </a:bodyPr>
          <a:lstStyle/>
          <a:p>
            <a:r>
              <a:rPr lang="en-US"/>
              <a:t>What is the dataset </a:t>
            </a:r>
            <a:endParaRPr lang="en-US" dirty="0"/>
          </a:p>
        </p:txBody>
      </p:sp>
      <p:sp>
        <p:nvSpPr>
          <p:cNvPr id="3" name="Content Placeholder 2">
            <a:extLst>
              <a:ext uri="{FF2B5EF4-FFF2-40B4-BE49-F238E27FC236}">
                <a16:creationId xmlns:a16="http://schemas.microsoft.com/office/drawing/2014/main" id="{6585ABC2-E736-A2A3-10FA-FC0F4A9E3DC2}"/>
              </a:ext>
            </a:extLst>
          </p:cNvPr>
          <p:cNvSpPr>
            <a:spLocks noGrp="1"/>
          </p:cNvSpPr>
          <p:nvPr>
            <p:ph idx="1"/>
          </p:nvPr>
        </p:nvSpPr>
        <p:spPr>
          <a:xfrm>
            <a:off x="521208" y="1985755"/>
            <a:ext cx="11155680" cy="3767328"/>
          </a:xfrm>
        </p:spPr>
        <p:txBody>
          <a:bodyPr/>
          <a:lstStyle/>
          <a:p>
            <a:r>
              <a:rPr lang="en-US" dirty="0"/>
              <a:t>The dataset is an excel sheet I combined with different datasets from the sources I used.  </a:t>
            </a:r>
          </a:p>
          <a:p>
            <a:r>
              <a:rPr lang="en-US" dirty="0"/>
              <a:t>For ease on my part I decided to split it into three parts. </a:t>
            </a:r>
          </a:p>
          <a:p>
            <a:r>
              <a:rPr lang="en-US" dirty="0"/>
              <a:t>One dataset includes the national data of rental vacancy rates, new construction permits, avg. price of a home, avg. salaries </a:t>
            </a:r>
          </a:p>
          <a:p>
            <a:r>
              <a:rPr lang="en-US" dirty="0"/>
              <a:t>The other includes the data for Rockville of rental vacancy rates, new construction permits, avg. price of a home, avg. salaries </a:t>
            </a:r>
          </a:p>
          <a:p>
            <a:r>
              <a:rPr lang="en-US" dirty="0"/>
              <a:t>And lastly the third dataset is for DC’s rental vacancy rates, new construction permits, avg. price of a home, avg. salaries </a:t>
            </a:r>
          </a:p>
        </p:txBody>
      </p:sp>
    </p:spTree>
    <p:extLst>
      <p:ext uri="{BB962C8B-B14F-4D97-AF65-F5344CB8AC3E}">
        <p14:creationId xmlns:p14="http://schemas.microsoft.com/office/powerpoint/2010/main" val="1307319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864EC-8DD5-ECE3-7680-BA00CAA48247}"/>
              </a:ext>
            </a:extLst>
          </p:cNvPr>
          <p:cNvSpPr>
            <a:spLocks noGrp="1"/>
          </p:cNvSpPr>
          <p:nvPr>
            <p:ph type="title"/>
          </p:nvPr>
        </p:nvSpPr>
        <p:spPr>
          <a:xfrm>
            <a:off x="521208" y="978408"/>
            <a:ext cx="7999794" cy="850392"/>
          </a:xfrm>
        </p:spPr>
        <p:txBody>
          <a:bodyPr/>
          <a:lstStyle/>
          <a:p>
            <a:r>
              <a:rPr lang="en-US"/>
              <a:t>Tools I used to help me</a:t>
            </a:r>
            <a:endParaRPr lang="en-US" dirty="0"/>
          </a:p>
        </p:txBody>
      </p:sp>
      <p:sp>
        <p:nvSpPr>
          <p:cNvPr id="3" name="Content Placeholder 2">
            <a:extLst>
              <a:ext uri="{FF2B5EF4-FFF2-40B4-BE49-F238E27FC236}">
                <a16:creationId xmlns:a16="http://schemas.microsoft.com/office/drawing/2014/main" id="{BC41F52F-B056-7D45-7F6E-029EB4A734F7}"/>
              </a:ext>
            </a:extLst>
          </p:cNvPr>
          <p:cNvSpPr>
            <a:spLocks noGrp="1"/>
          </p:cNvSpPr>
          <p:nvPr>
            <p:ph idx="1"/>
          </p:nvPr>
        </p:nvSpPr>
        <p:spPr>
          <a:xfrm>
            <a:off x="521208" y="2035997"/>
            <a:ext cx="11155680" cy="3767328"/>
          </a:xfrm>
        </p:spPr>
        <p:txBody>
          <a:bodyPr/>
          <a:lstStyle/>
          <a:p>
            <a:pPr marL="285750" indent="-285750">
              <a:buFont typeface="Arial"/>
              <a:buChar char="•"/>
            </a:pPr>
            <a:r>
              <a:rPr lang="en-US" sz="1800" b="1" dirty="0">
                <a:solidFill>
                  <a:srgbClr val="404040"/>
                </a:solidFill>
                <a:ea typeface="+mn-lt"/>
                <a:cs typeface="+mn-lt"/>
              </a:rPr>
              <a:t>Data Ingestion and Cleaning</a:t>
            </a:r>
            <a:r>
              <a:rPr lang="en-US" sz="1800" dirty="0">
                <a:solidFill>
                  <a:srgbClr val="404040"/>
                </a:solidFill>
                <a:ea typeface="+mn-lt"/>
                <a:cs typeface="+mn-lt"/>
              </a:rPr>
              <a:t>: Python (Pandas, NumPy) for data manipulation and cleaning.</a:t>
            </a:r>
            <a:endParaRPr lang="en-US" sz="1800" dirty="0"/>
          </a:p>
          <a:p>
            <a:pPr marL="285750" indent="-285750">
              <a:buFont typeface="Arial"/>
              <a:buChar char="•"/>
            </a:pPr>
            <a:r>
              <a:rPr lang="en-US" sz="1800" b="1" dirty="0">
                <a:solidFill>
                  <a:srgbClr val="404040"/>
                </a:solidFill>
                <a:ea typeface="+mn-lt"/>
                <a:cs typeface="+mn-lt"/>
              </a:rPr>
              <a:t>Exploratory Data Analysis (EDA)</a:t>
            </a:r>
            <a:r>
              <a:rPr lang="en-US" sz="1800" dirty="0">
                <a:solidFill>
                  <a:srgbClr val="404040"/>
                </a:solidFill>
                <a:ea typeface="+mn-lt"/>
                <a:cs typeface="+mn-lt"/>
              </a:rPr>
              <a:t>: Python (Matplotlib, Seaborn) for visualizing trends and patterns.</a:t>
            </a:r>
            <a:endParaRPr lang="en-US" sz="1800" dirty="0"/>
          </a:p>
          <a:p>
            <a:pPr marL="285750" indent="-285750">
              <a:buFont typeface="Arial"/>
              <a:buChar char="•"/>
            </a:pPr>
            <a:r>
              <a:rPr lang="en-US" sz="1800" b="1" dirty="0">
                <a:solidFill>
                  <a:srgbClr val="404040"/>
                </a:solidFill>
                <a:ea typeface="+mn-lt"/>
                <a:cs typeface="+mn-lt"/>
              </a:rPr>
              <a:t>Statistical Analysis</a:t>
            </a:r>
            <a:r>
              <a:rPr lang="en-US" sz="1800" dirty="0">
                <a:solidFill>
                  <a:srgbClr val="404040"/>
                </a:solidFill>
                <a:ea typeface="+mn-lt"/>
                <a:cs typeface="+mn-lt"/>
              </a:rPr>
              <a:t>: Correlation analysis to help me create a </a:t>
            </a:r>
            <a:r>
              <a:rPr lang="en-US" dirty="0">
                <a:solidFill>
                  <a:srgbClr val="404040"/>
                </a:solidFill>
                <a:ea typeface="+mn-lt"/>
                <a:cs typeface="+mn-lt"/>
              </a:rPr>
              <a:t>t test to find how significant the relationship between columns</a:t>
            </a:r>
            <a:r>
              <a:rPr lang="en-US" sz="1800" dirty="0">
                <a:solidFill>
                  <a:srgbClr val="404040"/>
                </a:solidFill>
                <a:ea typeface="+mn-lt"/>
                <a:cs typeface="+mn-lt"/>
              </a:rPr>
              <a:t>.</a:t>
            </a:r>
            <a:endParaRPr lang="en-US" sz="1800" dirty="0"/>
          </a:p>
          <a:p>
            <a:endParaRPr lang="en-US" dirty="0"/>
          </a:p>
        </p:txBody>
      </p:sp>
    </p:spTree>
    <p:extLst>
      <p:ext uri="{BB962C8B-B14F-4D97-AF65-F5344CB8AC3E}">
        <p14:creationId xmlns:p14="http://schemas.microsoft.com/office/powerpoint/2010/main" val="316776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55CAD9C-3A3B-22AE-C380-B6D1CFF3ACB4}"/>
              </a:ext>
            </a:extLst>
          </p:cNvPr>
          <p:cNvSpPr>
            <a:spLocks noGrp="1"/>
          </p:cNvSpPr>
          <p:nvPr>
            <p:ph type="title"/>
          </p:nvPr>
        </p:nvSpPr>
        <p:spPr>
          <a:xfrm>
            <a:off x="521208" y="978408"/>
            <a:ext cx="6300216" cy="1325880"/>
          </a:xfrm>
        </p:spPr>
        <p:txBody>
          <a:bodyPr>
            <a:normAutofit/>
          </a:bodyPr>
          <a:lstStyle/>
          <a:p>
            <a:pPr>
              <a:lnSpc>
                <a:spcPct val="90000"/>
              </a:lnSpc>
            </a:pPr>
            <a:r>
              <a:rPr lang="en-US"/>
              <a:t>Rental Vacancy Rates Overtime (1965-2024)</a:t>
            </a:r>
            <a:endParaRPr lang="en-US" dirty="0"/>
          </a:p>
        </p:txBody>
      </p:sp>
      <p:sp>
        <p:nvSpPr>
          <p:cNvPr id="11" name="Rectangle 1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E91933-BE77-0CF6-FE35-F4992C408390}"/>
              </a:ext>
            </a:extLst>
          </p:cNvPr>
          <p:cNvSpPr>
            <a:spLocks noGrp="1"/>
          </p:cNvSpPr>
          <p:nvPr>
            <p:ph idx="1"/>
          </p:nvPr>
        </p:nvSpPr>
        <p:spPr>
          <a:xfrm>
            <a:off x="7498080" y="1033272"/>
            <a:ext cx="4169664" cy="5312664"/>
          </a:xfrm>
        </p:spPr>
        <p:txBody>
          <a:bodyPr>
            <a:normAutofit/>
          </a:bodyPr>
          <a:lstStyle/>
          <a:p>
            <a:pPr>
              <a:lnSpc>
                <a:spcPct val="100000"/>
              </a:lnSpc>
            </a:pPr>
            <a:r>
              <a:rPr lang="en-US"/>
              <a:t>This visualization shows the rental vacancy rate since data was collected. This data was collected by the US Housing Vacancy Survey (HVS), published by the US Census Bureau.</a:t>
            </a:r>
          </a:p>
          <a:p>
            <a:pPr>
              <a:lnSpc>
                <a:spcPct val="100000"/>
              </a:lnSpc>
            </a:pPr>
            <a:r>
              <a:rPr lang="en-US"/>
              <a:t>It has quarter 1, 2, 3, and 4 for each year since 1965. It shows how rental vacancy increases and decreases throughout these 60 years.</a:t>
            </a:r>
          </a:p>
          <a:p>
            <a:pPr>
              <a:lnSpc>
                <a:spcPct val="100000"/>
              </a:lnSpc>
            </a:pPr>
            <a:r>
              <a:rPr lang="en-US"/>
              <a:t>This helpful as it shows how overtime rental vacancies change for multitude of reasons (financial, supply and demand, a pandemic, etc.)</a:t>
            </a:r>
          </a:p>
          <a:p>
            <a:pPr>
              <a:lnSpc>
                <a:spcPct val="100000"/>
              </a:lnSpc>
            </a:pPr>
            <a:r>
              <a:rPr lang="en-US"/>
              <a:t>Also, it can be used for future predictions and trends we see overtime in the market</a:t>
            </a:r>
          </a:p>
          <a:p>
            <a:pPr>
              <a:lnSpc>
                <a:spcPct val="100000"/>
              </a:lnSpc>
            </a:pPr>
            <a:endParaRPr lang="en-US"/>
          </a:p>
        </p:txBody>
      </p:sp>
      <p:pic>
        <p:nvPicPr>
          <p:cNvPr id="1026" name="Picture 2">
            <a:extLst>
              <a:ext uri="{FF2B5EF4-FFF2-40B4-BE49-F238E27FC236}">
                <a16:creationId xmlns:a16="http://schemas.microsoft.com/office/drawing/2014/main" id="{D7AFD641-C133-5FB4-FA63-DEE8EA3B93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505" y="2579939"/>
            <a:ext cx="7195071" cy="39475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719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E493D-DCE4-72C1-385A-0B52EA732119}"/>
              </a:ext>
            </a:extLst>
          </p:cNvPr>
          <p:cNvSpPr>
            <a:spLocks noGrp="1"/>
          </p:cNvSpPr>
          <p:nvPr>
            <p:ph type="title"/>
          </p:nvPr>
        </p:nvSpPr>
        <p:spPr>
          <a:xfrm>
            <a:off x="517870" y="978408"/>
            <a:ext cx="5910090" cy="1058622"/>
          </a:xfrm>
        </p:spPr>
        <p:txBody>
          <a:bodyPr>
            <a:normAutofit fontScale="90000"/>
          </a:bodyPr>
          <a:lstStyle/>
          <a:p>
            <a:r>
              <a:rPr lang="en-US" sz="4400" dirty="0"/>
              <a:t>New Residential Const. Permits for the US</a:t>
            </a:r>
          </a:p>
        </p:txBody>
      </p:sp>
      <p:sp>
        <p:nvSpPr>
          <p:cNvPr id="4" name="TextBox 3">
            <a:extLst>
              <a:ext uri="{FF2B5EF4-FFF2-40B4-BE49-F238E27FC236}">
                <a16:creationId xmlns:a16="http://schemas.microsoft.com/office/drawing/2014/main" id="{24B943AB-F1C8-D2A4-0657-E6002A5E0701}"/>
              </a:ext>
            </a:extLst>
          </p:cNvPr>
          <p:cNvSpPr txBox="1"/>
          <p:nvPr/>
        </p:nvSpPr>
        <p:spPr>
          <a:xfrm>
            <a:off x="6735778" y="1041782"/>
            <a:ext cx="4938352" cy="3693319"/>
          </a:xfrm>
          <a:prstGeom prst="rect">
            <a:avLst/>
          </a:prstGeom>
          <a:noFill/>
        </p:spPr>
        <p:txBody>
          <a:bodyPr wrap="square" rtlCol="0">
            <a:spAutoFit/>
          </a:bodyPr>
          <a:lstStyle/>
          <a:p>
            <a:pPr marL="285750" indent="-285750">
              <a:buFont typeface="Arial" panose="020B0604020202020204" pitchFamily="34" charset="0"/>
              <a:buChar char="•"/>
            </a:pPr>
            <a:r>
              <a:rPr lang="en-US" dirty="0"/>
              <a:t>For this graph I decided to show a smaller timeframe and use the year of 2024 to look at new residential construction permits approved each month</a:t>
            </a:r>
          </a:p>
          <a:p>
            <a:pPr marL="285750" indent="-285750">
              <a:buFont typeface="Arial" panose="020B0604020202020204" pitchFamily="34" charset="0"/>
              <a:buChar char="•"/>
            </a:pPr>
            <a:r>
              <a:rPr lang="en-US" dirty="0"/>
              <a:t>The trend shown in the graph is of the 1.5 million (on average) new permits being approved about 1 million are going to 1-unit apartments</a:t>
            </a:r>
          </a:p>
          <a:p>
            <a:pPr marL="285750" indent="-285750">
              <a:buFont typeface="Arial" panose="020B0604020202020204" pitchFamily="34" charset="0"/>
              <a:buChar char="•"/>
            </a:pPr>
            <a:r>
              <a:rPr lang="en-US" dirty="0"/>
              <a:t>400-450k are going to 5+ units multi family use buildings (think of duplexes, triplexes, four plexes)</a:t>
            </a:r>
          </a:p>
          <a:p>
            <a:pPr marL="285750" indent="-285750">
              <a:buFont typeface="Arial" panose="020B0604020202020204" pitchFamily="34" charset="0"/>
              <a:buChar char="•"/>
            </a:pPr>
            <a:r>
              <a:rPr lang="en-US" dirty="0"/>
              <a:t>50k 2-to-4-unit buildings are approved to be built.</a:t>
            </a:r>
          </a:p>
        </p:txBody>
      </p:sp>
      <p:pic>
        <p:nvPicPr>
          <p:cNvPr id="1026" name="Picture 2">
            <a:extLst>
              <a:ext uri="{FF2B5EF4-FFF2-40B4-BE49-F238E27FC236}">
                <a16:creationId xmlns:a16="http://schemas.microsoft.com/office/drawing/2014/main" id="{EAA98F59-EE32-C331-E2CD-F2B6BCCA99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479" y="2495441"/>
            <a:ext cx="6551299" cy="3225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28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12445-64DD-3CD7-2554-3CDCBA8DF582}"/>
              </a:ext>
            </a:extLst>
          </p:cNvPr>
          <p:cNvSpPr>
            <a:spLocks noGrp="1"/>
          </p:cNvSpPr>
          <p:nvPr>
            <p:ph type="title"/>
          </p:nvPr>
        </p:nvSpPr>
        <p:spPr>
          <a:xfrm>
            <a:off x="517867" y="976160"/>
            <a:ext cx="6300216" cy="1322903"/>
          </a:xfrm>
        </p:spPr>
        <p:txBody>
          <a:bodyPr vert="horz" lIns="91440" tIns="45720" rIns="91440" bIns="45720" rtlCol="0" anchor="t">
            <a:normAutofit fontScale="90000"/>
          </a:bodyPr>
          <a:lstStyle/>
          <a:p>
            <a:pPr>
              <a:lnSpc>
                <a:spcPct val="90000"/>
              </a:lnSpc>
            </a:pPr>
            <a:r>
              <a:rPr lang="en-US" sz="4400" dirty="0"/>
              <a:t>New Residential Construction Permits by Region </a:t>
            </a:r>
          </a:p>
        </p:txBody>
      </p:sp>
      <p:sp>
        <p:nvSpPr>
          <p:cNvPr id="4" name="TextBox 3">
            <a:extLst>
              <a:ext uri="{FF2B5EF4-FFF2-40B4-BE49-F238E27FC236}">
                <a16:creationId xmlns:a16="http://schemas.microsoft.com/office/drawing/2014/main" id="{805FD484-6DEC-5FCE-F82C-B90892FCEE3F}"/>
              </a:ext>
            </a:extLst>
          </p:cNvPr>
          <p:cNvSpPr txBox="1"/>
          <p:nvPr/>
        </p:nvSpPr>
        <p:spPr>
          <a:xfrm>
            <a:off x="7507224" y="1088204"/>
            <a:ext cx="4160520" cy="5257800"/>
          </a:xfrm>
          <a:prstGeom prst="rect">
            <a:avLst/>
          </a:prstGeom>
        </p:spPr>
        <p:txBody>
          <a:bodyPr vert="horz" lIns="91440" tIns="45720" rIns="91440" bIns="45720" rtlCol="0">
            <a:normAutofit lnSpcReduction="10000"/>
          </a:bodyPr>
          <a:lstStyle/>
          <a:p>
            <a:pPr marL="285750" indent="-285750">
              <a:spcAft>
                <a:spcPts val="600"/>
              </a:spcAft>
              <a:buFont typeface="Arial" panose="020B0604020202020204" pitchFamily="34" charset="0"/>
              <a:buChar char="•"/>
            </a:pPr>
            <a:r>
              <a:rPr lang="en-US" dirty="0"/>
              <a:t>This dataset shows housing permits in the US for 2024. Separated by region (Northeast, Midwest, South, West). </a:t>
            </a:r>
          </a:p>
          <a:p>
            <a:pPr marL="285750" indent="-285750">
              <a:spcAft>
                <a:spcPts val="600"/>
              </a:spcAft>
              <a:buFont typeface="Arial" panose="020B0604020202020204" pitchFamily="34" charset="0"/>
              <a:buChar char="•"/>
            </a:pPr>
            <a:r>
              <a:rPr lang="en-US" dirty="0"/>
              <a:t>South leads the country with the most number of permits (peaked in April with 828k units)</a:t>
            </a:r>
          </a:p>
          <a:p>
            <a:pPr marL="285750" indent="-285750">
              <a:spcAft>
                <a:spcPts val="600"/>
              </a:spcAft>
              <a:buFont typeface="Arial" panose="020B0604020202020204" pitchFamily="34" charset="0"/>
              <a:buChar char="•"/>
            </a:pPr>
            <a:r>
              <a:rPr lang="en-US" dirty="0"/>
              <a:t>followed by the west (peaked in March with 318k units, then the </a:t>
            </a:r>
          </a:p>
          <a:p>
            <a:pPr marL="285750" indent="-285750">
              <a:spcAft>
                <a:spcPts val="600"/>
              </a:spcAft>
              <a:buFont typeface="Arial" panose="020B0604020202020204" pitchFamily="34" charset="0"/>
              <a:buChar char="•"/>
            </a:pPr>
            <a:r>
              <a:rPr lang="en-US" dirty="0"/>
              <a:t>Midwest which was relativity stable (peaked in February with 237k units),  </a:t>
            </a:r>
          </a:p>
          <a:p>
            <a:pPr marL="285750" indent="-285750">
              <a:spcAft>
                <a:spcPts val="600"/>
              </a:spcAft>
              <a:buFont typeface="Arial" panose="020B0604020202020204" pitchFamily="34" charset="0"/>
              <a:buChar char="•"/>
            </a:pPr>
            <a:r>
              <a:rPr lang="en-US" dirty="0"/>
              <a:t>Lastly the northeast (peaked in February with 214k units). </a:t>
            </a:r>
          </a:p>
          <a:p>
            <a:pPr marL="285750" indent="-285750">
              <a:spcAft>
                <a:spcPts val="600"/>
              </a:spcAft>
              <a:buFont typeface="Arial" panose="020B0604020202020204" pitchFamily="34" charset="0"/>
              <a:buChar char="•"/>
            </a:pPr>
            <a:r>
              <a:rPr lang="en-US" dirty="0"/>
              <a:t>This data shows that the south has a lot of new construction meaning there is more demand to rent for people looking to move south or live there currently.</a:t>
            </a:r>
          </a:p>
        </p:txBody>
      </p:sp>
      <p:pic>
        <p:nvPicPr>
          <p:cNvPr id="1026" name="Picture 2">
            <a:extLst>
              <a:ext uri="{FF2B5EF4-FFF2-40B4-BE49-F238E27FC236}">
                <a16:creationId xmlns:a16="http://schemas.microsoft.com/office/drawing/2014/main" id="{21EBD6FC-166E-9A0D-4FB3-62BA5458270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20155" y="2867599"/>
            <a:ext cx="7186401" cy="3539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036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92256-5A3E-90A1-C55D-38281CC463FD}"/>
              </a:ext>
            </a:extLst>
          </p:cNvPr>
          <p:cNvSpPr>
            <a:spLocks noGrp="1"/>
          </p:cNvSpPr>
          <p:nvPr>
            <p:ph type="title"/>
          </p:nvPr>
        </p:nvSpPr>
        <p:spPr>
          <a:xfrm>
            <a:off x="517869" y="794705"/>
            <a:ext cx="4042403" cy="1831904"/>
          </a:xfrm>
        </p:spPr>
        <p:txBody>
          <a:bodyPr vert="horz" lIns="91440" tIns="45720" rIns="91440" bIns="45720" rtlCol="0" anchor="t">
            <a:normAutofit fontScale="90000"/>
          </a:bodyPr>
          <a:lstStyle/>
          <a:p>
            <a:r>
              <a:rPr lang="en-US" sz="4000" dirty="0"/>
              <a:t>Rental Vacancy vs New Const. Permits</a:t>
            </a:r>
          </a:p>
        </p:txBody>
      </p:sp>
      <p:sp>
        <p:nvSpPr>
          <p:cNvPr id="3" name="Text Placeholder 2">
            <a:extLst>
              <a:ext uri="{FF2B5EF4-FFF2-40B4-BE49-F238E27FC236}">
                <a16:creationId xmlns:a16="http://schemas.microsoft.com/office/drawing/2014/main" id="{75824277-53E7-BA9A-61D0-99BFC2B04585}"/>
              </a:ext>
            </a:extLst>
          </p:cNvPr>
          <p:cNvSpPr>
            <a:spLocks noGrp="1"/>
          </p:cNvSpPr>
          <p:nvPr>
            <p:ph type="body" idx="1"/>
          </p:nvPr>
        </p:nvSpPr>
        <p:spPr>
          <a:xfrm>
            <a:off x="517869" y="2487173"/>
            <a:ext cx="4517874" cy="3488437"/>
          </a:xfrm>
        </p:spPr>
        <p:txBody>
          <a:bodyPr vert="horz" lIns="91440" tIns="45720" rIns="91440" bIns="45720" rtlCol="0" anchor="t">
            <a:noAutofit/>
          </a:bodyPr>
          <a:lstStyle/>
          <a:p>
            <a:pPr marL="285750" indent="-285750">
              <a:lnSpc>
                <a:spcPct val="100000"/>
              </a:lnSpc>
              <a:buFont typeface="Arial" panose="020B0604020202020204" pitchFamily="34" charset="0"/>
              <a:buChar char="•"/>
            </a:pPr>
            <a:r>
              <a:rPr lang="en-US" sz="1800" b="0" i="0" dirty="0">
                <a:solidFill>
                  <a:srgbClr val="000000"/>
                </a:solidFill>
                <a:effectLst/>
                <a:latin typeface="Bierstadt" panose="020B0004020202020204" pitchFamily="34" charset="0"/>
              </a:rPr>
              <a:t>Focusing on 2024 again but for each quarter </a:t>
            </a:r>
            <a:r>
              <a:rPr lang="en-US" sz="1800" i="0" dirty="0">
                <a:solidFill>
                  <a:srgbClr val="000000"/>
                </a:solidFill>
                <a:latin typeface="Bierstadt" panose="020B0004020202020204" pitchFamily="34" charset="0"/>
              </a:rPr>
              <a:t>I tried to compared rental vacancy rates and new residential construction permits for each region of the US </a:t>
            </a:r>
          </a:p>
          <a:p>
            <a:pPr marL="285750" indent="-285750">
              <a:lnSpc>
                <a:spcPct val="100000"/>
              </a:lnSpc>
              <a:buFont typeface="Arial" panose="020B0604020202020204" pitchFamily="34" charset="0"/>
              <a:buChar char="•"/>
            </a:pPr>
            <a:r>
              <a:rPr lang="en-US" sz="1800" i="0" dirty="0">
                <a:solidFill>
                  <a:srgbClr val="000000"/>
                </a:solidFill>
                <a:latin typeface="Bierstadt" panose="020B0004020202020204" pitchFamily="34" charset="0"/>
              </a:rPr>
              <a:t>I found that the Midwest has a high van any rate and low numbers of permits being approved</a:t>
            </a:r>
          </a:p>
          <a:p>
            <a:pPr marL="285750" indent="-285750">
              <a:lnSpc>
                <a:spcPct val="100000"/>
              </a:lnSpc>
              <a:buFont typeface="Arial" panose="020B0604020202020204" pitchFamily="34" charset="0"/>
              <a:buChar char="•"/>
            </a:pPr>
            <a:r>
              <a:rPr lang="en-US" sz="1800" i="0" dirty="0">
                <a:solidFill>
                  <a:srgbClr val="000000"/>
                </a:solidFill>
                <a:latin typeface="Bierstadt" panose="020B0004020202020204" pitchFamily="34" charset="0"/>
              </a:rPr>
              <a:t>This in turn is driving prices up in the region as supply can’t meet the demand </a:t>
            </a:r>
          </a:p>
          <a:p>
            <a:pPr marL="285750" indent="-285750">
              <a:lnSpc>
                <a:spcPct val="100000"/>
              </a:lnSpc>
              <a:buFont typeface="Arial" panose="020B0604020202020204" pitchFamily="34" charset="0"/>
              <a:buChar char="•"/>
            </a:pPr>
            <a:r>
              <a:rPr lang="en-US" sz="1800" i="0" dirty="0">
                <a:solidFill>
                  <a:srgbClr val="000000"/>
                </a:solidFill>
                <a:latin typeface="Bierstadt" panose="020B0004020202020204" pitchFamily="34" charset="0"/>
              </a:rPr>
              <a:t>For every other region in the US it’s meeting or close to meeting the demand for residential units and there vacancy rates </a:t>
            </a:r>
          </a:p>
        </p:txBody>
      </p:sp>
      <p:pic>
        <p:nvPicPr>
          <p:cNvPr id="3078" name="Picture 6">
            <a:extLst>
              <a:ext uri="{FF2B5EF4-FFF2-40B4-BE49-F238E27FC236}">
                <a16:creationId xmlns:a16="http://schemas.microsoft.com/office/drawing/2014/main" id="{2E9B0DB3-93CD-322F-2BA3-65611DDCC5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35743" y="794705"/>
            <a:ext cx="7156257" cy="5539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279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5" name="Rectangle 64">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D977A0-2EAC-D656-8A79-EE5709E9BAF1}"/>
              </a:ext>
            </a:extLst>
          </p:cNvPr>
          <p:cNvSpPr>
            <a:spLocks noGrp="1"/>
          </p:cNvSpPr>
          <p:nvPr>
            <p:ph type="title"/>
          </p:nvPr>
        </p:nvSpPr>
        <p:spPr>
          <a:xfrm>
            <a:off x="521208" y="978408"/>
            <a:ext cx="11155680" cy="1115568"/>
          </a:xfrm>
        </p:spPr>
        <p:txBody>
          <a:bodyPr>
            <a:normAutofit/>
          </a:bodyPr>
          <a:lstStyle/>
          <a:p>
            <a:r>
              <a:rPr lang="en-US"/>
              <a:t>What’s the cost monthly?</a:t>
            </a:r>
          </a:p>
        </p:txBody>
      </p:sp>
      <p:sp>
        <p:nvSpPr>
          <p:cNvPr id="67" name="Freeform: Shape 66">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6">
            <a:extLst>
              <a:ext uri="{FF2B5EF4-FFF2-40B4-BE49-F238E27FC236}">
                <a16:creationId xmlns:a16="http://schemas.microsoft.com/office/drawing/2014/main" id="{A27D19BA-AB46-B958-CF77-01B3465FF10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17868" y="2531302"/>
            <a:ext cx="5639091" cy="3609019"/>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A2C1C296-EF49-18B3-1F16-0C5193D677A9}"/>
              </a:ext>
            </a:extLst>
          </p:cNvPr>
          <p:cNvSpPr>
            <a:spLocks noGrp="1"/>
          </p:cNvSpPr>
          <p:nvPr>
            <p:ph idx="1"/>
          </p:nvPr>
        </p:nvSpPr>
        <p:spPr>
          <a:xfrm>
            <a:off x="6547104" y="2304288"/>
            <a:ext cx="5129784" cy="4050792"/>
          </a:xfrm>
        </p:spPr>
        <p:txBody>
          <a:bodyPr>
            <a:normAutofit/>
          </a:bodyPr>
          <a:lstStyle/>
          <a:p>
            <a:r>
              <a:rPr lang="en-US" dirty="0"/>
              <a:t>How much does the average American spend on rent </a:t>
            </a:r>
          </a:p>
          <a:p>
            <a:r>
              <a:rPr lang="en-US" dirty="0"/>
              <a:t>As we can see post tax depending on which region you live in you are looking at about 34% to 50% of your monthly income going to rent.</a:t>
            </a:r>
          </a:p>
          <a:p>
            <a:r>
              <a:rPr lang="en-US" dirty="0"/>
              <a:t>Of course there are cities that are outliers like NYC, LA, Chicago, San Francisco, etc.</a:t>
            </a:r>
          </a:p>
        </p:txBody>
      </p:sp>
    </p:spTree>
    <p:extLst>
      <p:ext uri="{BB962C8B-B14F-4D97-AF65-F5344CB8AC3E}">
        <p14:creationId xmlns:p14="http://schemas.microsoft.com/office/powerpoint/2010/main" val="180347628"/>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2CB80BD9ED16C4BA84213AE84527594" ma:contentTypeVersion="14" ma:contentTypeDescription="Create a new document." ma:contentTypeScope="" ma:versionID="53f45071e791412f3b90f67f84474d77">
  <xsd:schema xmlns:xsd="http://www.w3.org/2001/XMLSchema" xmlns:xs="http://www.w3.org/2001/XMLSchema" xmlns:p="http://schemas.microsoft.com/office/2006/metadata/properties" xmlns:ns3="c588697c-9c9e-4759-886c-ff77852ef0db" xmlns:ns4="dff6fe0c-4660-4cb9-8540-1a7ee2ee156a" targetNamespace="http://schemas.microsoft.com/office/2006/metadata/properties" ma:root="true" ma:fieldsID="c93d341f58156cab838a90af9ad6e4a9" ns3:_="" ns4:_="">
    <xsd:import namespace="c588697c-9c9e-4759-886c-ff77852ef0db"/>
    <xsd:import namespace="dff6fe0c-4660-4cb9-8540-1a7ee2ee156a"/>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588697c-9c9e-4759-886c-ff77852ef0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ff6fe0c-4660-4cb9-8540-1a7ee2ee156a"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c588697c-9c9e-4759-886c-ff77852ef0db" xsi:nil="true"/>
  </documentManagement>
</p:properties>
</file>

<file path=customXml/itemProps1.xml><?xml version="1.0" encoding="utf-8"?>
<ds:datastoreItem xmlns:ds="http://schemas.openxmlformats.org/officeDocument/2006/customXml" ds:itemID="{457585B9-1542-4FDD-AA71-1BA82906168C}">
  <ds:schemaRefs>
    <ds:schemaRef ds:uri="http://schemas.microsoft.com/sharepoint/v3/contenttype/forms"/>
  </ds:schemaRefs>
</ds:datastoreItem>
</file>

<file path=customXml/itemProps2.xml><?xml version="1.0" encoding="utf-8"?>
<ds:datastoreItem xmlns:ds="http://schemas.openxmlformats.org/officeDocument/2006/customXml" ds:itemID="{399CFDA7-8C40-43EF-9701-154D887DD696}">
  <ds:schemaRefs>
    <ds:schemaRef ds:uri="http://schemas.microsoft.com/office/2006/metadata/contentType"/>
    <ds:schemaRef ds:uri="http://schemas.microsoft.com/office/2006/metadata/properties/metaAttributes"/>
    <ds:schemaRef ds:uri="http://www.w3.org/2000/xmlns/"/>
    <ds:schemaRef ds:uri="http://www.w3.org/2001/XMLSchema"/>
    <ds:schemaRef ds:uri="c588697c-9c9e-4759-886c-ff77852ef0db"/>
    <ds:schemaRef ds:uri="dff6fe0c-4660-4cb9-8540-1a7ee2ee156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386748-E003-4E21-9C25-48165274EE22}">
  <ds:schemaRefs>
    <ds:schemaRef ds:uri="c588697c-9c9e-4759-886c-ff77852ef0db"/>
    <ds:schemaRef ds:uri="dff6fe0c-4660-4cb9-8540-1a7ee2ee156a"/>
    <ds:schemaRef ds:uri="http://schemas.microsoft.com/office/2006/documentManagement/type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Retrospect</Template>
  <TotalTime>966</TotalTime>
  <Words>1655</Words>
  <Application>Microsoft Office PowerPoint</Application>
  <PresentationFormat>Widescreen</PresentationFormat>
  <Paragraphs>110</Paragraphs>
  <Slides>20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Bierstadt</vt:lpstr>
      <vt:lpstr>GestaltVTI</vt:lpstr>
      <vt:lpstr>Rental Housing Market</vt:lpstr>
      <vt:lpstr>What am I trying to answer </vt:lpstr>
      <vt:lpstr>What is the dataset </vt:lpstr>
      <vt:lpstr>Tools I used to help me</vt:lpstr>
      <vt:lpstr>Rental Vacancy Rates Overtime (1965-2024)</vt:lpstr>
      <vt:lpstr>New Residential Const. Permits for the US</vt:lpstr>
      <vt:lpstr>New Residential Construction Permits by Region </vt:lpstr>
      <vt:lpstr>Rental Vacancy vs New Const. Permits</vt:lpstr>
      <vt:lpstr>What’s the cost monthly?</vt:lpstr>
      <vt:lpstr>Money Talks</vt:lpstr>
      <vt:lpstr>DC and Rockville Comparison</vt:lpstr>
      <vt:lpstr>Rental vacancy rates for Rockville and DC</vt:lpstr>
      <vt:lpstr>PowerPoint Presentation</vt:lpstr>
      <vt:lpstr>How much of your income is going to rent</vt:lpstr>
      <vt:lpstr>How long does it take to try and buy a home </vt:lpstr>
      <vt:lpstr>What is the prediction for 2024?</vt:lpstr>
      <vt:lpstr>What does this mean?</vt:lpstr>
      <vt:lpstr>Where does this data fall short</vt:lpstr>
      <vt:lpstr>PowerPoint Presentation</vt:lpstr>
      <vt:lpstr>Sources of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Rental Housing Market</dc:title>
  <dc:creator>Cabrera Hernandez, Danny J</dc:creator>
  <cp:lastModifiedBy>Cabrera Hernandez, Danny J</cp:lastModifiedBy>
  <cp:revision>8</cp:revision>
  <dcterms:created xsi:type="dcterms:W3CDTF">2025-04-28T14:54:52Z</dcterms:created>
  <dcterms:modified xsi:type="dcterms:W3CDTF">2025-05-13T04:32:34Z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0x01010032CB80BD9ED16C4BA84213AE84527594</vt:lpwstr>
  </property>
</Properties>
</file>