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fr-C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FB2D-03D0-9597-DB7D-FF2CD090A9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G"/>
          </a:p>
        </p:txBody>
      </p:sp>
      <p:sp>
        <p:nvSpPr>
          <p:cNvPr id="3" name="Subtitle 2">
            <a:extLst>
              <a:ext uri="{FF2B5EF4-FFF2-40B4-BE49-F238E27FC236}">
                <a16:creationId xmlns:a16="http://schemas.microsoft.com/office/drawing/2014/main" id="{F6E19E4C-D65D-5ED5-60FF-4C5B7F46F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G"/>
          </a:p>
        </p:txBody>
      </p:sp>
      <p:sp>
        <p:nvSpPr>
          <p:cNvPr id="4" name="Date Placeholder 3">
            <a:extLst>
              <a:ext uri="{FF2B5EF4-FFF2-40B4-BE49-F238E27FC236}">
                <a16:creationId xmlns:a16="http://schemas.microsoft.com/office/drawing/2014/main" id="{66735416-0935-9680-1E87-B553F05A78A4}"/>
              </a:ext>
            </a:extLst>
          </p:cNvPr>
          <p:cNvSpPr>
            <a:spLocks noGrp="1"/>
          </p:cNvSpPr>
          <p:nvPr>
            <p:ph type="dt" sz="half" idx="10"/>
          </p:nvPr>
        </p:nvSpPr>
        <p:spPr/>
        <p:txBody>
          <a:bodyPr/>
          <a:lstStyle/>
          <a:p>
            <a:fld id="{A2B1F58D-BC5A-4256-95DB-DC90553ACAD3}" type="datetimeFigureOut">
              <a:rPr lang="fr-CG" smtClean="0"/>
              <a:t>16/06/2025</a:t>
            </a:fld>
            <a:endParaRPr lang="fr-CG"/>
          </a:p>
        </p:txBody>
      </p:sp>
      <p:sp>
        <p:nvSpPr>
          <p:cNvPr id="5" name="Footer Placeholder 4">
            <a:extLst>
              <a:ext uri="{FF2B5EF4-FFF2-40B4-BE49-F238E27FC236}">
                <a16:creationId xmlns:a16="http://schemas.microsoft.com/office/drawing/2014/main" id="{D84B7B86-C50E-D8DF-2B2B-9A50ACD8A467}"/>
              </a:ext>
            </a:extLst>
          </p:cNvPr>
          <p:cNvSpPr>
            <a:spLocks noGrp="1"/>
          </p:cNvSpPr>
          <p:nvPr>
            <p:ph type="ftr" sz="quarter" idx="11"/>
          </p:nvPr>
        </p:nvSpPr>
        <p:spPr/>
        <p:txBody>
          <a:bodyPr/>
          <a:lstStyle/>
          <a:p>
            <a:endParaRPr lang="fr-CG"/>
          </a:p>
        </p:txBody>
      </p:sp>
      <p:sp>
        <p:nvSpPr>
          <p:cNvPr id="6" name="Slide Number Placeholder 5">
            <a:extLst>
              <a:ext uri="{FF2B5EF4-FFF2-40B4-BE49-F238E27FC236}">
                <a16:creationId xmlns:a16="http://schemas.microsoft.com/office/drawing/2014/main" id="{F1343B53-4D34-48D0-F46F-3CC49B5DE654}"/>
              </a:ext>
            </a:extLst>
          </p:cNvPr>
          <p:cNvSpPr>
            <a:spLocks noGrp="1"/>
          </p:cNvSpPr>
          <p:nvPr>
            <p:ph type="sldNum" sz="quarter" idx="12"/>
          </p:nvPr>
        </p:nvSpPr>
        <p:spPr/>
        <p:txBody>
          <a:bodyPr/>
          <a:lstStyle/>
          <a:p>
            <a:fld id="{5B74AE36-3711-4E08-980C-3FF08F15B359}" type="slidenum">
              <a:rPr lang="fr-CG" smtClean="0"/>
              <a:t>‹#›</a:t>
            </a:fld>
            <a:endParaRPr lang="fr-CG"/>
          </a:p>
        </p:txBody>
      </p:sp>
    </p:spTree>
    <p:extLst>
      <p:ext uri="{BB962C8B-B14F-4D97-AF65-F5344CB8AC3E}">
        <p14:creationId xmlns:p14="http://schemas.microsoft.com/office/powerpoint/2010/main" val="269746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031F-EDDB-A391-50B0-56B8BA56C6C4}"/>
              </a:ext>
            </a:extLst>
          </p:cNvPr>
          <p:cNvSpPr>
            <a:spLocks noGrp="1"/>
          </p:cNvSpPr>
          <p:nvPr>
            <p:ph type="title"/>
          </p:nvPr>
        </p:nvSpPr>
        <p:spPr/>
        <p:txBody>
          <a:bodyPr/>
          <a:lstStyle/>
          <a:p>
            <a:r>
              <a:rPr lang="en-US"/>
              <a:t>Click to edit Master title style</a:t>
            </a:r>
            <a:endParaRPr lang="fr-CG"/>
          </a:p>
        </p:txBody>
      </p:sp>
      <p:sp>
        <p:nvSpPr>
          <p:cNvPr id="3" name="Vertical Text Placeholder 2">
            <a:extLst>
              <a:ext uri="{FF2B5EF4-FFF2-40B4-BE49-F238E27FC236}">
                <a16:creationId xmlns:a16="http://schemas.microsoft.com/office/drawing/2014/main" id="{F5D83256-7D43-4727-8DEE-440CA79E58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G"/>
          </a:p>
        </p:txBody>
      </p:sp>
      <p:sp>
        <p:nvSpPr>
          <p:cNvPr id="4" name="Date Placeholder 3">
            <a:extLst>
              <a:ext uri="{FF2B5EF4-FFF2-40B4-BE49-F238E27FC236}">
                <a16:creationId xmlns:a16="http://schemas.microsoft.com/office/drawing/2014/main" id="{7E5C9FC5-650C-0F2B-4A40-05ED899937C3}"/>
              </a:ext>
            </a:extLst>
          </p:cNvPr>
          <p:cNvSpPr>
            <a:spLocks noGrp="1"/>
          </p:cNvSpPr>
          <p:nvPr>
            <p:ph type="dt" sz="half" idx="10"/>
          </p:nvPr>
        </p:nvSpPr>
        <p:spPr/>
        <p:txBody>
          <a:bodyPr/>
          <a:lstStyle/>
          <a:p>
            <a:fld id="{A2B1F58D-BC5A-4256-95DB-DC90553ACAD3}" type="datetimeFigureOut">
              <a:rPr lang="fr-CG" smtClean="0"/>
              <a:t>16/06/2025</a:t>
            </a:fld>
            <a:endParaRPr lang="fr-CG"/>
          </a:p>
        </p:txBody>
      </p:sp>
      <p:sp>
        <p:nvSpPr>
          <p:cNvPr id="5" name="Footer Placeholder 4">
            <a:extLst>
              <a:ext uri="{FF2B5EF4-FFF2-40B4-BE49-F238E27FC236}">
                <a16:creationId xmlns:a16="http://schemas.microsoft.com/office/drawing/2014/main" id="{E1BFD6CD-9C68-047D-72A8-23611A847A4E}"/>
              </a:ext>
            </a:extLst>
          </p:cNvPr>
          <p:cNvSpPr>
            <a:spLocks noGrp="1"/>
          </p:cNvSpPr>
          <p:nvPr>
            <p:ph type="ftr" sz="quarter" idx="11"/>
          </p:nvPr>
        </p:nvSpPr>
        <p:spPr/>
        <p:txBody>
          <a:bodyPr/>
          <a:lstStyle/>
          <a:p>
            <a:endParaRPr lang="fr-CG"/>
          </a:p>
        </p:txBody>
      </p:sp>
      <p:sp>
        <p:nvSpPr>
          <p:cNvPr id="6" name="Slide Number Placeholder 5">
            <a:extLst>
              <a:ext uri="{FF2B5EF4-FFF2-40B4-BE49-F238E27FC236}">
                <a16:creationId xmlns:a16="http://schemas.microsoft.com/office/drawing/2014/main" id="{69ED030E-F617-B7E0-D072-49986486B78A}"/>
              </a:ext>
            </a:extLst>
          </p:cNvPr>
          <p:cNvSpPr>
            <a:spLocks noGrp="1"/>
          </p:cNvSpPr>
          <p:nvPr>
            <p:ph type="sldNum" sz="quarter" idx="12"/>
          </p:nvPr>
        </p:nvSpPr>
        <p:spPr/>
        <p:txBody>
          <a:bodyPr/>
          <a:lstStyle/>
          <a:p>
            <a:fld id="{5B74AE36-3711-4E08-980C-3FF08F15B359}" type="slidenum">
              <a:rPr lang="fr-CG" smtClean="0"/>
              <a:t>‹#›</a:t>
            </a:fld>
            <a:endParaRPr lang="fr-CG"/>
          </a:p>
        </p:txBody>
      </p:sp>
    </p:spTree>
    <p:extLst>
      <p:ext uri="{BB962C8B-B14F-4D97-AF65-F5344CB8AC3E}">
        <p14:creationId xmlns:p14="http://schemas.microsoft.com/office/powerpoint/2010/main" val="25210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EA078F-47FD-E476-298F-CFB558EAD9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G"/>
          </a:p>
        </p:txBody>
      </p:sp>
      <p:sp>
        <p:nvSpPr>
          <p:cNvPr id="3" name="Vertical Text Placeholder 2">
            <a:extLst>
              <a:ext uri="{FF2B5EF4-FFF2-40B4-BE49-F238E27FC236}">
                <a16:creationId xmlns:a16="http://schemas.microsoft.com/office/drawing/2014/main" id="{A98876B1-6BEB-CBC4-D1A1-9E653FD897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G"/>
          </a:p>
        </p:txBody>
      </p:sp>
      <p:sp>
        <p:nvSpPr>
          <p:cNvPr id="4" name="Date Placeholder 3">
            <a:extLst>
              <a:ext uri="{FF2B5EF4-FFF2-40B4-BE49-F238E27FC236}">
                <a16:creationId xmlns:a16="http://schemas.microsoft.com/office/drawing/2014/main" id="{246487D9-7CC9-766C-DAF8-48E22CE8214C}"/>
              </a:ext>
            </a:extLst>
          </p:cNvPr>
          <p:cNvSpPr>
            <a:spLocks noGrp="1"/>
          </p:cNvSpPr>
          <p:nvPr>
            <p:ph type="dt" sz="half" idx="10"/>
          </p:nvPr>
        </p:nvSpPr>
        <p:spPr/>
        <p:txBody>
          <a:bodyPr/>
          <a:lstStyle/>
          <a:p>
            <a:fld id="{A2B1F58D-BC5A-4256-95DB-DC90553ACAD3}" type="datetimeFigureOut">
              <a:rPr lang="fr-CG" smtClean="0"/>
              <a:t>16/06/2025</a:t>
            </a:fld>
            <a:endParaRPr lang="fr-CG"/>
          </a:p>
        </p:txBody>
      </p:sp>
      <p:sp>
        <p:nvSpPr>
          <p:cNvPr id="5" name="Footer Placeholder 4">
            <a:extLst>
              <a:ext uri="{FF2B5EF4-FFF2-40B4-BE49-F238E27FC236}">
                <a16:creationId xmlns:a16="http://schemas.microsoft.com/office/drawing/2014/main" id="{4C791EFC-E74E-615E-94E8-5EEBDCB78C93}"/>
              </a:ext>
            </a:extLst>
          </p:cNvPr>
          <p:cNvSpPr>
            <a:spLocks noGrp="1"/>
          </p:cNvSpPr>
          <p:nvPr>
            <p:ph type="ftr" sz="quarter" idx="11"/>
          </p:nvPr>
        </p:nvSpPr>
        <p:spPr/>
        <p:txBody>
          <a:bodyPr/>
          <a:lstStyle/>
          <a:p>
            <a:endParaRPr lang="fr-CG"/>
          </a:p>
        </p:txBody>
      </p:sp>
      <p:sp>
        <p:nvSpPr>
          <p:cNvPr id="6" name="Slide Number Placeholder 5">
            <a:extLst>
              <a:ext uri="{FF2B5EF4-FFF2-40B4-BE49-F238E27FC236}">
                <a16:creationId xmlns:a16="http://schemas.microsoft.com/office/drawing/2014/main" id="{83C5C41B-B749-99F5-F07A-5EC008019C71}"/>
              </a:ext>
            </a:extLst>
          </p:cNvPr>
          <p:cNvSpPr>
            <a:spLocks noGrp="1"/>
          </p:cNvSpPr>
          <p:nvPr>
            <p:ph type="sldNum" sz="quarter" idx="12"/>
          </p:nvPr>
        </p:nvSpPr>
        <p:spPr/>
        <p:txBody>
          <a:bodyPr/>
          <a:lstStyle/>
          <a:p>
            <a:fld id="{5B74AE36-3711-4E08-980C-3FF08F15B359}" type="slidenum">
              <a:rPr lang="fr-CG" smtClean="0"/>
              <a:t>‹#›</a:t>
            </a:fld>
            <a:endParaRPr lang="fr-CG"/>
          </a:p>
        </p:txBody>
      </p:sp>
    </p:spTree>
    <p:extLst>
      <p:ext uri="{BB962C8B-B14F-4D97-AF65-F5344CB8AC3E}">
        <p14:creationId xmlns:p14="http://schemas.microsoft.com/office/powerpoint/2010/main" val="313123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EE24-70E1-0040-C7B6-D72DC12D3873}"/>
              </a:ext>
            </a:extLst>
          </p:cNvPr>
          <p:cNvSpPr>
            <a:spLocks noGrp="1"/>
          </p:cNvSpPr>
          <p:nvPr>
            <p:ph type="title"/>
          </p:nvPr>
        </p:nvSpPr>
        <p:spPr/>
        <p:txBody>
          <a:bodyPr/>
          <a:lstStyle/>
          <a:p>
            <a:r>
              <a:rPr lang="en-US"/>
              <a:t>Click to edit Master title style</a:t>
            </a:r>
            <a:endParaRPr lang="fr-CG"/>
          </a:p>
        </p:txBody>
      </p:sp>
      <p:sp>
        <p:nvSpPr>
          <p:cNvPr id="3" name="Content Placeholder 2">
            <a:extLst>
              <a:ext uri="{FF2B5EF4-FFF2-40B4-BE49-F238E27FC236}">
                <a16:creationId xmlns:a16="http://schemas.microsoft.com/office/drawing/2014/main" id="{69CBE1C2-FF84-4E58-1024-8C013710D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G"/>
          </a:p>
        </p:txBody>
      </p:sp>
      <p:sp>
        <p:nvSpPr>
          <p:cNvPr id="4" name="Date Placeholder 3">
            <a:extLst>
              <a:ext uri="{FF2B5EF4-FFF2-40B4-BE49-F238E27FC236}">
                <a16:creationId xmlns:a16="http://schemas.microsoft.com/office/drawing/2014/main" id="{74561CF2-0804-7F03-D78B-277CA7A58A96}"/>
              </a:ext>
            </a:extLst>
          </p:cNvPr>
          <p:cNvSpPr>
            <a:spLocks noGrp="1"/>
          </p:cNvSpPr>
          <p:nvPr>
            <p:ph type="dt" sz="half" idx="10"/>
          </p:nvPr>
        </p:nvSpPr>
        <p:spPr/>
        <p:txBody>
          <a:bodyPr/>
          <a:lstStyle/>
          <a:p>
            <a:fld id="{A2B1F58D-BC5A-4256-95DB-DC90553ACAD3}" type="datetimeFigureOut">
              <a:rPr lang="fr-CG" smtClean="0"/>
              <a:t>16/06/2025</a:t>
            </a:fld>
            <a:endParaRPr lang="fr-CG"/>
          </a:p>
        </p:txBody>
      </p:sp>
      <p:sp>
        <p:nvSpPr>
          <p:cNvPr id="5" name="Footer Placeholder 4">
            <a:extLst>
              <a:ext uri="{FF2B5EF4-FFF2-40B4-BE49-F238E27FC236}">
                <a16:creationId xmlns:a16="http://schemas.microsoft.com/office/drawing/2014/main" id="{69069B35-7AEE-F917-46BE-536D57D19E14}"/>
              </a:ext>
            </a:extLst>
          </p:cNvPr>
          <p:cNvSpPr>
            <a:spLocks noGrp="1"/>
          </p:cNvSpPr>
          <p:nvPr>
            <p:ph type="ftr" sz="quarter" idx="11"/>
          </p:nvPr>
        </p:nvSpPr>
        <p:spPr/>
        <p:txBody>
          <a:bodyPr/>
          <a:lstStyle/>
          <a:p>
            <a:endParaRPr lang="fr-CG"/>
          </a:p>
        </p:txBody>
      </p:sp>
      <p:sp>
        <p:nvSpPr>
          <p:cNvPr id="6" name="Slide Number Placeholder 5">
            <a:extLst>
              <a:ext uri="{FF2B5EF4-FFF2-40B4-BE49-F238E27FC236}">
                <a16:creationId xmlns:a16="http://schemas.microsoft.com/office/drawing/2014/main" id="{C1F4C97F-0359-6F6D-AFB5-9A40CC590B3C}"/>
              </a:ext>
            </a:extLst>
          </p:cNvPr>
          <p:cNvSpPr>
            <a:spLocks noGrp="1"/>
          </p:cNvSpPr>
          <p:nvPr>
            <p:ph type="sldNum" sz="quarter" idx="12"/>
          </p:nvPr>
        </p:nvSpPr>
        <p:spPr/>
        <p:txBody>
          <a:bodyPr/>
          <a:lstStyle/>
          <a:p>
            <a:fld id="{5B74AE36-3711-4E08-980C-3FF08F15B359}" type="slidenum">
              <a:rPr lang="fr-CG" smtClean="0"/>
              <a:t>‹#›</a:t>
            </a:fld>
            <a:endParaRPr lang="fr-CG"/>
          </a:p>
        </p:txBody>
      </p:sp>
    </p:spTree>
    <p:extLst>
      <p:ext uri="{BB962C8B-B14F-4D97-AF65-F5344CB8AC3E}">
        <p14:creationId xmlns:p14="http://schemas.microsoft.com/office/powerpoint/2010/main" val="100938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6293-593C-E4F7-1EEB-2B3E698DA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G"/>
          </a:p>
        </p:txBody>
      </p:sp>
      <p:sp>
        <p:nvSpPr>
          <p:cNvPr id="3" name="Text Placeholder 2">
            <a:extLst>
              <a:ext uri="{FF2B5EF4-FFF2-40B4-BE49-F238E27FC236}">
                <a16:creationId xmlns:a16="http://schemas.microsoft.com/office/drawing/2014/main" id="{49788D75-B349-19EB-21E5-A3FB8A4FF0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B9A363-98A6-798F-EC75-B25665001D6B}"/>
              </a:ext>
            </a:extLst>
          </p:cNvPr>
          <p:cNvSpPr>
            <a:spLocks noGrp="1"/>
          </p:cNvSpPr>
          <p:nvPr>
            <p:ph type="dt" sz="half" idx="10"/>
          </p:nvPr>
        </p:nvSpPr>
        <p:spPr/>
        <p:txBody>
          <a:bodyPr/>
          <a:lstStyle/>
          <a:p>
            <a:fld id="{A2B1F58D-BC5A-4256-95DB-DC90553ACAD3}" type="datetimeFigureOut">
              <a:rPr lang="fr-CG" smtClean="0"/>
              <a:t>16/06/2025</a:t>
            </a:fld>
            <a:endParaRPr lang="fr-CG"/>
          </a:p>
        </p:txBody>
      </p:sp>
      <p:sp>
        <p:nvSpPr>
          <p:cNvPr id="5" name="Footer Placeholder 4">
            <a:extLst>
              <a:ext uri="{FF2B5EF4-FFF2-40B4-BE49-F238E27FC236}">
                <a16:creationId xmlns:a16="http://schemas.microsoft.com/office/drawing/2014/main" id="{67C8B3CA-4F88-BF47-04A1-F427072A3FE5}"/>
              </a:ext>
            </a:extLst>
          </p:cNvPr>
          <p:cNvSpPr>
            <a:spLocks noGrp="1"/>
          </p:cNvSpPr>
          <p:nvPr>
            <p:ph type="ftr" sz="quarter" idx="11"/>
          </p:nvPr>
        </p:nvSpPr>
        <p:spPr/>
        <p:txBody>
          <a:bodyPr/>
          <a:lstStyle/>
          <a:p>
            <a:endParaRPr lang="fr-CG"/>
          </a:p>
        </p:txBody>
      </p:sp>
      <p:sp>
        <p:nvSpPr>
          <p:cNvPr id="6" name="Slide Number Placeholder 5">
            <a:extLst>
              <a:ext uri="{FF2B5EF4-FFF2-40B4-BE49-F238E27FC236}">
                <a16:creationId xmlns:a16="http://schemas.microsoft.com/office/drawing/2014/main" id="{254E2346-E3B2-21D1-E24F-F9AEF063F3A3}"/>
              </a:ext>
            </a:extLst>
          </p:cNvPr>
          <p:cNvSpPr>
            <a:spLocks noGrp="1"/>
          </p:cNvSpPr>
          <p:nvPr>
            <p:ph type="sldNum" sz="quarter" idx="12"/>
          </p:nvPr>
        </p:nvSpPr>
        <p:spPr/>
        <p:txBody>
          <a:bodyPr/>
          <a:lstStyle/>
          <a:p>
            <a:fld id="{5B74AE36-3711-4E08-980C-3FF08F15B359}" type="slidenum">
              <a:rPr lang="fr-CG" smtClean="0"/>
              <a:t>‹#›</a:t>
            </a:fld>
            <a:endParaRPr lang="fr-CG"/>
          </a:p>
        </p:txBody>
      </p:sp>
    </p:spTree>
    <p:extLst>
      <p:ext uri="{BB962C8B-B14F-4D97-AF65-F5344CB8AC3E}">
        <p14:creationId xmlns:p14="http://schemas.microsoft.com/office/powerpoint/2010/main" val="409389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EBEC-F540-38DB-1065-92DA621A8950}"/>
              </a:ext>
            </a:extLst>
          </p:cNvPr>
          <p:cNvSpPr>
            <a:spLocks noGrp="1"/>
          </p:cNvSpPr>
          <p:nvPr>
            <p:ph type="title"/>
          </p:nvPr>
        </p:nvSpPr>
        <p:spPr/>
        <p:txBody>
          <a:bodyPr/>
          <a:lstStyle/>
          <a:p>
            <a:r>
              <a:rPr lang="en-US"/>
              <a:t>Click to edit Master title style</a:t>
            </a:r>
            <a:endParaRPr lang="fr-CG"/>
          </a:p>
        </p:txBody>
      </p:sp>
      <p:sp>
        <p:nvSpPr>
          <p:cNvPr id="3" name="Content Placeholder 2">
            <a:extLst>
              <a:ext uri="{FF2B5EF4-FFF2-40B4-BE49-F238E27FC236}">
                <a16:creationId xmlns:a16="http://schemas.microsoft.com/office/drawing/2014/main" id="{134C49C8-263A-B6BD-6F4E-F4B81E3487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G"/>
          </a:p>
        </p:txBody>
      </p:sp>
      <p:sp>
        <p:nvSpPr>
          <p:cNvPr id="4" name="Content Placeholder 3">
            <a:extLst>
              <a:ext uri="{FF2B5EF4-FFF2-40B4-BE49-F238E27FC236}">
                <a16:creationId xmlns:a16="http://schemas.microsoft.com/office/drawing/2014/main" id="{7BC190E1-5B4F-DB84-676F-4F551F242E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G"/>
          </a:p>
        </p:txBody>
      </p:sp>
      <p:sp>
        <p:nvSpPr>
          <p:cNvPr id="5" name="Date Placeholder 4">
            <a:extLst>
              <a:ext uri="{FF2B5EF4-FFF2-40B4-BE49-F238E27FC236}">
                <a16:creationId xmlns:a16="http://schemas.microsoft.com/office/drawing/2014/main" id="{B581F62F-EA50-7455-B636-A07D5273A59B}"/>
              </a:ext>
            </a:extLst>
          </p:cNvPr>
          <p:cNvSpPr>
            <a:spLocks noGrp="1"/>
          </p:cNvSpPr>
          <p:nvPr>
            <p:ph type="dt" sz="half" idx="10"/>
          </p:nvPr>
        </p:nvSpPr>
        <p:spPr/>
        <p:txBody>
          <a:bodyPr/>
          <a:lstStyle/>
          <a:p>
            <a:fld id="{A2B1F58D-BC5A-4256-95DB-DC90553ACAD3}" type="datetimeFigureOut">
              <a:rPr lang="fr-CG" smtClean="0"/>
              <a:t>16/06/2025</a:t>
            </a:fld>
            <a:endParaRPr lang="fr-CG"/>
          </a:p>
        </p:txBody>
      </p:sp>
      <p:sp>
        <p:nvSpPr>
          <p:cNvPr id="6" name="Footer Placeholder 5">
            <a:extLst>
              <a:ext uri="{FF2B5EF4-FFF2-40B4-BE49-F238E27FC236}">
                <a16:creationId xmlns:a16="http://schemas.microsoft.com/office/drawing/2014/main" id="{414D12DB-E4D4-F819-B1C6-A02B28E0A580}"/>
              </a:ext>
            </a:extLst>
          </p:cNvPr>
          <p:cNvSpPr>
            <a:spLocks noGrp="1"/>
          </p:cNvSpPr>
          <p:nvPr>
            <p:ph type="ftr" sz="quarter" idx="11"/>
          </p:nvPr>
        </p:nvSpPr>
        <p:spPr/>
        <p:txBody>
          <a:bodyPr/>
          <a:lstStyle/>
          <a:p>
            <a:endParaRPr lang="fr-CG"/>
          </a:p>
        </p:txBody>
      </p:sp>
      <p:sp>
        <p:nvSpPr>
          <p:cNvPr id="7" name="Slide Number Placeholder 6">
            <a:extLst>
              <a:ext uri="{FF2B5EF4-FFF2-40B4-BE49-F238E27FC236}">
                <a16:creationId xmlns:a16="http://schemas.microsoft.com/office/drawing/2014/main" id="{05DB393A-6782-4CCA-9540-24C83AFBDF88}"/>
              </a:ext>
            </a:extLst>
          </p:cNvPr>
          <p:cNvSpPr>
            <a:spLocks noGrp="1"/>
          </p:cNvSpPr>
          <p:nvPr>
            <p:ph type="sldNum" sz="quarter" idx="12"/>
          </p:nvPr>
        </p:nvSpPr>
        <p:spPr/>
        <p:txBody>
          <a:bodyPr/>
          <a:lstStyle/>
          <a:p>
            <a:fld id="{5B74AE36-3711-4E08-980C-3FF08F15B359}" type="slidenum">
              <a:rPr lang="fr-CG" smtClean="0"/>
              <a:t>‹#›</a:t>
            </a:fld>
            <a:endParaRPr lang="fr-CG"/>
          </a:p>
        </p:txBody>
      </p:sp>
    </p:spTree>
    <p:extLst>
      <p:ext uri="{BB962C8B-B14F-4D97-AF65-F5344CB8AC3E}">
        <p14:creationId xmlns:p14="http://schemas.microsoft.com/office/powerpoint/2010/main" val="332854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13E4-5528-53AD-E9FD-3376A95211CA}"/>
              </a:ext>
            </a:extLst>
          </p:cNvPr>
          <p:cNvSpPr>
            <a:spLocks noGrp="1"/>
          </p:cNvSpPr>
          <p:nvPr>
            <p:ph type="title"/>
          </p:nvPr>
        </p:nvSpPr>
        <p:spPr>
          <a:xfrm>
            <a:off x="839788" y="365125"/>
            <a:ext cx="10515600" cy="1325563"/>
          </a:xfrm>
        </p:spPr>
        <p:txBody>
          <a:bodyPr/>
          <a:lstStyle/>
          <a:p>
            <a:r>
              <a:rPr lang="en-US"/>
              <a:t>Click to edit Master title style</a:t>
            </a:r>
            <a:endParaRPr lang="fr-CG"/>
          </a:p>
        </p:txBody>
      </p:sp>
      <p:sp>
        <p:nvSpPr>
          <p:cNvPr id="3" name="Text Placeholder 2">
            <a:extLst>
              <a:ext uri="{FF2B5EF4-FFF2-40B4-BE49-F238E27FC236}">
                <a16:creationId xmlns:a16="http://schemas.microsoft.com/office/drawing/2014/main" id="{777E23ED-5CB5-6234-0B21-BB548898F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AD1891-7086-841F-946A-0B46800E72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G"/>
          </a:p>
        </p:txBody>
      </p:sp>
      <p:sp>
        <p:nvSpPr>
          <p:cNvPr id="5" name="Text Placeholder 4">
            <a:extLst>
              <a:ext uri="{FF2B5EF4-FFF2-40B4-BE49-F238E27FC236}">
                <a16:creationId xmlns:a16="http://schemas.microsoft.com/office/drawing/2014/main" id="{FECC25E7-6A05-B157-0360-9595BD1CC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91BA96-A827-0D47-62E4-F1D383AE56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G"/>
          </a:p>
        </p:txBody>
      </p:sp>
      <p:sp>
        <p:nvSpPr>
          <p:cNvPr id="7" name="Date Placeholder 6">
            <a:extLst>
              <a:ext uri="{FF2B5EF4-FFF2-40B4-BE49-F238E27FC236}">
                <a16:creationId xmlns:a16="http://schemas.microsoft.com/office/drawing/2014/main" id="{CF5E2F0B-5CFB-6597-4CFB-6CAA76DC5C82}"/>
              </a:ext>
            </a:extLst>
          </p:cNvPr>
          <p:cNvSpPr>
            <a:spLocks noGrp="1"/>
          </p:cNvSpPr>
          <p:nvPr>
            <p:ph type="dt" sz="half" idx="10"/>
          </p:nvPr>
        </p:nvSpPr>
        <p:spPr/>
        <p:txBody>
          <a:bodyPr/>
          <a:lstStyle/>
          <a:p>
            <a:fld id="{A2B1F58D-BC5A-4256-95DB-DC90553ACAD3}" type="datetimeFigureOut">
              <a:rPr lang="fr-CG" smtClean="0"/>
              <a:t>16/06/2025</a:t>
            </a:fld>
            <a:endParaRPr lang="fr-CG"/>
          </a:p>
        </p:txBody>
      </p:sp>
      <p:sp>
        <p:nvSpPr>
          <p:cNvPr id="8" name="Footer Placeholder 7">
            <a:extLst>
              <a:ext uri="{FF2B5EF4-FFF2-40B4-BE49-F238E27FC236}">
                <a16:creationId xmlns:a16="http://schemas.microsoft.com/office/drawing/2014/main" id="{364CC781-6CFE-EDB5-90BE-9B006B07029B}"/>
              </a:ext>
            </a:extLst>
          </p:cNvPr>
          <p:cNvSpPr>
            <a:spLocks noGrp="1"/>
          </p:cNvSpPr>
          <p:nvPr>
            <p:ph type="ftr" sz="quarter" idx="11"/>
          </p:nvPr>
        </p:nvSpPr>
        <p:spPr/>
        <p:txBody>
          <a:bodyPr/>
          <a:lstStyle/>
          <a:p>
            <a:endParaRPr lang="fr-CG"/>
          </a:p>
        </p:txBody>
      </p:sp>
      <p:sp>
        <p:nvSpPr>
          <p:cNvPr id="9" name="Slide Number Placeholder 8">
            <a:extLst>
              <a:ext uri="{FF2B5EF4-FFF2-40B4-BE49-F238E27FC236}">
                <a16:creationId xmlns:a16="http://schemas.microsoft.com/office/drawing/2014/main" id="{0A16CDD5-228A-0A28-5F7E-3FF96250D64D}"/>
              </a:ext>
            </a:extLst>
          </p:cNvPr>
          <p:cNvSpPr>
            <a:spLocks noGrp="1"/>
          </p:cNvSpPr>
          <p:nvPr>
            <p:ph type="sldNum" sz="quarter" idx="12"/>
          </p:nvPr>
        </p:nvSpPr>
        <p:spPr/>
        <p:txBody>
          <a:bodyPr/>
          <a:lstStyle/>
          <a:p>
            <a:fld id="{5B74AE36-3711-4E08-980C-3FF08F15B359}" type="slidenum">
              <a:rPr lang="fr-CG" smtClean="0"/>
              <a:t>‹#›</a:t>
            </a:fld>
            <a:endParaRPr lang="fr-CG"/>
          </a:p>
        </p:txBody>
      </p:sp>
    </p:spTree>
    <p:extLst>
      <p:ext uri="{BB962C8B-B14F-4D97-AF65-F5344CB8AC3E}">
        <p14:creationId xmlns:p14="http://schemas.microsoft.com/office/powerpoint/2010/main" val="345360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6549-B4A3-EF9A-F53B-4BD1579344FC}"/>
              </a:ext>
            </a:extLst>
          </p:cNvPr>
          <p:cNvSpPr>
            <a:spLocks noGrp="1"/>
          </p:cNvSpPr>
          <p:nvPr>
            <p:ph type="title"/>
          </p:nvPr>
        </p:nvSpPr>
        <p:spPr/>
        <p:txBody>
          <a:bodyPr/>
          <a:lstStyle/>
          <a:p>
            <a:r>
              <a:rPr lang="en-US"/>
              <a:t>Click to edit Master title style</a:t>
            </a:r>
            <a:endParaRPr lang="fr-CG"/>
          </a:p>
        </p:txBody>
      </p:sp>
      <p:sp>
        <p:nvSpPr>
          <p:cNvPr id="3" name="Date Placeholder 2">
            <a:extLst>
              <a:ext uri="{FF2B5EF4-FFF2-40B4-BE49-F238E27FC236}">
                <a16:creationId xmlns:a16="http://schemas.microsoft.com/office/drawing/2014/main" id="{BB35A395-9930-FFD8-D00A-7D2D5E602623}"/>
              </a:ext>
            </a:extLst>
          </p:cNvPr>
          <p:cNvSpPr>
            <a:spLocks noGrp="1"/>
          </p:cNvSpPr>
          <p:nvPr>
            <p:ph type="dt" sz="half" idx="10"/>
          </p:nvPr>
        </p:nvSpPr>
        <p:spPr/>
        <p:txBody>
          <a:bodyPr/>
          <a:lstStyle/>
          <a:p>
            <a:fld id="{A2B1F58D-BC5A-4256-95DB-DC90553ACAD3}" type="datetimeFigureOut">
              <a:rPr lang="fr-CG" smtClean="0"/>
              <a:t>16/06/2025</a:t>
            </a:fld>
            <a:endParaRPr lang="fr-CG"/>
          </a:p>
        </p:txBody>
      </p:sp>
      <p:sp>
        <p:nvSpPr>
          <p:cNvPr id="4" name="Footer Placeholder 3">
            <a:extLst>
              <a:ext uri="{FF2B5EF4-FFF2-40B4-BE49-F238E27FC236}">
                <a16:creationId xmlns:a16="http://schemas.microsoft.com/office/drawing/2014/main" id="{E9A3C4E6-F5C3-33DD-CD3E-E7B8BA72F1DD}"/>
              </a:ext>
            </a:extLst>
          </p:cNvPr>
          <p:cNvSpPr>
            <a:spLocks noGrp="1"/>
          </p:cNvSpPr>
          <p:nvPr>
            <p:ph type="ftr" sz="quarter" idx="11"/>
          </p:nvPr>
        </p:nvSpPr>
        <p:spPr/>
        <p:txBody>
          <a:bodyPr/>
          <a:lstStyle/>
          <a:p>
            <a:endParaRPr lang="fr-CG"/>
          </a:p>
        </p:txBody>
      </p:sp>
      <p:sp>
        <p:nvSpPr>
          <p:cNvPr id="5" name="Slide Number Placeholder 4">
            <a:extLst>
              <a:ext uri="{FF2B5EF4-FFF2-40B4-BE49-F238E27FC236}">
                <a16:creationId xmlns:a16="http://schemas.microsoft.com/office/drawing/2014/main" id="{B73F72DD-4F2C-C18F-9F48-1F027007E88A}"/>
              </a:ext>
            </a:extLst>
          </p:cNvPr>
          <p:cNvSpPr>
            <a:spLocks noGrp="1"/>
          </p:cNvSpPr>
          <p:nvPr>
            <p:ph type="sldNum" sz="quarter" idx="12"/>
          </p:nvPr>
        </p:nvSpPr>
        <p:spPr/>
        <p:txBody>
          <a:bodyPr/>
          <a:lstStyle/>
          <a:p>
            <a:fld id="{5B74AE36-3711-4E08-980C-3FF08F15B359}" type="slidenum">
              <a:rPr lang="fr-CG" smtClean="0"/>
              <a:t>‹#›</a:t>
            </a:fld>
            <a:endParaRPr lang="fr-CG"/>
          </a:p>
        </p:txBody>
      </p:sp>
    </p:spTree>
    <p:extLst>
      <p:ext uri="{BB962C8B-B14F-4D97-AF65-F5344CB8AC3E}">
        <p14:creationId xmlns:p14="http://schemas.microsoft.com/office/powerpoint/2010/main" val="168955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A938C-3D69-9B31-C739-7ED49E9F01DF}"/>
              </a:ext>
            </a:extLst>
          </p:cNvPr>
          <p:cNvSpPr>
            <a:spLocks noGrp="1"/>
          </p:cNvSpPr>
          <p:nvPr>
            <p:ph type="dt" sz="half" idx="10"/>
          </p:nvPr>
        </p:nvSpPr>
        <p:spPr/>
        <p:txBody>
          <a:bodyPr/>
          <a:lstStyle/>
          <a:p>
            <a:fld id="{A2B1F58D-BC5A-4256-95DB-DC90553ACAD3}" type="datetimeFigureOut">
              <a:rPr lang="fr-CG" smtClean="0"/>
              <a:t>16/06/2025</a:t>
            </a:fld>
            <a:endParaRPr lang="fr-CG"/>
          </a:p>
        </p:txBody>
      </p:sp>
      <p:sp>
        <p:nvSpPr>
          <p:cNvPr id="3" name="Footer Placeholder 2">
            <a:extLst>
              <a:ext uri="{FF2B5EF4-FFF2-40B4-BE49-F238E27FC236}">
                <a16:creationId xmlns:a16="http://schemas.microsoft.com/office/drawing/2014/main" id="{D1F8B2DC-F645-CC2F-655D-5EB4E0F2F411}"/>
              </a:ext>
            </a:extLst>
          </p:cNvPr>
          <p:cNvSpPr>
            <a:spLocks noGrp="1"/>
          </p:cNvSpPr>
          <p:nvPr>
            <p:ph type="ftr" sz="quarter" idx="11"/>
          </p:nvPr>
        </p:nvSpPr>
        <p:spPr/>
        <p:txBody>
          <a:bodyPr/>
          <a:lstStyle/>
          <a:p>
            <a:endParaRPr lang="fr-CG"/>
          </a:p>
        </p:txBody>
      </p:sp>
      <p:sp>
        <p:nvSpPr>
          <p:cNvPr id="4" name="Slide Number Placeholder 3">
            <a:extLst>
              <a:ext uri="{FF2B5EF4-FFF2-40B4-BE49-F238E27FC236}">
                <a16:creationId xmlns:a16="http://schemas.microsoft.com/office/drawing/2014/main" id="{5F3B969A-C2DF-3961-9C8C-E70BCD8AD606}"/>
              </a:ext>
            </a:extLst>
          </p:cNvPr>
          <p:cNvSpPr>
            <a:spLocks noGrp="1"/>
          </p:cNvSpPr>
          <p:nvPr>
            <p:ph type="sldNum" sz="quarter" idx="12"/>
          </p:nvPr>
        </p:nvSpPr>
        <p:spPr/>
        <p:txBody>
          <a:bodyPr/>
          <a:lstStyle/>
          <a:p>
            <a:fld id="{5B74AE36-3711-4E08-980C-3FF08F15B359}" type="slidenum">
              <a:rPr lang="fr-CG" smtClean="0"/>
              <a:t>‹#›</a:t>
            </a:fld>
            <a:endParaRPr lang="fr-CG"/>
          </a:p>
        </p:txBody>
      </p:sp>
    </p:spTree>
    <p:extLst>
      <p:ext uri="{BB962C8B-B14F-4D97-AF65-F5344CB8AC3E}">
        <p14:creationId xmlns:p14="http://schemas.microsoft.com/office/powerpoint/2010/main" val="206918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AE84-7692-71D0-4011-2F1681BB8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G"/>
          </a:p>
        </p:txBody>
      </p:sp>
      <p:sp>
        <p:nvSpPr>
          <p:cNvPr id="3" name="Content Placeholder 2">
            <a:extLst>
              <a:ext uri="{FF2B5EF4-FFF2-40B4-BE49-F238E27FC236}">
                <a16:creationId xmlns:a16="http://schemas.microsoft.com/office/drawing/2014/main" id="{F6B712AC-87EE-9AC1-4004-DF19F7343D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G"/>
          </a:p>
        </p:txBody>
      </p:sp>
      <p:sp>
        <p:nvSpPr>
          <p:cNvPr id="4" name="Text Placeholder 3">
            <a:extLst>
              <a:ext uri="{FF2B5EF4-FFF2-40B4-BE49-F238E27FC236}">
                <a16:creationId xmlns:a16="http://schemas.microsoft.com/office/drawing/2014/main" id="{196D777F-FDFB-2863-DA2F-1E6C007DE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5943BC-402D-A5E8-141D-EB61A71D943E}"/>
              </a:ext>
            </a:extLst>
          </p:cNvPr>
          <p:cNvSpPr>
            <a:spLocks noGrp="1"/>
          </p:cNvSpPr>
          <p:nvPr>
            <p:ph type="dt" sz="half" idx="10"/>
          </p:nvPr>
        </p:nvSpPr>
        <p:spPr/>
        <p:txBody>
          <a:bodyPr/>
          <a:lstStyle/>
          <a:p>
            <a:fld id="{A2B1F58D-BC5A-4256-95DB-DC90553ACAD3}" type="datetimeFigureOut">
              <a:rPr lang="fr-CG" smtClean="0"/>
              <a:t>16/06/2025</a:t>
            </a:fld>
            <a:endParaRPr lang="fr-CG"/>
          </a:p>
        </p:txBody>
      </p:sp>
      <p:sp>
        <p:nvSpPr>
          <p:cNvPr id="6" name="Footer Placeholder 5">
            <a:extLst>
              <a:ext uri="{FF2B5EF4-FFF2-40B4-BE49-F238E27FC236}">
                <a16:creationId xmlns:a16="http://schemas.microsoft.com/office/drawing/2014/main" id="{8DF379B0-0697-C725-13B9-0EFC61617DAF}"/>
              </a:ext>
            </a:extLst>
          </p:cNvPr>
          <p:cNvSpPr>
            <a:spLocks noGrp="1"/>
          </p:cNvSpPr>
          <p:nvPr>
            <p:ph type="ftr" sz="quarter" idx="11"/>
          </p:nvPr>
        </p:nvSpPr>
        <p:spPr/>
        <p:txBody>
          <a:bodyPr/>
          <a:lstStyle/>
          <a:p>
            <a:endParaRPr lang="fr-CG"/>
          </a:p>
        </p:txBody>
      </p:sp>
      <p:sp>
        <p:nvSpPr>
          <p:cNvPr id="7" name="Slide Number Placeholder 6">
            <a:extLst>
              <a:ext uri="{FF2B5EF4-FFF2-40B4-BE49-F238E27FC236}">
                <a16:creationId xmlns:a16="http://schemas.microsoft.com/office/drawing/2014/main" id="{FB8658B2-F65C-58E1-BEB5-EE4D0B81B20A}"/>
              </a:ext>
            </a:extLst>
          </p:cNvPr>
          <p:cNvSpPr>
            <a:spLocks noGrp="1"/>
          </p:cNvSpPr>
          <p:nvPr>
            <p:ph type="sldNum" sz="quarter" idx="12"/>
          </p:nvPr>
        </p:nvSpPr>
        <p:spPr/>
        <p:txBody>
          <a:bodyPr/>
          <a:lstStyle/>
          <a:p>
            <a:fld id="{5B74AE36-3711-4E08-980C-3FF08F15B359}" type="slidenum">
              <a:rPr lang="fr-CG" smtClean="0"/>
              <a:t>‹#›</a:t>
            </a:fld>
            <a:endParaRPr lang="fr-CG"/>
          </a:p>
        </p:txBody>
      </p:sp>
    </p:spTree>
    <p:extLst>
      <p:ext uri="{BB962C8B-B14F-4D97-AF65-F5344CB8AC3E}">
        <p14:creationId xmlns:p14="http://schemas.microsoft.com/office/powerpoint/2010/main" val="423131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E264-BB77-EEE3-EFE4-63A093C4A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G"/>
          </a:p>
        </p:txBody>
      </p:sp>
      <p:sp>
        <p:nvSpPr>
          <p:cNvPr id="3" name="Picture Placeholder 2">
            <a:extLst>
              <a:ext uri="{FF2B5EF4-FFF2-40B4-BE49-F238E27FC236}">
                <a16:creationId xmlns:a16="http://schemas.microsoft.com/office/drawing/2014/main" id="{54D64D1C-2C41-3919-88E4-A9FF624A1A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G"/>
          </a:p>
        </p:txBody>
      </p:sp>
      <p:sp>
        <p:nvSpPr>
          <p:cNvPr id="4" name="Text Placeholder 3">
            <a:extLst>
              <a:ext uri="{FF2B5EF4-FFF2-40B4-BE49-F238E27FC236}">
                <a16:creationId xmlns:a16="http://schemas.microsoft.com/office/drawing/2014/main" id="{2B9AC078-207A-5A65-4E12-43D149B94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39B2C-36D1-4D0A-B1A4-9F02AEFB0F88}"/>
              </a:ext>
            </a:extLst>
          </p:cNvPr>
          <p:cNvSpPr>
            <a:spLocks noGrp="1"/>
          </p:cNvSpPr>
          <p:nvPr>
            <p:ph type="dt" sz="half" idx="10"/>
          </p:nvPr>
        </p:nvSpPr>
        <p:spPr/>
        <p:txBody>
          <a:bodyPr/>
          <a:lstStyle/>
          <a:p>
            <a:fld id="{A2B1F58D-BC5A-4256-95DB-DC90553ACAD3}" type="datetimeFigureOut">
              <a:rPr lang="fr-CG" smtClean="0"/>
              <a:t>16/06/2025</a:t>
            </a:fld>
            <a:endParaRPr lang="fr-CG"/>
          </a:p>
        </p:txBody>
      </p:sp>
      <p:sp>
        <p:nvSpPr>
          <p:cNvPr id="6" name="Footer Placeholder 5">
            <a:extLst>
              <a:ext uri="{FF2B5EF4-FFF2-40B4-BE49-F238E27FC236}">
                <a16:creationId xmlns:a16="http://schemas.microsoft.com/office/drawing/2014/main" id="{D71A80E0-E97A-84BD-EE4F-9AF4A830A6CE}"/>
              </a:ext>
            </a:extLst>
          </p:cNvPr>
          <p:cNvSpPr>
            <a:spLocks noGrp="1"/>
          </p:cNvSpPr>
          <p:nvPr>
            <p:ph type="ftr" sz="quarter" idx="11"/>
          </p:nvPr>
        </p:nvSpPr>
        <p:spPr/>
        <p:txBody>
          <a:bodyPr/>
          <a:lstStyle/>
          <a:p>
            <a:endParaRPr lang="fr-CG"/>
          </a:p>
        </p:txBody>
      </p:sp>
      <p:sp>
        <p:nvSpPr>
          <p:cNvPr id="7" name="Slide Number Placeholder 6">
            <a:extLst>
              <a:ext uri="{FF2B5EF4-FFF2-40B4-BE49-F238E27FC236}">
                <a16:creationId xmlns:a16="http://schemas.microsoft.com/office/drawing/2014/main" id="{514BD56C-E7FD-E5EE-8175-2AD239525CBD}"/>
              </a:ext>
            </a:extLst>
          </p:cNvPr>
          <p:cNvSpPr>
            <a:spLocks noGrp="1"/>
          </p:cNvSpPr>
          <p:nvPr>
            <p:ph type="sldNum" sz="quarter" idx="12"/>
          </p:nvPr>
        </p:nvSpPr>
        <p:spPr/>
        <p:txBody>
          <a:bodyPr/>
          <a:lstStyle/>
          <a:p>
            <a:fld id="{5B74AE36-3711-4E08-980C-3FF08F15B359}" type="slidenum">
              <a:rPr lang="fr-CG" smtClean="0"/>
              <a:t>‹#›</a:t>
            </a:fld>
            <a:endParaRPr lang="fr-CG"/>
          </a:p>
        </p:txBody>
      </p:sp>
    </p:spTree>
    <p:extLst>
      <p:ext uri="{BB962C8B-B14F-4D97-AF65-F5344CB8AC3E}">
        <p14:creationId xmlns:p14="http://schemas.microsoft.com/office/powerpoint/2010/main" val="27687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A6281E-1149-1199-B235-C4B1747A01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G"/>
          </a:p>
        </p:txBody>
      </p:sp>
      <p:sp>
        <p:nvSpPr>
          <p:cNvPr id="3" name="Text Placeholder 2">
            <a:extLst>
              <a:ext uri="{FF2B5EF4-FFF2-40B4-BE49-F238E27FC236}">
                <a16:creationId xmlns:a16="http://schemas.microsoft.com/office/drawing/2014/main" id="{FF571D64-4B88-C20C-11EA-E69E5526B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G"/>
          </a:p>
        </p:txBody>
      </p:sp>
      <p:sp>
        <p:nvSpPr>
          <p:cNvPr id="4" name="Date Placeholder 3">
            <a:extLst>
              <a:ext uri="{FF2B5EF4-FFF2-40B4-BE49-F238E27FC236}">
                <a16:creationId xmlns:a16="http://schemas.microsoft.com/office/drawing/2014/main" id="{9A27B362-A004-0B8D-5CDE-DC91F5F85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1F58D-BC5A-4256-95DB-DC90553ACAD3}" type="datetimeFigureOut">
              <a:rPr lang="fr-CG" smtClean="0"/>
              <a:t>16/06/2025</a:t>
            </a:fld>
            <a:endParaRPr lang="fr-CG"/>
          </a:p>
        </p:txBody>
      </p:sp>
      <p:sp>
        <p:nvSpPr>
          <p:cNvPr id="5" name="Footer Placeholder 4">
            <a:extLst>
              <a:ext uri="{FF2B5EF4-FFF2-40B4-BE49-F238E27FC236}">
                <a16:creationId xmlns:a16="http://schemas.microsoft.com/office/drawing/2014/main" id="{4B2A7C3D-7766-B297-EFB7-F54D547B96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G"/>
          </a:p>
        </p:txBody>
      </p:sp>
      <p:sp>
        <p:nvSpPr>
          <p:cNvPr id="6" name="Slide Number Placeholder 5">
            <a:extLst>
              <a:ext uri="{FF2B5EF4-FFF2-40B4-BE49-F238E27FC236}">
                <a16:creationId xmlns:a16="http://schemas.microsoft.com/office/drawing/2014/main" id="{84575A5E-632E-5F9A-6AF4-CC3BBCCD2A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4AE36-3711-4E08-980C-3FF08F15B359}" type="slidenum">
              <a:rPr lang="fr-CG" smtClean="0"/>
              <a:t>‹#›</a:t>
            </a:fld>
            <a:endParaRPr lang="fr-CG"/>
          </a:p>
        </p:txBody>
      </p:sp>
    </p:spTree>
    <p:extLst>
      <p:ext uri="{BB962C8B-B14F-4D97-AF65-F5344CB8AC3E}">
        <p14:creationId xmlns:p14="http://schemas.microsoft.com/office/powerpoint/2010/main" val="470507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C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EC4655-9DAA-59B5-CB23-08E33669410D}"/>
              </a:ext>
            </a:extLst>
          </p:cNvPr>
          <p:cNvPicPr>
            <a:picLocks noChangeAspect="1"/>
          </p:cNvPicPr>
          <p:nvPr/>
        </p:nvPicPr>
        <p:blipFill>
          <a:blip r:embed="rId2"/>
          <a:stretch>
            <a:fillRect/>
          </a:stretch>
        </p:blipFill>
        <p:spPr>
          <a:xfrm>
            <a:off x="0" y="0"/>
            <a:ext cx="5102942" cy="6858000"/>
          </a:xfrm>
          <a:prstGeom prst="rect">
            <a:avLst/>
          </a:prstGeom>
        </p:spPr>
      </p:pic>
      <p:sp>
        <p:nvSpPr>
          <p:cNvPr id="9" name="TextBox 8">
            <a:extLst>
              <a:ext uri="{FF2B5EF4-FFF2-40B4-BE49-F238E27FC236}">
                <a16:creationId xmlns:a16="http://schemas.microsoft.com/office/drawing/2014/main" id="{33FDC25F-DD91-7E4E-6A3D-CCAC60EC7B76}"/>
              </a:ext>
            </a:extLst>
          </p:cNvPr>
          <p:cNvSpPr txBox="1"/>
          <p:nvPr/>
        </p:nvSpPr>
        <p:spPr>
          <a:xfrm>
            <a:off x="5663383" y="501446"/>
            <a:ext cx="6528617" cy="1446550"/>
          </a:xfrm>
          <a:prstGeom prst="rect">
            <a:avLst/>
          </a:prstGeom>
          <a:noFill/>
        </p:spPr>
        <p:txBody>
          <a:bodyPr wrap="square">
            <a:spAutoFit/>
          </a:bodyPr>
          <a:lstStyle/>
          <a:p>
            <a:r>
              <a:rPr lang="en-US" sz="4400" b="1" dirty="0"/>
              <a:t>COURS DE MATERIAUX ÉLECTROTECHNIQUES</a:t>
            </a:r>
          </a:p>
        </p:txBody>
      </p:sp>
      <p:sp>
        <p:nvSpPr>
          <p:cNvPr id="11" name="TextBox 10">
            <a:extLst>
              <a:ext uri="{FF2B5EF4-FFF2-40B4-BE49-F238E27FC236}">
                <a16:creationId xmlns:a16="http://schemas.microsoft.com/office/drawing/2014/main" id="{BFFF3613-FF4A-A2CB-9289-AFA0B4759877}"/>
              </a:ext>
            </a:extLst>
          </p:cNvPr>
          <p:cNvSpPr txBox="1"/>
          <p:nvPr/>
        </p:nvSpPr>
        <p:spPr>
          <a:xfrm>
            <a:off x="5614224" y="2874760"/>
            <a:ext cx="6096000" cy="584775"/>
          </a:xfrm>
          <a:prstGeom prst="rect">
            <a:avLst/>
          </a:prstGeom>
          <a:noFill/>
        </p:spPr>
        <p:txBody>
          <a:bodyPr wrap="square">
            <a:spAutoFit/>
          </a:bodyPr>
          <a:lstStyle/>
          <a:p>
            <a:r>
              <a:rPr lang="fr-FR" sz="3200" b="1" dirty="0"/>
              <a:t>Sujet :</a:t>
            </a:r>
            <a:endParaRPr lang="fr-CG" sz="3200" dirty="0"/>
          </a:p>
        </p:txBody>
      </p:sp>
      <p:sp>
        <p:nvSpPr>
          <p:cNvPr id="14" name="TextBox 13">
            <a:extLst>
              <a:ext uri="{FF2B5EF4-FFF2-40B4-BE49-F238E27FC236}">
                <a16:creationId xmlns:a16="http://schemas.microsoft.com/office/drawing/2014/main" id="{C21C08DC-9420-994C-0559-FEC81D08A668}"/>
              </a:ext>
            </a:extLst>
          </p:cNvPr>
          <p:cNvSpPr txBox="1"/>
          <p:nvPr/>
        </p:nvSpPr>
        <p:spPr>
          <a:xfrm>
            <a:off x="5978013" y="4375355"/>
            <a:ext cx="3431458" cy="369332"/>
          </a:xfrm>
          <a:prstGeom prst="rect">
            <a:avLst/>
          </a:prstGeom>
          <a:noFill/>
        </p:spPr>
        <p:txBody>
          <a:bodyPr wrap="square" rtlCol="0">
            <a:spAutoFit/>
          </a:bodyPr>
          <a:lstStyle/>
          <a:p>
            <a:r>
              <a:rPr lang="en-US" dirty="0"/>
              <a:t>Membre du Groupe 5</a:t>
            </a:r>
            <a:endParaRPr lang="fr-CG" dirty="0"/>
          </a:p>
        </p:txBody>
      </p:sp>
      <p:sp>
        <p:nvSpPr>
          <p:cNvPr id="16" name="TextBox 15">
            <a:extLst>
              <a:ext uri="{FF2B5EF4-FFF2-40B4-BE49-F238E27FC236}">
                <a16:creationId xmlns:a16="http://schemas.microsoft.com/office/drawing/2014/main" id="{19BBB468-D8D8-1BC7-C109-8E178F6861CC}"/>
              </a:ext>
            </a:extLst>
          </p:cNvPr>
          <p:cNvSpPr txBox="1"/>
          <p:nvPr/>
        </p:nvSpPr>
        <p:spPr>
          <a:xfrm>
            <a:off x="7089060" y="4887570"/>
            <a:ext cx="6096000" cy="369332"/>
          </a:xfrm>
          <a:prstGeom prst="rect">
            <a:avLst/>
          </a:prstGeom>
          <a:noFill/>
        </p:spPr>
        <p:txBody>
          <a:bodyPr wrap="square">
            <a:spAutoFit/>
          </a:bodyPr>
          <a:lstStyle/>
          <a:p>
            <a:r>
              <a:rPr lang="en-US" dirty="0"/>
              <a:t>ASHUZA CIZUNGU JUSTIN</a:t>
            </a:r>
          </a:p>
        </p:txBody>
      </p:sp>
      <p:sp>
        <p:nvSpPr>
          <p:cNvPr id="18" name="TextBox 17">
            <a:extLst>
              <a:ext uri="{FF2B5EF4-FFF2-40B4-BE49-F238E27FC236}">
                <a16:creationId xmlns:a16="http://schemas.microsoft.com/office/drawing/2014/main" id="{FE37734B-CACA-A78F-7310-FA0AD55EC60E}"/>
              </a:ext>
            </a:extLst>
          </p:cNvPr>
          <p:cNvSpPr txBox="1"/>
          <p:nvPr/>
        </p:nvSpPr>
        <p:spPr>
          <a:xfrm>
            <a:off x="7089060" y="5256902"/>
            <a:ext cx="6592528" cy="369332"/>
          </a:xfrm>
          <a:prstGeom prst="rect">
            <a:avLst/>
          </a:prstGeom>
          <a:noFill/>
        </p:spPr>
        <p:txBody>
          <a:bodyPr wrap="square">
            <a:spAutoFit/>
          </a:bodyPr>
          <a:lstStyle/>
          <a:p>
            <a:r>
              <a:rPr lang="en-US" dirty="0"/>
              <a:t>BAGISHE BASHIMBE DANIEL</a:t>
            </a:r>
          </a:p>
        </p:txBody>
      </p:sp>
      <p:sp>
        <p:nvSpPr>
          <p:cNvPr id="20" name="TextBox 19">
            <a:extLst>
              <a:ext uri="{FF2B5EF4-FFF2-40B4-BE49-F238E27FC236}">
                <a16:creationId xmlns:a16="http://schemas.microsoft.com/office/drawing/2014/main" id="{3392036E-AFBE-5556-EC90-8AAACA09E17E}"/>
              </a:ext>
            </a:extLst>
          </p:cNvPr>
          <p:cNvSpPr txBox="1"/>
          <p:nvPr/>
        </p:nvSpPr>
        <p:spPr>
          <a:xfrm>
            <a:off x="7089060" y="5626234"/>
            <a:ext cx="6843250" cy="369332"/>
          </a:xfrm>
          <a:prstGeom prst="rect">
            <a:avLst/>
          </a:prstGeom>
          <a:noFill/>
        </p:spPr>
        <p:txBody>
          <a:bodyPr wrap="square">
            <a:spAutoFit/>
          </a:bodyPr>
          <a:lstStyle/>
          <a:p>
            <a:r>
              <a:rPr lang="en-US" dirty="0"/>
              <a:t>KIKWAYA KASINDI DANNY</a:t>
            </a:r>
          </a:p>
        </p:txBody>
      </p:sp>
      <p:sp>
        <p:nvSpPr>
          <p:cNvPr id="21" name="TextBox 20">
            <a:extLst>
              <a:ext uri="{FF2B5EF4-FFF2-40B4-BE49-F238E27FC236}">
                <a16:creationId xmlns:a16="http://schemas.microsoft.com/office/drawing/2014/main" id="{6A0959C3-E4D6-E346-75AC-AC0748ED7CF2}"/>
              </a:ext>
            </a:extLst>
          </p:cNvPr>
          <p:cNvSpPr txBox="1"/>
          <p:nvPr/>
        </p:nvSpPr>
        <p:spPr>
          <a:xfrm>
            <a:off x="6872748" y="2957193"/>
            <a:ext cx="4640826" cy="646331"/>
          </a:xfrm>
          <a:prstGeom prst="rect">
            <a:avLst/>
          </a:prstGeom>
          <a:noFill/>
        </p:spPr>
        <p:txBody>
          <a:bodyPr wrap="square" rtlCol="0">
            <a:spAutoFit/>
          </a:bodyPr>
          <a:lstStyle/>
          <a:p>
            <a:r>
              <a:rPr lang="fr-FR" b="1" dirty="0"/>
              <a:t>Caractéristiques et 	Applications des Matériaux Magnétiques et Supraconducteurs	       </a:t>
            </a:r>
            <a:endParaRPr lang="fr-CG" dirty="0"/>
          </a:p>
        </p:txBody>
      </p:sp>
    </p:spTree>
    <p:extLst>
      <p:ext uri="{BB962C8B-B14F-4D97-AF65-F5344CB8AC3E}">
        <p14:creationId xmlns:p14="http://schemas.microsoft.com/office/powerpoint/2010/main" val="4130982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19DE75-061D-6C9B-4F53-C9CDF5135CBF}"/>
              </a:ext>
            </a:extLst>
          </p:cNvPr>
          <p:cNvSpPr txBox="1"/>
          <p:nvPr/>
        </p:nvSpPr>
        <p:spPr>
          <a:xfrm>
            <a:off x="432620" y="885324"/>
            <a:ext cx="6096000" cy="1077218"/>
          </a:xfrm>
          <a:prstGeom prst="rect">
            <a:avLst/>
          </a:prstGeom>
          <a:noFill/>
        </p:spPr>
        <p:txBody>
          <a:bodyPr wrap="square">
            <a:spAutoFit/>
          </a:bodyPr>
          <a:lstStyle/>
          <a:p>
            <a:r>
              <a:rPr lang="en-US" sz="3200" b="1" dirty="0" err="1"/>
              <a:t>Supraconductivité</a:t>
            </a:r>
            <a:r>
              <a:rPr lang="en-US" sz="3200" b="1" dirty="0"/>
              <a:t> : </a:t>
            </a:r>
            <a:r>
              <a:rPr lang="en-US" sz="3200" b="1" dirty="0" err="1"/>
              <a:t>Définitions</a:t>
            </a:r>
            <a:r>
              <a:rPr lang="en-US" sz="3200" b="1" dirty="0"/>
              <a:t> et </a:t>
            </a:r>
            <a:r>
              <a:rPr lang="en-US" sz="3200" b="1" dirty="0" err="1"/>
              <a:t>Propriétés</a:t>
            </a:r>
            <a:endParaRPr lang="en-US" sz="3200" b="1" dirty="0"/>
          </a:p>
        </p:txBody>
      </p:sp>
      <p:sp>
        <p:nvSpPr>
          <p:cNvPr id="7" name="TextBox 6">
            <a:extLst>
              <a:ext uri="{FF2B5EF4-FFF2-40B4-BE49-F238E27FC236}">
                <a16:creationId xmlns:a16="http://schemas.microsoft.com/office/drawing/2014/main" id="{83B209F7-0B81-48AC-540E-E93E565A7895}"/>
              </a:ext>
            </a:extLst>
          </p:cNvPr>
          <p:cNvSpPr txBox="1"/>
          <p:nvPr/>
        </p:nvSpPr>
        <p:spPr>
          <a:xfrm>
            <a:off x="432620" y="2157577"/>
            <a:ext cx="6096000" cy="369332"/>
          </a:xfrm>
          <a:prstGeom prst="rect">
            <a:avLst/>
          </a:prstGeom>
          <a:noFill/>
        </p:spPr>
        <p:txBody>
          <a:bodyPr wrap="square">
            <a:spAutoFit/>
          </a:bodyPr>
          <a:lstStyle/>
          <a:p>
            <a:r>
              <a:rPr lang="en-US" dirty="0" err="1"/>
              <a:t>Qu’est-ce</a:t>
            </a:r>
            <a:r>
              <a:rPr lang="en-US" dirty="0"/>
              <a:t> que la </a:t>
            </a:r>
            <a:r>
              <a:rPr lang="en-US" dirty="0" err="1"/>
              <a:t>supraconductivité</a:t>
            </a:r>
            <a:r>
              <a:rPr lang="en-US" dirty="0"/>
              <a:t> ?</a:t>
            </a:r>
          </a:p>
        </p:txBody>
      </p:sp>
      <p:sp>
        <p:nvSpPr>
          <p:cNvPr id="9" name="TextBox 8">
            <a:extLst>
              <a:ext uri="{FF2B5EF4-FFF2-40B4-BE49-F238E27FC236}">
                <a16:creationId xmlns:a16="http://schemas.microsoft.com/office/drawing/2014/main" id="{E791157A-ED75-7263-0B68-C24974B8F1C2}"/>
              </a:ext>
            </a:extLst>
          </p:cNvPr>
          <p:cNvSpPr txBox="1"/>
          <p:nvPr/>
        </p:nvSpPr>
        <p:spPr>
          <a:xfrm>
            <a:off x="432620" y="2694416"/>
            <a:ext cx="6096000" cy="369332"/>
          </a:xfrm>
          <a:prstGeom prst="rect">
            <a:avLst/>
          </a:prstGeom>
          <a:noFill/>
        </p:spPr>
        <p:txBody>
          <a:bodyPr wrap="square">
            <a:spAutoFit/>
          </a:bodyPr>
          <a:lstStyle/>
          <a:p>
            <a:r>
              <a:rPr lang="fr-FR" b="1" dirty="0"/>
              <a:t>Comportement électrique à basse température</a:t>
            </a:r>
          </a:p>
        </p:txBody>
      </p:sp>
      <p:sp>
        <p:nvSpPr>
          <p:cNvPr id="11" name="TextBox 10">
            <a:extLst>
              <a:ext uri="{FF2B5EF4-FFF2-40B4-BE49-F238E27FC236}">
                <a16:creationId xmlns:a16="http://schemas.microsoft.com/office/drawing/2014/main" id="{F8F5CF94-9F99-8B07-F1B7-33763D96358E}"/>
              </a:ext>
            </a:extLst>
          </p:cNvPr>
          <p:cNvSpPr txBox="1"/>
          <p:nvPr/>
        </p:nvSpPr>
        <p:spPr>
          <a:xfrm>
            <a:off x="432620" y="3248414"/>
            <a:ext cx="6096000" cy="1200329"/>
          </a:xfrm>
          <a:prstGeom prst="rect">
            <a:avLst/>
          </a:prstGeom>
          <a:noFill/>
        </p:spPr>
        <p:txBody>
          <a:bodyPr wrap="square">
            <a:spAutoFit/>
          </a:bodyPr>
          <a:lstStyle/>
          <a:p>
            <a:r>
              <a:rPr lang="fr-FR" dirty="0"/>
              <a:t>À des températures au voisinage du zéro absolu, certains matériaux voient leur résistivité s’annuler brusquement : ils deviennent supraconducteurs. Cette propriété émerge en dessous d’une température critique propre au matériau.</a:t>
            </a:r>
          </a:p>
        </p:txBody>
      </p:sp>
      <p:sp>
        <p:nvSpPr>
          <p:cNvPr id="13" name="TextBox 12">
            <a:extLst>
              <a:ext uri="{FF2B5EF4-FFF2-40B4-BE49-F238E27FC236}">
                <a16:creationId xmlns:a16="http://schemas.microsoft.com/office/drawing/2014/main" id="{D7938BBF-ADB3-7E9D-F0C8-3756C2363E97}"/>
              </a:ext>
            </a:extLst>
          </p:cNvPr>
          <p:cNvSpPr txBox="1"/>
          <p:nvPr/>
        </p:nvSpPr>
        <p:spPr>
          <a:xfrm>
            <a:off x="432620" y="4643778"/>
            <a:ext cx="6096000" cy="369332"/>
          </a:xfrm>
          <a:prstGeom prst="rect">
            <a:avLst/>
          </a:prstGeom>
          <a:noFill/>
        </p:spPr>
        <p:txBody>
          <a:bodyPr wrap="square">
            <a:spAutoFit/>
          </a:bodyPr>
          <a:lstStyle/>
          <a:p>
            <a:r>
              <a:rPr lang="fr-FR" b="1" dirty="0"/>
              <a:t>Origine microscopique de la supraconductivité</a:t>
            </a:r>
          </a:p>
        </p:txBody>
      </p:sp>
      <p:sp>
        <p:nvSpPr>
          <p:cNvPr id="15" name="TextBox 14">
            <a:extLst>
              <a:ext uri="{FF2B5EF4-FFF2-40B4-BE49-F238E27FC236}">
                <a16:creationId xmlns:a16="http://schemas.microsoft.com/office/drawing/2014/main" id="{2F52C1FF-9DEF-0320-B0F0-43A90BBCA82F}"/>
              </a:ext>
            </a:extLst>
          </p:cNvPr>
          <p:cNvSpPr txBox="1"/>
          <p:nvPr/>
        </p:nvSpPr>
        <p:spPr>
          <a:xfrm>
            <a:off x="432620" y="5180617"/>
            <a:ext cx="6096000" cy="1200329"/>
          </a:xfrm>
          <a:prstGeom prst="rect">
            <a:avLst/>
          </a:prstGeom>
          <a:noFill/>
        </p:spPr>
        <p:txBody>
          <a:bodyPr wrap="square">
            <a:spAutoFit/>
          </a:bodyPr>
          <a:lstStyle/>
          <a:p>
            <a:r>
              <a:rPr lang="fr-FR" dirty="0"/>
              <a:t>Les électrons libres d’un supraconducteur interagissent de façon coopérative en formant des paires à spins opposés, ce qui réduit considérablement les interactions dissipatives et la résistivité du matériau.</a:t>
            </a:r>
          </a:p>
        </p:txBody>
      </p:sp>
      <p:pic>
        <p:nvPicPr>
          <p:cNvPr id="17" name="Picture 16">
            <a:extLst>
              <a:ext uri="{FF2B5EF4-FFF2-40B4-BE49-F238E27FC236}">
                <a16:creationId xmlns:a16="http://schemas.microsoft.com/office/drawing/2014/main" id="{617E22B9-F32B-13B7-B924-DDB6C44BB412}"/>
              </a:ext>
            </a:extLst>
          </p:cNvPr>
          <p:cNvPicPr>
            <a:picLocks noChangeAspect="1"/>
          </p:cNvPicPr>
          <p:nvPr/>
        </p:nvPicPr>
        <p:blipFill>
          <a:blip r:embed="rId2"/>
          <a:stretch>
            <a:fillRect/>
          </a:stretch>
        </p:blipFill>
        <p:spPr>
          <a:xfrm>
            <a:off x="7049730" y="0"/>
            <a:ext cx="4925960" cy="6858000"/>
          </a:xfrm>
          <a:prstGeom prst="rect">
            <a:avLst/>
          </a:prstGeom>
        </p:spPr>
      </p:pic>
    </p:spTree>
    <p:extLst>
      <p:ext uri="{BB962C8B-B14F-4D97-AF65-F5344CB8AC3E}">
        <p14:creationId xmlns:p14="http://schemas.microsoft.com/office/powerpoint/2010/main" val="1082445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1B10D24-9420-60FC-FFA2-5B23B487A39F}"/>
              </a:ext>
            </a:extLst>
          </p:cNvPr>
          <p:cNvSpPr txBox="1"/>
          <p:nvPr/>
        </p:nvSpPr>
        <p:spPr>
          <a:xfrm>
            <a:off x="715420" y="151277"/>
            <a:ext cx="6096000" cy="1200329"/>
          </a:xfrm>
          <a:prstGeom prst="rect">
            <a:avLst/>
          </a:prstGeom>
          <a:noFill/>
        </p:spPr>
        <p:txBody>
          <a:bodyPr wrap="square">
            <a:spAutoFit/>
          </a:bodyPr>
          <a:lstStyle/>
          <a:p>
            <a:r>
              <a:rPr lang="fr-FR" sz="3600" b="1" dirty="0"/>
              <a:t>Applications et Limites de la Supraconductivité</a:t>
            </a:r>
          </a:p>
        </p:txBody>
      </p:sp>
      <p:sp>
        <p:nvSpPr>
          <p:cNvPr id="9" name="TextBox 8">
            <a:extLst>
              <a:ext uri="{FF2B5EF4-FFF2-40B4-BE49-F238E27FC236}">
                <a16:creationId xmlns:a16="http://schemas.microsoft.com/office/drawing/2014/main" id="{FC55CD97-755E-57C4-ED16-D07CECC645B7}"/>
              </a:ext>
            </a:extLst>
          </p:cNvPr>
          <p:cNvSpPr txBox="1"/>
          <p:nvPr/>
        </p:nvSpPr>
        <p:spPr>
          <a:xfrm>
            <a:off x="715420" y="1428617"/>
            <a:ext cx="6096000" cy="369332"/>
          </a:xfrm>
          <a:prstGeom prst="rect">
            <a:avLst/>
          </a:prstGeom>
          <a:noFill/>
        </p:spPr>
        <p:txBody>
          <a:bodyPr wrap="square">
            <a:spAutoFit/>
          </a:bodyPr>
          <a:lstStyle/>
          <a:p>
            <a:r>
              <a:rPr lang="fr-FR" dirty="0"/>
              <a:t>Utilité et défis de la supraconductivité</a:t>
            </a:r>
          </a:p>
        </p:txBody>
      </p:sp>
      <p:pic>
        <p:nvPicPr>
          <p:cNvPr id="11" name="Picture 10">
            <a:extLst>
              <a:ext uri="{FF2B5EF4-FFF2-40B4-BE49-F238E27FC236}">
                <a16:creationId xmlns:a16="http://schemas.microsoft.com/office/drawing/2014/main" id="{E3C8A982-0C23-B5ED-A817-1C243FBBA283}"/>
              </a:ext>
            </a:extLst>
          </p:cNvPr>
          <p:cNvPicPr>
            <a:picLocks noChangeAspect="1"/>
          </p:cNvPicPr>
          <p:nvPr/>
        </p:nvPicPr>
        <p:blipFill>
          <a:blip r:embed="rId2"/>
          <a:stretch>
            <a:fillRect/>
          </a:stretch>
        </p:blipFill>
        <p:spPr>
          <a:xfrm>
            <a:off x="715420" y="1874960"/>
            <a:ext cx="4780812" cy="2764806"/>
          </a:xfrm>
          <a:prstGeom prst="rect">
            <a:avLst/>
          </a:prstGeom>
        </p:spPr>
      </p:pic>
      <p:sp>
        <p:nvSpPr>
          <p:cNvPr id="12" name="TextBox 11">
            <a:extLst>
              <a:ext uri="{FF2B5EF4-FFF2-40B4-BE49-F238E27FC236}">
                <a16:creationId xmlns:a16="http://schemas.microsoft.com/office/drawing/2014/main" id="{D79E5C0C-0DAA-CA8B-5ABB-7EF57DCC7E86}"/>
              </a:ext>
            </a:extLst>
          </p:cNvPr>
          <p:cNvSpPr txBox="1"/>
          <p:nvPr/>
        </p:nvSpPr>
        <p:spPr>
          <a:xfrm>
            <a:off x="715420" y="4653460"/>
            <a:ext cx="4780812" cy="2031325"/>
          </a:xfrm>
          <a:prstGeom prst="rect">
            <a:avLst/>
          </a:prstGeom>
          <a:noFill/>
        </p:spPr>
        <p:txBody>
          <a:bodyPr wrap="square" rtlCol="0">
            <a:spAutoFit/>
          </a:bodyPr>
          <a:lstStyle/>
          <a:p>
            <a:r>
              <a:rPr lang="fr-FR" b="1" dirty="0"/>
              <a:t>Applications majeures des supraconducteurs</a:t>
            </a:r>
          </a:p>
          <a:p>
            <a:r>
              <a:rPr lang="fr-FR" dirty="0"/>
              <a:t>Les supraconducteurs sont utilisés dans la fabrication d’aimants puissants, essentiels à l’IRM médicale, à la spectroscopie, au transport par lévitation magnétique, ou encore dans les accélérateurs de particules et circuits d’ordinateurs à haut débit.</a:t>
            </a:r>
          </a:p>
        </p:txBody>
      </p:sp>
      <p:pic>
        <p:nvPicPr>
          <p:cNvPr id="14" name="Picture 13">
            <a:extLst>
              <a:ext uri="{FF2B5EF4-FFF2-40B4-BE49-F238E27FC236}">
                <a16:creationId xmlns:a16="http://schemas.microsoft.com/office/drawing/2014/main" id="{50485BBD-6F12-5464-C67A-225D443B390D}"/>
              </a:ext>
            </a:extLst>
          </p:cNvPr>
          <p:cNvPicPr>
            <a:picLocks noChangeAspect="1"/>
          </p:cNvPicPr>
          <p:nvPr/>
        </p:nvPicPr>
        <p:blipFill>
          <a:blip r:embed="rId3"/>
          <a:stretch>
            <a:fillRect/>
          </a:stretch>
        </p:blipFill>
        <p:spPr>
          <a:xfrm>
            <a:off x="6096000" y="1874960"/>
            <a:ext cx="4464065" cy="2759104"/>
          </a:xfrm>
          <a:prstGeom prst="rect">
            <a:avLst/>
          </a:prstGeom>
        </p:spPr>
      </p:pic>
      <p:sp>
        <p:nvSpPr>
          <p:cNvPr id="15" name="TextBox 14">
            <a:extLst>
              <a:ext uri="{FF2B5EF4-FFF2-40B4-BE49-F238E27FC236}">
                <a16:creationId xmlns:a16="http://schemas.microsoft.com/office/drawing/2014/main" id="{5EA5BB1E-1D05-15DD-5AE8-595FAFA1E7B0}"/>
              </a:ext>
            </a:extLst>
          </p:cNvPr>
          <p:cNvSpPr txBox="1"/>
          <p:nvPr/>
        </p:nvSpPr>
        <p:spPr>
          <a:xfrm>
            <a:off x="6096000" y="4634064"/>
            <a:ext cx="4464065" cy="2585323"/>
          </a:xfrm>
          <a:prstGeom prst="rect">
            <a:avLst/>
          </a:prstGeom>
          <a:noFill/>
        </p:spPr>
        <p:txBody>
          <a:bodyPr wrap="square" rtlCol="0">
            <a:spAutoFit/>
          </a:bodyPr>
          <a:lstStyle/>
          <a:p>
            <a:r>
              <a:rPr lang="fr-FR" b="1" dirty="0"/>
              <a:t>Contraintes pratiques et défis technologiques</a:t>
            </a:r>
          </a:p>
          <a:p>
            <a:r>
              <a:rPr lang="fr-FR" dirty="0"/>
              <a:t>La généralisation des applications de la supraconductivité est limitée par la nécessité de maintenir des températures très basses, exigeant des équipements de refroidissement coûteux et complexes, en particulier pour des alliages et céramiques à haute température critique.</a:t>
            </a:r>
          </a:p>
        </p:txBody>
      </p:sp>
    </p:spTree>
    <p:extLst>
      <p:ext uri="{BB962C8B-B14F-4D97-AF65-F5344CB8AC3E}">
        <p14:creationId xmlns:p14="http://schemas.microsoft.com/office/powerpoint/2010/main" val="3420158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1EA4E6-49EC-89BC-A26C-F5B05B898714}"/>
              </a:ext>
            </a:extLst>
          </p:cNvPr>
          <p:cNvSpPr txBox="1"/>
          <p:nvPr/>
        </p:nvSpPr>
        <p:spPr>
          <a:xfrm>
            <a:off x="1106129" y="1634301"/>
            <a:ext cx="9055510" cy="646331"/>
          </a:xfrm>
          <a:prstGeom prst="rect">
            <a:avLst/>
          </a:prstGeom>
          <a:noFill/>
        </p:spPr>
        <p:txBody>
          <a:bodyPr wrap="square">
            <a:spAutoFit/>
          </a:bodyPr>
          <a:lstStyle/>
          <a:p>
            <a:r>
              <a:rPr lang="fr-FR" sz="3600" b="1" dirty="0"/>
              <a:t>Choix et Usages en Électrotechnique</a:t>
            </a:r>
          </a:p>
        </p:txBody>
      </p:sp>
      <p:sp>
        <p:nvSpPr>
          <p:cNvPr id="7" name="TextBox 6">
            <a:extLst>
              <a:ext uri="{FF2B5EF4-FFF2-40B4-BE49-F238E27FC236}">
                <a16:creationId xmlns:a16="http://schemas.microsoft.com/office/drawing/2014/main" id="{2FF90318-ACF3-0B30-72D6-60A189643301}"/>
              </a:ext>
            </a:extLst>
          </p:cNvPr>
          <p:cNvSpPr txBox="1"/>
          <p:nvPr/>
        </p:nvSpPr>
        <p:spPr>
          <a:xfrm>
            <a:off x="1106129" y="2747549"/>
            <a:ext cx="9979742" cy="1754326"/>
          </a:xfrm>
          <a:prstGeom prst="rect">
            <a:avLst/>
          </a:prstGeom>
          <a:solidFill>
            <a:schemeClr val="bg2"/>
          </a:solidFill>
        </p:spPr>
        <p:txBody>
          <a:bodyPr wrap="square">
            <a:spAutoFit/>
          </a:bodyPr>
          <a:lstStyle/>
          <a:p>
            <a:pPr algn="just"/>
            <a:r>
              <a:rPr lang="fr-FR" dirty="0"/>
              <a:t>Dans le domaine de l’électrotechnique, le choix des matériaux dépend de la fonction recherchée : faciliter la conduction électrique (matériaux conducteurs), produire de la chaleur (matériaux résistants), réaliser des champs magnétiques spécifiques (matériaux magnétiques) ou assurer l’isolation électrique (matériaux isolants). Les matériaux conducteurs, généralement métalliques, doivent non seulement présenter une haute conductivité mais également de bonnes propriétés mécaniques, physiques et chimiques pour répondre aux contraintes du service.</a:t>
            </a:r>
          </a:p>
        </p:txBody>
      </p:sp>
    </p:spTree>
    <p:extLst>
      <p:ext uri="{BB962C8B-B14F-4D97-AF65-F5344CB8AC3E}">
        <p14:creationId xmlns:p14="http://schemas.microsoft.com/office/powerpoint/2010/main" val="344443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4430-E649-4815-7D5C-8049BBE641C8}"/>
              </a:ext>
            </a:extLst>
          </p:cNvPr>
          <p:cNvSpPr>
            <a:spLocks noGrp="1"/>
          </p:cNvSpPr>
          <p:nvPr>
            <p:ph type="ctrTitle"/>
          </p:nvPr>
        </p:nvSpPr>
        <p:spPr>
          <a:xfrm>
            <a:off x="471949" y="198131"/>
            <a:ext cx="9144000" cy="1964966"/>
          </a:xfrm>
        </p:spPr>
        <p:txBody>
          <a:bodyPr/>
          <a:lstStyle/>
          <a:p>
            <a:pPr algn="l"/>
            <a:r>
              <a:rPr lang="en-US" b="1" dirty="0"/>
              <a:t>Table des matières</a:t>
            </a:r>
            <a:br>
              <a:rPr lang="en-US" b="1" dirty="0"/>
            </a:br>
            <a:endParaRPr lang="fr-CG" dirty="0"/>
          </a:p>
        </p:txBody>
      </p:sp>
      <p:sp>
        <p:nvSpPr>
          <p:cNvPr id="3" name="Subtitle 2">
            <a:extLst>
              <a:ext uri="{FF2B5EF4-FFF2-40B4-BE49-F238E27FC236}">
                <a16:creationId xmlns:a16="http://schemas.microsoft.com/office/drawing/2014/main" id="{A458E3BF-D243-64F7-2CCE-4B90C1DDE631}"/>
              </a:ext>
            </a:extLst>
          </p:cNvPr>
          <p:cNvSpPr>
            <a:spLocks noGrp="1"/>
          </p:cNvSpPr>
          <p:nvPr>
            <p:ph type="subTitle" idx="1"/>
          </p:nvPr>
        </p:nvSpPr>
        <p:spPr>
          <a:xfrm>
            <a:off x="471949" y="1645418"/>
            <a:ext cx="9144000" cy="4755381"/>
          </a:xfrm>
        </p:spPr>
        <p:txBody>
          <a:bodyPr>
            <a:normAutofit/>
          </a:bodyPr>
          <a:lstStyle/>
          <a:p>
            <a:pPr marL="457200" indent="-457200" algn="l">
              <a:buFont typeface="+mj-lt"/>
              <a:buAutoNum type="arabicPeriod"/>
            </a:pPr>
            <a:r>
              <a:rPr lang="en-US" dirty="0"/>
              <a:t>Introduction aux </a:t>
            </a:r>
            <a:r>
              <a:rPr lang="en-US" dirty="0" err="1"/>
              <a:t>Matériaux</a:t>
            </a:r>
            <a:r>
              <a:rPr lang="en-US" dirty="0"/>
              <a:t> </a:t>
            </a:r>
            <a:r>
              <a:rPr lang="en-US" dirty="0" err="1"/>
              <a:t>Magnétiques</a:t>
            </a:r>
            <a:endParaRPr lang="en-US" dirty="0"/>
          </a:p>
          <a:p>
            <a:pPr marL="457200" indent="-457200" algn="l">
              <a:buFont typeface="+mj-lt"/>
              <a:buAutoNum type="arabicPeriod"/>
            </a:pPr>
            <a:r>
              <a:rPr lang="fr-FR" dirty="0"/>
              <a:t>Notions de Base : Moment Magnétique et Magnétisme</a:t>
            </a:r>
          </a:p>
          <a:p>
            <a:pPr marL="457200" indent="-457200" algn="l">
              <a:buFont typeface="+mj-lt"/>
              <a:buAutoNum type="arabicPeriod"/>
            </a:pPr>
            <a:r>
              <a:rPr lang="fr-FR" dirty="0"/>
              <a:t>Températures Critiques et Propriétés Directionnelles</a:t>
            </a:r>
          </a:p>
          <a:p>
            <a:pPr marL="457200" indent="-457200" algn="l">
              <a:buFont typeface="+mj-lt"/>
              <a:buAutoNum type="arabicPeriod"/>
            </a:pPr>
            <a:r>
              <a:rPr lang="fr-FR" dirty="0"/>
              <a:t>Classes Principales des Matériaux Magnétiques</a:t>
            </a:r>
          </a:p>
          <a:p>
            <a:pPr marL="457200" indent="-457200" algn="l">
              <a:buFont typeface="+mj-lt"/>
              <a:buAutoNum type="arabicPeriod"/>
            </a:pPr>
            <a:r>
              <a:rPr lang="fr-FR" dirty="0"/>
              <a:t>Matériaux Magnétiques Doux et Durs</a:t>
            </a:r>
          </a:p>
          <a:p>
            <a:pPr marL="457200" indent="-457200" algn="l">
              <a:buFont typeface="+mj-lt"/>
              <a:buAutoNum type="arabicPeriod"/>
            </a:pPr>
            <a:r>
              <a:rPr lang="en-US" dirty="0"/>
              <a:t>Applications des </a:t>
            </a:r>
            <a:r>
              <a:rPr lang="en-US" dirty="0" err="1"/>
              <a:t>Matériaux</a:t>
            </a:r>
            <a:r>
              <a:rPr lang="en-US" dirty="0"/>
              <a:t> </a:t>
            </a:r>
            <a:r>
              <a:rPr lang="en-US" dirty="0" err="1"/>
              <a:t>Magnétiques</a:t>
            </a:r>
            <a:endParaRPr lang="en-US" dirty="0"/>
          </a:p>
          <a:p>
            <a:pPr marL="457200" indent="-457200" algn="l">
              <a:buFont typeface="+mj-lt"/>
              <a:buAutoNum type="arabicPeriod"/>
            </a:pPr>
            <a:r>
              <a:rPr lang="fr-FR" dirty="0"/>
              <a:t>Mémoire Magnétique et Stockage de Données</a:t>
            </a:r>
          </a:p>
          <a:p>
            <a:pPr marL="457200" indent="-457200" algn="l">
              <a:buFont typeface="+mj-lt"/>
              <a:buAutoNum type="arabicPeriod"/>
            </a:pPr>
            <a:r>
              <a:rPr lang="en-US" dirty="0" err="1"/>
              <a:t>Supraconductivité</a:t>
            </a:r>
            <a:r>
              <a:rPr lang="en-US" dirty="0"/>
              <a:t> : </a:t>
            </a:r>
            <a:r>
              <a:rPr lang="en-US" dirty="0" err="1"/>
              <a:t>Définitions</a:t>
            </a:r>
            <a:r>
              <a:rPr lang="en-US" dirty="0"/>
              <a:t> et </a:t>
            </a:r>
            <a:r>
              <a:rPr lang="en-US" dirty="0" err="1"/>
              <a:t>Propriétés</a:t>
            </a:r>
            <a:endParaRPr lang="en-US" dirty="0"/>
          </a:p>
          <a:p>
            <a:pPr marL="457200" indent="-457200" algn="l">
              <a:buFont typeface="+mj-lt"/>
              <a:buAutoNum type="arabicPeriod"/>
            </a:pPr>
            <a:r>
              <a:rPr lang="fr-FR" dirty="0"/>
              <a:t>Applications et Limites de la Supraconductivité</a:t>
            </a:r>
          </a:p>
          <a:p>
            <a:pPr marL="457200" indent="-457200" algn="l">
              <a:buFont typeface="+mj-lt"/>
              <a:buAutoNum type="arabicPeriod"/>
            </a:pPr>
            <a:r>
              <a:rPr lang="fr-FR" dirty="0"/>
              <a:t>Choix et Usages en Électrotechnique</a:t>
            </a:r>
          </a:p>
          <a:p>
            <a:pPr marL="457200" indent="-457200" algn="l">
              <a:buFont typeface="+mj-lt"/>
              <a:buAutoNum type="arabicPeriod"/>
            </a:pPr>
            <a:endParaRPr lang="fr-FR" dirty="0"/>
          </a:p>
          <a:p>
            <a:pPr marL="457200" indent="-457200" algn="l">
              <a:buFont typeface="+mj-lt"/>
              <a:buAutoNum type="arabicPeriod"/>
            </a:pPr>
            <a:endParaRPr lang="fr-FR" dirty="0"/>
          </a:p>
          <a:p>
            <a:pPr marL="457200" indent="-457200" algn="l">
              <a:buFont typeface="+mj-lt"/>
              <a:buAutoNum type="arabicPeriod"/>
            </a:pPr>
            <a:endParaRPr lang="fr-CG" dirty="0"/>
          </a:p>
        </p:txBody>
      </p:sp>
    </p:spTree>
    <p:extLst>
      <p:ext uri="{BB962C8B-B14F-4D97-AF65-F5344CB8AC3E}">
        <p14:creationId xmlns:p14="http://schemas.microsoft.com/office/powerpoint/2010/main" val="3812021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F7082E-CF37-AC8C-6335-4421B407D734}"/>
              </a:ext>
            </a:extLst>
          </p:cNvPr>
          <p:cNvPicPr>
            <a:picLocks noGrp="1" noChangeAspect="1"/>
          </p:cNvPicPr>
          <p:nvPr>
            <p:ph idx="1"/>
          </p:nvPr>
        </p:nvPicPr>
        <p:blipFill>
          <a:blip r:embed="rId2"/>
          <a:stretch>
            <a:fillRect/>
          </a:stretch>
        </p:blipFill>
        <p:spPr>
          <a:xfrm>
            <a:off x="-1091381" y="1"/>
            <a:ext cx="5860025" cy="6858000"/>
          </a:xfrm>
        </p:spPr>
      </p:pic>
      <p:sp>
        <p:nvSpPr>
          <p:cNvPr id="6" name="TextBox 5">
            <a:extLst>
              <a:ext uri="{FF2B5EF4-FFF2-40B4-BE49-F238E27FC236}">
                <a16:creationId xmlns:a16="http://schemas.microsoft.com/office/drawing/2014/main" id="{1B653A54-193A-8588-C104-5A2F5B6857D8}"/>
              </a:ext>
            </a:extLst>
          </p:cNvPr>
          <p:cNvSpPr txBox="1"/>
          <p:nvPr/>
        </p:nvSpPr>
        <p:spPr>
          <a:xfrm>
            <a:off x="5131209" y="652828"/>
            <a:ext cx="5860025" cy="1723549"/>
          </a:xfrm>
          <a:prstGeom prst="rect">
            <a:avLst/>
          </a:prstGeom>
          <a:noFill/>
          <a:ln>
            <a:noFill/>
          </a:ln>
        </p:spPr>
        <p:txBody>
          <a:bodyPr wrap="square" rtlCol="0">
            <a:spAutoFit/>
          </a:bodyPr>
          <a:lstStyle/>
          <a:p>
            <a:r>
              <a:rPr lang="en-US" sz="4400" b="1" dirty="0"/>
              <a:t>Introduction aux </a:t>
            </a:r>
            <a:r>
              <a:rPr lang="en-US" sz="4400" b="1" dirty="0" err="1"/>
              <a:t>Matériaux</a:t>
            </a:r>
            <a:r>
              <a:rPr lang="en-US" sz="4400" b="1" dirty="0"/>
              <a:t> </a:t>
            </a:r>
            <a:r>
              <a:rPr lang="en-US" sz="4400" b="1" dirty="0" err="1"/>
              <a:t>Magnétiques</a:t>
            </a:r>
            <a:endParaRPr lang="en-US" sz="4400" b="1" dirty="0"/>
          </a:p>
          <a:p>
            <a:endParaRPr lang="fr-CG" dirty="0"/>
          </a:p>
        </p:txBody>
      </p:sp>
      <p:sp>
        <p:nvSpPr>
          <p:cNvPr id="7" name="TextBox 6">
            <a:extLst>
              <a:ext uri="{FF2B5EF4-FFF2-40B4-BE49-F238E27FC236}">
                <a16:creationId xmlns:a16="http://schemas.microsoft.com/office/drawing/2014/main" id="{0A988E16-CA87-7700-8289-411DF6B1AFF6}"/>
              </a:ext>
            </a:extLst>
          </p:cNvPr>
          <p:cNvSpPr txBox="1"/>
          <p:nvPr/>
        </p:nvSpPr>
        <p:spPr>
          <a:xfrm>
            <a:off x="5131209" y="2776932"/>
            <a:ext cx="6319684" cy="3139321"/>
          </a:xfrm>
          <a:prstGeom prst="rect">
            <a:avLst/>
          </a:prstGeom>
          <a:noFill/>
        </p:spPr>
        <p:txBody>
          <a:bodyPr wrap="square" rtlCol="0">
            <a:spAutoFit/>
          </a:bodyPr>
          <a:lstStyle/>
          <a:p>
            <a:pPr algn="just"/>
            <a:r>
              <a:rPr lang="fr-FR" dirty="0"/>
              <a:t>Les matériaux magnétiques jouent un rôle central dans la conception et le fonctionnement de nombreux dispositifs modernes, allant des génératrices et transformateurs aux moteurs, téléphones, ordinateurs et dispositifs audio. Ils se distinguent par leurs capacités à répondre à des champs magnétiques, chaque matériau réagissant de manière particulière selon la nature de ses dipôles magnétiques et de son organisation interne. Cette présentation explore les propriétés physiques et magnétiques fondamentales des matériaux, leurs classifications, ainsi que leurs applications majeures en électrotechnique.</a:t>
            </a:r>
          </a:p>
          <a:p>
            <a:endParaRPr lang="fr-CG" dirty="0"/>
          </a:p>
        </p:txBody>
      </p:sp>
    </p:spTree>
    <p:extLst>
      <p:ext uri="{BB962C8B-B14F-4D97-AF65-F5344CB8AC3E}">
        <p14:creationId xmlns:p14="http://schemas.microsoft.com/office/powerpoint/2010/main" val="246221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5281BF-403F-C604-0082-BE1F4210068B}"/>
              </a:ext>
            </a:extLst>
          </p:cNvPr>
          <p:cNvPicPr>
            <a:picLocks noChangeAspect="1"/>
          </p:cNvPicPr>
          <p:nvPr/>
        </p:nvPicPr>
        <p:blipFill>
          <a:blip r:embed="rId2"/>
          <a:stretch>
            <a:fillRect/>
          </a:stretch>
        </p:blipFill>
        <p:spPr>
          <a:xfrm>
            <a:off x="7364361" y="-57686"/>
            <a:ext cx="4827639" cy="6915686"/>
          </a:xfrm>
          <a:prstGeom prst="rect">
            <a:avLst/>
          </a:prstGeom>
        </p:spPr>
      </p:pic>
      <p:sp>
        <p:nvSpPr>
          <p:cNvPr id="6" name="TextBox 5">
            <a:extLst>
              <a:ext uri="{FF2B5EF4-FFF2-40B4-BE49-F238E27FC236}">
                <a16:creationId xmlns:a16="http://schemas.microsoft.com/office/drawing/2014/main" id="{BE615E38-BB7C-CC7B-765E-2E13AE6974A0}"/>
              </a:ext>
            </a:extLst>
          </p:cNvPr>
          <p:cNvSpPr txBox="1"/>
          <p:nvPr/>
        </p:nvSpPr>
        <p:spPr>
          <a:xfrm>
            <a:off x="294967" y="0"/>
            <a:ext cx="7295536" cy="1508105"/>
          </a:xfrm>
          <a:prstGeom prst="rect">
            <a:avLst/>
          </a:prstGeom>
          <a:noFill/>
        </p:spPr>
        <p:txBody>
          <a:bodyPr wrap="square" rtlCol="0">
            <a:spAutoFit/>
          </a:bodyPr>
          <a:lstStyle/>
          <a:p>
            <a:r>
              <a:rPr lang="fr-FR" sz="2800" b="1" dirty="0"/>
              <a:t>Notions de Base : Moment Magnétique et Magnétisme</a:t>
            </a:r>
          </a:p>
          <a:p>
            <a:r>
              <a:rPr lang="en-US" dirty="0"/>
              <a:t>Concepts </a:t>
            </a:r>
            <a:r>
              <a:rPr lang="en-US" dirty="0" err="1"/>
              <a:t>fondamentaux</a:t>
            </a:r>
            <a:r>
              <a:rPr lang="en-US" dirty="0"/>
              <a:t> du </a:t>
            </a:r>
            <a:r>
              <a:rPr lang="en-US" dirty="0" err="1"/>
              <a:t>magnétisme</a:t>
            </a:r>
            <a:endParaRPr lang="en-US" dirty="0"/>
          </a:p>
          <a:p>
            <a:endParaRPr lang="fr-CG" dirty="0"/>
          </a:p>
        </p:txBody>
      </p:sp>
      <p:sp>
        <p:nvSpPr>
          <p:cNvPr id="7" name="TextBox 6">
            <a:extLst>
              <a:ext uri="{FF2B5EF4-FFF2-40B4-BE49-F238E27FC236}">
                <a16:creationId xmlns:a16="http://schemas.microsoft.com/office/drawing/2014/main" id="{1ACF433C-B5BA-EAC0-F7B9-D77859D184F8}"/>
              </a:ext>
            </a:extLst>
          </p:cNvPr>
          <p:cNvSpPr txBox="1"/>
          <p:nvPr/>
        </p:nvSpPr>
        <p:spPr>
          <a:xfrm>
            <a:off x="294967" y="1323439"/>
            <a:ext cx="624348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Contribution </a:t>
            </a:r>
            <a:r>
              <a:rPr lang="en-US" b="1" dirty="0" err="1"/>
              <a:t>électronique</a:t>
            </a:r>
            <a:r>
              <a:rPr lang="en-US" b="1" dirty="0"/>
              <a:t> au </a:t>
            </a:r>
            <a:r>
              <a:rPr lang="en-US" b="1" dirty="0" err="1"/>
              <a:t>magnétisme</a:t>
            </a:r>
            <a:endParaRPr lang="en-US" b="1" dirty="0"/>
          </a:p>
        </p:txBody>
      </p:sp>
      <p:sp>
        <p:nvSpPr>
          <p:cNvPr id="8" name="TextBox 7">
            <a:extLst>
              <a:ext uri="{FF2B5EF4-FFF2-40B4-BE49-F238E27FC236}">
                <a16:creationId xmlns:a16="http://schemas.microsoft.com/office/drawing/2014/main" id="{9E985D8E-8C21-C12A-454A-51B763FE9154}"/>
              </a:ext>
            </a:extLst>
          </p:cNvPr>
          <p:cNvSpPr txBox="1"/>
          <p:nvPr/>
        </p:nvSpPr>
        <p:spPr>
          <a:xfrm>
            <a:off x="294967" y="1636156"/>
            <a:ext cx="6243484" cy="1754326"/>
          </a:xfrm>
          <a:prstGeom prst="rect">
            <a:avLst/>
          </a:prstGeom>
          <a:noFill/>
        </p:spPr>
        <p:txBody>
          <a:bodyPr wrap="square" rtlCol="0">
            <a:spAutoFit/>
          </a:bodyPr>
          <a:lstStyle/>
          <a:p>
            <a:pPr algn="just"/>
            <a:r>
              <a:rPr lang="fr-FR" dirty="0"/>
              <a:t>Selon leur structure électronique, les métaux peuvent être diamagnétiques ou paramagnétiques. Les matériaux paramagnétiques présentent un faible magnétisme dû à des électrons libres, tandis que le diamagnétisme résulte de la réaction opposée au champ externe et disparaît sans celui-ci.</a:t>
            </a:r>
          </a:p>
          <a:p>
            <a:endParaRPr lang="fr-CG" dirty="0"/>
          </a:p>
        </p:txBody>
      </p:sp>
      <p:sp>
        <p:nvSpPr>
          <p:cNvPr id="9" name="TextBox 8">
            <a:extLst>
              <a:ext uri="{FF2B5EF4-FFF2-40B4-BE49-F238E27FC236}">
                <a16:creationId xmlns:a16="http://schemas.microsoft.com/office/drawing/2014/main" id="{457F0A6B-A72A-49BE-2292-00365689FFED}"/>
              </a:ext>
            </a:extLst>
          </p:cNvPr>
          <p:cNvSpPr txBox="1"/>
          <p:nvPr/>
        </p:nvSpPr>
        <p:spPr>
          <a:xfrm>
            <a:off x="294967" y="3085176"/>
            <a:ext cx="5329084" cy="369332"/>
          </a:xfrm>
          <a:prstGeom prst="rect">
            <a:avLst/>
          </a:prstGeom>
          <a:noFill/>
        </p:spPr>
        <p:txBody>
          <a:bodyPr wrap="square" rtlCol="0">
            <a:spAutoFit/>
          </a:bodyPr>
          <a:lstStyle/>
          <a:p>
            <a:pPr marL="285750" indent="-285750">
              <a:buFont typeface="Arial" panose="020B0604020202020204" pitchFamily="34" charset="0"/>
              <a:buChar char="•"/>
            </a:pPr>
            <a:r>
              <a:rPr lang="fr-FR" b="1" dirty="0"/>
              <a:t>Magnétisme coopératif dans les solides</a:t>
            </a:r>
          </a:p>
        </p:txBody>
      </p:sp>
      <p:sp>
        <p:nvSpPr>
          <p:cNvPr id="10" name="TextBox 9">
            <a:extLst>
              <a:ext uri="{FF2B5EF4-FFF2-40B4-BE49-F238E27FC236}">
                <a16:creationId xmlns:a16="http://schemas.microsoft.com/office/drawing/2014/main" id="{33CEA863-034A-1990-88EA-E3D66A8DF30C}"/>
              </a:ext>
            </a:extLst>
          </p:cNvPr>
          <p:cNvSpPr txBox="1"/>
          <p:nvPr/>
        </p:nvSpPr>
        <p:spPr>
          <a:xfrm>
            <a:off x="294967" y="3467519"/>
            <a:ext cx="6243484" cy="1477328"/>
          </a:xfrm>
          <a:prstGeom prst="rect">
            <a:avLst/>
          </a:prstGeom>
          <a:noFill/>
        </p:spPr>
        <p:txBody>
          <a:bodyPr wrap="square" rtlCol="0">
            <a:spAutoFit/>
          </a:bodyPr>
          <a:lstStyle/>
          <a:p>
            <a:pPr algn="just"/>
            <a:r>
              <a:rPr lang="fr-FR" dirty="0"/>
              <a:t>Lorsque les ions possèdent un moment magnétique permanent, des interactions d’échange de spin  d’origine électrostatique  créent des comportements ordonnés (</a:t>
            </a:r>
            <a:r>
              <a:rPr lang="fr-FR" dirty="0" err="1"/>
              <a:t>ferro</a:t>
            </a:r>
            <a:r>
              <a:rPr lang="fr-FR" dirty="0"/>
              <a:t>- ou antiferromagnétique), ou d'anisotropie magnéto-cristalline lorsque les moments orbitaux sont couplés au réseau cristallin</a:t>
            </a:r>
          </a:p>
        </p:txBody>
      </p:sp>
      <p:sp>
        <p:nvSpPr>
          <p:cNvPr id="11" name="TextBox 10">
            <a:extLst>
              <a:ext uri="{FF2B5EF4-FFF2-40B4-BE49-F238E27FC236}">
                <a16:creationId xmlns:a16="http://schemas.microsoft.com/office/drawing/2014/main" id="{18EBF1D0-F4E2-DC01-A79F-7172CBDB49C4}"/>
              </a:ext>
            </a:extLst>
          </p:cNvPr>
          <p:cNvSpPr txBox="1"/>
          <p:nvPr/>
        </p:nvSpPr>
        <p:spPr>
          <a:xfrm>
            <a:off x="294967" y="4876022"/>
            <a:ext cx="6430296" cy="369332"/>
          </a:xfrm>
          <a:prstGeom prst="rect">
            <a:avLst/>
          </a:prstGeom>
          <a:noFill/>
        </p:spPr>
        <p:txBody>
          <a:bodyPr wrap="square" rtlCol="0">
            <a:spAutoFit/>
          </a:bodyPr>
          <a:lstStyle/>
          <a:p>
            <a:pPr marL="285750" indent="-285750">
              <a:buFont typeface="Arial" panose="020B0604020202020204" pitchFamily="34" charset="0"/>
              <a:buChar char="•"/>
            </a:pPr>
            <a:r>
              <a:rPr lang="fr-FR" b="1" dirty="0"/>
              <a:t>Réponse thermique et loi de Curie-Weiss</a:t>
            </a:r>
          </a:p>
        </p:txBody>
      </p:sp>
      <p:sp>
        <p:nvSpPr>
          <p:cNvPr id="12" name="TextBox 11">
            <a:extLst>
              <a:ext uri="{FF2B5EF4-FFF2-40B4-BE49-F238E27FC236}">
                <a16:creationId xmlns:a16="http://schemas.microsoft.com/office/drawing/2014/main" id="{0E03224A-DC26-EAB2-1562-7F1F295E8D4D}"/>
              </a:ext>
            </a:extLst>
          </p:cNvPr>
          <p:cNvSpPr txBox="1"/>
          <p:nvPr/>
        </p:nvSpPr>
        <p:spPr>
          <a:xfrm>
            <a:off x="294967" y="5271239"/>
            <a:ext cx="6430296" cy="1477328"/>
          </a:xfrm>
          <a:prstGeom prst="rect">
            <a:avLst/>
          </a:prstGeom>
          <a:noFill/>
        </p:spPr>
        <p:txBody>
          <a:bodyPr wrap="square" rtlCol="0">
            <a:spAutoFit/>
          </a:bodyPr>
          <a:lstStyle/>
          <a:p>
            <a:pPr algn="just"/>
            <a:r>
              <a:rPr lang="fr-FR" dirty="0"/>
              <a:t>L’aimantation dépend fortement de la température : l’agitation thermique tend à désaligner les moments dipolaires, entraînant la transition des états </a:t>
            </a:r>
            <a:r>
              <a:rPr lang="fr-FR" dirty="0" err="1"/>
              <a:t>ferro</a:t>
            </a:r>
            <a:r>
              <a:rPr lang="fr-FR" dirty="0"/>
              <a:t> ou antiferromagnétiques vers le paramagnétisme selon la loi de Curie-Weiss.</a:t>
            </a:r>
          </a:p>
          <a:p>
            <a:endParaRPr lang="fr-CG" dirty="0"/>
          </a:p>
        </p:txBody>
      </p:sp>
    </p:spTree>
    <p:extLst>
      <p:ext uri="{BB962C8B-B14F-4D97-AF65-F5344CB8AC3E}">
        <p14:creationId xmlns:p14="http://schemas.microsoft.com/office/powerpoint/2010/main" val="197496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CC6C8-0335-EE88-9498-0B7B5D1C70EF}"/>
              </a:ext>
            </a:extLst>
          </p:cNvPr>
          <p:cNvSpPr txBox="1"/>
          <p:nvPr/>
        </p:nvSpPr>
        <p:spPr>
          <a:xfrm>
            <a:off x="894734" y="0"/>
            <a:ext cx="9960078" cy="1446550"/>
          </a:xfrm>
          <a:prstGeom prst="rect">
            <a:avLst/>
          </a:prstGeom>
          <a:noFill/>
        </p:spPr>
        <p:txBody>
          <a:bodyPr wrap="square" rtlCol="0">
            <a:spAutoFit/>
          </a:bodyPr>
          <a:lstStyle/>
          <a:p>
            <a:r>
              <a:rPr lang="fr-FR" sz="4400" b="1" dirty="0"/>
              <a:t>Températures Critiques et Propriétés Directionnelles</a:t>
            </a:r>
          </a:p>
        </p:txBody>
      </p:sp>
      <p:sp>
        <p:nvSpPr>
          <p:cNvPr id="5" name="TextBox 4">
            <a:extLst>
              <a:ext uri="{FF2B5EF4-FFF2-40B4-BE49-F238E27FC236}">
                <a16:creationId xmlns:a16="http://schemas.microsoft.com/office/drawing/2014/main" id="{C1F6232F-C44E-4A4E-5125-863E4CC7B2E8}"/>
              </a:ext>
            </a:extLst>
          </p:cNvPr>
          <p:cNvSpPr txBox="1"/>
          <p:nvPr/>
        </p:nvSpPr>
        <p:spPr>
          <a:xfrm>
            <a:off x="894734" y="1446550"/>
            <a:ext cx="9281652" cy="369332"/>
          </a:xfrm>
          <a:prstGeom prst="rect">
            <a:avLst/>
          </a:prstGeom>
          <a:noFill/>
        </p:spPr>
        <p:txBody>
          <a:bodyPr wrap="square" rtlCol="0">
            <a:spAutoFit/>
          </a:bodyPr>
          <a:lstStyle/>
          <a:p>
            <a:r>
              <a:rPr lang="fr-FR" dirty="0"/>
              <a:t>Influence de la structure et de la température</a:t>
            </a:r>
          </a:p>
        </p:txBody>
      </p:sp>
      <p:sp>
        <p:nvSpPr>
          <p:cNvPr id="7" name="TextBox 6">
            <a:extLst>
              <a:ext uri="{FF2B5EF4-FFF2-40B4-BE49-F238E27FC236}">
                <a16:creationId xmlns:a16="http://schemas.microsoft.com/office/drawing/2014/main" id="{A868F034-1272-D21F-AAC6-7C29C3744721}"/>
              </a:ext>
            </a:extLst>
          </p:cNvPr>
          <p:cNvSpPr txBox="1"/>
          <p:nvPr/>
        </p:nvSpPr>
        <p:spPr>
          <a:xfrm>
            <a:off x="894734" y="2054942"/>
            <a:ext cx="4837472" cy="5078313"/>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fr-FR" b="1" dirty="0"/>
              <a:t>Points de Curie et de Néel</a:t>
            </a:r>
          </a:p>
          <a:p>
            <a:pPr algn="ctr"/>
            <a:endParaRPr lang="fr-FR" b="1" dirty="0"/>
          </a:p>
          <a:p>
            <a:pPr algn="just"/>
            <a:r>
              <a:rPr lang="fr-FR" dirty="0"/>
              <a:t>Chaque matériau possède une température critique où il change de comportement magnétique : le point de Curie pour les ferromagnétiques et le point de Néel pour les antiferromagnétiques. Au-dessus de ces températures, les matériaux deviennent paramagnétiques.</a:t>
            </a:r>
          </a:p>
          <a:p>
            <a:endParaRPr lang="en-US" dirty="0"/>
          </a:p>
        </p:txBody>
      </p:sp>
      <p:pic>
        <p:nvPicPr>
          <p:cNvPr id="9" name="Picture 8">
            <a:extLst>
              <a:ext uri="{FF2B5EF4-FFF2-40B4-BE49-F238E27FC236}">
                <a16:creationId xmlns:a16="http://schemas.microsoft.com/office/drawing/2014/main" id="{8D89E779-B402-1BC6-3CBE-2A2816273A33}"/>
              </a:ext>
            </a:extLst>
          </p:cNvPr>
          <p:cNvPicPr>
            <a:picLocks noChangeAspect="1"/>
          </p:cNvPicPr>
          <p:nvPr/>
        </p:nvPicPr>
        <p:blipFill>
          <a:blip r:embed="rId2"/>
          <a:stretch>
            <a:fillRect/>
          </a:stretch>
        </p:blipFill>
        <p:spPr>
          <a:xfrm>
            <a:off x="894734" y="2054942"/>
            <a:ext cx="4837471" cy="2192593"/>
          </a:xfrm>
          <a:prstGeom prst="rect">
            <a:avLst/>
          </a:prstGeom>
        </p:spPr>
      </p:pic>
      <p:sp>
        <p:nvSpPr>
          <p:cNvPr id="10" name="TextBox 9">
            <a:extLst>
              <a:ext uri="{FF2B5EF4-FFF2-40B4-BE49-F238E27FC236}">
                <a16:creationId xmlns:a16="http://schemas.microsoft.com/office/drawing/2014/main" id="{D79A4E3A-26BA-D1E9-D3E0-865D76BC25DB}"/>
              </a:ext>
            </a:extLst>
          </p:cNvPr>
          <p:cNvSpPr txBox="1"/>
          <p:nvPr/>
        </p:nvSpPr>
        <p:spPr>
          <a:xfrm>
            <a:off x="5810866" y="2054942"/>
            <a:ext cx="5279922" cy="4247317"/>
          </a:xfrm>
          <a:prstGeom prst="rect">
            <a:avLst/>
          </a:prstGeom>
          <a:noFill/>
        </p:spPr>
        <p:txBody>
          <a:bodyPr wrap="square" rtlCol="0">
            <a:spAutoFit/>
          </a:bodyPr>
          <a:lstStyle/>
          <a:p>
            <a:r>
              <a:rPr lang="en-US" dirty="0"/>
              <a:t>S</a:t>
            </a:r>
          </a:p>
          <a:p>
            <a:endParaRPr lang="en-US" dirty="0"/>
          </a:p>
          <a:p>
            <a:endParaRPr lang="en-US" dirty="0"/>
          </a:p>
          <a:p>
            <a:endParaRPr lang="en-US" dirty="0"/>
          </a:p>
          <a:p>
            <a:endParaRPr lang="en-US" dirty="0"/>
          </a:p>
          <a:p>
            <a:endParaRPr lang="en-US" dirty="0"/>
          </a:p>
          <a:p>
            <a:endParaRPr lang="en-US" dirty="0"/>
          </a:p>
          <a:p>
            <a:endParaRPr lang="en-US" dirty="0"/>
          </a:p>
          <a:p>
            <a:pPr algn="ctr"/>
            <a:r>
              <a:rPr lang="fr-FR" b="1" dirty="0"/>
              <a:t>Anisotropie magnéto-cristalline</a:t>
            </a:r>
          </a:p>
          <a:p>
            <a:pPr algn="ctr"/>
            <a:endParaRPr lang="fr-FR" b="1" dirty="0"/>
          </a:p>
          <a:p>
            <a:pPr algn="just"/>
            <a:r>
              <a:rPr lang="fr-FR" dirty="0"/>
              <a:t>Les moments magnétiques s’alignent selon des directions cristallographiques privilégiées, dites de « facile aimantation », influençant la performance des matériaux dans leurs applications.</a:t>
            </a:r>
          </a:p>
          <a:p>
            <a:endParaRPr lang="fr-CG" dirty="0"/>
          </a:p>
        </p:txBody>
      </p:sp>
      <p:pic>
        <p:nvPicPr>
          <p:cNvPr id="12" name="Picture 11">
            <a:extLst>
              <a:ext uri="{FF2B5EF4-FFF2-40B4-BE49-F238E27FC236}">
                <a16:creationId xmlns:a16="http://schemas.microsoft.com/office/drawing/2014/main" id="{6F70BDA0-2421-BF57-E967-E6CD15F7CBB9}"/>
              </a:ext>
            </a:extLst>
          </p:cNvPr>
          <p:cNvPicPr>
            <a:picLocks noChangeAspect="1"/>
          </p:cNvPicPr>
          <p:nvPr/>
        </p:nvPicPr>
        <p:blipFill>
          <a:blip r:embed="rId3"/>
          <a:stretch>
            <a:fillRect/>
          </a:stretch>
        </p:blipFill>
        <p:spPr>
          <a:xfrm>
            <a:off x="5732205" y="2054942"/>
            <a:ext cx="5358581" cy="2192593"/>
          </a:xfrm>
          <a:prstGeom prst="rect">
            <a:avLst/>
          </a:prstGeom>
        </p:spPr>
      </p:pic>
    </p:spTree>
    <p:extLst>
      <p:ext uri="{BB962C8B-B14F-4D97-AF65-F5344CB8AC3E}">
        <p14:creationId xmlns:p14="http://schemas.microsoft.com/office/powerpoint/2010/main" val="161358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D8A9F9-D442-64D8-CF55-F40FB2E24353}"/>
              </a:ext>
            </a:extLst>
          </p:cNvPr>
          <p:cNvPicPr>
            <a:picLocks noChangeAspect="1"/>
          </p:cNvPicPr>
          <p:nvPr/>
        </p:nvPicPr>
        <p:blipFill>
          <a:blip r:embed="rId2"/>
          <a:stretch>
            <a:fillRect/>
          </a:stretch>
        </p:blipFill>
        <p:spPr>
          <a:xfrm>
            <a:off x="0" y="0"/>
            <a:ext cx="4807974" cy="6858000"/>
          </a:xfrm>
          <a:prstGeom prst="rect">
            <a:avLst/>
          </a:prstGeom>
        </p:spPr>
      </p:pic>
      <p:sp>
        <p:nvSpPr>
          <p:cNvPr id="7" name="TextBox 6">
            <a:extLst>
              <a:ext uri="{FF2B5EF4-FFF2-40B4-BE49-F238E27FC236}">
                <a16:creationId xmlns:a16="http://schemas.microsoft.com/office/drawing/2014/main" id="{09EE1CEE-0544-4A6B-BA84-037FC4A50FD8}"/>
              </a:ext>
            </a:extLst>
          </p:cNvPr>
          <p:cNvSpPr txBox="1"/>
          <p:nvPr/>
        </p:nvSpPr>
        <p:spPr>
          <a:xfrm>
            <a:off x="5098025" y="117987"/>
            <a:ext cx="6803923" cy="1323439"/>
          </a:xfrm>
          <a:prstGeom prst="rect">
            <a:avLst/>
          </a:prstGeom>
          <a:noFill/>
        </p:spPr>
        <p:txBody>
          <a:bodyPr wrap="square" rtlCol="0">
            <a:spAutoFit/>
          </a:bodyPr>
          <a:lstStyle/>
          <a:p>
            <a:r>
              <a:rPr lang="fr-FR" sz="4000" b="1" dirty="0"/>
              <a:t>Classes Principales des Matériaux Magnétiques</a:t>
            </a:r>
          </a:p>
        </p:txBody>
      </p:sp>
      <p:sp>
        <p:nvSpPr>
          <p:cNvPr id="8" name="TextBox 7">
            <a:extLst>
              <a:ext uri="{FF2B5EF4-FFF2-40B4-BE49-F238E27FC236}">
                <a16:creationId xmlns:a16="http://schemas.microsoft.com/office/drawing/2014/main" id="{AE484C53-0143-50B2-D70E-664B57F2BC9D}"/>
              </a:ext>
            </a:extLst>
          </p:cNvPr>
          <p:cNvSpPr txBox="1"/>
          <p:nvPr/>
        </p:nvSpPr>
        <p:spPr>
          <a:xfrm>
            <a:off x="5098024" y="1625170"/>
            <a:ext cx="6184490" cy="369332"/>
          </a:xfrm>
          <a:prstGeom prst="rect">
            <a:avLst/>
          </a:prstGeom>
          <a:noFill/>
        </p:spPr>
        <p:txBody>
          <a:bodyPr wrap="square" rtlCol="0">
            <a:spAutoFit/>
          </a:bodyPr>
          <a:lstStyle/>
          <a:p>
            <a:r>
              <a:rPr lang="fr-FR" dirty="0"/>
              <a:t>Différentes natures de réponse magnétique</a:t>
            </a:r>
          </a:p>
        </p:txBody>
      </p:sp>
      <p:sp>
        <p:nvSpPr>
          <p:cNvPr id="10" name="TextBox 9">
            <a:extLst>
              <a:ext uri="{FF2B5EF4-FFF2-40B4-BE49-F238E27FC236}">
                <a16:creationId xmlns:a16="http://schemas.microsoft.com/office/drawing/2014/main" id="{40C5C9A9-578F-4D14-B05A-437144ABD6AD}"/>
              </a:ext>
            </a:extLst>
          </p:cNvPr>
          <p:cNvSpPr txBox="1"/>
          <p:nvPr/>
        </p:nvSpPr>
        <p:spPr>
          <a:xfrm>
            <a:off x="5098024" y="2164718"/>
            <a:ext cx="3515035" cy="3139321"/>
          </a:xfrm>
          <a:prstGeom prst="rect">
            <a:avLst/>
          </a:prstGeom>
          <a:solidFill>
            <a:schemeClr val="bg2"/>
          </a:solidFill>
        </p:spPr>
        <p:txBody>
          <a:bodyPr wrap="square" rtlCol="0">
            <a:spAutoFit/>
          </a:bodyPr>
          <a:lstStyle/>
          <a:p>
            <a:r>
              <a:rPr lang="fr-FR" b="1" dirty="0"/>
              <a:t>Diamagnétiques et paramagnétiques</a:t>
            </a:r>
          </a:p>
          <a:p>
            <a:endParaRPr lang="fr-FR" b="1" dirty="0"/>
          </a:p>
          <a:p>
            <a:pPr algn="just"/>
            <a:r>
              <a:rPr lang="fr-FR" dirty="0"/>
              <a:t>Les diamagnétiques s’opposent faiblement au champ magnétique, qui disparaît aussitôt que le champ extérieur cesse. Les paramagnétiques possèdent des dipôles orientables sous champ externe, mais n’affichent pas d’aimantation permanente.</a:t>
            </a:r>
          </a:p>
        </p:txBody>
      </p:sp>
      <p:sp>
        <p:nvSpPr>
          <p:cNvPr id="11" name="TextBox 10">
            <a:extLst>
              <a:ext uri="{FF2B5EF4-FFF2-40B4-BE49-F238E27FC236}">
                <a16:creationId xmlns:a16="http://schemas.microsoft.com/office/drawing/2014/main" id="{1620546B-8FCB-86C6-E264-518BAC5E71C1}"/>
              </a:ext>
            </a:extLst>
          </p:cNvPr>
          <p:cNvSpPr txBox="1"/>
          <p:nvPr/>
        </p:nvSpPr>
        <p:spPr>
          <a:xfrm>
            <a:off x="8745793" y="2164718"/>
            <a:ext cx="3288890" cy="4524315"/>
          </a:xfrm>
          <a:prstGeom prst="rect">
            <a:avLst/>
          </a:prstGeom>
          <a:solidFill>
            <a:schemeClr val="bg2"/>
          </a:solidFill>
        </p:spPr>
        <p:txBody>
          <a:bodyPr wrap="square" rtlCol="0">
            <a:spAutoFit/>
          </a:bodyPr>
          <a:lstStyle/>
          <a:p>
            <a:r>
              <a:rPr lang="fr-FR" b="1" dirty="0"/>
              <a:t>Ferromagnétiques, antiferromagnétiques et ferrimagnétiques</a:t>
            </a:r>
          </a:p>
          <a:p>
            <a:endParaRPr lang="fr-FR" b="1" dirty="0"/>
          </a:p>
          <a:p>
            <a:pPr algn="just"/>
            <a:r>
              <a:rPr lang="fr-FR" dirty="0"/>
              <a:t>Les ferromagnétiques ont une aimantation forte et permanente, due à leurs moments de spin parallèles. Les antiferromagnétiques présentent des spins alignés de façon antiparallèle. Les ferrimagnétiques, souvent des céramiques, possèdent une aimantation permanente moindre mais sont de bons isolants électriques.</a:t>
            </a:r>
          </a:p>
        </p:txBody>
      </p:sp>
    </p:spTree>
    <p:extLst>
      <p:ext uri="{BB962C8B-B14F-4D97-AF65-F5344CB8AC3E}">
        <p14:creationId xmlns:p14="http://schemas.microsoft.com/office/powerpoint/2010/main" val="72026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2A6FAC-5D92-F8ED-37E9-271BF44F3A85}"/>
              </a:ext>
            </a:extLst>
          </p:cNvPr>
          <p:cNvSpPr txBox="1"/>
          <p:nvPr/>
        </p:nvSpPr>
        <p:spPr>
          <a:xfrm>
            <a:off x="304801" y="0"/>
            <a:ext cx="7541341" cy="1446550"/>
          </a:xfrm>
          <a:prstGeom prst="rect">
            <a:avLst/>
          </a:prstGeom>
          <a:noFill/>
        </p:spPr>
        <p:txBody>
          <a:bodyPr wrap="square" rtlCol="0">
            <a:spAutoFit/>
          </a:bodyPr>
          <a:lstStyle/>
          <a:p>
            <a:r>
              <a:rPr lang="fr-FR" sz="4400" b="1" dirty="0"/>
              <a:t>Matériaux Magnétiques Doux et Durs</a:t>
            </a:r>
          </a:p>
        </p:txBody>
      </p:sp>
      <p:sp>
        <p:nvSpPr>
          <p:cNvPr id="5" name="TextBox 4">
            <a:extLst>
              <a:ext uri="{FF2B5EF4-FFF2-40B4-BE49-F238E27FC236}">
                <a16:creationId xmlns:a16="http://schemas.microsoft.com/office/drawing/2014/main" id="{894E4B3C-713A-9C74-6F16-79243B259D81}"/>
              </a:ext>
            </a:extLst>
          </p:cNvPr>
          <p:cNvSpPr txBox="1"/>
          <p:nvPr/>
        </p:nvSpPr>
        <p:spPr>
          <a:xfrm>
            <a:off x="304801" y="1338395"/>
            <a:ext cx="6150077" cy="369332"/>
          </a:xfrm>
          <a:prstGeom prst="rect">
            <a:avLst/>
          </a:prstGeom>
          <a:noFill/>
        </p:spPr>
        <p:txBody>
          <a:bodyPr wrap="square" rtlCol="0">
            <a:spAutoFit/>
          </a:bodyPr>
          <a:lstStyle/>
          <a:p>
            <a:r>
              <a:rPr lang="fr-FR" dirty="0"/>
              <a:t>Propriétés et usages selon l'hystérésis</a:t>
            </a:r>
          </a:p>
        </p:txBody>
      </p:sp>
      <p:sp>
        <p:nvSpPr>
          <p:cNvPr id="7" name="TextBox 6">
            <a:extLst>
              <a:ext uri="{FF2B5EF4-FFF2-40B4-BE49-F238E27FC236}">
                <a16:creationId xmlns:a16="http://schemas.microsoft.com/office/drawing/2014/main" id="{50BD7BDA-7732-2BCA-4486-40527E05225E}"/>
              </a:ext>
            </a:extLst>
          </p:cNvPr>
          <p:cNvSpPr txBox="1"/>
          <p:nvPr/>
        </p:nvSpPr>
        <p:spPr>
          <a:xfrm>
            <a:off x="304801" y="1868129"/>
            <a:ext cx="3696928" cy="4801314"/>
          </a:xfrm>
          <a:prstGeom prst="rect">
            <a:avLst/>
          </a:prstGeom>
          <a:solidFill>
            <a:schemeClr val="bg2"/>
          </a:solidFill>
        </p:spPr>
        <p:txBody>
          <a:bodyPr wrap="square" rtlCol="0">
            <a:spAutoFit/>
          </a:bodyPr>
          <a:lstStyle/>
          <a:p>
            <a:endParaRPr lang="fr-FR" b="1" dirty="0"/>
          </a:p>
          <a:p>
            <a:endParaRPr lang="fr-FR" b="1" dirty="0"/>
          </a:p>
          <a:p>
            <a:endParaRPr lang="fr-FR" b="1" dirty="0"/>
          </a:p>
          <a:p>
            <a:endParaRPr lang="fr-FR" b="1" dirty="0"/>
          </a:p>
          <a:p>
            <a:endParaRPr lang="fr-FR" b="1" dirty="0"/>
          </a:p>
          <a:p>
            <a:endParaRPr lang="fr-FR" b="1" dirty="0"/>
          </a:p>
          <a:p>
            <a:endParaRPr lang="fr-FR" b="1" dirty="0"/>
          </a:p>
          <a:p>
            <a:r>
              <a:rPr lang="fr-FR" b="1" dirty="0"/>
              <a:t>Matériaux magnétiques doux</a:t>
            </a:r>
          </a:p>
          <a:p>
            <a:r>
              <a:rPr lang="fr-FR" dirty="0"/>
              <a:t>Utilisés pour canaliser des champs magnétiques alternatifs (ex. : transformateurs). Ils se caractérisent par une faible aire d'hystérésis, une grande perméabilité initiale et un faible champ coercitif, permettant une aimantation/désaimantation efficace sans grandes pertes énergétiques.</a:t>
            </a:r>
          </a:p>
        </p:txBody>
      </p:sp>
      <p:pic>
        <p:nvPicPr>
          <p:cNvPr id="9" name="Picture 8">
            <a:extLst>
              <a:ext uri="{FF2B5EF4-FFF2-40B4-BE49-F238E27FC236}">
                <a16:creationId xmlns:a16="http://schemas.microsoft.com/office/drawing/2014/main" id="{83189B40-C80E-1B9E-BE04-4B4BF9CF90D4}"/>
              </a:ext>
            </a:extLst>
          </p:cNvPr>
          <p:cNvPicPr>
            <a:picLocks noChangeAspect="1"/>
          </p:cNvPicPr>
          <p:nvPr/>
        </p:nvPicPr>
        <p:blipFill>
          <a:blip r:embed="rId2"/>
          <a:stretch>
            <a:fillRect/>
          </a:stretch>
        </p:blipFill>
        <p:spPr>
          <a:xfrm>
            <a:off x="304801" y="1887795"/>
            <a:ext cx="3696928" cy="1907458"/>
          </a:xfrm>
          <a:prstGeom prst="rect">
            <a:avLst/>
          </a:prstGeom>
        </p:spPr>
      </p:pic>
      <p:sp>
        <p:nvSpPr>
          <p:cNvPr id="12" name="TextBox 11">
            <a:extLst>
              <a:ext uri="{FF2B5EF4-FFF2-40B4-BE49-F238E27FC236}">
                <a16:creationId xmlns:a16="http://schemas.microsoft.com/office/drawing/2014/main" id="{046D5E20-83C4-AECD-2634-FB9896335043}"/>
              </a:ext>
            </a:extLst>
          </p:cNvPr>
          <p:cNvSpPr txBox="1"/>
          <p:nvPr/>
        </p:nvSpPr>
        <p:spPr>
          <a:xfrm>
            <a:off x="4345860" y="1868126"/>
            <a:ext cx="3844413" cy="4801314"/>
          </a:xfrm>
          <a:prstGeom prst="rect">
            <a:avLst/>
          </a:prstGeom>
          <a:solidFill>
            <a:schemeClr val="bg2"/>
          </a:solidFill>
        </p:spPr>
        <p:txBody>
          <a:bodyPr wrap="square" rtlCol="0">
            <a:spAutoFit/>
          </a:bodyPr>
          <a:lstStyle/>
          <a:p>
            <a:endParaRPr lang="fr-FR" b="1" dirty="0"/>
          </a:p>
          <a:p>
            <a:endParaRPr lang="fr-FR" b="1" dirty="0"/>
          </a:p>
          <a:p>
            <a:endParaRPr lang="fr-FR" b="1" dirty="0"/>
          </a:p>
          <a:p>
            <a:endParaRPr lang="fr-FR" b="1" dirty="0"/>
          </a:p>
          <a:p>
            <a:endParaRPr lang="fr-FR" b="1" dirty="0"/>
          </a:p>
          <a:p>
            <a:endParaRPr lang="fr-FR" b="1" dirty="0"/>
          </a:p>
          <a:p>
            <a:endParaRPr lang="fr-FR" b="1" dirty="0"/>
          </a:p>
          <a:p>
            <a:r>
              <a:rPr lang="fr-FR" b="1" dirty="0"/>
              <a:t>Matériaux magnétiques durs</a:t>
            </a:r>
          </a:p>
          <a:p>
            <a:r>
              <a:rPr lang="fr-FR" dirty="0"/>
              <a:t>Ils servent à fabriquer des aimants permanents avec un champ magnétique stable. Leur courbe d'hystérésis présente une grande aire, un champ coercitif et une induction à saturation élevés. Leur facteur de mérite élevé les rend adaptés à de nombreuses applications industrielles et domestiques.</a:t>
            </a:r>
          </a:p>
        </p:txBody>
      </p:sp>
      <p:pic>
        <p:nvPicPr>
          <p:cNvPr id="14" name="Picture 13">
            <a:extLst>
              <a:ext uri="{FF2B5EF4-FFF2-40B4-BE49-F238E27FC236}">
                <a16:creationId xmlns:a16="http://schemas.microsoft.com/office/drawing/2014/main" id="{CC30FEA9-410D-F8EC-3742-9A46C9E1354F}"/>
              </a:ext>
            </a:extLst>
          </p:cNvPr>
          <p:cNvPicPr>
            <a:picLocks noChangeAspect="1"/>
          </p:cNvPicPr>
          <p:nvPr/>
        </p:nvPicPr>
        <p:blipFill>
          <a:blip r:embed="rId3"/>
          <a:stretch>
            <a:fillRect/>
          </a:stretch>
        </p:blipFill>
        <p:spPr>
          <a:xfrm>
            <a:off x="4345860" y="1868126"/>
            <a:ext cx="3844413" cy="1927127"/>
          </a:xfrm>
          <a:prstGeom prst="rect">
            <a:avLst/>
          </a:prstGeom>
        </p:spPr>
      </p:pic>
      <p:pic>
        <p:nvPicPr>
          <p:cNvPr id="16" name="Picture 15">
            <a:extLst>
              <a:ext uri="{FF2B5EF4-FFF2-40B4-BE49-F238E27FC236}">
                <a16:creationId xmlns:a16="http://schemas.microsoft.com/office/drawing/2014/main" id="{E95CC5F7-9AE7-5C14-5797-FABE2CDEC96B}"/>
              </a:ext>
            </a:extLst>
          </p:cNvPr>
          <p:cNvPicPr>
            <a:picLocks noChangeAspect="1"/>
          </p:cNvPicPr>
          <p:nvPr/>
        </p:nvPicPr>
        <p:blipFill>
          <a:blip r:embed="rId4"/>
          <a:stretch>
            <a:fillRect/>
          </a:stretch>
        </p:blipFill>
        <p:spPr>
          <a:xfrm>
            <a:off x="8495072" y="0"/>
            <a:ext cx="3696928" cy="6858000"/>
          </a:xfrm>
          <a:prstGeom prst="rect">
            <a:avLst/>
          </a:prstGeom>
        </p:spPr>
      </p:pic>
    </p:spTree>
    <p:extLst>
      <p:ext uri="{BB962C8B-B14F-4D97-AF65-F5344CB8AC3E}">
        <p14:creationId xmlns:p14="http://schemas.microsoft.com/office/powerpoint/2010/main" val="252189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C908D60-D09A-C085-CAA0-C3EE87D3B9E4}"/>
              </a:ext>
            </a:extLst>
          </p:cNvPr>
          <p:cNvSpPr txBox="1"/>
          <p:nvPr/>
        </p:nvSpPr>
        <p:spPr>
          <a:xfrm>
            <a:off x="186814" y="619432"/>
            <a:ext cx="6096000" cy="1323439"/>
          </a:xfrm>
          <a:prstGeom prst="rect">
            <a:avLst/>
          </a:prstGeom>
          <a:noFill/>
        </p:spPr>
        <p:txBody>
          <a:bodyPr wrap="square">
            <a:spAutoFit/>
          </a:bodyPr>
          <a:lstStyle/>
          <a:p>
            <a:r>
              <a:rPr lang="en-US" sz="4000" b="1" dirty="0"/>
              <a:t>Applications des </a:t>
            </a:r>
            <a:r>
              <a:rPr lang="en-US" sz="4000" b="1" dirty="0" err="1"/>
              <a:t>Matériaux</a:t>
            </a:r>
            <a:r>
              <a:rPr lang="en-US" sz="4000" b="1" dirty="0"/>
              <a:t> </a:t>
            </a:r>
            <a:r>
              <a:rPr lang="en-US" sz="4000" b="1" dirty="0" err="1"/>
              <a:t>Magnétiques</a:t>
            </a:r>
            <a:endParaRPr lang="en-US" sz="4000" b="1" dirty="0"/>
          </a:p>
        </p:txBody>
      </p:sp>
      <p:sp>
        <p:nvSpPr>
          <p:cNvPr id="10" name="TextBox 9">
            <a:extLst>
              <a:ext uri="{FF2B5EF4-FFF2-40B4-BE49-F238E27FC236}">
                <a16:creationId xmlns:a16="http://schemas.microsoft.com/office/drawing/2014/main" id="{96F6193F-3593-D766-B2FD-CE6ACCC5AAEF}"/>
              </a:ext>
            </a:extLst>
          </p:cNvPr>
          <p:cNvSpPr txBox="1"/>
          <p:nvPr/>
        </p:nvSpPr>
        <p:spPr>
          <a:xfrm>
            <a:off x="186814" y="2298485"/>
            <a:ext cx="6096000" cy="3416320"/>
          </a:xfrm>
          <a:prstGeom prst="rect">
            <a:avLst/>
          </a:prstGeom>
          <a:noFill/>
        </p:spPr>
        <p:txBody>
          <a:bodyPr wrap="square">
            <a:spAutoFit/>
          </a:bodyPr>
          <a:lstStyle/>
          <a:p>
            <a:pPr algn="just"/>
            <a:r>
              <a:rPr lang="fr-FR" dirty="0"/>
              <a:t>Les matériaux magnétiques sont omniprésents dans les technologies actuelles, utilisés aussi bien dans la fabrication de moteurs, génératrices, transformateurs, circuits de commutation, que dans les dispositifs quotidiens tels que les haut-parleurs, écouteurs, cartes de crédit, et mémoires d’ordinateurs. Les propriétés magnétiques spécifiques, telles que l’hystérésis et la stabilité du champ, déterminent leur adéquation à chaque usage. Les ferrites, en particulier, sont privilégiées pour leur isolement électrique dans des applications de haute fréquence. Les matériaux durs innovants permettent la fabrication de dispositifs compacts, puissants et économes en énergie.</a:t>
            </a:r>
          </a:p>
        </p:txBody>
      </p:sp>
      <p:pic>
        <p:nvPicPr>
          <p:cNvPr id="12" name="Picture 11">
            <a:extLst>
              <a:ext uri="{FF2B5EF4-FFF2-40B4-BE49-F238E27FC236}">
                <a16:creationId xmlns:a16="http://schemas.microsoft.com/office/drawing/2014/main" id="{EA2B7A8C-C2CB-B387-0699-9F51B3E0838C}"/>
              </a:ext>
            </a:extLst>
          </p:cNvPr>
          <p:cNvPicPr>
            <a:picLocks noChangeAspect="1"/>
          </p:cNvPicPr>
          <p:nvPr/>
        </p:nvPicPr>
        <p:blipFill>
          <a:blip r:embed="rId2"/>
          <a:stretch>
            <a:fillRect/>
          </a:stretch>
        </p:blipFill>
        <p:spPr>
          <a:xfrm>
            <a:off x="6735097" y="0"/>
            <a:ext cx="5456903" cy="6846722"/>
          </a:xfrm>
          <a:prstGeom prst="rect">
            <a:avLst/>
          </a:prstGeom>
        </p:spPr>
      </p:pic>
    </p:spTree>
    <p:extLst>
      <p:ext uri="{BB962C8B-B14F-4D97-AF65-F5344CB8AC3E}">
        <p14:creationId xmlns:p14="http://schemas.microsoft.com/office/powerpoint/2010/main" val="152286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7F1F75-B5A5-E2CA-6C9C-772A27C7FE1C}"/>
              </a:ext>
            </a:extLst>
          </p:cNvPr>
          <p:cNvSpPr txBox="1"/>
          <p:nvPr/>
        </p:nvSpPr>
        <p:spPr>
          <a:xfrm>
            <a:off x="5260258" y="1091382"/>
            <a:ext cx="6096000" cy="1446550"/>
          </a:xfrm>
          <a:prstGeom prst="rect">
            <a:avLst/>
          </a:prstGeom>
          <a:noFill/>
        </p:spPr>
        <p:txBody>
          <a:bodyPr wrap="square">
            <a:spAutoFit/>
          </a:bodyPr>
          <a:lstStyle/>
          <a:p>
            <a:r>
              <a:rPr lang="fr-FR" sz="4400" b="1" dirty="0"/>
              <a:t>Mémoire Magnétique et Stockage de Données</a:t>
            </a:r>
          </a:p>
        </p:txBody>
      </p:sp>
      <p:sp>
        <p:nvSpPr>
          <p:cNvPr id="7" name="TextBox 6">
            <a:extLst>
              <a:ext uri="{FF2B5EF4-FFF2-40B4-BE49-F238E27FC236}">
                <a16:creationId xmlns:a16="http://schemas.microsoft.com/office/drawing/2014/main" id="{0206950A-9BD1-56FB-0C0F-F003E7DF6B76}"/>
              </a:ext>
            </a:extLst>
          </p:cNvPr>
          <p:cNvSpPr txBox="1"/>
          <p:nvPr/>
        </p:nvSpPr>
        <p:spPr>
          <a:xfrm>
            <a:off x="5260258" y="3001577"/>
            <a:ext cx="6223818" cy="2585323"/>
          </a:xfrm>
          <a:prstGeom prst="rect">
            <a:avLst/>
          </a:prstGeom>
          <a:noFill/>
        </p:spPr>
        <p:txBody>
          <a:bodyPr wrap="square">
            <a:spAutoFit/>
          </a:bodyPr>
          <a:lstStyle/>
          <a:p>
            <a:r>
              <a:rPr lang="fr-FR" dirty="0"/>
              <a:t>Les matériaux à mémoire magnétique sont essentiels aux technologies de stockage de données. Les supports magnétiques, comme les disques durs et rubans, exploitent des boucles d’hystérésis rectangulaires assurant la stabilité du stockage binaire. On distingue les supports particulaires et les films minces, ces derniers permettant une densité de stockage bien supérieure. Ces avancées permettent aux mémoires magnétiques d’assurer le stockage massif et fiable de données numériques dans de nombreux domaines.</a:t>
            </a:r>
          </a:p>
        </p:txBody>
      </p:sp>
      <p:pic>
        <p:nvPicPr>
          <p:cNvPr id="9" name="Picture 8">
            <a:extLst>
              <a:ext uri="{FF2B5EF4-FFF2-40B4-BE49-F238E27FC236}">
                <a16:creationId xmlns:a16="http://schemas.microsoft.com/office/drawing/2014/main" id="{EC10D36F-FAD9-615F-5CAD-EA21BE342E3F}"/>
              </a:ext>
            </a:extLst>
          </p:cNvPr>
          <p:cNvPicPr>
            <a:picLocks noChangeAspect="1"/>
          </p:cNvPicPr>
          <p:nvPr/>
        </p:nvPicPr>
        <p:blipFill>
          <a:blip r:embed="rId2"/>
          <a:stretch>
            <a:fillRect/>
          </a:stretch>
        </p:blipFill>
        <p:spPr>
          <a:xfrm>
            <a:off x="0" y="0"/>
            <a:ext cx="4945626" cy="6857999"/>
          </a:xfrm>
          <a:prstGeom prst="rect">
            <a:avLst/>
          </a:prstGeom>
        </p:spPr>
      </p:pic>
    </p:spTree>
    <p:extLst>
      <p:ext uri="{BB962C8B-B14F-4D97-AF65-F5344CB8AC3E}">
        <p14:creationId xmlns:p14="http://schemas.microsoft.com/office/powerpoint/2010/main" val="1872647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1067</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Table des matières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samy kanyama</dc:creator>
  <cp:lastModifiedBy>samy kanyama</cp:lastModifiedBy>
  <cp:revision>1</cp:revision>
  <dcterms:created xsi:type="dcterms:W3CDTF">2025-06-16T12:07:12Z</dcterms:created>
  <dcterms:modified xsi:type="dcterms:W3CDTF">2025-06-16T12:08:32Z</dcterms:modified>
</cp:coreProperties>
</file>