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Causal Loop Diagram: Online Learning and Student Engagement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Expanded model with reinforcing (R) and balancing (B) loops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 — Student Engagement</a:t>
            </a:r>
          </a:p>
          <a:p>
            <a:r>
              <a:t>Q — Quality of Instructional Design</a:t>
            </a:r>
          </a:p>
          <a:p>
            <a:r>
              <a:t>M — Student Motivation</a:t>
            </a:r>
          </a:p>
          <a:p>
            <a:r>
              <a:t>T — Technical Reliability</a:t>
            </a:r>
          </a:p>
          <a:p>
            <a:r>
              <a:t>F — Assessment &amp; Feedback Frequency</a:t>
            </a:r>
          </a:p>
          <a:p>
            <a:r>
              <a:t>I — Interaction with Instructors</a:t>
            </a:r>
          </a:p>
          <a:p>
            <a:r>
              <a:t>P — Peer Collaboration</a:t>
            </a:r>
          </a:p>
          <a:p>
            <a:r>
              <a:t>S — Stress Level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Causal Links (+ / −)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 → E (+): Better design increases engagement</a:t>
            </a:r>
          </a:p>
          <a:p>
            <a:r>
              <a:t>Q → M (+): Better design raises motivation</a:t>
            </a:r>
          </a:p>
          <a:p>
            <a:r>
              <a:t>T → E (+): Reliable tech boosts engagement</a:t>
            </a:r>
          </a:p>
          <a:p>
            <a:r>
              <a:t>T → S (−): Reliability reduces stress</a:t>
            </a:r>
          </a:p>
          <a:p>
            <a:r>
              <a:t>S → E (−): Stress decreases engagement</a:t>
            </a:r>
          </a:p>
          <a:p>
            <a:r>
              <a:t>F → M (+): Feedback motivates</a:t>
            </a:r>
          </a:p>
          <a:p>
            <a:r>
              <a:t>F → E (+): Feedback increases engagement</a:t>
            </a:r>
          </a:p>
          <a:p>
            <a:r>
              <a:t>I → E (+): Instructor support raises engagement</a:t>
            </a:r>
          </a:p>
          <a:p>
            <a:r>
              <a:t>I → M (+): Instructor increases motivation</a:t>
            </a:r>
          </a:p>
          <a:p>
            <a:r>
              <a:t>P → M (+): Peer interaction motivates</a:t>
            </a:r>
          </a:p>
          <a:p>
            <a:r>
              <a:t>P → E (+): Collaboration increases engagement</a:t>
            </a:r>
          </a:p>
          <a:p>
            <a:r>
              <a:t>E → M (+): Engagement improves motivation</a:t>
            </a:r>
          </a:p>
          <a:p>
            <a:r>
              <a:t>M → E (+): Motivation fuels engagement</a:t>
            </a:r>
          </a:p>
          <a:p>
            <a:r>
              <a:t>E → F (−): Engagement reduces feedback need</a:t>
            </a:r>
          </a:p>
          <a:p>
            <a:r>
              <a:t>E → S (−): Engagement lowers stress</a:t>
            </a:r>
          </a:p>
          <a:p>
            <a:r>
              <a:t>S → M (−): Stress reduces motivation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Loops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Reinforcing Loops (R):</a:t>
            </a:r>
          </a:p>
          <a:p>
            <a:r>
              <a:t>R1 — E (+) → M (+) → E (Engagement–Motivation)</a:t>
            </a:r>
          </a:p>
          <a:p>
            <a:r>
              <a:t>R2 — Q (+) → M (+) → E (+) → Q (Instructional Quality)</a:t>
            </a:r>
          </a:p>
          <a:p>
            <a:r>
              <a:t>R3 — P (+) → M (+) → E (+) → P (Peer Interaction)</a:t>
            </a:r>
          </a:p>
          <a:p/>
          <a:p>
            <a:r>
              <a:t>Balancing Loops (B):</a:t>
            </a:r>
          </a:p>
          <a:p>
            <a:r>
              <a:t>B1 — E (−) → F (+) → M (+) → E (Feedback Adjustment)</a:t>
            </a:r>
          </a:p>
          <a:p>
            <a:r>
              <a:t>B2 — T (+) → S (−) → E (+) → S (Stress Regulation)</a:t>
            </a:r>
          </a:p>
          <a:p>
            <a:r>
              <a:t>B3 — S (−) → M (+) → E (+) → S (Motivation–Stress)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Causal Loop Diagram — Online Learning &amp; Student 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/>
            </a:pPr>
            <a:r>
              <a:t>Diagram Layout Suggestion:</a:t>
            </a:r>
          </a:p>
          <a:p/>
          <a:p>
            <a:r>
              <a:t>- Place “Student Engagement (E)” at center.</a:t>
            </a:r>
          </a:p>
          <a:p>
            <a:r>
              <a:t>- Surrounding variables: </a:t>
            </a:r>
          </a:p>
          <a:p>
            <a:r>
              <a:t>  Top-left: Q (Quality of Instructional Design)</a:t>
            </a:r>
          </a:p>
          <a:p>
            <a:r>
              <a:t>  Bottom-left: T (Technical Reliability)</a:t>
            </a:r>
          </a:p>
          <a:p>
            <a:r>
              <a:t>  Top-right: M (Motivation), I (Instructor Interaction)</a:t>
            </a:r>
          </a:p>
          <a:p>
            <a:r>
              <a:t>  Bottom-right: F (Feedback), P (Peer Collaboration)</a:t>
            </a:r>
          </a:p>
          <a:p>
            <a:r>
              <a:t>  Below center: S (Stress Level)</a:t>
            </a:r>
          </a:p>
          <a:p/>
          <a:p>
            <a:r>
              <a:t>Use arrows with (+) and (−) labels between them.</a:t>
            </a:r>
          </a:p>
          <a:p>
            <a:r>
              <a:t>Blue arrows: Reinforcing loops (R1–R3)</a:t>
            </a:r>
          </a:p>
          <a:p>
            <a:r>
              <a:t>Red arrows: Balancing loops (B1–B3)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