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310" r:id="rId4"/>
    <p:sldId id="260" r:id="rId5"/>
    <p:sldId id="262" r:id="rId6"/>
    <p:sldId id="261" r:id="rId7"/>
    <p:sldId id="263" r:id="rId8"/>
    <p:sldId id="257" r:id="rId9"/>
    <p:sldId id="264" r:id="rId10"/>
    <p:sldId id="266" r:id="rId11"/>
    <p:sldId id="265" r:id="rId12"/>
    <p:sldId id="268" r:id="rId13"/>
    <p:sldId id="269" r:id="rId14"/>
    <p:sldId id="270" r:id="rId15"/>
    <p:sldId id="275" r:id="rId16"/>
    <p:sldId id="272" r:id="rId17"/>
    <p:sldId id="273" r:id="rId18"/>
    <p:sldId id="274" r:id="rId19"/>
    <p:sldId id="276" r:id="rId20"/>
    <p:sldId id="277" r:id="rId21"/>
    <p:sldId id="278" r:id="rId22"/>
    <p:sldId id="279" r:id="rId23"/>
    <p:sldId id="281" r:id="rId24"/>
    <p:sldId id="282" r:id="rId25"/>
    <p:sldId id="283" r:id="rId26"/>
    <p:sldId id="284" r:id="rId27"/>
    <p:sldId id="285" r:id="rId28"/>
    <p:sldId id="286" r:id="rId29"/>
    <p:sldId id="287" r:id="rId30"/>
    <p:sldId id="308" r:id="rId31"/>
    <p:sldId id="289" r:id="rId32"/>
    <p:sldId id="290" r:id="rId33"/>
    <p:sldId id="291" r:id="rId34"/>
    <p:sldId id="292" r:id="rId35"/>
    <p:sldId id="301" r:id="rId36"/>
    <p:sldId id="302" r:id="rId37"/>
    <p:sldId id="303" r:id="rId38"/>
    <p:sldId id="280" r:id="rId39"/>
    <p:sldId id="294" r:id="rId40"/>
    <p:sldId id="295" r:id="rId41"/>
    <p:sldId id="296" r:id="rId42"/>
    <p:sldId id="298" r:id="rId43"/>
    <p:sldId id="297" r:id="rId44"/>
    <p:sldId id="299" r:id="rId45"/>
    <p:sldId id="312" r:id="rId46"/>
    <p:sldId id="313" r:id="rId47"/>
    <p:sldId id="300" r:id="rId48"/>
    <p:sldId id="304" r:id="rId49"/>
    <p:sldId id="305" r:id="rId50"/>
    <p:sldId id="306" r:id="rId51"/>
    <p:sldId id="311" r:id="rId52"/>
    <p:sldId id="307" r:id="rId5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08C0-2185-EA4E-B9F9-114926078D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07DBB231-3C3F-FA4C-A307-091E95BB6D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34C8338-C5D8-F14E-95D6-2897FEDD0037}"/>
              </a:ext>
            </a:extLst>
          </p:cNvPr>
          <p:cNvSpPr>
            <a:spLocks noGrp="1"/>
          </p:cNvSpPr>
          <p:nvPr>
            <p:ph type="dt" sz="half" idx="10"/>
          </p:nvPr>
        </p:nvSpPr>
        <p:spPr/>
        <p:txBody>
          <a:bodyPr/>
          <a:lstStyle/>
          <a:p>
            <a:fld id="{863A97C2-68BD-D24A-BABB-8A968AF71021}" type="datetimeFigureOut">
              <a:rPr lang="en-IL" smtClean="0"/>
              <a:t>04/02/2020</a:t>
            </a:fld>
            <a:endParaRPr lang="en-IL"/>
          </a:p>
        </p:txBody>
      </p:sp>
      <p:sp>
        <p:nvSpPr>
          <p:cNvPr id="5" name="Footer Placeholder 4">
            <a:extLst>
              <a:ext uri="{FF2B5EF4-FFF2-40B4-BE49-F238E27FC236}">
                <a16:creationId xmlns:a16="http://schemas.microsoft.com/office/drawing/2014/main" id="{73EB38DB-C90B-9B40-BC3F-2F66471963C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CC12333-02AF-EF49-AB60-073D64C14535}"/>
              </a:ext>
            </a:extLst>
          </p:cNvPr>
          <p:cNvSpPr>
            <a:spLocks noGrp="1"/>
          </p:cNvSpPr>
          <p:nvPr>
            <p:ph type="sldNum" sz="quarter" idx="12"/>
          </p:nvPr>
        </p:nvSpPr>
        <p:spPr/>
        <p:txBody>
          <a:bodyPr/>
          <a:lstStyle/>
          <a:p>
            <a:fld id="{6872AF8A-6803-704C-9A53-3F1B63A4421B}" type="slidenum">
              <a:rPr lang="en-IL" smtClean="0"/>
              <a:t>‹#›</a:t>
            </a:fld>
            <a:endParaRPr lang="en-IL"/>
          </a:p>
        </p:txBody>
      </p:sp>
    </p:spTree>
    <p:extLst>
      <p:ext uri="{BB962C8B-B14F-4D97-AF65-F5344CB8AC3E}">
        <p14:creationId xmlns:p14="http://schemas.microsoft.com/office/powerpoint/2010/main" val="357047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FCD6-9CB1-444C-96F1-5DF4BF78F1E5}"/>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6224F0D-C1BB-614D-901C-3E3D5CCC1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8FDDE5C-23AD-F34F-963A-26E404E6B00C}"/>
              </a:ext>
            </a:extLst>
          </p:cNvPr>
          <p:cNvSpPr>
            <a:spLocks noGrp="1"/>
          </p:cNvSpPr>
          <p:nvPr>
            <p:ph type="dt" sz="half" idx="10"/>
          </p:nvPr>
        </p:nvSpPr>
        <p:spPr/>
        <p:txBody>
          <a:bodyPr/>
          <a:lstStyle/>
          <a:p>
            <a:fld id="{863A97C2-68BD-D24A-BABB-8A968AF71021}" type="datetimeFigureOut">
              <a:rPr lang="en-IL" smtClean="0"/>
              <a:t>04/02/2020</a:t>
            </a:fld>
            <a:endParaRPr lang="en-IL"/>
          </a:p>
        </p:txBody>
      </p:sp>
      <p:sp>
        <p:nvSpPr>
          <p:cNvPr id="5" name="Footer Placeholder 4">
            <a:extLst>
              <a:ext uri="{FF2B5EF4-FFF2-40B4-BE49-F238E27FC236}">
                <a16:creationId xmlns:a16="http://schemas.microsoft.com/office/drawing/2014/main" id="{40DDE75D-CFC8-F949-B95F-E0926B33402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274C2D4-84AA-584C-AF37-A008525670CF}"/>
              </a:ext>
            </a:extLst>
          </p:cNvPr>
          <p:cNvSpPr>
            <a:spLocks noGrp="1"/>
          </p:cNvSpPr>
          <p:nvPr>
            <p:ph type="sldNum" sz="quarter" idx="12"/>
          </p:nvPr>
        </p:nvSpPr>
        <p:spPr/>
        <p:txBody>
          <a:bodyPr/>
          <a:lstStyle/>
          <a:p>
            <a:fld id="{6872AF8A-6803-704C-9A53-3F1B63A4421B}" type="slidenum">
              <a:rPr lang="en-IL" smtClean="0"/>
              <a:t>‹#›</a:t>
            </a:fld>
            <a:endParaRPr lang="en-IL"/>
          </a:p>
        </p:txBody>
      </p:sp>
    </p:spTree>
    <p:extLst>
      <p:ext uri="{BB962C8B-B14F-4D97-AF65-F5344CB8AC3E}">
        <p14:creationId xmlns:p14="http://schemas.microsoft.com/office/powerpoint/2010/main" val="401401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19D6EB-0EB8-D945-8489-A413A3B087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F0C701A-D788-424A-AB5C-E0CEC1C79D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46531D6-FEDA-CD48-BFD6-119695882B4F}"/>
              </a:ext>
            </a:extLst>
          </p:cNvPr>
          <p:cNvSpPr>
            <a:spLocks noGrp="1"/>
          </p:cNvSpPr>
          <p:nvPr>
            <p:ph type="dt" sz="half" idx="10"/>
          </p:nvPr>
        </p:nvSpPr>
        <p:spPr/>
        <p:txBody>
          <a:bodyPr/>
          <a:lstStyle/>
          <a:p>
            <a:fld id="{863A97C2-68BD-D24A-BABB-8A968AF71021}" type="datetimeFigureOut">
              <a:rPr lang="en-IL" smtClean="0"/>
              <a:t>04/02/2020</a:t>
            </a:fld>
            <a:endParaRPr lang="en-IL"/>
          </a:p>
        </p:txBody>
      </p:sp>
      <p:sp>
        <p:nvSpPr>
          <p:cNvPr id="5" name="Footer Placeholder 4">
            <a:extLst>
              <a:ext uri="{FF2B5EF4-FFF2-40B4-BE49-F238E27FC236}">
                <a16:creationId xmlns:a16="http://schemas.microsoft.com/office/drawing/2014/main" id="{D4D3C9AE-1BAE-3249-8243-85A544C9DBC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5F0F1DD-A3C8-544F-9C95-ED9531438407}"/>
              </a:ext>
            </a:extLst>
          </p:cNvPr>
          <p:cNvSpPr>
            <a:spLocks noGrp="1"/>
          </p:cNvSpPr>
          <p:nvPr>
            <p:ph type="sldNum" sz="quarter" idx="12"/>
          </p:nvPr>
        </p:nvSpPr>
        <p:spPr/>
        <p:txBody>
          <a:bodyPr/>
          <a:lstStyle/>
          <a:p>
            <a:fld id="{6872AF8A-6803-704C-9A53-3F1B63A4421B}" type="slidenum">
              <a:rPr lang="en-IL" smtClean="0"/>
              <a:t>‹#›</a:t>
            </a:fld>
            <a:endParaRPr lang="en-IL"/>
          </a:p>
        </p:txBody>
      </p:sp>
    </p:spTree>
    <p:extLst>
      <p:ext uri="{BB962C8B-B14F-4D97-AF65-F5344CB8AC3E}">
        <p14:creationId xmlns:p14="http://schemas.microsoft.com/office/powerpoint/2010/main" val="254656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9652-50E4-9641-BD21-C3729B1F296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1891118-B864-404B-BFCA-036481B31A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D4C1B8D-C073-5A44-B1DA-064BB0DC9168}"/>
              </a:ext>
            </a:extLst>
          </p:cNvPr>
          <p:cNvSpPr>
            <a:spLocks noGrp="1"/>
          </p:cNvSpPr>
          <p:nvPr>
            <p:ph type="dt" sz="half" idx="10"/>
          </p:nvPr>
        </p:nvSpPr>
        <p:spPr/>
        <p:txBody>
          <a:bodyPr/>
          <a:lstStyle/>
          <a:p>
            <a:fld id="{863A97C2-68BD-D24A-BABB-8A968AF71021}" type="datetimeFigureOut">
              <a:rPr lang="en-IL" smtClean="0"/>
              <a:t>04/02/2020</a:t>
            </a:fld>
            <a:endParaRPr lang="en-IL"/>
          </a:p>
        </p:txBody>
      </p:sp>
      <p:sp>
        <p:nvSpPr>
          <p:cNvPr id="5" name="Footer Placeholder 4">
            <a:extLst>
              <a:ext uri="{FF2B5EF4-FFF2-40B4-BE49-F238E27FC236}">
                <a16:creationId xmlns:a16="http://schemas.microsoft.com/office/drawing/2014/main" id="{2A345393-2BC4-EA44-898F-45D3B8247D0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0A596E8-C1AC-584B-A911-DE6B5F63A197}"/>
              </a:ext>
            </a:extLst>
          </p:cNvPr>
          <p:cNvSpPr>
            <a:spLocks noGrp="1"/>
          </p:cNvSpPr>
          <p:nvPr>
            <p:ph type="sldNum" sz="quarter" idx="12"/>
          </p:nvPr>
        </p:nvSpPr>
        <p:spPr/>
        <p:txBody>
          <a:bodyPr/>
          <a:lstStyle/>
          <a:p>
            <a:fld id="{6872AF8A-6803-704C-9A53-3F1B63A4421B}" type="slidenum">
              <a:rPr lang="en-IL" smtClean="0"/>
              <a:t>‹#›</a:t>
            </a:fld>
            <a:endParaRPr lang="en-IL"/>
          </a:p>
        </p:txBody>
      </p:sp>
    </p:spTree>
    <p:extLst>
      <p:ext uri="{BB962C8B-B14F-4D97-AF65-F5344CB8AC3E}">
        <p14:creationId xmlns:p14="http://schemas.microsoft.com/office/powerpoint/2010/main" val="243049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F6F5-E236-4141-AEEF-BD6C57D854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22ED7F9-E7BE-5F4B-A8D2-18D9AA30FC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81B2C2-B235-0E4C-814D-9B49FC8C927C}"/>
              </a:ext>
            </a:extLst>
          </p:cNvPr>
          <p:cNvSpPr>
            <a:spLocks noGrp="1"/>
          </p:cNvSpPr>
          <p:nvPr>
            <p:ph type="dt" sz="half" idx="10"/>
          </p:nvPr>
        </p:nvSpPr>
        <p:spPr/>
        <p:txBody>
          <a:bodyPr/>
          <a:lstStyle/>
          <a:p>
            <a:fld id="{863A97C2-68BD-D24A-BABB-8A968AF71021}" type="datetimeFigureOut">
              <a:rPr lang="en-IL" smtClean="0"/>
              <a:t>04/02/2020</a:t>
            </a:fld>
            <a:endParaRPr lang="en-IL"/>
          </a:p>
        </p:txBody>
      </p:sp>
      <p:sp>
        <p:nvSpPr>
          <p:cNvPr id="5" name="Footer Placeholder 4">
            <a:extLst>
              <a:ext uri="{FF2B5EF4-FFF2-40B4-BE49-F238E27FC236}">
                <a16:creationId xmlns:a16="http://schemas.microsoft.com/office/drawing/2014/main" id="{89D6032D-A988-C343-97D3-7E771D769E6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A151296-F1E8-244C-A2D5-98EFC1F51185}"/>
              </a:ext>
            </a:extLst>
          </p:cNvPr>
          <p:cNvSpPr>
            <a:spLocks noGrp="1"/>
          </p:cNvSpPr>
          <p:nvPr>
            <p:ph type="sldNum" sz="quarter" idx="12"/>
          </p:nvPr>
        </p:nvSpPr>
        <p:spPr/>
        <p:txBody>
          <a:bodyPr/>
          <a:lstStyle/>
          <a:p>
            <a:fld id="{6872AF8A-6803-704C-9A53-3F1B63A4421B}" type="slidenum">
              <a:rPr lang="en-IL" smtClean="0"/>
              <a:t>‹#›</a:t>
            </a:fld>
            <a:endParaRPr lang="en-IL"/>
          </a:p>
        </p:txBody>
      </p:sp>
    </p:spTree>
    <p:extLst>
      <p:ext uri="{BB962C8B-B14F-4D97-AF65-F5344CB8AC3E}">
        <p14:creationId xmlns:p14="http://schemas.microsoft.com/office/powerpoint/2010/main" val="303472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5EAE-7E86-FF4E-AC93-64D25ED9CFE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B08199B-73F2-F847-A1BD-51A4A0EC7B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F56E046D-1BC5-7340-A434-34E54A931D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1C67F5A-E560-6C4F-81CF-99BE9C8BE59F}"/>
              </a:ext>
            </a:extLst>
          </p:cNvPr>
          <p:cNvSpPr>
            <a:spLocks noGrp="1"/>
          </p:cNvSpPr>
          <p:nvPr>
            <p:ph type="dt" sz="half" idx="10"/>
          </p:nvPr>
        </p:nvSpPr>
        <p:spPr/>
        <p:txBody>
          <a:bodyPr/>
          <a:lstStyle/>
          <a:p>
            <a:fld id="{863A97C2-68BD-D24A-BABB-8A968AF71021}" type="datetimeFigureOut">
              <a:rPr lang="en-IL" smtClean="0"/>
              <a:t>04/02/2020</a:t>
            </a:fld>
            <a:endParaRPr lang="en-IL"/>
          </a:p>
        </p:txBody>
      </p:sp>
      <p:sp>
        <p:nvSpPr>
          <p:cNvPr id="6" name="Footer Placeholder 5">
            <a:extLst>
              <a:ext uri="{FF2B5EF4-FFF2-40B4-BE49-F238E27FC236}">
                <a16:creationId xmlns:a16="http://schemas.microsoft.com/office/drawing/2014/main" id="{3AD0B140-3CD2-2140-BE67-7E714FAFE43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2648D94-C01A-1348-90E5-14DABAB3B312}"/>
              </a:ext>
            </a:extLst>
          </p:cNvPr>
          <p:cNvSpPr>
            <a:spLocks noGrp="1"/>
          </p:cNvSpPr>
          <p:nvPr>
            <p:ph type="sldNum" sz="quarter" idx="12"/>
          </p:nvPr>
        </p:nvSpPr>
        <p:spPr/>
        <p:txBody>
          <a:bodyPr/>
          <a:lstStyle/>
          <a:p>
            <a:fld id="{6872AF8A-6803-704C-9A53-3F1B63A4421B}" type="slidenum">
              <a:rPr lang="en-IL" smtClean="0"/>
              <a:t>‹#›</a:t>
            </a:fld>
            <a:endParaRPr lang="en-IL"/>
          </a:p>
        </p:txBody>
      </p:sp>
    </p:spTree>
    <p:extLst>
      <p:ext uri="{BB962C8B-B14F-4D97-AF65-F5344CB8AC3E}">
        <p14:creationId xmlns:p14="http://schemas.microsoft.com/office/powerpoint/2010/main" val="127805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DF29-0DF9-5942-80B4-C3114166975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D92702A-1EE0-9642-A3DB-7F6CD30890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36FAAB-21D3-5D40-A542-F6C64B7206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4DD9C69-C5B3-3C44-8C1F-1255DF74A7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AD4CEF-8B54-7947-9BF9-D71E66966F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E35A2DE-E857-B145-A703-520B6EEEBB8F}"/>
              </a:ext>
            </a:extLst>
          </p:cNvPr>
          <p:cNvSpPr>
            <a:spLocks noGrp="1"/>
          </p:cNvSpPr>
          <p:nvPr>
            <p:ph type="dt" sz="half" idx="10"/>
          </p:nvPr>
        </p:nvSpPr>
        <p:spPr/>
        <p:txBody>
          <a:bodyPr/>
          <a:lstStyle/>
          <a:p>
            <a:fld id="{863A97C2-68BD-D24A-BABB-8A968AF71021}" type="datetimeFigureOut">
              <a:rPr lang="en-IL" smtClean="0"/>
              <a:t>04/02/2020</a:t>
            </a:fld>
            <a:endParaRPr lang="en-IL"/>
          </a:p>
        </p:txBody>
      </p:sp>
      <p:sp>
        <p:nvSpPr>
          <p:cNvPr id="8" name="Footer Placeholder 7">
            <a:extLst>
              <a:ext uri="{FF2B5EF4-FFF2-40B4-BE49-F238E27FC236}">
                <a16:creationId xmlns:a16="http://schemas.microsoft.com/office/drawing/2014/main" id="{1C400405-FC64-9640-9C0A-4EA745FDCD7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7BFE6FD5-4369-CC4F-93F7-9FFBD8796CB0}"/>
              </a:ext>
            </a:extLst>
          </p:cNvPr>
          <p:cNvSpPr>
            <a:spLocks noGrp="1"/>
          </p:cNvSpPr>
          <p:nvPr>
            <p:ph type="sldNum" sz="quarter" idx="12"/>
          </p:nvPr>
        </p:nvSpPr>
        <p:spPr/>
        <p:txBody>
          <a:bodyPr/>
          <a:lstStyle/>
          <a:p>
            <a:fld id="{6872AF8A-6803-704C-9A53-3F1B63A4421B}" type="slidenum">
              <a:rPr lang="en-IL" smtClean="0"/>
              <a:t>‹#›</a:t>
            </a:fld>
            <a:endParaRPr lang="en-IL"/>
          </a:p>
        </p:txBody>
      </p:sp>
    </p:spTree>
    <p:extLst>
      <p:ext uri="{BB962C8B-B14F-4D97-AF65-F5344CB8AC3E}">
        <p14:creationId xmlns:p14="http://schemas.microsoft.com/office/powerpoint/2010/main" val="409530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3EE3-E9A8-5B4F-8A72-FB81CC86745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9F593292-4485-7749-B7AD-428F5352BA52}"/>
              </a:ext>
            </a:extLst>
          </p:cNvPr>
          <p:cNvSpPr>
            <a:spLocks noGrp="1"/>
          </p:cNvSpPr>
          <p:nvPr>
            <p:ph type="dt" sz="half" idx="10"/>
          </p:nvPr>
        </p:nvSpPr>
        <p:spPr/>
        <p:txBody>
          <a:bodyPr/>
          <a:lstStyle/>
          <a:p>
            <a:fld id="{863A97C2-68BD-D24A-BABB-8A968AF71021}" type="datetimeFigureOut">
              <a:rPr lang="en-IL" smtClean="0"/>
              <a:t>04/02/2020</a:t>
            </a:fld>
            <a:endParaRPr lang="en-IL"/>
          </a:p>
        </p:txBody>
      </p:sp>
      <p:sp>
        <p:nvSpPr>
          <p:cNvPr id="4" name="Footer Placeholder 3">
            <a:extLst>
              <a:ext uri="{FF2B5EF4-FFF2-40B4-BE49-F238E27FC236}">
                <a16:creationId xmlns:a16="http://schemas.microsoft.com/office/drawing/2014/main" id="{FF21B938-6168-DC43-9357-D1FC3ADAF40C}"/>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26F8F6A-BC51-2343-B991-2B007CA6057A}"/>
              </a:ext>
            </a:extLst>
          </p:cNvPr>
          <p:cNvSpPr>
            <a:spLocks noGrp="1"/>
          </p:cNvSpPr>
          <p:nvPr>
            <p:ph type="sldNum" sz="quarter" idx="12"/>
          </p:nvPr>
        </p:nvSpPr>
        <p:spPr/>
        <p:txBody>
          <a:bodyPr/>
          <a:lstStyle/>
          <a:p>
            <a:fld id="{6872AF8A-6803-704C-9A53-3F1B63A4421B}" type="slidenum">
              <a:rPr lang="en-IL" smtClean="0"/>
              <a:t>‹#›</a:t>
            </a:fld>
            <a:endParaRPr lang="en-IL"/>
          </a:p>
        </p:txBody>
      </p:sp>
    </p:spTree>
    <p:extLst>
      <p:ext uri="{BB962C8B-B14F-4D97-AF65-F5344CB8AC3E}">
        <p14:creationId xmlns:p14="http://schemas.microsoft.com/office/powerpoint/2010/main" val="407711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EC712-1F13-6A4F-9CF5-B11FECB97D0F}"/>
              </a:ext>
            </a:extLst>
          </p:cNvPr>
          <p:cNvSpPr>
            <a:spLocks noGrp="1"/>
          </p:cNvSpPr>
          <p:nvPr>
            <p:ph type="dt" sz="half" idx="10"/>
          </p:nvPr>
        </p:nvSpPr>
        <p:spPr/>
        <p:txBody>
          <a:bodyPr/>
          <a:lstStyle/>
          <a:p>
            <a:fld id="{863A97C2-68BD-D24A-BABB-8A968AF71021}" type="datetimeFigureOut">
              <a:rPr lang="en-IL" smtClean="0"/>
              <a:t>04/02/2020</a:t>
            </a:fld>
            <a:endParaRPr lang="en-IL"/>
          </a:p>
        </p:txBody>
      </p:sp>
      <p:sp>
        <p:nvSpPr>
          <p:cNvPr id="3" name="Footer Placeholder 2">
            <a:extLst>
              <a:ext uri="{FF2B5EF4-FFF2-40B4-BE49-F238E27FC236}">
                <a16:creationId xmlns:a16="http://schemas.microsoft.com/office/drawing/2014/main" id="{DC0F31B6-5CCA-1D43-A807-4DEE3ECFF1EE}"/>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DD8B9498-C133-BE47-9A56-00E36627A446}"/>
              </a:ext>
            </a:extLst>
          </p:cNvPr>
          <p:cNvSpPr>
            <a:spLocks noGrp="1"/>
          </p:cNvSpPr>
          <p:nvPr>
            <p:ph type="sldNum" sz="quarter" idx="12"/>
          </p:nvPr>
        </p:nvSpPr>
        <p:spPr/>
        <p:txBody>
          <a:bodyPr/>
          <a:lstStyle/>
          <a:p>
            <a:fld id="{6872AF8A-6803-704C-9A53-3F1B63A4421B}" type="slidenum">
              <a:rPr lang="en-IL" smtClean="0"/>
              <a:t>‹#›</a:t>
            </a:fld>
            <a:endParaRPr lang="en-IL"/>
          </a:p>
        </p:txBody>
      </p:sp>
    </p:spTree>
    <p:extLst>
      <p:ext uri="{BB962C8B-B14F-4D97-AF65-F5344CB8AC3E}">
        <p14:creationId xmlns:p14="http://schemas.microsoft.com/office/powerpoint/2010/main" val="36514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A86A-D956-6E41-8D1B-49AA0DEA6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64157EFD-583C-A64E-AE72-A456241098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2AD7871D-2237-824A-AC36-E66D06150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6F34B-7FD7-C047-8154-133F82C1D79C}"/>
              </a:ext>
            </a:extLst>
          </p:cNvPr>
          <p:cNvSpPr>
            <a:spLocks noGrp="1"/>
          </p:cNvSpPr>
          <p:nvPr>
            <p:ph type="dt" sz="half" idx="10"/>
          </p:nvPr>
        </p:nvSpPr>
        <p:spPr/>
        <p:txBody>
          <a:bodyPr/>
          <a:lstStyle/>
          <a:p>
            <a:fld id="{863A97C2-68BD-D24A-BABB-8A968AF71021}" type="datetimeFigureOut">
              <a:rPr lang="en-IL" smtClean="0"/>
              <a:t>04/02/2020</a:t>
            </a:fld>
            <a:endParaRPr lang="en-IL"/>
          </a:p>
        </p:txBody>
      </p:sp>
      <p:sp>
        <p:nvSpPr>
          <p:cNvPr id="6" name="Footer Placeholder 5">
            <a:extLst>
              <a:ext uri="{FF2B5EF4-FFF2-40B4-BE49-F238E27FC236}">
                <a16:creationId xmlns:a16="http://schemas.microsoft.com/office/drawing/2014/main" id="{0857B447-57CF-9043-83B8-EC969B40468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EE89E3E-3C16-8F4F-AF6E-3B1DAB76E8B4}"/>
              </a:ext>
            </a:extLst>
          </p:cNvPr>
          <p:cNvSpPr>
            <a:spLocks noGrp="1"/>
          </p:cNvSpPr>
          <p:nvPr>
            <p:ph type="sldNum" sz="quarter" idx="12"/>
          </p:nvPr>
        </p:nvSpPr>
        <p:spPr/>
        <p:txBody>
          <a:bodyPr/>
          <a:lstStyle/>
          <a:p>
            <a:fld id="{6872AF8A-6803-704C-9A53-3F1B63A4421B}" type="slidenum">
              <a:rPr lang="en-IL" smtClean="0"/>
              <a:t>‹#›</a:t>
            </a:fld>
            <a:endParaRPr lang="en-IL"/>
          </a:p>
        </p:txBody>
      </p:sp>
    </p:spTree>
    <p:extLst>
      <p:ext uri="{BB962C8B-B14F-4D97-AF65-F5344CB8AC3E}">
        <p14:creationId xmlns:p14="http://schemas.microsoft.com/office/powerpoint/2010/main" val="3089446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6CCE-4829-B643-9CBF-CF63C6665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7389710-4EE8-7F4A-A17B-CB22E6BE3B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7025572D-C5A9-6A44-A25E-5B1A6672D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37B77-9E4B-634A-B1E1-CC79D7B1AD6A}"/>
              </a:ext>
            </a:extLst>
          </p:cNvPr>
          <p:cNvSpPr>
            <a:spLocks noGrp="1"/>
          </p:cNvSpPr>
          <p:nvPr>
            <p:ph type="dt" sz="half" idx="10"/>
          </p:nvPr>
        </p:nvSpPr>
        <p:spPr/>
        <p:txBody>
          <a:bodyPr/>
          <a:lstStyle/>
          <a:p>
            <a:fld id="{863A97C2-68BD-D24A-BABB-8A968AF71021}" type="datetimeFigureOut">
              <a:rPr lang="en-IL" smtClean="0"/>
              <a:t>04/02/2020</a:t>
            </a:fld>
            <a:endParaRPr lang="en-IL"/>
          </a:p>
        </p:txBody>
      </p:sp>
      <p:sp>
        <p:nvSpPr>
          <p:cNvPr id="6" name="Footer Placeholder 5">
            <a:extLst>
              <a:ext uri="{FF2B5EF4-FFF2-40B4-BE49-F238E27FC236}">
                <a16:creationId xmlns:a16="http://schemas.microsoft.com/office/drawing/2014/main" id="{E89E39FD-468A-1E4B-9722-749A88D51C2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5786A30-B636-6A4C-A94C-717BB24CE4C5}"/>
              </a:ext>
            </a:extLst>
          </p:cNvPr>
          <p:cNvSpPr>
            <a:spLocks noGrp="1"/>
          </p:cNvSpPr>
          <p:nvPr>
            <p:ph type="sldNum" sz="quarter" idx="12"/>
          </p:nvPr>
        </p:nvSpPr>
        <p:spPr/>
        <p:txBody>
          <a:bodyPr/>
          <a:lstStyle/>
          <a:p>
            <a:fld id="{6872AF8A-6803-704C-9A53-3F1B63A4421B}" type="slidenum">
              <a:rPr lang="en-IL" smtClean="0"/>
              <a:t>‹#›</a:t>
            </a:fld>
            <a:endParaRPr lang="en-IL"/>
          </a:p>
        </p:txBody>
      </p:sp>
    </p:spTree>
    <p:extLst>
      <p:ext uri="{BB962C8B-B14F-4D97-AF65-F5344CB8AC3E}">
        <p14:creationId xmlns:p14="http://schemas.microsoft.com/office/powerpoint/2010/main" val="114061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7393DD-4799-8246-A5D6-866BD88DB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4CE6ECA-A78A-4B45-9CDC-16EFCDDAD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FB443A0-BB92-6141-9A2E-3E99AFBFC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A97C2-68BD-D24A-BABB-8A968AF71021}" type="datetimeFigureOut">
              <a:rPr lang="en-IL" smtClean="0"/>
              <a:t>04/02/2020</a:t>
            </a:fld>
            <a:endParaRPr lang="en-IL"/>
          </a:p>
        </p:txBody>
      </p:sp>
      <p:sp>
        <p:nvSpPr>
          <p:cNvPr id="5" name="Footer Placeholder 4">
            <a:extLst>
              <a:ext uri="{FF2B5EF4-FFF2-40B4-BE49-F238E27FC236}">
                <a16:creationId xmlns:a16="http://schemas.microsoft.com/office/drawing/2014/main" id="{3F4CD926-D171-C743-A5FB-FE77F4F17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5D67DC70-3976-174B-9406-F84CA333F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2AF8A-6803-704C-9A53-3F1B63A4421B}" type="slidenum">
              <a:rPr lang="en-IL" smtClean="0"/>
              <a:t>‹#›</a:t>
            </a:fld>
            <a:endParaRPr lang="en-IL"/>
          </a:p>
        </p:txBody>
      </p:sp>
    </p:spTree>
    <p:extLst>
      <p:ext uri="{BB962C8B-B14F-4D97-AF65-F5344CB8AC3E}">
        <p14:creationId xmlns:p14="http://schemas.microsoft.com/office/powerpoint/2010/main" val="214729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489E-32CB-7A49-A25B-3DBE2D9657B9}"/>
              </a:ext>
            </a:extLst>
          </p:cNvPr>
          <p:cNvSpPr>
            <a:spLocks noGrp="1"/>
          </p:cNvSpPr>
          <p:nvPr>
            <p:ph type="ctrTitle"/>
          </p:nvPr>
        </p:nvSpPr>
        <p:spPr/>
        <p:txBody>
          <a:bodyPr/>
          <a:lstStyle/>
          <a:p>
            <a:r>
              <a:rPr lang="en-IL" dirty="0"/>
              <a:t>Natural Language Processing</a:t>
            </a:r>
          </a:p>
        </p:txBody>
      </p:sp>
      <p:sp>
        <p:nvSpPr>
          <p:cNvPr id="3" name="Subtitle 2">
            <a:extLst>
              <a:ext uri="{FF2B5EF4-FFF2-40B4-BE49-F238E27FC236}">
                <a16:creationId xmlns:a16="http://schemas.microsoft.com/office/drawing/2014/main" id="{11746A3C-1858-A64A-93D6-0E2B9F2AB5BA}"/>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3691122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B6F1-F3D1-8542-9A70-CCC583F0E6C8}"/>
              </a:ext>
            </a:extLst>
          </p:cNvPr>
          <p:cNvSpPr>
            <a:spLocks noGrp="1"/>
          </p:cNvSpPr>
          <p:nvPr>
            <p:ph type="title"/>
          </p:nvPr>
        </p:nvSpPr>
        <p:spPr/>
        <p:txBody>
          <a:bodyPr/>
          <a:lstStyle/>
          <a:p>
            <a:r>
              <a:rPr lang="en-IL" dirty="0"/>
              <a:t>Principle:  Null Subject</a:t>
            </a:r>
          </a:p>
        </p:txBody>
      </p:sp>
      <p:graphicFrame>
        <p:nvGraphicFramePr>
          <p:cNvPr id="4" name="Content Placeholder 3">
            <a:extLst>
              <a:ext uri="{FF2B5EF4-FFF2-40B4-BE49-F238E27FC236}">
                <a16:creationId xmlns:a16="http://schemas.microsoft.com/office/drawing/2014/main" id="{0288E8DD-8290-B64B-97FA-4BF00C7472E9}"/>
              </a:ext>
            </a:extLst>
          </p:cNvPr>
          <p:cNvGraphicFramePr>
            <a:graphicFrameLocks noGrp="1"/>
          </p:cNvGraphicFramePr>
          <p:nvPr>
            <p:ph idx="1"/>
            <p:extLst>
              <p:ext uri="{D42A27DB-BD31-4B8C-83A1-F6EECF244321}">
                <p14:modId xmlns:p14="http://schemas.microsoft.com/office/powerpoint/2010/main" val="456513987"/>
              </p:ext>
            </p:extLst>
          </p:nvPr>
        </p:nvGraphicFramePr>
        <p:xfrm>
          <a:off x="838200" y="1825625"/>
          <a:ext cx="10515600" cy="1285240"/>
        </p:xfrm>
        <a:graphic>
          <a:graphicData uri="http://schemas.openxmlformats.org/drawingml/2006/table">
            <a:tbl>
              <a:tblPr firstRow="1" bandRow="1">
                <a:tableStyleId>{5C22544A-7EE6-4342-B048-85BDC9FD1C3A}</a:tableStyleId>
              </a:tblPr>
              <a:tblGrid>
                <a:gridCol w="5626395">
                  <a:extLst>
                    <a:ext uri="{9D8B030D-6E8A-4147-A177-3AD203B41FA5}">
                      <a16:colId xmlns:a16="http://schemas.microsoft.com/office/drawing/2014/main" val="2671705457"/>
                    </a:ext>
                  </a:extLst>
                </a:gridCol>
                <a:gridCol w="4889205">
                  <a:extLst>
                    <a:ext uri="{9D8B030D-6E8A-4147-A177-3AD203B41FA5}">
                      <a16:colId xmlns:a16="http://schemas.microsoft.com/office/drawing/2014/main" val="505560906"/>
                    </a:ext>
                  </a:extLst>
                </a:gridCol>
              </a:tblGrid>
              <a:tr h="370840">
                <a:tc>
                  <a:txBody>
                    <a:bodyPr/>
                    <a:lstStyle/>
                    <a:p>
                      <a:r>
                        <a:rPr lang="en-IL" dirty="0"/>
                        <a:t>my_lang = Language(null_subject = True)</a:t>
                      </a:r>
                    </a:p>
                  </a:txBody>
                  <a:tcPr/>
                </a:tc>
                <a:tc>
                  <a:txBody>
                    <a:bodyPr/>
                    <a:lstStyle/>
                    <a:p>
                      <a:r>
                        <a:rPr lang="en-IL" dirty="0"/>
                        <a:t>my_lang = Language(null_subject = False)</a:t>
                      </a:r>
                    </a:p>
                  </a:txBody>
                  <a:tcPr/>
                </a:tc>
                <a:extLst>
                  <a:ext uri="{0D108BD9-81ED-4DB2-BD59-A6C34878D82A}">
                    <a16:rowId xmlns:a16="http://schemas.microsoft.com/office/drawing/2014/main" val="3479213664"/>
                  </a:ext>
                </a:extLst>
              </a:tr>
              <a:tr h="370840">
                <a:tc>
                  <a:txBody>
                    <a:bodyPr/>
                    <a:lstStyle/>
                    <a:p>
                      <a:r>
                        <a:rPr lang="en-IL" dirty="0"/>
                        <a:t>assert spanish.is_valid_sentence(‘</a:t>
                      </a:r>
                      <a:r>
                        <a:rPr lang="es-ES" dirty="0"/>
                        <a:t>esta lloviendo’)</a:t>
                      </a:r>
                    </a:p>
                    <a:p>
                      <a:endParaRPr lang="es-ES" dirty="0"/>
                    </a:p>
                    <a:p>
                      <a:r>
                        <a:rPr lang="es-ES" dirty="0" err="1"/>
                        <a:t>assert</a:t>
                      </a:r>
                      <a:r>
                        <a:rPr lang="es-ES" dirty="0"/>
                        <a:t> </a:t>
                      </a:r>
                      <a:r>
                        <a:rPr lang="es-ES" dirty="0" err="1"/>
                        <a:t>hebrew.is_valid_sentence</a:t>
                      </a:r>
                      <a:r>
                        <a:rPr lang="es-ES" dirty="0"/>
                        <a:t>(‘</a:t>
                      </a:r>
                      <a:r>
                        <a:rPr lang="es-ES" dirty="0" err="1"/>
                        <a:t>yored</a:t>
                      </a:r>
                      <a:r>
                        <a:rPr lang="es-ES" dirty="0"/>
                        <a:t> </a:t>
                      </a:r>
                      <a:r>
                        <a:rPr lang="es-ES" dirty="0" err="1"/>
                        <a:t>geshem</a:t>
                      </a:r>
                      <a:r>
                        <a:rPr lang="es-ES" dirty="0"/>
                        <a:t>’)</a:t>
                      </a:r>
                      <a:endParaRPr lang="en-IL" dirty="0"/>
                    </a:p>
                  </a:txBody>
                  <a:tcPr/>
                </a:tc>
                <a:tc>
                  <a:txBody>
                    <a:bodyPr/>
                    <a:lstStyle/>
                    <a:p>
                      <a:r>
                        <a:rPr lang="en-IL" dirty="0"/>
                        <a:t>assert english.is_valid_sentence(‘it is raining’)</a:t>
                      </a:r>
                    </a:p>
                    <a:p>
                      <a:endParaRPr lang="en-IL" dirty="0"/>
                    </a:p>
                    <a:p>
                      <a:r>
                        <a:rPr lang="en-IL" dirty="0"/>
                        <a:t>assert german.is_valid_sentence(‘es regnet’)</a:t>
                      </a:r>
                    </a:p>
                  </a:txBody>
                  <a:tcPr/>
                </a:tc>
                <a:extLst>
                  <a:ext uri="{0D108BD9-81ED-4DB2-BD59-A6C34878D82A}">
                    <a16:rowId xmlns:a16="http://schemas.microsoft.com/office/drawing/2014/main" val="2285465256"/>
                  </a:ext>
                </a:extLst>
              </a:tr>
            </a:tbl>
          </a:graphicData>
        </a:graphic>
      </p:graphicFrame>
      <p:sp>
        <p:nvSpPr>
          <p:cNvPr id="5" name="TextBox 4">
            <a:extLst>
              <a:ext uri="{FF2B5EF4-FFF2-40B4-BE49-F238E27FC236}">
                <a16:creationId xmlns:a16="http://schemas.microsoft.com/office/drawing/2014/main" id="{9ED7F1DE-F06B-0949-A9A0-207462299042}"/>
              </a:ext>
            </a:extLst>
          </p:cNvPr>
          <p:cNvSpPr txBox="1"/>
          <p:nvPr/>
        </p:nvSpPr>
        <p:spPr>
          <a:xfrm>
            <a:off x="838200" y="3429000"/>
            <a:ext cx="1386020" cy="369332"/>
          </a:xfrm>
          <a:prstGeom prst="rect">
            <a:avLst/>
          </a:prstGeom>
          <a:noFill/>
        </p:spPr>
        <p:txBody>
          <a:bodyPr wrap="none" rtlCol="0">
            <a:spAutoFit/>
          </a:bodyPr>
          <a:lstStyle/>
          <a:p>
            <a:r>
              <a:rPr lang="en-IL" dirty="0"/>
              <a:t>Equivalently:</a:t>
            </a:r>
          </a:p>
        </p:txBody>
      </p:sp>
      <p:graphicFrame>
        <p:nvGraphicFramePr>
          <p:cNvPr id="6" name="Content Placeholder 3">
            <a:extLst>
              <a:ext uri="{FF2B5EF4-FFF2-40B4-BE49-F238E27FC236}">
                <a16:creationId xmlns:a16="http://schemas.microsoft.com/office/drawing/2014/main" id="{0ED20123-DEA9-5B47-8848-0DC102A07B4C}"/>
              </a:ext>
            </a:extLst>
          </p:cNvPr>
          <p:cNvGraphicFramePr>
            <a:graphicFrameLocks/>
          </p:cNvGraphicFramePr>
          <p:nvPr>
            <p:extLst>
              <p:ext uri="{D42A27DB-BD31-4B8C-83A1-F6EECF244321}">
                <p14:modId xmlns:p14="http://schemas.microsoft.com/office/powerpoint/2010/main" val="185537681"/>
              </p:ext>
            </p:extLst>
          </p:nvPr>
        </p:nvGraphicFramePr>
        <p:xfrm>
          <a:off x="838200" y="4455411"/>
          <a:ext cx="10515600" cy="1285240"/>
        </p:xfrm>
        <a:graphic>
          <a:graphicData uri="http://schemas.openxmlformats.org/drawingml/2006/table">
            <a:tbl>
              <a:tblPr firstRow="1" bandRow="1">
                <a:tableStyleId>{5C22544A-7EE6-4342-B048-85BDC9FD1C3A}</a:tableStyleId>
              </a:tblPr>
              <a:tblGrid>
                <a:gridCol w="5615763">
                  <a:extLst>
                    <a:ext uri="{9D8B030D-6E8A-4147-A177-3AD203B41FA5}">
                      <a16:colId xmlns:a16="http://schemas.microsoft.com/office/drawing/2014/main" val="2671705457"/>
                    </a:ext>
                  </a:extLst>
                </a:gridCol>
                <a:gridCol w="4899837">
                  <a:extLst>
                    <a:ext uri="{9D8B030D-6E8A-4147-A177-3AD203B41FA5}">
                      <a16:colId xmlns:a16="http://schemas.microsoft.com/office/drawing/2014/main" val="505560906"/>
                    </a:ext>
                  </a:extLst>
                </a:gridCol>
              </a:tblGrid>
              <a:tr h="370840">
                <a:tc>
                  <a:txBody>
                    <a:bodyPr/>
                    <a:lstStyle/>
                    <a:p>
                      <a:r>
                        <a:rPr lang="en-IL" dirty="0"/>
                        <a:t>my_lang = Language(null_subject = True)</a:t>
                      </a:r>
                    </a:p>
                  </a:txBody>
                  <a:tcPr/>
                </a:tc>
                <a:tc>
                  <a:txBody>
                    <a:bodyPr/>
                    <a:lstStyle/>
                    <a:p>
                      <a:r>
                        <a:rPr lang="en-IL" dirty="0"/>
                        <a:t>my_lang = Language(null_subject = False)</a:t>
                      </a:r>
                    </a:p>
                  </a:txBody>
                  <a:tcPr/>
                </a:tc>
                <a:extLst>
                  <a:ext uri="{0D108BD9-81ED-4DB2-BD59-A6C34878D82A}">
                    <a16:rowId xmlns:a16="http://schemas.microsoft.com/office/drawing/2014/main" val="3479213664"/>
                  </a:ext>
                </a:extLst>
              </a:tr>
              <a:tr h="370840">
                <a:tc>
                  <a:txBody>
                    <a:bodyPr/>
                    <a:lstStyle/>
                    <a:p>
                      <a:r>
                        <a:rPr lang="en-IL" dirty="0"/>
                        <a:t>assert spanish.is_valid_sentence(</a:t>
                      </a:r>
                      <a:r>
                        <a:rPr lang="en-IL" b="1" dirty="0"/>
                        <a:t>None</a:t>
                      </a:r>
                      <a:r>
                        <a:rPr lang="en-IL" dirty="0"/>
                        <a:t> + ‘</a:t>
                      </a:r>
                      <a:r>
                        <a:rPr lang="es-ES" dirty="0"/>
                        <a:t>esta lloviendo’)</a:t>
                      </a:r>
                    </a:p>
                    <a:p>
                      <a:endParaRPr lang="es-ES" dirty="0"/>
                    </a:p>
                    <a:p>
                      <a:r>
                        <a:rPr lang="es-ES" dirty="0" err="1"/>
                        <a:t>assert</a:t>
                      </a:r>
                      <a:r>
                        <a:rPr lang="es-ES" dirty="0"/>
                        <a:t> </a:t>
                      </a:r>
                      <a:r>
                        <a:rPr lang="es-ES" dirty="0" err="1"/>
                        <a:t>hebrew.is_valid_sentence</a:t>
                      </a:r>
                      <a:r>
                        <a:rPr lang="es-ES" dirty="0"/>
                        <a:t>(</a:t>
                      </a:r>
                      <a:r>
                        <a:rPr lang="es-ES" b="1" dirty="0" err="1"/>
                        <a:t>None</a:t>
                      </a:r>
                      <a:r>
                        <a:rPr lang="es-ES" dirty="0"/>
                        <a:t> + ‘</a:t>
                      </a:r>
                      <a:r>
                        <a:rPr lang="es-ES" dirty="0" err="1"/>
                        <a:t>yored</a:t>
                      </a:r>
                      <a:r>
                        <a:rPr lang="es-ES" dirty="0"/>
                        <a:t> </a:t>
                      </a:r>
                      <a:r>
                        <a:rPr lang="es-ES" dirty="0" err="1"/>
                        <a:t>geshem</a:t>
                      </a:r>
                      <a:r>
                        <a:rPr lang="es-ES" dirty="0"/>
                        <a:t>’)</a:t>
                      </a:r>
                      <a:endParaRPr lang="en-IL" dirty="0"/>
                    </a:p>
                  </a:txBody>
                  <a:tcPr/>
                </a:tc>
                <a:tc>
                  <a:txBody>
                    <a:bodyPr/>
                    <a:lstStyle/>
                    <a:p>
                      <a:r>
                        <a:rPr lang="en-IL" dirty="0"/>
                        <a:t>assert english.is_valid_sentence(‘it is raining’)</a:t>
                      </a:r>
                    </a:p>
                    <a:p>
                      <a:endParaRPr lang="en-IL" dirty="0"/>
                    </a:p>
                    <a:p>
                      <a:r>
                        <a:rPr lang="en-IL" dirty="0"/>
                        <a:t>assert german.is_valid_sentence(‘es regnet’)</a:t>
                      </a:r>
                    </a:p>
                  </a:txBody>
                  <a:tcPr/>
                </a:tc>
                <a:extLst>
                  <a:ext uri="{0D108BD9-81ED-4DB2-BD59-A6C34878D82A}">
                    <a16:rowId xmlns:a16="http://schemas.microsoft.com/office/drawing/2014/main" val="2285465256"/>
                  </a:ext>
                </a:extLst>
              </a:tr>
            </a:tbl>
          </a:graphicData>
        </a:graphic>
      </p:graphicFrame>
    </p:spTree>
    <p:extLst>
      <p:ext uri="{BB962C8B-B14F-4D97-AF65-F5344CB8AC3E}">
        <p14:creationId xmlns:p14="http://schemas.microsoft.com/office/powerpoint/2010/main" val="52018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C2B2-6891-3944-A6A8-D33B6D1E7B54}"/>
              </a:ext>
            </a:extLst>
          </p:cNvPr>
          <p:cNvSpPr>
            <a:spLocks noGrp="1"/>
          </p:cNvSpPr>
          <p:nvPr>
            <p:ph type="title"/>
          </p:nvPr>
        </p:nvSpPr>
        <p:spPr/>
        <p:txBody>
          <a:bodyPr/>
          <a:lstStyle/>
          <a:p>
            <a:r>
              <a:rPr lang="en-IL" dirty="0"/>
              <a:t>Principle: Grammatical Gender</a:t>
            </a:r>
          </a:p>
        </p:txBody>
      </p:sp>
      <p:sp>
        <p:nvSpPr>
          <p:cNvPr id="3" name="Content Placeholder 2">
            <a:extLst>
              <a:ext uri="{FF2B5EF4-FFF2-40B4-BE49-F238E27FC236}">
                <a16:creationId xmlns:a16="http://schemas.microsoft.com/office/drawing/2014/main" id="{32B12C12-29AC-6B4A-AA5A-1D4B64C90CD0}"/>
              </a:ext>
            </a:extLst>
          </p:cNvPr>
          <p:cNvSpPr>
            <a:spLocks noGrp="1"/>
          </p:cNvSpPr>
          <p:nvPr>
            <p:ph idx="1"/>
          </p:nvPr>
        </p:nvSpPr>
        <p:spPr/>
        <p:txBody>
          <a:bodyPr>
            <a:normAutofit fontScale="92500" lnSpcReduction="20000"/>
          </a:bodyPr>
          <a:lstStyle/>
          <a:p>
            <a:pPr marL="0" indent="0">
              <a:buNone/>
            </a:pPr>
            <a:r>
              <a:rPr lang="en-IL" dirty="0">
                <a:latin typeface="Courier" pitchFamily="2" charset="0"/>
              </a:rPr>
              <a:t>german = Language(genders = </a:t>
            </a:r>
          </a:p>
          <a:p>
            <a:pPr marL="0" indent="0">
              <a:buNone/>
            </a:pPr>
            <a:r>
              <a:rPr lang="en-IL" dirty="0">
                <a:latin typeface="Courier" pitchFamily="2" charset="0"/>
              </a:rPr>
              <a:t>			{“masculine”: [‘</a:t>
            </a:r>
            <a:r>
              <a:rPr lang="en-IL" dirty="0">
                <a:solidFill>
                  <a:srgbClr val="FF0000"/>
                </a:solidFill>
                <a:latin typeface="Courier" pitchFamily="2" charset="0"/>
              </a:rPr>
              <a:t>Mond</a:t>
            </a:r>
            <a:r>
              <a:rPr lang="en-IL" dirty="0">
                <a:latin typeface="Courier" pitchFamily="2" charset="0"/>
              </a:rPr>
              <a:t>’,…],</a:t>
            </a:r>
          </a:p>
          <a:p>
            <a:pPr marL="0" indent="0">
              <a:buNone/>
            </a:pPr>
            <a:r>
              <a:rPr lang="en-IL" dirty="0">
                <a:latin typeface="Courier" pitchFamily="2" charset="0"/>
              </a:rPr>
              <a:t>			 “feminine”: [‘</a:t>
            </a:r>
            <a:r>
              <a:rPr lang="en-IL" dirty="0">
                <a:solidFill>
                  <a:srgbClr val="00B050"/>
                </a:solidFill>
                <a:latin typeface="Courier" pitchFamily="2" charset="0"/>
              </a:rPr>
              <a:t>Sonne</a:t>
            </a:r>
            <a:r>
              <a:rPr lang="en-IL" dirty="0">
                <a:latin typeface="Courier" pitchFamily="2" charset="0"/>
              </a:rPr>
              <a:t>’,..],</a:t>
            </a:r>
          </a:p>
          <a:p>
            <a:pPr marL="0" indent="0">
              <a:buNone/>
            </a:pPr>
            <a:r>
              <a:rPr lang="en-IL" dirty="0">
                <a:latin typeface="Courier" pitchFamily="2" charset="0"/>
              </a:rPr>
              <a:t>			 “neuter”: […] </a:t>
            </a:r>
          </a:p>
          <a:p>
            <a:pPr marL="0" indent="0">
              <a:buNone/>
            </a:pPr>
            <a:r>
              <a:rPr lang="en-IL" dirty="0">
                <a:latin typeface="Courier" pitchFamily="2" charset="0"/>
              </a:rPr>
              <a:t>			})</a:t>
            </a:r>
          </a:p>
          <a:p>
            <a:pPr marL="0" indent="0">
              <a:buNone/>
            </a:pPr>
            <a:endParaRPr lang="en-IL" dirty="0"/>
          </a:p>
          <a:p>
            <a:pPr marL="0" indent="0">
              <a:buNone/>
            </a:pPr>
            <a:r>
              <a:rPr lang="en-IL" dirty="0">
                <a:latin typeface="Courier" pitchFamily="2" charset="0"/>
              </a:rPr>
              <a:t>spanish = Language(genders = </a:t>
            </a:r>
          </a:p>
          <a:p>
            <a:pPr marL="0" indent="0">
              <a:buNone/>
            </a:pPr>
            <a:r>
              <a:rPr lang="en-IL" dirty="0">
                <a:latin typeface="Courier" pitchFamily="2" charset="0"/>
              </a:rPr>
              <a:t>			{“masculine”: [‘</a:t>
            </a:r>
            <a:r>
              <a:rPr lang="en-IL" dirty="0">
                <a:solidFill>
                  <a:srgbClr val="00B050"/>
                </a:solidFill>
                <a:latin typeface="Courier" pitchFamily="2" charset="0"/>
              </a:rPr>
              <a:t>sol</a:t>
            </a:r>
            <a:r>
              <a:rPr lang="en-IL" dirty="0">
                <a:latin typeface="Courier" pitchFamily="2" charset="0"/>
              </a:rPr>
              <a:t>’,…],</a:t>
            </a:r>
          </a:p>
          <a:p>
            <a:pPr marL="0" indent="0">
              <a:buNone/>
            </a:pPr>
            <a:r>
              <a:rPr lang="en-IL" dirty="0">
                <a:latin typeface="Courier" pitchFamily="2" charset="0"/>
              </a:rPr>
              <a:t>			 “feminine”: [‘</a:t>
            </a:r>
            <a:r>
              <a:rPr lang="en-IL" dirty="0">
                <a:solidFill>
                  <a:srgbClr val="FF0000"/>
                </a:solidFill>
                <a:latin typeface="Courier" pitchFamily="2" charset="0"/>
              </a:rPr>
              <a:t>luna</a:t>
            </a:r>
            <a:r>
              <a:rPr lang="en-IL" dirty="0">
                <a:latin typeface="Courier" pitchFamily="2" charset="0"/>
              </a:rPr>
              <a:t>’,..]</a:t>
            </a:r>
          </a:p>
          <a:p>
            <a:pPr marL="0" indent="0">
              <a:buNone/>
            </a:pPr>
            <a:r>
              <a:rPr lang="en-IL" dirty="0">
                <a:latin typeface="Courier" pitchFamily="2" charset="0"/>
              </a:rPr>
              <a:t>			})</a:t>
            </a:r>
          </a:p>
          <a:p>
            <a:pPr marL="0" indent="0">
              <a:buNone/>
            </a:pPr>
            <a:endParaRPr lang="en-IL" dirty="0"/>
          </a:p>
          <a:p>
            <a:pPr marL="0" indent="0">
              <a:buNone/>
            </a:pPr>
            <a:endParaRPr lang="en-IL" dirty="0"/>
          </a:p>
        </p:txBody>
      </p:sp>
    </p:spTree>
    <p:extLst>
      <p:ext uri="{BB962C8B-B14F-4D97-AF65-F5344CB8AC3E}">
        <p14:creationId xmlns:p14="http://schemas.microsoft.com/office/powerpoint/2010/main" val="357862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04DF-D694-4347-AB22-51DADD9E2F09}"/>
              </a:ext>
            </a:extLst>
          </p:cNvPr>
          <p:cNvSpPr>
            <a:spLocks noGrp="1"/>
          </p:cNvSpPr>
          <p:nvPr>
            <p:ph type="title"/>
          </p:nvPr>
        </p:nvSpPr>
        <p:spPr/>
        <p:txBody>
          <a:bodyPr/>
          <a:lstStyle/>
          <a:p>
            <a:r>
              <a:rPr lang="en-IL" dirty="0"/>
              <a:t>Language Universals </a:t>
            </a:r>
          </a:p>
        </p:txBody>
      </p:sp>
      <p:sp>
        <p:nvSpPr>
          <p:cNvPr id="3" name="Content Placeholder 2">
            <a:extLst>
              <a:ext uri="{FF2B5EF4-FFF2-40B4-BE49-F238E27FC236}">
                <a16:creationId xmlns:a16="http://schemas.microsoft.com/office/drawing/2014/main" id="{AB87CF4F-49D5-6849-8BE2-2CF364454879}"/>
              </a:ext>
            </a:extLst>
          </p:cNvPr>
          <p:cNvSpPr>
            <a:spLocks noGrp="1"/>
          </p:cNvSpPr>
          <p:nvPr>
            <p:ph idx="1"/>
          </p:nvPr>
        </p:nvSpPr>
        <p:spPr/>
        <p:txBody>
          <a:bodyPr/>
          <a:lstStyle/>
          <a:p>
            <a:r>
              <a:rPr lang="en-IL" dirty="0"/>
              <a:t>All languages have nouns and verbs</a:t>
            </a:r>
          </a:p>
          <a:p>
            <a:r>
              <a:rPr lang="en-IL" dirty="0"/>
              <a:t>All spoken languages have consonants and vowels</a:t>
            </a:r>
          </a:p>
          <a:p>
            <a:endParaRPr lang="en-IL" dirty="0"/>
          </a:p>
          <a:p>
            <a:endParaRPr lang="en-IL" dirty="0"/>
          </a:p>
          <a:p>
            <a:r>
              <a:rPr lang="en-IL" dirty="0"/>
              <a:t>He</a:t>
            </a:r>
            <a:r>
              <a:rPr lang="en-IL" baseline="-25000" dirty="0"/>
              <a:t>1</a:t>
            </a:r>
            <a:r>
              <a:rPr lang="en-IL" dirty="0"/>
              <a:t> looks at him</a:t>
            </a:r>
            <a:r>
              <a:rPr lang="en-IL" baseline="-25000" dirty="0"/>
              <a:t>1</a:t>
            </a:r>
            <a:r>
              <a:rPr lang="en-IL" dirty="0"/>
              <a:t>        in the mirror   ❌</a:t>
            </a:r>
          </a:p>
          <a:p>
            <a:pPr marL="0" indent="0">
              <a:buNone/>
            </a:pPr>
            <a:r>
              <a:rPr lang="en-IL" dirty="0"/>
              <a:t>   He</a:t>
            </a:r>
            <a:r>
              <a:rPr lang="en-IL" baseline="-25000" dirty="0"/>
              <a:t>1</a:t>
            </a:r>
            <a:r>
              <a:rPr lang="en-IL" dirty="0"/>
              <a:t> looks at himself</a:t>
            </a:r>
            <a:r>
              <a:rPr lang="en-IL" baseline="-25000" dirty="0"/>
              <a:t>1</a:t>
            </a:r>
            <a:r>
              <a:rPr lang="en-IL" dirty="0"/>
              <a:t> in the mirror    </a:t>
            </a:r>
            <a:r>
              <a:rPr lang="en-IL" dirty="0">
                <a:solidFill>
                  <a:srgbClr val="00B050"/>
                </a:solidFill>
              </a:rPr>
              <a:t>✔️</a:t>
            </a:r>
          </a:p>
          <a:p>
            <a:pPr marL="0" indent="0">
              <a:buNone/>
            </a:pPr>
            <a:endParaRPr lang="en-IL" dirty="0">
              <a:solidFill>
                <a:srgbClr val="00B050"/>
              </a:solidFill>
            </a:endParaRPr>
          </a:p>
          <a:p>
            <a:pPr marL="0" indent="0">
              <a:buNone/>
            </a:pPr>
            <a:endParaRPr lang="en-IL" dirty="0">
              <a:solidFill>
                <a:srgbClr val="00B050"/>
              </a:solidFill>
            </a:endParaRPr>
          </a:p>
        </p:txBody>
      </p:sp>
    </p:spTree>
    <p:extLst>
      <p:ext uri="{BB962C8B-B14F-4D97-AF65-F5344CB8AC3E}">
        <p14:creationId xmlns:p14="http://schemas.microsoft.com/office/powerpoint/2010/main" val="208485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E9D5-3A14-364D-B3AD-824E21378186}"/>
              </a:ext>
            </a:extLst>
          </p:cNvPr>
          <p:cNvSpPr>
            <a:spLocks noGrp="1"/>
          </p:cNvSpPr>
          <p:nvPr>
            <p:ph type="title"/>
          </p:nvPr>
        </p:nvSpPr>
        <p:spPr/>
        <p:txBody>
          <a:bodyPr/>
          <a:lstStyle/>
          <a:p>
            <a:r>
              <a:rPr lang="en-IL" dirty="0"/>
              <a:t>The Computational Aspect of Language (1)</a:t>
            </a:r>
          </a:p>
        </p:txBody>
      </p:sp>
      <p:sp>
        <p:nvSpPr>
          <p:cNvPr id="3" name="Content Placeholder 2">
            <a:extLst>
              <a:ext uri="{FF2B5EF4-FFF2-40B4-BE49-F238E27FC236}">
                <a16:creationId xmlns:a16="http://schemas.microsoft.com/office/drawing/2014/main" id="{E177863F-CEBF-E348-89D9-A0C88F029359}"/>
              </a:ext>
            </a:extLst>
          </p:cNvPr>
          <p:cNvSpPr>
            <a:spLocks noGrp="1"/>
          </p:cNvSpPr>
          <p:nvPr>
            <p:ph idx="1"/>
          </p:nvPr>
        </p:nvSpPr>
        <p:spPr>
          <a:xfrm>
            <a:off x="838199" y="1825625"/>
            <a:ext cx="10962939" cy="4351338"/>
          </a:xfrm>
        </p:spPr>
        <p:txBody>
          <a:bodyPr/>
          <a:lstStyle/>
          <a:p>
            <a:r>
              <a:rPr lang="en-IL" dirty="0"/>
              <a:t>We saw a hypothetical function </a:t>
            </a:r>
            <a:r>
              <a:rPr lang="en-IL" dirty="0">
                <a:latin typeface="Courier" pitchFamily="2" charset="0"/>
              </a:rPr>
              <a:t>is_valid_sentence</a:t>
            </a:r>
          </a:p>
          <a:p>
            <a:r>
              <a:rPr lang="en-IL" dirty="0"/>
              <a:t>So given a set of words w</a:t>
            </a:r>
            <a:r>
              <a:rPr lang="en-IL" baseline="-25000" dirty="0"/>
              <a:t>1</a:t>
            </a:r>
            <a:r>
              <a:rPr lang="en-IL" dirty="0"/>
              <a:t>, w</a:t>
            </a:r>
            <a:r>
              <a:rPr lang="en-IL" baseline="-25000" dirty="0"/>
              <a:t>2</a:t>
            </a:r>
            <a:r>
              <a:rPr lang="en-IL" dirty="0"/>
              <a:t>, ..., w</a:t>
            </a:r>
            <a:r>
              <a:rPr lang="en-IL" baseline="-25000" dirty="0"/>
              <a:t>n</a:t>
            </a:r>
            <a:r>
              <a:rPr lang="en-IL" dirty="0"/>
              <a:t> in a language </a:t>
            </a:r>
            <a:r>
              <a:rPr lang="en-IL" i="1" dirty="0"/>
              <a:t>lang</a:t>
            </a:r>
            <a:r>
              <a:rPr lang="en-IL" dirty="0"/>
              <a:t>, we have:</a:t>
            </a:r>
          </a:p>
          <a:p>
            <a:endParaRPr lang="en-IL" dirty="0"/>
          </a:p>
          <a:p>
            <a:pPr marL="0" indent="0">
              <a:buNone/>
            </a:pPr>
            <a:r>
              <a:rPr lang="en-IL" dirty="0">
                <a:latin typeface="Courier" pitchFamily="2" charset="0"/>
              </a:rPr>
              <a:t>is_valid_sentence</a:t>
            </a:r>
            <a:r>
              <a:rPr lang="en-IL" baseline="-25000" dirty="0">
                <a:latin typeface="Courier" pitchFamily="2" charset="0"/>
              </a:rPr>
              <a:t>lang</a:t>
            </a:r>
            <a:r>
              <a:rPr lang="en-IL" dirty="0">
                <a:latin typeface="Courier" pitchFamily="2" charset="0"/>
              </a:rPr>
              <a:t>(w</a:t>
            </a:r>
            <a:r>
              <a:rPr lang="en-IL" baseline="-25000" dirty="0">
                <a:latin typeface="Courier" pitchFamily="2" charset="0"/>
              </a:rPr>
              <a:t>1</a:t>
            </a:r>
            <a:r>
              <a:rPr lang="en-IL" dirty="0">
                <a:latin typeface="Courier" pitchFamily="2" charset="0"/>
              </a:rPr>
              <a:t>,w</a:t>
            </a:r>
            <a:r>
              <a:rPr lang="en-IL" baseline="-25000" dirty="0">
                <a:latin typeface="Courier" pitchFamily="2" charset="0"/>
              </a:rPr>
              <a:t>2</a:t>
            </a:r>
            <a:r>
              <a:rPr lang="en-IL" dirty="0">
                <a:latin typeface="Courier" pitchFamily="2" charset="0"/>
              </a:rPr>
              <a:t>,...,w</a:t>
            </a:r>
            <a:r>
              <a:rPr lang="en-IL" baseline="-25000" dirty="0">
                <a:latin typeface="Courier" pitchFamily="2" charset="0"/>
              </a:rPr>
              <a:t>n</a:t>
            </a:r>
            <a:r>
              <a:rPr lang="en-IL" dirty="0">
                <a:latin typeface="Courier" pitchFamily="2" charset="0"/>
              </a:rPr>
              <a:t>) </a:t>
            </a:r>
            <a:r>
              <a:rPr lang="en-IL" dirty="0">
                <a:latin typeface="Courier" pitchFamily="2" charset="0"/>
                <a:sym typeface="Wingdings" pitchFamily="2" charset="2"/>
              </a:rPr>
              <a:t> {True, False}  </a:t>
            </a:r>
          </a:p>
          <a:p>
            <a:pPr marL="0" indent="0">
              <a:buNone/>
            </a:pPr>
            <a:endParaRPr lang="en-IL" dirty="0">
              <a:sym typeface="Wingdings" pitchFamily="2" charset="2"/>
            </a:endParaRPr>
          </a:p>
          <a:p>
            <a:r>
              <a:rPr lang="en-US" dirty="0" err="1">
                <a:latin typeface="Courier" pitchFamily="2" charset="0"/>
              </a:rPr>
              <a:t>is_valid_sentence</a:t>
            </a:r>
            <a:r>
              <a:rPr lang="en-US" dirty="0"/>
              <a:t> is a very complicated function!  </a:t>
            </a:r>
          </a:p>
          <a:p>
            <a:pPr lvl="1"/>
            <a:r>
              <a:rPr lang="en-US" dirty="0"/>
              <a:t>DNNs to the rescue!</a:t>
            </a:r>
          </a:p>
          <a:p>
            <a:pPr lvl="1"/>
            <a:endParaRPr lang="en-IL" dirty="0"/>
          </a:p>
          <a:p>
            <a:pPr marL="0" indent="0">
              <a:buNone/>
            </a:pPr>
            <a:endParaRPr lang="en-US" dirty="0"/>
          </a:p>
        </p:txBody>
      </p:sp>
    </p:spTree>
    <p:extLst>
      <p:ext uri="{BB962C8B-B14F-4D97-AF65-F5344CB8AC3E}">
        <p14:creationId xmlns:p14="http://schemas.microsoft.com/office/powerpoint/2010/main" val="179394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E9D5-3A14-364D-B3AD-824E21378186}"/>
              </a:ext>
            </a:extLst>
          </p:cNvPr>
          <p:cNvSpPr>
            <a:spLocks noGrp="1"/>
          </p:cNvSpPr>
          <p:nvPr>
            <p:ph type="title"/>
          </p:nvPr>
        </p:nvSpPr>
        <p:spPr/>
        <p:txBody>
          <a:bodyPr/>
          <a:lstStyle/>
          <a:p>
            <a:r>
              <a:rPr lang="en-IL" dirty="0"/>
              <a:t>The Computational Aspect of Language (2)</a:t>
            </a:r>
          </a:p>
        </p:txBody>
      </p:sp>
      <p:sp>
        <p:nvSpPr>
          <p:cNvPr id="3" name="Content Placeholder 2">
            <a:extLst>
              <a:ext uri="{FF2B5EF4-FFF2-40B4-BE49-F238E27FC236}">
                <a16:creationId xmlns:a16="http://schemas.microsoft.com/office/drawing/2014/main" id="{E177863F-CEBF-E348-89D9-A0C88F029359}"/>
              </a:ext>
            </a:extLst>
          </p:cNvPr>
          <p:cNvSpPr>
            <a:spLocks noGrp="1"/>
          </p:cNvSpPr>
          <p:nvPr>
            <p:ph idx="1"/>
          </p:nvPr>
        </p:nvSpPr>
        <p:spPr>
          <a:xfrm>
            <a:off x="838200" y="1825625"/>
            <a:ext cx="11188850" cy="4351338"/>
          </a:xfrm>
        </p:spPr>
        <p:txBody>
          <a:bodyPr>
            <a:normAutofit fontScale="92500"/>
          </a:bodyPr>
          <a:lstStyle/>
          <a:p>
            <a:r>
              <a:rPr lang="en-IL" dirty="0">
                <a:latin typeface="Courier" pitchFamily="2" charset="0"/>
              </a:rPr>
              <a:t>is_valid_sentence </a:t>
            </a:r>
            <a:r>
              <a:rPr lang="en-IL" dirty="0"/>
              <a:t>is for syntax – is this a valid sentence in </a:t>
            </a:r>
            <a:r>
              <a:rPr lang="en-IL" i="1" dirty="0">
                <a:latin typeface="Courier" pitchFamily="2" charset="0"/>
              </a:rPr>
              <a:t>lang</a:t>
            </a:r>
            <a:r>
              <a:rPr lang="en-IL" dirty="0"/>
              <a:t>? </a:t>
            </a:r>
            <a:endParaRPr lang="en-US" dirty="0"/>
          </a:p>
          <a:p>
            <a:r>
              <a:rPr lang="en-US" dirty="0"/>
              <a:t>Equivalent function for semantics (i.e., NLU – Natural Language Understanding):</a:t>
            </a:r>
          </a:p>
          <a:p>
            <a:pPr marL="0" indent="0">
              <a:buNone/>
            </a:pPr>
            <a:r>
              <a:rPr lang="en-US" dirty="0"/>
              <a:t>	</a:t>
            </a:r>
          </a:p>
          <a:p>
            <a:pPr marL="0" indent="0">
              <a:buNone/>
            </a:pPr>
            <a:r>
              <a:rPr lang="en-US" sz="2600" dirty="0" err="1">
                <a:latin typeface="Courier" pitchFamily="2" charset="0"/>
              </a:rPr>
              <a:t>get_semantics</a:t>
            </a:r>
            <a:r>
              <a:rPr lang="en-US" sz="2600" dirty="0">
                <a:latin typeface="Courier" pitchFamily="2" charset="0"/>
              </a:rPr>
              <a:t>(sentence, truth conditions) </a:t>
            </a:r>
            <a:r>
              <a:rPr lang="en-US" sz="2600" dirty="0">
                <a:latin typeface="Courier" pitchFamily="2" charset="0"/>
                <a:sym typeface="Wingdings" pitchFamily="2" charset="2"/>
              </a:rPr>
              <a:t> {True, False}</a:t>
            </a:r>
          </a:p>
          <a:p>
            <a:pPr marL="0" indent="0">
              <a:buNone/>
            </a:pPr>
            <a:endParaRPr lang="en-US" dirty="0">
              <a:sym typeface="Wingdings" pitchFamily="2" charset="2"/>
            </a:endParaRPr>
          </a:p>
          <a:p>
            <a:r>
              <a:rPr lang="en-US" dirty="0">
                <a:sym typeface="Wingdings" pitchFamily="2" charset="2"/>
              </a:rPr>
              <a:t>Equivalent function for phonology (i.e., ASR – Automatic Speech </a:t>
            </a:r>
            <a:r>
              <a:rPr lang="en-US" dirty="0" err="1">
                <a:sym typeface="Wingdings" pitchFamily="2" charset="2"/>
              </a:rPr>
              <a:t>Recogniztion</a:t>
            </a:r>
            <a:r>
              <a:rPr lang="en-US" dirty="0">
                <a:sym typeface="Wingdings" pitchFamily="2" charset="2"/>
              </a:rPr>
              <a:t>):</a:t>
            </a:r>
          </a:p>
          <a:p>
            <a:pPr marL="0" indent="0">
              <a:buNone/>
            </a:pPr>
            <a:endParaRPr lang="en-US" dirty="0">
              <a:sym typeface="Wingdings" pitchFamily="2" charset="2"/>
            </a:endParaRPr>
          </a:p>
          <a:p>
            <a:pPr marL="0" indent="0">
              <a:buNone/>
            </a:pPr>
            <a:r>
              <a:rPr lang="en-US" sz="2600" dirty="0" err="1">
                <a:latin typeface="Courier" pitchFamily="2" charset="0"/>
                <a:sym typeface="Wingdings" pitchFamily="2" charset="2"/>
              </a:rPr>
              <a:t>get_morphemes</a:t>
            </a:r>
            <a:r>
              <a:rPr lang="en-US" sz="2600" dirty="0">
                <a:latin typeface="Courier" pitchFamily="2" charset="0"/>
                <a:sym typeface="Wingdings" pitchFamily="2" charset="2"/>
              </a:rPr>
              <a:t>(phonemes)  {words}</a:t>
            </a:r>
            <a:endParaRPr lang="en-IL" sz="2600" dirty="0">
              <a:latin typeface="Courier" pitchFamily="2" charset="0"/>
            </a:endParaRPr>
          </a:p>
        </p:txBody>
      </p:sp>
    </p:spTree>
    <p:extLst>
      <p:ext uri="{BB962C8B-B14F-4D97-AF65-F5344CB8AC3E}">
        <p14:creationId xmlns:p14="http://schemas.microsoft.com/office/powerpoint/2010/main" val="42027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E9D5-3A14-364D-B3AD-824E21378186}"/>
              </a:ext>
            </a:extLst>
          </p:cNvPr>
          <p:cNvSpPr>
            <a:spLocks noGrp="1"/>
          </p:cNvSpPr>
          <p:nvPr>
            <p:ph type="title"/>
          </p:nvPr>
        </p:nvSpPr>
        <p:spPr/>
        <p:txBody>
          <a:bodyPr/>
          <a:lstStyle/>
          <a:p>
            <a:r>
              <a:rPr lang="en-IL" dirty="0"/>
              <a:t>The Computational Aspect of Language (3)</a:t>
            </a:r>
          </a:p>
        </p:txBody>
      </p:sp>
      <p:sp>
        <p:nvSpPr>
          <p:cNvPr id="3" name="Content Placeholder 2">
            <a:extLst>
              <a:ext uri="{FF2B5EF4-FFF2-40B4-BE49-F238E27FC236}">
                <a16:creationId xmlns:a16="http://schemas.microsoft.com/office/drawing/2014/main" id="{E177863F-CEBF-E348-89D9-A0C88F029359}"/>
              </a:ext>
            </a:extLst>
          </p:cNvPr>
          <p:cNvSpPr>
            <a:spLocks noGrp="1"/>
          </p:cNvSpPr>
          <p:nvPr>
            <p:ph idx="1"/>
          </p:nvPr>
        </p:nvSpPr>
        <p:spPr>
          <a:xfrm>
            <a:off x="838200" y="1825625"/>
            <a:ext cx="11188850" cy="4351338"/>
          </a:xfrm>
        </p:spPr>
        <p:txBody>
          <a:bodyPr>
            <a:normAutofit/>
          </a:bodyPr>
          <a:lstStyle/>
          <a:p>
            <a:r>
              <a:rPr lang="en-IL" sz="2600" dirty="0"/>
              <a:t>Given sentences </a:t>
            </a:r>
            <a:r>
              <a:rPr lang="en-IL" sz="2600" dirty="0">
                <a:latin typeface="Courier" pitchFamily="2" charset="0"/>
              </a:rPr>
              <a:t>s</a:t>
            </a:r>
            <a:r>
              <a:rPr lang="en-IL" sz="2600" baseline="-25000" dirty="0">
                <a:latin typeface="Courier" pitchFamily="2" charset="0"/>
              </a:rPr>
              <a:t>lang1</a:t>
            </a:r>
            <a:r>
              <a:rPr lang="en-IL" sz="2600" dirty="0"/>
              <a:t> and </a:t>
            </a:r>
            <a:r>
              <a:rPr lang="en-IL" sz="2600" dirty="0">
                <a:latin typeface="Courier" pitchFamily="2" charset="0"/>
              </a:rPr>
              <a:t>s</a:t>
            </a:r>
            <a:r>
              <a:rPr lang="en-IL" sz="2600" baseline="-25000" dirty="0">
                <a:latin typeface="Courier" pitchFamily="2" charset="0"/>
              </a:rPr>
              <a:t>lang2</a:t>
            </a:r>
            <a:r>
              <a:rPr lang="en-IL" sz="2600" baseline="-25000" dirty="0"/>
              <a:t> </a:t>
            </a:r>
            <a:r>
              <a:rPr lang="en-IL" sz="2600" dirty="0"/>
              <a:t>and a set of truth conditions </a:t>
            </a:r>
            <a:r>
              <a:rPr lang="en-IL" sz="2600" dirty="0">
                <a:latin typeface="Courier" pitchFamily="2" charset="0"/>
              </a:rPr>
              <a:t>tc</a:t>
            </a:r>
            <a:r>
              <a:rPr lang="en-IL" sz="2600" dirty="0"/>
              <a:t> then we need a function </a:t>
            </a:r>
            <a:r>
              <a:rPr lang="en-IL" sz="2600" dirty="0">
                <a:latin typeface="Courier" pitchFamily="2" charset="0"/>
              </a:rPr>
              <a:t>translate</a:t>
            </a:r>
            <a:r>
              <a:rPr lang="en-IL" sz="2600" dirty="0"/>
              <a:t>:</a:t>
            </a:r>
          </a:p>
          <a:p>
            <a:endParaRPr lang="en-IL" sz="2600" dirty="0"/>
          </a:p>
          <a:p>
            <a:pPr marL="0" indent="0">
              <a:buNone/>
            </a:pPr>
            <a:r>
              <a:rPr lang="en-IL" sz="2600" dirty="0"/>
              <a:t>translate(</a:t>
            </a:r>
            <a:r>
              <a:rPr lang="en-IL" sz="2600" dirty="0">
                <a:latin typeface="Courier" pitchFamily="2" charset="0"/>
              </a:rPr>
              <a:t>s</a:t>
            </a:r>
            <a:r>
              <a:rPr lang="en-IL" sz="2600" baseline="-25000" dirty="0">
                <a:latin typeface="Courier" pitchFamily="2" charset="0"/>
              </a:rPr>
              <a:t>lang1</a:t>
            </a:r>
            <a:r>
              <a:rPr lang="en-IL" sz="2600" dirty="0">
                <a:latin typeface="Courier" pitchFamily="2" charset="0"/>
              </a:rPr>
              <a:t>, s</a:t>
            </a:r>
            <a:r>
              <a:rPr lang="en-IL" sz="2600" baseline="-25000" dirty="0">
                <a:latin typeface="Courier" pitchFamily="2" charset="0"/>
              </a:rPr>
              <a:t>lang2</a:t>
            </a:r>
            <a:r>
              <a:rPr lang="en-IL" sz="2600" dirty="0">
                <a:latin typeface="Courier" pitchFamily="2" charset="0"/>
              </a:rPr>
              <a:t>) </a:t>
            </a:r>
            <a:r>
              <a:rPr lang="en-IL" sz="2600" dirty="0">
                <a:latin typeface="Courier" pitchFamily="2" charset="0"/>
                <a:sym typeface="Wingdings" pitchFamily="2" charset="2"/>
              </a:rPr>
              <a:t> </a:t>
            </a:r>
          </a:p>
          <a:p>
            <a:pPr marL="0" indent="0">
              <a:buNone/>
            </a:pPr>
            <a:r>
              <a:rPr lang="en-IL" sz="2600" dirty="0">
                <a:latin typeface="Courier" pitchFamily="2" charset="0"/>
                <a:sym typeface="Wingdings" pitchFamily="2" charset="2"/>
              </a:rPr>
              <a:t>	is_valid_sentence</a:t>
            </a:r>
            <a:r>
              <a:rPr lang="en-IL" sz="2600" baseline="-25000" dirty="0">
                <a:latin typeface="Courier" pitchFamily="2" charset="0"/>
                <a:sym typeface="Wingdings" pitchFamily="2" charset="2"/>
              </a:rPr>
              <a:t>lang1</a:t>
            </a:r>
            <a:r>
              <a:rPr lang="en-IL" sz="2600" dirty="0">
                <a:latin typeface="Courier" pitchFamily="2" charset="0"/>
                <a:sym typeface="Wingdings" pitchFamily="2" charset="2"/>
              </a:rPr>
              <a:t>(</a:t>
            </a:r>
            <a:r>
              <a:rPr lang="en-IL" sz="2600" dirty="0">
                <a:latin typeface="Courier" pitchFamily="2" charset="0"/>
              </a:rPr>
              <a:t>s</a:t>
            </a:r>
            <a:r>
              <a:rPr lang="en-IL" sz="2600" baseline="-25000" dirty="0">
                <a:latin typeface="Courier" pitchFamily="2" charset="0"/>
              </a:rPr>
              <a:t>lang1</a:t>
            </a:r>
            <a:r>
              <a:rPr lang="en-IL" sz="2600" dirty="0">
                <a:latin typeface="Courier" pitchFamily="2" charset="0"/>
                <a:sym typeface="Wingdings" pitchFamily="2" charset="2"/>
              </a:rPr>
              <a:t>) and 	is_valid_sentence</a:t>
            </a:r>
            <a:r>
              <a:rPr lang="en-IL" sz="2600" baseline="-25000" dirty="0">
                <a:latin typeface="Courier" pitchFamily="2" charset="0"/>
                <a:sym typeface="Wingdings" pitchFamily="2" charset="2"/>
              </a:rPr>
              <a:t>lang2</a:t>
            </a:r>
            <a:r>
              <a:rPr lang="en-IL" sz="2600" dirty="0">
                <a:latin typeface="Courier" pitchFamily="2" charset="0"/>
                <a:sym typeface="Wingdings" pitchFamily="2" charset="2"/>
              </a:rPr>
              <a:t>(</a:t>
            </a:r>
            <a:r>
              <a:rPr lang="en-IL" sz="2600" dirty="0">
                <a:latin typeface="Courier" pitchFamily="2" charset="0"/>
              </a:rPr>
              <a:t>s</a:t>
            </a:r>
            <a:r>
              <a:rPr lang="en-IL" sz="2600" baseline="-25000" dirty="0">
                <a:latin typeface="Courier" pitchFamily="2" charset="0"/>
              </a:rPr>
              <a:t>lang2</a:t>
            </a:r>
            <a:r>
              <a:rPr lang="en-IL" sz="2600" dirty="0">
                <a:latin typeface="Courier" pitchFamily="2" charset="0"/>
                <a:sym typeface="Wingdings" pitchFamily="2" charset="2"/>
              </a:rPr>
              <a:t>) and 	get_semantics</a:t>
            </a:r>
            <a:r>
              <a:rPr lang="en-IL" sz="2600" baseline="-25000" dirty="0">
                <a:latin typeface="Courier" pitchFamily="2" charset="0"/>
                <a:sym typeface="Wingdings" pitchFamily="2" charset="2"/>
              </a:rPr>
              <a:t>lang1</a:t>
            </a:r>
            <a:r>
              <a:rPr lang="en-IL" sz="2600" dirty="0">
                <a:latin typeface="Courier" pitchFamily="2" charset="0"/>
                <a:sym typeface="Wingdings" pitchFamily="2" charset="2"/>
              </a:rPr>
              <a:t>(</a:t>
            </a:r>
            <a:r>
              <a:rPr lang="en-IL" sz="2600" dirty="0">
                <a:latin typeface="Courier" pitchFamily="2" charset="0"/>
              </a:rPr>
              <a:t>s</a:t>
            </a:r>
            <a:r>
              <a:rPr lang="en-IL" sz="2600" baseline="-25000" dirty="0">
                <a:latin typeface="Courier" pitchFamily="2" charset="0"/>
              </a:rPr>
              <a:t>lang1 ,</a:t>
            </a:r>
            <a:r>
              <a:rPr lang="en-IL" sz="2600" dirty="0">
                <a:latin typeface="Courier" pitchFamily="2" charset="0"/>
                <a:sym typeface="Wingdings" pitchFamily="2" charset="2"/>
              </a:rPr>
              <a:t>tc)  and 	get_semantics</a:t>
            </a:r>
            <a:r>
              <a:rPr lang="en-IL" sz="2600" baseline="-25000" dirty="0">
                <a:latin typeface="Courier" pitchFamily="2" charset="0"/>
                <a:sym typeface="Wingdings" pitchFamily="2" charset="2"/>
              </a:rPr>
              <a:t>lang2</a:t>
            </a:r>
            <a:r>
              <a:rPr lang="en-IL" sz="2600" dirty="0">
                <a:latin typeface="Courier" pitchFamily="2" charset="0"/>
                <a:sym typeface="Wingdings" pitchFamily="2" charset="2"/>
              </a:rPr>
              <a:t>(</a:t>
            </a:r>
            <a:r>
              <a:rPr lang="en-IL" sz="2600" dirty="0">
                <a:latin typeface="Courier" pitchFamily="2" charset="0"/>
              </a:rPr>
              <a:t>s</a:t>
            </a:r>
            <a:r>
              <a:rPr lang="en-IL" sz="2600" baseline="-25000" dirty="0">
                <a:latin typeface="Courier" pitchFamily="2" charset="0"/>
              </a:rPr>
              <a:t>lang ,</a:t>
            </a:r>
            <a:r>
              <a:rPr lang="en-IL" sz="2600" dirty="0">
                <a:latin typeface="Courier" pitchFamily="2" charset="0"/>
                <a:sym typeface="Wingdings" pitchFamily="2" charset="2"/>
              </a:rPr>
              <a:t>tc)</a:t>
            </a:r>
            <a:endParaRPr lang="en-IL" sz="2600" dirty="0"/>
          </a:p>
        </p:txBody>
      </p:sp>
    </p:spTree>
    <p:extLst>
      <p:ext uri="{BB962C8B-B14F-4D97-AF65-F5344CB8AC3E}">
        <p14:creationId xmlns:p14="http://schemas.microsoft.com/office/powerpoint/2010/main" val="456810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0BD3-77CF-9748-BCD6-6015B7D357C9}"/>
              </a:ext>
            </a:extLst>
          </p:cNvPr>
          <p:cNvSpPr>
            <a:spLocks noGrp="1"/>
          </p:cNvSpPr>
          <p:nvPr>
            <p:ph type="title"/>
          </p:nvPr>
        </p:nvSpPr>
        <p:spPr/>
        <p:txBody>
          <a:bodyPr/>
          <a:lstStyle/>
          <a:p>
            <a:r>
              <a:rPr lang="en-IL" dirty="0"/>
              <a:t>Language Representations</a:t>
            </a:r>
          </a:p>
        </p:txBody>
      </p:sp>
      <p:sp>
        <p:nvSpPr>
          <p:cNvPr id="3" name="Text Placeholder 2">
            <a:extLst>
              <a:ext uri="{FF2B5EF4-FFF2-40B4-BE49-F238E27FC236}">
                <a16:creationId xmlns:a16="http://schemas.microsoft.com/office/drawing/2014/main" id="{2D2BAE90-0AF5-B94D-BEA7-E32D0C1D9157}"/>
              </a:ext>
            </a:extLst>
          </p:cNvPr>
          <p:cNvSpPr>
            <a:spLocks noGrp="1"/>
          </p:cNvSpPr>
          <p:nvPr>
            <p:ph type="body" idx="1"/>
          </p:nvPr>
        </p:nvSpPr>
        <p:spPr/>
        <p:txBody>
          <a:bodyPr/>
          <a:lstStyle/>
          <a:p>
            <a:endParaRPr lang="en-IL"/>
          </a:p>
        </p:txBody>
      </p:sp>
    </p:spTree>
    <p:extLst>
      <p:ext uri="{BB962C8B-B14F-4D97-AF65-F5344CB8AC3E}">
        <p14:creationId xmlns:p14="http://schemas.microsoft.com/office/powerpoint/2010/main" val="409643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55B8-2D3E-6149-9C2B-807F3263AB25}"/>
              </a:ext>
            </a:extLst>
          </p:cNvPr>
          <p:cNvSpPr>
            <a:spLocks noGrp="1"/>
          </p:cNvSpPr>
          <p:nvPr>
            <p:ph type="title"/>
          </p:nvPr>
        </p:nvSpPr>
        <p:spPr/>
        <p:txBody>
          <a:bodyPr/>
          <a:lstStyle/>
          <a:p>
            <a:r>
              <a:rPr lang="en-IL" dirty="0"/>
              <a:t>Classic NLP – Bag Of Words (1)</a:t>
            </a:r>
          </a:p>
        </p:txBody>
      </p:sp>
      <p:sp>
        <p:nvSpPr>
          <p:cNvPr id="3" name="Content Placeholder 2">
            <a:extLst>
              <a:ext uri="{FF2B5EF4-FFF2-40B4-BE49-F238E27FC236}">
                <a16:creationId xmlns:a16="http://schemas.microsoft.com/office/drawing/2014/main" id="{43A48C30-E917-9546-96F5-A94501896BF7}"/>
              </a:ext>
            </a:extLst>
          </p:cNvPr>
          <p:cNvSpPr>
            <a:spLocks noGrp="1"/>
          </p:cNvSpPr>
          <p:nvPr>
            <p:ph idx="1"/>
          </p:nvPr>
        </p:nvSpPr>
        <p:spPr/>
        <p:txBody>
          <a:bodyPr/>
          <a:lstStyle/>
          <a:p>
            <a:pPr marL="0" indent="0">
              <a:buNone/>
            </a:pPr>
            <a:r>
              <a:rPr lang="en-IL" dirty="0"/>
              <a:t>‘The cat sat on the mat’</a:t>
            </a:r>
          </a:p>
          <a:p>
            <a:pPr marL="0" indent="0">
              <a:buNone/>
            </a:pPr>
            <a:r>
              <a:rPr lang="en-IL" dirty="0"/>
              <a:t>* Word Counts:</a:t>
            </a:r>
          </a:p>
          <a:p>
            <a:pPr marL="0" indent="0">
              <a:buNone/>
            </a:pPr>
            <a:endParaRPr lang="en-IL" dirty="0"/>
          </a:p>
          <a:p>
            <a:pPr marL="0" indent="0">
              <a:buNone/>
            </a:pPr>
            <a:endParaRPr lang="en-IL" dirty="0"/>
          </a:p>
          <a:p>
            <a:pPr marL="0" indent="0">
              <a:buNone/>
            </a:pPr>
            <a:endParaRPr lang="en-IL" dirty="0"/>
          </a:p>
          <a:p>
            <a:pPr marL="0" indent="0">
              <a:buNone/>
            </a:pPr>
            <a:r>
              <a:rPr lang="en-IL" dirty="0"/>
              <a:t>* Binary:</a:t>
            </a:r>
          </a:p>
          <a:p>
            <a:pPr marL="0" indent="0">
              <a:buNone/>
            </a:pPr>
            <a:endParaRPr lang="en-IL" dirty="0"/>
          </a:p>
          <a:p>
            <a:pPr marL="0" indent="0">
              <a:buNone/>
            </a:pPr>
            <a:endParaRPr lang="en-IL" dirty="0"/>
          </a:p>
          <a:p>
            <a:pPr marL="0" indent="0">
              <a:buNone/>
            </a:pPr>
            <a:endParaRPr lang="en-IL" dirty="0"/>
          </a:p>
        </p:txBody>
      </p:sp>
      <p:graphicFrame>
        <p:nvGraphicFramePr>
          <p:cNvPr id="4" name="Table 3">
            <a:extLst>
              <a:ext uri="{FF2B5EF4-FFF2-40B4-BE49-F238E27FC236}">
                <a16:creationId xmlns:a16="http://schemas.microsoft.com/office/drawing/2014/main" id="{CB73DA77-1565-3B44-A35A-A765545E7FF4}"/>
              </a:ext>
            </a:extLst>
          </p:cNvPr>
          <p:cNvGraphicFramePr>
            <a:graphicFrameLocks noGrp="1"/>
          </p:cNvGraphicFramePr>
          <p:nvPr>
            <p:extLst>
              <p:ext uri="{D42A27DB-BD31-4B8C-83A1-F6EECF244321}">
                <p14:modId xmlns:p14="http://schemas.microsoft.com/office/powerpoint/2010/main" val="489162245"/>
              </p:ext>
            </p:extLst>
          </p:nvPr>
        </p:nvGraphicFramePr>
        <p:xfrm>
          <a:off x="999265" y="3058160"/>
          <a:ext cx="8128001" cy="74168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68991626"/>
                    </a:ext>
                  </a:extLst>
                </a:gridCol>
                <a:gridCol w="1161143">
                  <a:extLst>
                    <a:ext uri="{9D8B030D-6E8A-4147-A177-3AD203B41FA5}">
                      <a16:colId xmlns:a16="http://schemas.microsoft.com/office/drawing/2014/main" val="1161951073"/>
                    </a:ext>
                  </a:extLst>
                </a:gridCol>
                <a:gridCol w="1161143">
                  <a:extLst>
                    <a:ext uri="{9D8B030D-6E8A-4147-A177-3AD203B41FA5}">
                      <a16:colId xmlns:a16="http://schemas.microsoft.com/office/drawing/2014/main" val="3346788779"/>
                    </a:ext>
                  </a:extLst>
                </a:gridCol>
                <a:gridCol w="1161143">
                  <a:extLst>
                    <a:ext uri="{9D8B030D-6E8A-4147-A177-3AD203B41FA5}">
                      <a16:colId xmlns:a16="http://schemas.microsoft.com/office/drawing/2014/main" val="3318159884"/>
                    </a:ext>
                  </a:extLst>
                </a:gridCol>
                <a:gridCol w="1161143">
                  <a:extLst>
                    <a:ext uri="{9D8B030D-6E8A-4147-A177-3AD203B41FA5}">
                      <a16:colId xmlns:a16="http://schemas.microsoft.com/office/drawing/2014/main" val="4068394837"/>
                    </a:ext>
                  </a:extLst>
                </a:gridCol>
                <a:gridCol w="1161143">
                  <a:extLst>
                    <a:ext uri="{9D8B030D-6E8A-4147-A177-3AD203B41FA5}">
                      <a16:colId xmlns:a16="http://schemas.microsoft.com/office/drawing/2014/main" val="3162363794"/>
                    </a:ext>
                  </a:extLst>
                </a:gridCol>
                <a:gridCol w="1161143">
                  <a:extLst>
                    <a:ext uri="{9D8B030D-6E8A-4147-A177-3AD203B41FA5}">
                      <a16:colId xmlns:a16="http://schemas.microsoft.com/office/drawing/2014/main" val="1889273673"/>
                    </a:ext>
                  </a:extLst>
                </a:gridCol>
              </a:tblGrid>
              <a:tr h="370840">
                <a:tc>
                  <a:txBody>
                    <a:bodyPr/>
                    <a:lstStyle/>
                    <a:p>
                      <a:r>
                        <a:rPr lang="en-IL" dirty="0"/>
                        <a:t>the</a:t>
                      </a:r>
                    </a:p>
                  </a:txBody>
                  <a:tcPr/>
                </a:tc>
                <a:tc>
                  <a:txBody>
                    <a:bodyPr/>
                    <a:lstStyle/>
                    <a:p>
                      <a:r>
                        <a:rPr lang="en-IL" dirty="0"/>
                        <a:t>cat</a:t>
                      </a:r>
                    </a:p>
                  </a:txBody>
                  <a:tcPr/>
                </a:tc>
                <a:tc>
                  <a:txBody>
                    <a:bodyPr/>
                    <a:lstStyle/>
                    <a:p>
                      <a:r>
                        <a:rPr lang="en-IL" dirty="0"/>
                        <a:t>sat</a:t>
                      </a:r>
                    </a:p>
                  </a:txBody>
                  <a:tcPr/>
                </a:tc>
                <a:tc>
                  <a:txBody>
                    <a:bodyPr/>
                    <a:lstStyle/>
                    <a:p>
                      <a:r>
                        <a:rPr lang="en-IL" dirty="0"/>
                        <a:t>on</a:t>
                      </a:r>
                    </a:p>
                  </a:txBody>
                  <a:tcPr/>
                </a:tc>
                <a:tc>
                  <a:txBody>
                    <a:bodyPr/>
                    <a:lstStyle/>
                    <a:p>
                      <a:r>
                        <a:rPr lang="en-IL" dirty="0"/>
                        <a:t>mat</a:t>
                      </a:r>
                    </a:p>
                  </a:txBody>
                  <a:tcPr/>
                </a:tc>
                <a:tc>
                  <a:txBody>
                    <a:bodyPr/>
                    <a:lstStyle/>
                    <a:p>
                      <a:r>
                        <a:rPr lang="en-IL" dirty="0"/>
                        <a:t>dog</a:t>
                      </a:r>
                    </a:p>
                  </a:txBody>
                  <a:tcPr/>
                </a:tc>
                <a:tc>
                  <a:txBody>
                    <a:bodyPr/>
                    <a:lstStyle/>
                    <a:p>
                      <a:r>
                        <a:rPr lang="en-IL" dirty="0"/>
                        <a:t>…</a:t>
                      </a:r>
                    </a:p>
                  </a:txBody>
                  <a:tcPr/>
                </a:tc>
                <a:extLst>
                  <a:ext uri="{0D108BD9-81ED-4DB2-BD59-A6C34878D82A}">
                    <a16:rowId xmlns:a16="http://schemas.microsoft.com/office/drawing/2014/main" val="3735899666"/>
                  </a:ext>
                </a:extLst>
              </a:tr>
              <a:tr h="370840">
                <a:tc>
                  <a:txBody>
                    <a:bodyPr/>
                    <a:lstStyle/>
                    <a:p>
                      <a:r>
                        <a:rPr lang="en-IL" dirty="0"/>
                        <a:t>2</a:t>
                      </a:r>
                    </a:p>
                  </a:txBody>
                  <a:tcPr/>
                </a:tc>
                <a:tc>
                  <a:txBody>
                    <a:bodyPr/>
                    <a:lstStyle/>
                    <a:p>
                      <a:r>
                        <a:rPr lang="en-IL" dirty="0"/>
                        <a:t>1</a:t>
                      </a:r>
                    </a:p>
                  </a:txBody>
                  <a:tcPr/>
                </a:tc>
                <a:tc>
                  <a:txBody>
                    <a:bodyPr/>
                    <a:lstStyle/>
                    <a:p>
                      <a:r>
                        <a:rPr lang="en-IL" dirty="0"/>
                        <a:t>1</a:t>
                      </a:r>
                    </a:p>
                  </a:txBody>
                  <a:tcPr/>
                </a:tc>
                <a:tc>
                  <a:txBody>
                    <a:bodyPr/>
                    <a:lstStyle/>
                    <a:p>
                      <a:r>
                        <a:rPr lang="en-IL" dirty="0"/>
                        <a:t>1</a:t>
                      </a:r>
                    </a:p>
                  </a:txBody>
                  <a:tcPr/>
                </a:tc>
                <a:tc>
                  <a:txBody>
                    <a:bodyPr/>
                    <a:lstStyle/>
                    <a:p>
                      <a:r>
                        <a:rPr lang="en-IL" dirty="0"/>
                        <a:t>1</a:t>
                      </a:r>
                    </a:p>
                  </a:txBody>
                  <a:tcPr/>
                </a:tc>
                <a:tc>
                  <a:txBody>
                    <a:bodyPr/>
                    <a:lstStyle/>
                    <a:p>
                      <a:r>
                        <a:rPr lang="en-IL" dirty="0"/>
                        <a:t>0</a:t>
                      </a:r>
                    </a:p>
                  </a:txBody>
                  <a:tcPr/>
                </a:tc>
                <a:tc>
                  <a:txBody>
                    <a:bodyPr/>
                    <a:lstStyle/>
                    <a:p>
                      <a:r>
                        <a:rPr lang="en-IL" dirty="0"/>
                        <a:t>…</a:t>
                      </a:r>
                    </a:p>
                  </a:txBody>
                  <a:tcPr/>
                </a:tc>
                <a:extLst>
                  <a:ext uri="{0D108BD9-81ED-4DB2-BD59-A6C34878D82A}">
                    <a16:rowId xmlns:a16="http://schemas.microsoft.com/office/drawing/2014/main" val="2796260448"/>
                  </a:ext>
                </a:extLst>
              </a:tr>
            </a:tbl>
          </a:graphicData>
        </a:graphic>
      </p:graphicFrame>
      <p:graphicFrame>
        <p:nvGraphicFramePr>
          <p:cNvPr id="5" name="Table 4">
            <a:extLst>
              <a:ext uri="{FF2B5EF4-FFF2-40B4-BE49-F238E27FC236}">
                <a16:creationId xmlns:a16="http://schemas.microsoft.com/office/drawing/2014/main" id="{1120436B-9D60-1647-92DA-7FFA366A3DAD}"/>
              </a:ext>
            </a:extLst>
          </p:cNvPr>
          <p:cNvGraphicFramePr>
            <a:graphicFrameLocks noGrp="1"/>
          </p:cNvGraphicFramePr>
          <p:nvPr>
            <p:extLst>
              <p:ext uri="{D42A27DB-BD31-4B8C-83A1-F6EECF244321}">
                <p14:modId xmlns:p14="http://schemas.microsoft.com/office/powerpoint/2010/main" val="3668014582"/>
              </p:ext>
            </p:extLst>
          </p:nvPr>
        </p:nvGraphicFramePr>
        <p:xfrm>
          <a:off x="999265" y="5032375"/>
          <a:ext cx="8128001" cy="74168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68991626"/>
                    </a:ext>
                  </a:extLst>
                </a:gridCol>
                <a:gridCol w="1161143">
                  <a:extLst>
                    <a:ext uri="{9D8B030D-6E8A-4147-A177-3AD203B41FA5}">
                      <a16:colId xmlns:a16="http://schemas.microsoft.com/office/drawing/2014/main" val="1161951073"/>
                    </a:ext>
                  </a:extLst>
                </a:gridCol>
                <a:gridCol w="1161143">
                  <a:extLst>
                    <a:ext uri="{9D8B030D-6E8A-4147-A177-3AD203B41FA5}">
                      <a16:colId xmlns:a16="http://schemas.microsoft.com/office/drawing/2014/main" val="3346788779"/>
                    </a:ext>
                  </a:extLst>
                </a:gridCol>
                <a:gridCol w="1161143">
                  <a:extLst>
                    <a:ext uri="{9D8B030D-6E8A-4147-A177-3AD203B41FA5}">
                      <a16:colId xmlns:a16="http://schemas.microsoft.com/office/drawing/2014/main" val="3318159884"/>
                    </a:ext>
                  </a:extLst>
                </a:gridCol>
                <a:gridCol w="1161143">
                  <a:extLst>
                    <a:ext uri="{9D8B030D-6E8A-4147-A177-3AD203B41FA5}">
                      <a16:colId xmlns:a16="http://schemas.microsoft.com/office/drawing/2014/main" val="4068394837"/>
                    </a:ext>
                  </a:extLst>
                </a:gridCol>
                <a:gridCol w="1161143">
                  <a:extLst>
                    <a:ext uri="{9D8B030D-6E8A-4147-A177-3AD203B41FA5}">
                      <a16:colId xmlns:a16="http://schemas.microsoft.com/office/drawing/2014/main" val="3162363794"/>
                    </a:ext>
                  </a:extLst>
                </a:gridCol>
                <a:gridCol w="1161143">
                  <a:extLst>
                    <a:ext uri="{9D8B030D-6E8A-4147-A177-3AD203B41FA5}">
                      <a16:colId xmlns:a16="http://schemas.microsoft.com/office/drawing/2014/main" val="1889273673"/>
                    </a:ext>
                  </a:extLst>
                </a:gridCol>
              </a:tblGrid>
              <a:tr h="370840">
                <a:tc>
                  <a:txBody>
                    <a:bodyPr/>
                    <a:lstStyle/>
                    <a:p>
                      <a:r>
                        <a:rPr lang="en-IL" dirty="0"/>
                        <a:t>the</a:t>
                      </a:r>
                    </a:p>
                  </a:txBody>
                  <a:tcPr/>
                </a:tc>
                <a:tc>
                  <a:txBody>
                    <a:bodyPr/>
                    <a:lstStyle/>
                    <a:p>
                      <a:r>
                        <a:rPr lang="en-IL" dirty="0"/>
                        <a:t>cat</a:t>
                      </a:r>
                    </a:p>
                  </a:txBody>
                  <a:tcPr/>
                </a:tc>
                <a:tc>
                  <a:txBody>
                    <a:bodyPr/>
                    <a:lstStyle/>
                    <a:p>
                      <a:r>
                        <a:rPr lang="en-IL" dirty="0"/>
                        <a:t>sat</a:t>
                      </a:r>
                    </a:p>
                  </a:txBody>
                  <a:tcPr/>
                </a:tc>
                <a:tc>
                  <a:txBody>
                    <a:bodyPr/>
                    <a:lstStyle/>
                    <a:p>
                      <a:r>
                        <a:rPr lang="en-IL" dirty="0"/>
                        <a:t>on</a:t>
                      </a:r>
                    </a:p>
                  </a:txBody>
                  <a:tcPr/>
                </a:tc>
                <a:tc>
                  <a:txBody>
                    <a:bodyPr/>
                    <a:lstStyle/>
                    <a:p>
                      <a:r>
                        <a:rPr lang="en-IL" dirty="0"/>
                        <a:t>mat</a:t>
                      </a:r>
                    </a:p>
                  </a:txBody>
                  <a:tcPr/>
                </a:tc>
                <a:tc>
                  <a:txBody>
                    <a:bodyPr/>
                    <a:lstStyle/>
                    <a:p>
                      <a:r>
                        <a:rPr lang="en-IL" dirty="0"/>
                        <a:t>dog</a:t>
                      </a:r>
                    </a:p>
                  </a:txBody>
                  <a:tcPr/>
                </a:tc>
                <a:tc>
                  <a:txBody>
                    <a:bodyPr/>
                    <a:lstStyle/>
                    <a:p>
                      <a:r>
                        <a:rPr lang="en-IL" dirty="0"/>
                        <a:t>…</a:t>
                      </a:r>
                    </a:p>
                  </a:txBody>
                  <a:tcPr/>
                </a:tc>
                <a:extLst>
                  <a:ext uri="{0D108BD9-81ED-4DB2-BD59-A6C34878D82A}">
                    <a16:rowId xmlns:a16="http://schemas.microsoft.com/office/drawing/2014/main" val="3735899666"/>
                  </a:ext>
                </a:extLst>
              </a:tr>
              <a:tr h="370840">
                <a:tc>
                  <a:txBody>
                    <a:bodyPr/>
                    <a:lstStyle/>
                    <a:p>
                      <a:r>
                        <a:rPr lang="en-IL" dirty="0"/>
                        <a:t>1</a:t>
                      </a:r>
                    </a:p>
                  </a:txBody>
                  <a:tcPr/>
                </a:tc>
                <a:tc>
                  <a:txBody>
                    <a:bodyPr/>
                    <a:lstStyle/>
                    <a:p>
                      <a:r>
                        <a:rPr lang="en-IL" dirty="0"/>
                        <a:t>1</a:t>
                      </a:r>
                    </a:p>
                  </a:txBody>
                  <a:tcPr/>
                </a:tc>
                <a:tc>
                  <a:txBody>
                    <a:bodyPr/>
                    <a:lstStyle/>
                    <a:p>
                      <a:r>
                        <a:rPr lang="en-IL" dirty="0"/>
                        <a:t>1</a:t>
                      </a:r>
                    </a:p>
                  </a:txBody>
                  <a:tcPr/>
                </a:tc>
                <a:tc>
                  <a:txBody>
                    <a:bodyPr/>
                    <a:lstStyle/>
                    <a:p>
                      <a:r>
                        <a:rPr lang="en-IL" dirty="0"/>
                        <a:t>1</a:t>
                      </a:r>
                    </a:p>
                  </a:txBody>
                  <a:tcPr/>
                </a:tc>
                <a:tc>
                  <a:txBody>
                    <a:bodyPr/>
                    <a:lstStyle/>
                    <a:p>
                      <a:r>
                        <a:rPr lang="en-IL" dirty="0"/>
                        <a:t>1</a:t>
                      </a:r>
                    </a:p>
                  </a:txBody>
                  <a:tcPr/>
                </a:tc>
                <a:tc>
                  <a:txBody>
                    <a:bodyPr/>
                    <a:lstStyle/>
                    <a:p>
                      <a:r>
                        <a:rPr lang="en-IL" dirty="0"/>
                        <a:t>0</a:t>
                      </a:r>
                    </a:p>
                  </a:txBody>
                  <a:tcPr/>
                </a:tc>
                <a:tc>
                  <a:txBody>
                    <a:bodyPr/>
                    <a:lstStyle/>
                    <a:p>
                      <a:r>
                        <a:rPr lang="en-IL" dirty="0"/>
                        <a:t>…</a:t>
                      </a:r>
                    </a:p>
                  </a:txBody>
                  <a:tcPr/>
                </a:tc>
                <a:extLst>
                  <a:ext uri="{0D108BD9-81ED-4DB2-BD59-A6C34878D82A}">
                    <a16:rowId xmlns:a16="http://schemas.microsoft.com/office/drawing/2014/main" val="2796260448"/>
                  </a:ext>
                </a:extLst>
              </a:tr>
            </a:tbl>
          </a:graphicData>
        </a:graphic>
      </p:graphicFrame>
    </p:spTree>
    <p:extLst>
      <p:ext uri="{BB962C8B-B14F-4D97-AF65-F5344CB8AC3E}">
        <p14:creationId xmlns:p14="http://schemas.microsoft.com/office/powerpoint/2010/main" val="49718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55B8-2D3E-6149-9C2B-807F3263AB25}"/>
              </a:ext>
            </a:extLst>
          </p:cNvPr>
          <p:cNvSpPr>
            <a:spLocks noGrp="1"/>
          </p:cNvSpPr>
          <p:nvPr>
            <p:ph type="title"/>
          </p:nvPr>
        </p:nvSpPr>
        <p:spPr/>
        <p:txBody>
          <a:bodyPr/>
          <a:lstStyle/>
          <a:p>
            <a:r>
              <a:rPr lang="en-IL" dirty="0"/>
              <a:t>Classic NLP – Bag Of Words (2)</a:t>
            </a:r>
          </a:p>
        </p:txBody>
      </p:sp>
      <p:sp>
        <p:nvSpPr>
          <p:cNvPr id="3" name="Content Placeholder 2">
            <a:extLst>
              <a:ext uri="{FF2B5EF4-FFF2-40B4-BE49-F238E27FC236}">
                <a16:creationId xmlns:a16="http://schemas.microsoft.com/office/drawing/2014/main" id="{43A48C30-E917-9546-96F5-A94501896BF7}"/>
              </a:ext>
            </a:extLst>
          </p:cNvPr>
          <p:cNvSpPr>
            <a:spLocks noGrp="1"/>
          </p:cNvSpPr>
          <p:nvPr>
            <p:ph idx="1"/>
          </p:nvPr>
        </p:nvSpPr>
        <p:spPr/>
        <p:txBody>
          <a:bodyPr/>
          <a:lstStyle/>
          <a:p>
            <a:r>
              <a:rPr lang="en-IL" dirty="0"/>
              <a:t> TF-IDF:   Assign a weight to a </a:t>
            </a:r>
            <a:r>
              <a:rPr lang="en-IL" i="1" dirty="0"/>
              <a:t>term, </a:t>
            </a:r>
            <a:r>
              <a:rPr lang="en-IL" dirty="0"/>
              <a:t>based on how many documents it appears in / how important it is to a document</a:t>
            </a:r>
          </a:p>
          <a:p>
            <a:pPr lvl="1"/>
            <a:r>
              <a:rPr lang="en-IL" dirty="0"/>
              <a:t>Compare ‘cat’ to ‘the’</a:t>
            </a:r>
          </a:p>
          <a:p>
            <a:r>
              <a:rPr lang="en-IL" dirty="0"/>
              <a:t>Issues with Bag-Of-Words:</a:t>
            </a:r>
          </a:p>
        </p:txBody>
      </p:sp>
      <p:graphicFrame>
        <p:nvGraphicFramePr>
          <p:cNvPr id="6" name="Table 5">
            <a:extLst>
              <a:ext uri="{FF2B5EF4-FFF2-40B4-BE49-F238E27FC236}">
                <a16:creationId xmlns:a16="http://schemas.microsoft.com/office/drawing/2014/main" id="{4417D0B5-ED66-7547-8901-3F708CC66154}"/>
              </a:ext>
            </a:extLst>
          </p:cNvPr>
          <p:cNvGraphicFramePr>
            <a:graphicFrameLocks noGrp="1"/>
          </p:cNvGraphicFramePr>
          <p:nvPr>
            <p:extLst>
              <p:ext uri="{D42A27DB-BD31-4B8C-83A1-F6EECF244321}">
                <p14:modId xmlns:p14="http://schemas.microsoft.com/office/powerpoint/2010/main" val="2976534431"/>
              </p:ext>
            </p:extLst>
          </p:nvPr>
        </p:nvGraphicFramePr>
        <p:xfrm>
          <a:off x="1484555" y="3775934"/>
          <a:ext cx="8804536" cy="2377440"/>
        </p:xfrm>
        <a:graphic>
          <a:graphicData uri="http://schemas.openxmlformats.org/drawingml/2006/table">
            <a:tbl>
              <a:tblPr firstRow="1" bandRow="1">
                <a:tableStyleId>{5C22544A-7EE6-4342-B048-85BDC9FD1C3A}</a:tableStyleId>
              </a:tblPr>
              <a:tblGrid>
                <a:gridCol w="4740536">
                  <a:extLst>
                    <a:ext uri="{9D8B030D-6E8A-4147-A177-3AD203B41FA5}">
                      <a16:colId xmlns:a16="http://schemas.microsoft.com/office/drawing/2014/main" val="8751124"/>
                    </a:ext>
                  </a:extLst>
                </a:gridCol>
                <a:gridCol w="4064000">
                  <a:extLst>
                    <a:ext uri="{9D8B030D-6E8A-4147-A177-3AD203B41FA5}">
                      <a16:colId xmlns:a16="http://schemas.microsoft.com/office/drawing/2014/main" val="1282992516"/>
                    </a:ext>
                  </a:extLst>
                </a:gridCol>
              </a:tblGrid>
              <a:tr h="225360">
                <a:tc>
                  <a:txBody>
                    <a:bodyPr/>
                    <a:lstStyle/>
                    <a:p>
                      <a:r>
                        <a:rPr lang="en-IL" i="1" dirty="0"/>
                        <a:t>Bag</a:t>
                      </a:r>
                      <a:r>
                        <a:rPr lang="en-IL" dirty="0"/>
                        <a:t>-of-Words</a:t>
                      </a:r>
                    </a:p>
                  </a:txBody>
                  <a:tcPr/>
                </a:tc>
                <a:tc>
                  <a:txBody>
                    <a:bodyPr/>
                    <a:lstStyle/>
                    <a:p>
                      <a:r>
                        <a:rPr lang="en-IL" dirty="0"/>
                        <a:t>Bag-of-</a:t>
                      </a:r>
                      <a:r>
                        <a:rPr lang="en-IL" b="1" i="1" dirty="0"/>
                        <a:t>Words</a:t>
                      </a:r>
                    </a:p>
                  </a:txBody>
                  <a:tcPr/>
                </a:tc>
                <a:extLst>
                  <a:ext uri="{0D108BD9-81ED-4DB2-BD59-A6C34878D82A}">
                    <a16:rowId xmlns:a16="http://schemas.microsoft.com/office/drawing/2014/main" val="971501030"/>
                  </a:ext>
                </a:extLst>
              </a:tr>
              <a:tr h="370840">
                <a:tc>
                  <a:txBody>
                    <a:bodyPr/>
                    <a:lstStyle/>
                    <a:p>
                      <a:pPr marL="285750" indent="-285750">
                        <a:buFont typeface="Arial" panose="020B0604020202020204" pitchFamily="34" charset="0"/>
                        <a:buChar char="•"/>
                      </a:pPr>
                      <a:r>
                        <a:rPr lang="en-IL" dirty="0"/>
                        <a:t>Order is not taken into account – representation of ‘dog bites man’ and ‘man bites dog’ is identical.</a:t>
                      </a:r>
                    </a:p>
                    <a:p>
                      <a:pPr marL="285750" indent="-285750">
                        <a:buFont typeface="Arial" panose="020B0604020202020204" pitchFamily="34" charset="0"/>
                        <a:buChar char="•"/>
                      </a:pPr>
                      <a:r>
                        <a:rPr lang="en-IL" dirty="0"/>
                        <a:t>No connection between representation of similar words (‘cat’ and ‘dog’, ‘sit’ and ‘stand’, etc.)</a:t>
                      </a:r>
                    </a:p>
                    <a:p>
                      <a:pPr marL="285750" indent="-285750">
                        <a:buFont typeface="Arial" panose="020B0604020202020204" pitchFamily="34" charset="0"/>
                        <a:buChar char="•"/>
                      </a:pPr>
                      <a:endParaRPr lang="en-IL" dirty="0"/>
                    </a:p>
                  </a:txBody>
                  <a:tcPr/>
                </a:tc>
                <a:tc>
                  <a:txBody>
                    <a:bodyPr/>
                    <a:lstStyle/>
                    <a:p>
                      <a:pPr marL="285750" indent="-285750">
                        <a:buFont typeface="Arial" panose="020B0604020202020204" pitchFamily="34" charset="0"/>
                        <a:buChar char="•"/>
                      </a:pPr>
                      <a:r>
                        <a:rPr lang="en-IL" dirty="0"/>
                        <a:t>Words are </a:t>
                      </a:r>
                      <a:r>
                        <a:rPr lang="en-IL" i="1" dirty="0"/>
                        <a:t>1-grams</a:t>
                      </a:r>
                      <a:r>
                        <a:rPr lang="en-IL" i="0" dirty="0"/>
                        <a:t>.  How to deal with 2,3,..-grams?  (New York, New York City, etc.)</a:t>
                      </a:r>
                    </a:p>
                    <a:p>
                      <a:pPr marL="285750" indent="-285750">
                        <a:buFont typeface="Arial" panose="020B0604020202020204" pitchFamily="34" charset="0"/>
                        <a:buChar char="•"/>
                      </a:pPr>
                      <a:r>
                        <a:rPr lang="en-IL" i="0" dirty="0"/>
                        <a:t>Given a vocabulary of |V| words, the 1-hot encoded representation of a word will be very </a:t>
                      </a:r>
                      <a:r>
                        <a:rPr lang="en-IL" i="1" dirty="0"/>
                        <a:t>sparse</a:t>
                      </a:r>
                      <a:r>
                        <a:rPr lang="en-IL" i="0" dirty="0"/>
                        <a:t>:  |V|-1 zeros and a single 1</a:t>
                      </a:r>
                      <a:endParaRPr lang="en-IL" dirty="0"/>
                    </a:p>
                  </a:txBody>
                  <a:tcPr/>
                </a:tc>
                <a:extLst>
                  <a:ext uri="{0D108BD9-81ED-4DB2-BD59-A6C34878D82A}">
                    <a16:rowId xmlns:a16="http://schemas.microsoft.com/office/drawing/2014/main" val="4184453184"/>
                  </a:ext>
                </a:extLst>
              </a:tr>
            </a:tbl>
          </a:graphicData>
        </a:graphic>
      </p:graphicFrame>
    </p:spTree>
    <p:extLst>
      <p:ext uri="{BB962C8B-B14F-4D97-AF65-F5344CB8AC3E}">
        <p14:creationId xmlns:p14="http://schemas.microsoft.com/office/powerpoint/2010/main" val="525203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B63F-9DD2-2548-883F-4D640040D425}"/>
              </a:ext>
            </a:extLst>
          </p:cNvPr>
          <p:cNvSpPr>
            <a:spLocks noGrp="1"/>
          </p:cNvSpPr>
          <p:nvPr>
            <p:ph type="title"/>
          </p:nvPr>
        </p:nvSpPr>
        <p:spPr/>
        <p:txBody>
          <a:bodyPr/>
          <a:lstStyle/>
          <a:p>
            <a:r>
              <a:rPr lang="en-IL" dirty="0"/>
              <a:t>The Distributional Hypothesis</a:t>
            </a:r>
          </a:p>
        </p:txBody>
      </p:sp>
      <p:sp>
        <p:nvSpPr>
          <p:cNvPr id="3" name="Content Placeholder 2">
            <a:extLst>
              <a:ext uri="{FF2B5EF4-FFF2-40B4-BE49-F238E27FC236}">
                <a16:creationId xmlns:a16="http://schemas.microsoft.com/office/drawing/2014/main" id="{1DB5DD78-FDDF-2D40-9FE5-C4858A752DBE}"/>
              </a:ext>
            </a:extLst>
          </p:cNvPr>
          <p:cNvSpPr>
            <a:spLocks noGrp="1"/>
          </p:cNvSpPr>
          <p:nvPr>
            <p:ph idx="1"/>
          </p:nvPr>
        </p:nvSpPr>
        <p:spPr/>
        <p:txBody>
          <a:bodyPr/>
          <a:lstStyle/>
          <a:p>
            <a:pPr marL="0" indent="0" algn="ctr">
              <a:buNone/>
            </a:pPr>
            <a:r>
              <a:rPr lang="en-US" i="1" dirty="0"/>
              <a:t>A word is characterized by the company it keeps</a:t>
            </a:r>
          </a:p>
          <a:p>
            <a:pPr marL="0" indent="0" algn="ctr">
              <a:buNone/>
            </a:pPr>
            <a:endParaRPr lang="en-US" i="1" dirty="0"/>
          </a:p>
          <a:p>
            <a:pPr marL="0" indent="0" algn="r">
              <a:buNone/>
            </a:pPr>
            <a:r>
              <a:rPr lang="en-US" i="1" dirty="0"/>
              <a:t>Firth (1957)</a:t>
            </a:r>
          </a:p>
          <a:p>
            <a:pPr marL="0" indent="0" algn="r">
              <a:buNone/>
            </a:pPr>
            <a:endParaRPr lang="en-US" i="1" dirty="0"/>
          </a:p>
          <a:p>
            <a:r>
              <a:rPr lang="en-US" dirty="0"/>
              <a:t>A </a:t>
            </a:r>
            <a:r>
              <a:rPr lang="en-US" i="1" dirty="0"/>
              <a:t>semantic</a:t>
            </a:r>
            <a:r>
              <a:rPr lang="en-US" dirty="0"/>
              <a:t> statement on how words combine to create the meaning of a sentence</a:t>
            </a:r>
          </a:p>
          <a:p>
            <a:r>
              <a:rPr lang="en-US" dirty="0"/>
              <a:t>Implies that words need to appear in </a:t>
            </a:r>
            <a:r>
              <a:rPr lang="en-US" i="1" dirty="0"/>
              <a:t>a context</a:t>
            </a:r>
            <a:r>
              <a:rPr lang="en-US" dirty="0"/>
              <a:t> and have little value on their own</a:t>
            </a:r>
          </a:p>
          <a:p>
            <a:pPr lvl="1"/>
            <a:r>
              <a:rPr lang="en-US" dirty="0"/>
              <a:t>But different domains/corpora predicate different contexts!!</a:t>
            </a:r>
            <a:endParaRPr lang="en-IL" dirty="0"/>
          </a:p>
        </p:txBody>
      </p:sp>
    </p:spTree>
    <p:extLst>
      <p:ext uri="{BB962C8B-B14F-4D97-AF65-F5344CB8AC3E}">
        <p14:creationId xmlns:p14="http://schemas.microsoft.com/office/powerpoint/2010/main" val="207999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EF5F-33EA-E547-A5F0-1EA6AE5D8A01}"/>
              </a:ext>
            </a:extLst>
          </p:cNvPr>
          <p:cNvSpPr>
            <a:spLocks noGrp="1"/>
          </p:cNvSpPr>
          <p:nvPr>
            <p:ph type="title"/>
          </p:nvPr>
        </p:nvSpPr>
        <p:spPr/>
        <p:txBody>
          <a:bodyPr/>
          <a:lstStyle/>
          <a:p>
            <a:r>
              <a:rPr lang="en-IL" dirty="0"/>
              <a:t>Natural Language</a:t>
            </a:r>
          </a:p>
        </p:txBody>
      </p:sp>
      <p:sp>
        <p:nvSpPr>
          <p:cNvPr id="3" name="Text Placeholder 2">
            <a:extLst>
              <a:ext uri="{FF2B5EF4-FFF2-40B4-BE49-F238E27FC236}">
                <a16:creationId xmlns:a16="http://schemas.microsoft.com/office/drawing/2014/main" id="{39D21C79-042B-7B4B-969B-8F40DAC2D3EE}"/>
              </a:ext>
            </a:extLst>
          </p:cNvPr>
          <p:cNvSpPr>
            <a:spLocks noGrp="1"/>
          </p:cNvSpPr>
          <p:nvPr>
            <p:ph type="body" idx="1"/>
          </p:nvPr>
        </p:nvSpPr>
        <p:spPr/>
        <p:txBody>
          <a:bodyPr/>
          <a:lstStyle/>
          <a:p>
            <a:endParaRPr lang="en-IL"/>
          </a:p>
        </p:txBody>
      </p:sp>
    </p:spTree>
    <p:extLst>
      <p:ext uri="{BB962C8B-B14F-4D97-AF65-F5344CB8AC3E}">
        <p14:creationId xmlns:p14="http://schemas.microsoft.com/office/powerpoint/2010/main" val="1525440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C941-2052-2448-B16F-D5B65568A852}"/>
              </a:ext>
            </a:extLst>
          </p:cNvPr>
          <p:cNvSpPr>
            <a:spLocks noGrp="1"/>
          </p:cNvSpPr>
          <p:nvPr>
            <p:ph type="title"/>
          </p:nvPr>
        </p:nvSpPr>
        <p:spPr/>
        <p:txBody>
          <a:bodyPr/>
          <a:lstStyle/>
          <a:p>
            <a:r>
              <a:rPr lang="en-IL" dirty="0"/>
              <a:t>Example – Single Word Context</a:t>
            </a:r>
          </a:p>
        </p:txBody>
      </p:sp>
      <p:sp>
        <p:nvSpPr>
          <p:cNvPr id="3" name="Content Placeholder 2">
            <a:extLst>
              <a:ext uri="{FF2B5EF4-FFF2-40B4-BE49-F238E27FC236}">
                <a16:creationId xmlns:a16="http://schemas.microsoft.com/office/drawing/2014/main" id="{327D76E0-510A-9D49-A9EF-54161BA83498}"/>
              </a:ext>
            </a:extLst>
          </p:cNvPr>
          <p:cNvSpPr>
            <a:spLocks noGrp="1"/>
          </p:cNvSpPr>
          <p:nvPr>
            <p:ph idx="1"/>
          </p:nvPr>
        </p:nvSpPr>
        <p:spPr/>
        <p:txBody>
          <a:bodyPr/>
          <a:lstStyle/>
          <a:p>
            <a:pPr marL="0" indent="0">
              <a:buNone/>
            </a:pPr>
            <a:endParaRPr lang="en-IL" dirty="0"/>
          </a:p>
          <a:p>
            <a:pPr marL="0" indent="0" algn="ctr">
              <a:buNone/>
            </a:pPr>
            <a:r>
              <a:rPr lang="en-IL" dirty="0"/>
              <a:t>	</a:t>
            </a:r>
          </a:p>
          <a:p>
            <a:pPr marL="0" indent="0" algn="ctr">
              <a:buNone/>
            </a:pPr>
            <a:endParaRPr lang="en-IL" sz="3600" dirty="0"/>
          </a:p>
          <a:p>
            <a:pPr marL="0" indent="0" algn="ctr">
              <a:buNone/>
            </a:pPr>
            <a:r>
              <a:rPr lang="en-IL" sz="3600" dirty="0"/>
              <a:t>The   cat    sat    on    the    mat</a:t>
            </a:r>
            <a:endParaRPr lang="en-IL" dirty="0"/>
          </a:p>
        </p:txBody>
      </p:sp>
      <p:cxnSp>
        <p:nvCxnSpPr>
          <p:cNvPr id="5" name="Straight Arrow Connector 4">
            <a:extLst>
              <a:ext uri="{FF2B5EF4-FFF2-40B4-BE49-F238E27FC236}">
                <a16:creationId xmlns:a16="http://schemas.microsoft.com/office/drawing/2014/main" id="{8FED6688-1B7E-9345-B998-37EC33982E55}"/>
              </a:ext>
            </a:extLst>
          </p:cNvPr>
          <p:cNvCxnSpPr/>
          <p:nvPr/>
        </p:nvCxnSpPr>
        <p:spPr>
          <a:xfrm flipV="1">
            <a:off x="4561242" y="3087445"/>
            <a:ext cx="0" cy="34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71600E6-60E3-C746-98B1-99EF4C4FD71C}"/>
              </a:ext>
            </a:extLst>
          </p:cNvPr>
          <p:cNvCxnSpPr/>
          <p:nvPr/>
        </p:nvCxnSpPr>
        <p:spPr>
          <a:xfrm>
            <a:off x="3657600" y="4012602"/>
            <a:ext cx="0" cy="45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75B024-E9A2-9148-A635-89BFD4C88AE6}"/>
              </a:ext>
            </a:extLst>
          </p:cNvPr>
          <p:cNvCxnSpPr/>
          <p:nvPr/>
        </p:nvCxnSpPr>
        <p:spPr>
          <a:xfrm>
            <a:off x="5498951" y="4012602"/>
            <a:ext cx="0" cy="45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AA12C79-EF83-9C41-BA0B-106DD48450DA}"/>
              </a:ext>
            </a:extLst>
          </p:cNvPr>
          <p:cNvSpPr txBox="1"/>
          <p:nvPr/>
        </p:nvSpPr>
        <p:spPr>
          <a:xfrm>
            <a:off x="3894360" y="2650645"/>
            <a:ext cx="1333763" cy="369332"/>
          </a:xfrm>
          <a:prstGeom prst="rect">
            <a:avLst/>
          </a:prstGeom>
          <a:noFill/>
        </p:spPr>
        <p:txBody>
          <a:bodyPr wrap="none" rtlCol="0">
            <a:spAutoFit/>
          </a:bodyPr>
          <a:lstStyle/>
          <a:p>
            <a:r>
              <a:rPr lang="en-IL" dirty="0"/>
              <a:t>Target Word</a:t>
            </a:r>
          </a:p>
        </p:txBody>
      </p:sp>
      <p:sp>
        <p:nvSpPr>
          <p:cNvPr id="10" name="TextBox 9">
            <a:extLst>
              <a:ext uri="{FF2B5EF4-FFF2-40B4-BE49-F238E27FC236}">
                <a16:creationId xmlns:a16="http://schemas.microsoft.com/office/drawing/2014/main" id="{27E33EB3-EED5-374F-8A22-3B22F23AFDF5}"/>
              </a:ext>
            </a:extLst>
          </p:cNvPr>
          <p:cNvSpPr txBox="1"/>
          <p:nvPr/>
        </p:nvSpPr>
        <p:spPr>
          <a:xfrm>
            <a:off x="3201065" y="4599361"/>
            <a:ext cx="913070" cy="646331"/>
          </a:xfrm>
          <a:prstGeom prst="rect">
            <a:avLst/>
          </a:prstGeom>
          <a:noFill/>
        </p:spPr>
        <p:txBody>
          <a:bodyPr wrap="none" rtlCol="0">
            <a:spAutoFit/>
          </a:bodyPr>
          <a:lstStyle/>
          <a:p>
            <a:r>
              <a:rPr lang="en-IL" dirty="0"/>
              <a:t>Context</a:t>
            </a:r>
          </a:p>
          <a:p>
            <a:r>
              <a:rPr lang="en-IL" dirty="0"/>
              <a:t> Word</a:t>
            </a:r>
          </a:p>
        </p:txBody>
      </p:sp>
      <p:sp>
        <p:nvSpPr>
          <p:cNvPr id="11" name="TextBox 10">
            <a:extLst>
              <a:ext uri="{FF2B5EF4-FFF2-40B4-BE49-F238E27FC236}">
                <a16:creationId xmlns:a16="http://schemas.microsoft.com/office/drawing/2014/main" id="{AD55BEA7-9DEA-7A42-AAB1-AB456D5C8030}"/>
              </a:ext>
            </a:extLst>
          </p:cNvPr>
          <p:cNvSpPr txBox="1"/>
          <p:nvPr/>
        </p:nvSpPr>
        <p:spPr>
          <a:xfrm>
            <a:off x="5042416" y="4599360"/>
            <a:ext cx="913070" cy="646331"/>
          </a:xfrm>
          <a:prstGeom prst="rect">
            <a:avLst/>
          </a:prstGeom>
          <a:noFill/>
        </p:spPr>
        <p:txBody>
          <a:bodyPr wrap="none" rtlCol="0">
            <a:spAutoFit/>
          </a:bodyPr>
          <a:lstStyle/>
          <a:p>
            <a:r>
              <a:rPr lang="en-IL" dirty="0"/>
              <a:t>Context</a:t>
            </a:r>
          </a:p>
          <a:p>
            <a:r>
              <a:rPr lang="en-IL" dirty="0"/>
              <a:t> Word</a:t>
            </a:r>
          </a:p>
        </p:txBody>
      </p:sp>
    </p:spTree>
    <p:extLst>
      <p:ext uri="{BB962C8B-B14F-4D97-AF65-F5344CB8AC3E}">
        <p14:creationId xmlns:p14="http://schemas.microsoft.com/office/powerpoint/2010/main" val="1801534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C941-2052-2448-B16F-D5B65568A852}"/>
              </a:ext>
            </a:extLst>
          </p:cNvPr>
          <p:cNvSpPr>
            <a:spLocks noGrp="1"/>
          </p:cNvSpPr>
          <p:nvPr>
            <p:ph type="title"/>
          </p:nvPr>
        </p:nvSpPr>
        <p:spPr/>
        <p:txBody>
          <a:bodyPr/>
          <a:lstStyle/>
          <a:p>
            <a:r>
              <a:rPr lang="en-IL" dirty="0"/>
              <a:t>Example – 2-Word Context</a:t>
            </a:r>
          </a:p>
        </p:txBody>
      </p:sp>
      <p:sp>
        <p:nvSpPr>
          <p:cNvPr id="3" name="Content Placeholder 2">
            <a:extLst>
              <a:ext uri="{FF2B5EF4-FFF2-40B4-BE49-F238E27FC236}">
                <a16:creationId xmlns:a16="http://schemas.microsoft.com/office/drawing/2014/main" id="{327D76E0-510A-9D49-A9EF-54161BA83498}"/>
              </a:ext>
            </a:extLst>
          </p:cNvPr>
          <p:cNvSpPr>
            <a:spLocks noGrp="1"/>
          </p:cNvSpPr>
          <p:nvPr>
            <p:ph idx="1"/>
          </p:nvPr>
        </p:nvSpPr>
        <p:spPr/>
        <p:txBody>
          <a:bodyPr/>
          <a:lstStyle/>
          <a:p>
            <a:pPr marL="0" indent="0">
              <a:buNone/>
            </a:pPr>
            <a:endParaRPr lang="en-IL" dirty="0"/>
          </a:p>
          <a:p>
            <a:pPr marL="0" indent="0" algn="ctr">
              <a:buNone/>
            </a:pPr>
            <a:r>
              <a:rPr lang="en-IL" dirty="0"/>
              <a:t>	</a:t>
            </a:r>
          </a:p>
          <a:p>
            <a:pPr marL="0" indent="0" algn="ctr">
              <a:buNone/>
            </a:pPr>
            <a:endParaRPr lang="en-IL" sz="3600" dirty="0"/>
          </a:p>
          <a:p>
            <a:pPr marL="0" indent="0" algn="ctr">
              <a:buNone/>
            </a:pPr>
            <a:r>
              <a:rPr lang="en-IL" sz="3600" dirty="0"/>
              <a:t>&lt;pad&gt;   The   cat    sat    on    the    mat</a:t>
            </a:r>
            <a:endParaRPr lang="en-IL" dirty="0"/>
          </a:p>
        </p:txBody>
      </p:sp>
      <p:cxnSp>
        <p:nvCxnSpPr>
          <p:cNvPr id="5" name="Straight Arrow Connector 4">
            <a:extLst>
              <a:ext uri="{FF2B5EF4-FFF2-40B4-BE49-F238E27FC236}">
                <a16:creationId xmlns:a16="http://schemas.microsoft.com/office/drawing/2014/main" id="{8FED6688-1B7E-9345-B998-37EC33982E55}"/>
              </a:ext>
            </a:extLst>
          </p:cNvPr>
          <p:cNvCxnSpPr/>
          <p:nvPr/>
        </p:nvCxnSpPr>
        <p:spPr>
          <a:xfrm flipV="1">
            <a:off x="5335793" y="3087445"/>
            <a:ext cx="0" cy="34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71600E6-60E3-C746-98B1-99EF4C4FD71C}"/>
              </a:ext>
            </a:extLst>
          </p:cNvPr>
          <p:cNvCxnSpPr/>
          <p:nvPr/>
        </p:nvCxnSpPr>
        <p:spPr>
          <a:xfrm>
            <a:off x="4324574" y="4012602"/>
            <a:ext cx="0" cy="45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75B024-E9A2-9148-A635-89BFD4C88AE6}"/>
              </a:ext>
            </a:extLst>
          </p:cNvPr>
          <p:cNvCxnSpPr/>
          <p:nvPr/>
        </p:nvCxnSpPr>
        <p:spPr>
          <a:xfrm>
            <a:off x="6241229" y="4055633"/>
            <a:ext cx="0" cy="45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AA12C79-EF83-9C41-BA0B-106DD48450DA}"/>
              </a:ext>
            </a:extLst>
          </p:cNvPr>
          <p:cNvSpPr txBox="1"/>
          <p:nvPr/>
        </p:nvSpPr>
        <p:spPr>
          <a:xfrm>
            <a:off x="4668911" y="2583176"/>
            <a:ext cx="1333763" cy="369332"/>
          </a:xfrm>
          <a:prstGeom prst="rect">
            <a:avLst/>
          </a:prstGeom>
          <a:noFill/>
        </p:spPr>
        <p:txBody>
          <a:bodyPr wrap="none" rtlCol="0">
            <a:spAutoFit/>
          </a:bodyPr>
          <a:lstStyle/>
          <a:p>
            <a:r>
              <a:rPr lang="en-IL" dirty="0"/>
              <a:t>Target Word</a:t>
            </a:r>
          </a:p>
        </p:txBody>
      </p:sp>
      <p:sp>
        <p:nvSpPr>
          <p:cNvPr id="10" name="TextBox 9">
            <a:extLst>
              <a:ext uri="{FF2B5EF4-FFF2-40B4-BE49-F238E27FC236}">
                <a16:creationId xmlns:a16="http://schemas.microsoft.com/office/drawing/2014/main" id="{27E33EB3-EED5-374F-8A22-3B22F23AFDF5}"/>
              </a:ext>
            </a:extLst>
          </p:cNvPr>
          <p:cNvSpPr txBox="1"/>
          <p:nvPr/>
        </p:nvSpPr>
        <p:spPr>
          <a:xfrm>
            <a:off x="3868039" y="4637478"/>
            <a:ext cx="913070" cy="646331"/>
          </a:xfrm>
          <a:prstGeom prst="rect">
            <a:avLst/>
          </a:prstGeom>
          <a:noFill/>
        </p:spPr>
        <p:txBody>
          <a:bodyPr wrap="none" rtlCol="0">
            <a:spAutoFit/>
          </a:bodyPr>
          <a:lstStyle/>
          <a:p>
            <a:r>
              <a:rPr lang="en-IL" dirty="0"/>
              <a:t>Context</a:t>
            </a:r>
          </a:p>
          <a:p>
            <a:r>
              <a:rPr lang="en-IL" dirty="0"/>
              <a:t> Word</a:t>
            </a:r>
          </a:p>
        </p:txBody>
      </p:sp>
      <p:sp>
        <p:nvSpPr>
          <p:cNvPr id="11" name="TextBox 10">
            <a:extLst>
              <a:ext uri="{FF2B5EF4-FFF2-40B4-BE49-F238E27FC236}">
                <a16:creationId xmlns:a16="http://schemas.microsoft.com/office/drawing/2014/main" id="{AD55BEA7-9DEA-7A42-AAB1-AB456D5C8030}"/>
              </a:ext>
            </a:extLst>
          </p:cNvPr>
          <p:cNvSpPr txBox="1"/>
          <p:nvPr/>
        </p:nvSpPr>
        <p:spPr>
          <a:xfrm>
            <a:off x="5784694" y="4637477"/>
            <a:ext cx="913070" cy="646331"/>
          </a:xfrm>
          <a:prstGeom prst="rect">
            <a:avLst/>
          </a:prstGeom>
          <a:noFill/>
        </p:spPr>
        <p:txBody>
          <a:bodyPr wrap="none" rtlCol="0">
            <a:spAutoFit/>
          </a:bodyPr>
          <a:lstStyle/>
          <a:p>
            <a:r>
              <a:rPr lang="en-IL" dirty="0"/>
              <a:t>Context</a:t>
            </a:r>
          </a:p>
          <a:p>
            <a:r>
              <a:rPr lang="en-IL" dirty="0"/>
              <a:t> Word</a:t>
            </a:r>
          </a:p>
        </p:txBody>
      </p:sp>
      <p:cxnSp>
        <p:nvCxnSpPr>
          <p:cNvPr id="12" name="Straight Arrow Connector 11">
            <a:extLst>
              <a:ext uri="{FF2B5EF4-FFF2-40B4-BE49-F238E27FC236}">
                <a16:creationId xmlns:a16="http://schemas.microsoft.com/office/drawing/2014/main" id="{CF16DDC6-0BE9-0341-AEEA-ACC3689B121E}"/>
              </a:ext>
            </a:extLst>
          </p:cNvPr>
          <p:cNvCxnSpPr/>
          <p:nvPr/>
        </p:nvCxnSpPr>
        <p:spPr>
          <a:xfrm>
            <a:off x="3186056" y="4012602"/>
            <a:ext cx="0" cy="45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8119759-2D59-0345-9C69-6027DC1C2620}"/>
              </a:ext>
            </a:extLst>
          </p:cNvPr>
          <p:cNvSpPr txBox="1"/>
          <p:nvPr/>
        </p:nvSpPr>
        <p:spPr>
          <a:xfrm>
            <a:off x="2729521" y="4637478"/>
            <a:ext cx="913070" cy="646331"/>
          </a:xfrm>
          <a:prstGeom prst="rect">
            <a:avLst/>
          </a:prstGeom>
          <a:noFill/>
        </p:spPr>
        <p:txBody>
          <a:bodyPr wrap="none" rtlCol="0">
            <a:spAutoFit/>
          </a:bodyPr>
          <a:lstStyle/>
          <a:p>
            <a:r>
              <a:rPr lang="en-IL" dirty="0"/>
              <a:t>Context</a:t>
            </a:r>
          </a:p>
          <a:p>
            <a:r>
              <a:rPr lang="en-IL" dirty="0"/>
              <a:t> Word</a:t>
            </a:r>
          </a:p>
        </p:txBody>
      </p:sp>
      <p:cxnSp>
        <p:nvCxnSpPr>
          <p:cNvPr id="14" name="Straight Arrow Connector 13">
            <a:extLst>
              <a:ext uri="{FF2B5EF4-FFF2-40B4-BE49-F238E27FC236}">
                <a16:creationId xmlns:a16="http://schemas.microsoft.com/office/drawing/2014/main" id="{65878E87-E6B7-0E46-88ED-4AFFF16EA38C}"/>
              </a:ext>
            </a:extLst>
          </p:cNvPr>
          <p:cNvCxnSpPr/>
          <p:nvPr/>
        </p:nvCxnSpPr>
        <p:spPr>
          <a:xfrm>
            <a:off x="7244814" y="4012601"/>
            <a:ext cx="0" cy="45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38A4A4C-282D-BA41-A7DE-5F5898607F44}"/>
              </a:ext>
            </a:extLst>
          </p:cNvPr>
          <p:cNvSpPr txBox="1"/>
          <p:nvPr/>
        </p:nvSpPr>
        <p:spPr>
          <a:xfrm>
            <a:off x="6788279" y="4637477"/>
            <a:ext cx="913070" cy="646331"/>
          </a:xfrm>
          <a:prstGeom prst="rect">
            <a:avLst/>
          </a:prstGeom>
          <a:noFill/>
        </p:spPr>
        <p:txBody>
          <a:bodyPr wrap="none" rtlCol="0">
            <a:spAutoFit/>
          </a:bodyPr>
          <a:lstStyle/>
          <a:p>
            <a:r>
              <a:rPr lang="en-IL" dirty="0"/>
              <a:t>Context</a:t>
            </a:r>
          </a:p>
          <a:p>
            <a:r>
              <a:rPr lang="en-IL" dirty="0"/>
              <a:t> Word</a:t>
            </a:r>
          </a:p>
        </p:txBody>
      </p:sp>
    </p:spTree>
    <p:extLst>
      <p:ext uri="{BB962C8B-B14F-4D97-AF65-F5344CB8AC3E}">
        <p14:creationId xmlns:p14="http://schemas.microsoft.com/office/powerpoint/2010/main" val="370142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F7F3-09FB-8E4D-B02B-054E901EF4C2}"/>
              </a:ext>
            </a:extLst>
          </p:cNvPr>
          <p:cNvSpPr>
            <a:spLocks noGrp="1"/>
          </p:cNvSpPr>
          <p:nvPr>
            <p:ph type="title"/>
          </p:nvPr>
        </p:nvSpPr>
        <p:spPr/>
        <p:txBody>
          <a:bodyPr/>
          <a:lstStyle/>
          <a:p>
            <a:r>
              <a:rPr lang="en-IL" dirty="0"/>
              <a:t>Word Embeddings</a:t>
            </a:r>
          </a:p>
        </p:txBody>
      </p:sp>
      <p:sp>
        <p:nvSpPr>
          <p:cNvPr id="3" name="Text Placeholder 2">
            <a:extLst>
              <a:ext uri="{FF2B5EF4-FFF2-40B4-BE49-F238E27FC236}">
                <a16:creationId xmlns:a16="http://schemas.microsoft.com/office/drawing/2014/main" id="{4B3140A0-5EF6-A74C-97B2-1AABEF3826EF}"/>
              </a:ext>
            </a:extLst>
          </p:cNvPr>
          <p:cNvSpPr>
            <a:spLocks noGrp="1"/>
          </p:cNvSpPr>
          <p:nvPr>
            <p:ph type="body" idx="1"/>
          </p:nvPr>
        </p:nvSpPr>
        <p:spPr/>
        <p:txBody>
          <a:bodyPr/>
          <a:lstStyle/>
          <a:p>
            <a:r>
              <a:rPr lang="en-IL" dirty="0"/>
              <a:t>Embedding - ‘Representing the same information in a lower-dimensional space’</a:t>
            </a:r>
          </a:p>
        </p:txBody>
      </p:sp>
    </p:spTree>
    <p:extLst>
      <p:ext uri="{BB962C8B-B14F-4D97-AF65-F5344CB8AC3E}">
        <p14:creationId xmlns:p14="http://schemas.microsoft.com/office/powerpoint/2010/main" val="3721515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C941-2052-2448-B16F-D5B65568A852}"/>
              </a:ext>
            </a:extLst>
          </p:cNvPr>
          <p:cNvSpPr>
            <a:spLocks noGrp="1"/>
          </p:cNvSpPr>
          <p:nvPr>
            <p:ph type="title"/>
          </p:nvPr>
        </p:nvSpPr>
        <p:spPr/>
        <p:txBody>
          <a:bodyPr/>
          <a:lstStyle/>
          <a:p>
            <a:r>
              <a:rPr lang="en-IL" dirty="0"/>
              <a:t>Motivating Example (1)</a:t>
            </a:r>
          </a:p>
        </p:txBody>
      </p:sp>
      <p:sp>
        <p:nvSpPr>
          <p:cNvPr id="3" name="Content Placeholder 2">
            <a:extLst>
              <a:ext uri="{FF2B5EF4-FFF2-40B4-BE49-F238E27FC236}">
                <a16:creationId xmlns:a16="http://schemas.microsoft.com/office/drawing/2014/main" id="{327D76E0-510A-9D49-A9EF-54161BA83498}"/>
              </a:ext>
            </a:extLst>
          </p:cNvPr>
          <p:cNvSpPr>
            <a:spLocks noGrp="1"/>
          </p:cNvSpPr>
          <p:nvPr>
            <p:ph idx="1"/>
          </p:nvPr>
        </p:nvSpPr>
        <p:spPr/>
        <p:txBody>
          <a:bodyPr/>
          <a:lstStyle/>
          <a:p>
            <a:pPr marL="0" indent="0">
              <a:buNone/>
            </a:pPr>
            <a:r>
              <a:rPr lang="en-IL" dirty="0"/>
              <a:t>What do we know about X from a single word context?</a:t>
            </a:r>
          </a:p>
          <a:p>
            <a:pPr lvl="1"/>
            <a:r>
              <a:rPr lang="en-IL" dirty="0"/>
              <a:t>Syntax</a:t>
            </a:r>
          </a:p>
          <a:p>
            <a:pPr lvl="1"/>
            <a:r>
              <a:rPr lang="en-IL" dirty="0"/>
              <a:t>Semantics</a:t>
            </a:r>
          </a:p>
          <a:p>
            <a:pPr marL="0" indent="0" algn="ctr">
              <a:buNone/>
            </a:pPr>
            <a:r>
              <a:rPr lang="en-IL" dirty="0"/>
              <a:t>	</a:t>
            </a:r>
          </a:p>
          <a:p>
            <a:pPr marL="0" indent="0" algn="ctr">
              <a:buNone/>
            </a:pPr>
            <a:endParaRPr lang="en-IL" sz="3600" dirty="0"/>
          </a:p>
          <a:p>
            <a:pPr marL="0" indent="0" algn="ctr">
              <a:buNone/>
            </a:pPr>
            <a:r>
              <a:rPr lang="en-IL" sz="3600" dirty="0"/>
              <a:t>The      X    sat    …</a:t>
            </a:r>
            <a:endParaRPr lang="en-IL" dirty="0"/>
          </a:p>
        </p:txBody>
      </p:sp>
      <p:sp>
        <p:nvSpPr>
          <p:cNvPr id="21" name="Circular Arrow 20">
            <a:extLst>
              <a:ext uri="{FF2B5EF4-FFF2-40B4-BE49-F238E27FC236}">
                <a16:creationId xmlns:a16="http://schemas.microsoft.com/office/drawing/2014/main" id="{92C025FE-DCAA-864F-8AED-849FB2EA6D78}"/>
              </a:ext>
            </a:extLst>
          </p:cNvPr>
          <p:cNvSpPr/>
          <p:nvPr/>
        </p:nvSpPr>
        <p:spPr>
          <a:xfrm>
            <a:off x="4652421" y="3517750"/>
            <a:ext cx="1312444" cy="1355464"/>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
        <p:nvSpPr>
          <p:cNvPr id="22" name="Circular Arrow 21">
            <a:extLst>
              <a:ext uri="{FF2B5EF4-FFF2-40B4-BE49-F238E27FC236}">
                <a16:creationId xmlns:a16="http://schemas.microsoft.com/office/drawing/2014/main" id="{1CD1AE0A-21A9-644A-AAE2-847EE7F67AAE}"/>
              </a:ext>
            </a:extLst>
          </p:cNvPr>
          <p:cNvSpPr/>
          <p:nvPr/>
        </p:nvSpPr>
        <p:spPr>
          <a:xfrm rot="10957325">
            <a:off x="5796552" y="4218854"/>
            <a:ext cx="1052769" cy="1355464"/>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Tree>
    <p:extLst>
      <p:ext uri="{BB962C8B-B14F-4D97-AF65-F5344CB8AC3E}">
        <p14:creationId xmlns:p14="http://schemas.microsoft.com/office/powerpoint/2010/main" val="176251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C941-2052-2448-B16F-D5B65568A852}"/>
              </a:ext>
            </a:extLst>
          </p:cNvPr>
          <p:cNvSpPr>
            <a:spLocks noGrp="1"/>
          </p:cNvSpPr>
          <p:nvPr>
            <p:ph type="title"/>
          </p:nvPr>
        </p:nvSpPr>
        <p:spPr/>
        <p:txBody>
          <a:bodyPr/>
          <a:lstStyle/>
          <a:p>
            <a:r>
              <a:rPr lang="en-IL" dirty="0"/>
              <a:t>Motivating Example (2)</a:t>
            </a:r>
          </a:p>
        </p:txBody>
      </p:sp>
      <p:sp>
        <p:nvSpPr>
          <p:cNvPr id="3" name="Content Placeholder 2">
            <a:extLst>
              <a:ext uri="{FF2B5EF4-FFF2-40B4-BE49-F238E27FC236}">
                <a16:creationId xmlns:a16="http://schemas.microsoft.com/office/drawing/2014/main" id="{327D76E0-510A-9D49-A9EF-54161BA83498}"/>
              </a:ext>
            </a:extLst>
          </p:cNvPr>
          <p:cNvSpPr>
            <a:spLocks noGrp="1"/>
          </p:cNvSpPr>
          <p:nvPr>
            <p:ph idx="1"/>
          </p:nvPr>
        </p:nvSpPr>
        <p:spPr>
          <a:xfrm>
            <a:off x="6313841" y="2959774"/>
            <a:ext cx="5207599" cy="1601468"/>
          </a:xfrm>
        </p:spPr>
        <p:txBody>
          <a:bodyPr>
            <a:normAutofit fontScale="70000" lnSpcReduction="20000"/>
          </a:bodyPr>
          <a:lstStyle/>
          <a:p>
            <a:pPr marL="0" indent="0" algn="ctr">
              <a:buNone/>
            </a:pPr>
            <a:r>
              <a:rPr lang="en-IL" dirty="0"/>
              <a:t>	</a:t>
            </a:r>
          </a:p>
          <a:p>
            <a:pPr marL="0" indent="0" algn="ctr">
              <a:buNone/>
            </a:pPr>
            <a:endParaRPr lang="en-IL" sz="3600" dirty="0"/>
          </a:p>
          <a:p>
            <a:pPr marL="0" indent="0" algn="ctr">
              <a:buNone/>
            </a:pPr>
            <a:r>
              <a:rPr lang="en-IL" sz="7400" dirty="0"/>
              <a:t>The     X     sat    …</a:t>
            </a:r>
          </a:p>
          <a:p>
            <a:pPr marL="0" indent="0" algn="ctr">
              <a:buNone/>
            </a:pPr>
            <a:endParaRPr lang="en-IL" sz="3600" dirty="0"/>
          </a:p>
          <a:p>
            <a:pPr marL="0" indent="0" algn="ctr">
              <a:buNone/>
            </a:pPr>
            <a:endParaRPr lang="en-IL" sz="3600" dirty="0"/>
          </a:p>
        </p:txBody>
      </p:sp>
      <p:sp>
        <p:nvSpPr>
          <p:cNvPr id="21" name="Circular Arrow 20">
            <a:extLst>
              <a:ext uri="{FF2B5EF4-FFF2-40B4-BE49-F238E27FC236}">
                <a16:creationId xmlns:a16="http://schemas.microsoft.com/office/drawing/2014/main" id="{92C025FE-DCAA-864F-8AED-849FB2EA6D78}"/>
              </a:ext>
            </a:extLst>
          </p:cNvPr>
          <p:cNvSpPr/>
          <p:nvPr/>
        </p:nvSpPr>
        <p:spPr>
          <a:xfrm>
            <a:off x="6857739" y="2788482"/>
            <a:ext cx="1715577" cy="1355464"/>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
        <p:nvSpPr>
          <p:cNvPr id="22" name="Circular Arrow 21">
            <a:extLst>
              <a:ext uri="{FF2B5EF4-FFF2-40B4-BE49-F238E27FC236}">
                <a16:creationId xmlns:a16="http://schemas.microsoft.com/office/drawing/2014/main" id="{1CD1AE0A-21A9-644A-AAE2-847EE7F67AAE}"/>
              </a:ext>
            </a:extLst>
          </p:cNvPr>
          <p:cNvSpPr/>
          <p:nvPr/>
        </p:nvSpPr>
        <p:spPr>
          <a:xfrm rot="10957325">
            <a:off x="8347552" y="3689495"/>
            <a:ext cx="1655299" cy="1355464"/>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graphicFrame>
        <p:nvGraphicFramePr>
          <p:cNvPr id="4" name="Table 3">
            <a:extLst>
              <a:ext uri="{FF2B5EF4-FFF2-40B4-BE49-F238E27FC236}">
                <a16:creationId xmlns:a16="http://schemas.microsoft.com/office/drawing/2014/main" id="{412E8450-7976-DA47-BE55-A226E328F5CE}"/>
              </a:ext>
            </a:extLst>
          </p:cNvPr>
          <p:cNvGraphicFramePr>
            <a:graphicFrameLocks noGrp="1"/>
          </p:cNvGraphicFramePr>
          <p:nvPr>
            <p:extLst>
              <p:ext uri="{D42A27DB-BD31-4B8C-83A1-F6EECF244321}">
                <p14:modId xmlns:p14="http://schemas.microsoft.com/office/powerpoint/2010/main" val="947048852"/>
              </p:ext>
            </p:extLst>
          </p:nvPr>
        </p:nvGraphicFramePr>
        <p:xfrm>
          <a:off x="402518" y="2604217"/>
          <a:ext cx="5475642" cy="2312581"/>
        </p:xfrm>
        <a:graphic>
          <a:graphicData uri="http://schemas.openxmlformats.org/drawingml/2006/table">
            <a:tbl>
              <a:tblPr firstRow="1" bandRow="1">
                <a:tableStyleId>{5C22544A-7EE6-4342-B048-85BDC9FD1C3A}</a:tableStyleId>
              </a:tblPr>
              <a:tblGrid>
                <a:gridCol w="1825214">
                  <a:extLst>
                    <a:ext uri="{9D8B030D-6E8A-4147-A177-3AD203B41FA5}">
                      <a16:colId xmlns:a16="http://schemas.microsoft.com/office/drawing/2014/main" val="733467756"/>
                    </a:ext>
                  </a:extLst>
                </a:gridCol>
                <a:gridCol w="1825214">
                  <a:extLst>
                    <a:ext uri="{9D8B030D-6E8A-4147-A177-3AD203B41FA5}">
                      <a16:colId xmlns:a16="http://schemas.microsoft.com/office/drawing/2014/main" val="1680941035"/>
                    </a:ext>
                  </a:extLst>
                </a:gridCol>
                <a:gridCol w="1825214">
                  <a:extLst>
                    <a:ext uri="{9D8B030D-6E8A-4147-A177-3AD203B41FA5}">
                      <a16:colId xmlns:a16="http://schemas.microsoft.com/office/drawing/2014/main" val="2593920868"/>
                    </a:ext>
                  </a:extLst>
                </a:gridCol>
              </a:tblGrid>
              <a:tr h="307584">
                <a:tc>
                  <a:txBody>
                    <a:bodyPr/>
                    <a:lstStyle/>
                    <a:p>
                      <a:r>
                        <a:rPr lang="en-IL" dirty="0"/>
                        <a:t>Feature</a:t>
                      </a:r>
                    </a:p>
                  </a:txBody>
                  <a:tcPr/>
                </a:tc>
                <a:tc>
                  <a:txBody>
                    <a:bodyPr/>
                    <a:lstStyle/>
                    <a:p>
                      <a:r>
                        <a:rPr lang="en-IL" dirty="0"/>
                        <a:t>Type</a:t>
                      </a:r>
                    </a:p>
                  </a:txBody>
                  <a:tcPr/>
                </a:tc>
                <a:tc>
                  <a:txBody>
                    <a:bodyPr/>
                    <a:lstStyle/>
                    <a:p>
                      <a:r>
                        <a:rPr lang="en-IL" dirty="0"/>
                        <a:t>Contents</a:t>
                      </a:r>
                    </a:p>
                  </a:txBody>
                  <a:tcPr/>
                </a:tc>
                <a:extLst>
                  <a:ext uri="{0D108BD9-81ED-4DB2-BD59-A6C34878D82A}">
                    <a16:rowId xmlns:a16="http://schemas.microsoft.com/office/drawing/2014/main" val="1648044051"/>
                  </a:ext>
                </a:extLst>
              </a:tr>
              <a:tr h="538272">
                <a:tc>
                  <a:txBody>
                    <a:bodyPr/>
                    <a:lstStyle/>
                    <a:p>
                      <a:r>
                        <a:rPr lang="en-IL" dirty="0"/>
                        <a:t>1</a:t>
                      </a:r>
                    </a:p>
                  </a:txBody>
                  <a:tcPr/>
                </a:tc>
                <a:tc>
                  <a:txBody>
                    <a:bodyPr/>
                    <a:lstStyle/>
                    <a:p>
                      <a:r>
                        <a:rPr lang="en-IL" dirty="0"/>
                        <a:t>Syntax</a:t>
                      </a:r>
                    </a:p>
                  </a:txBody>
                  <a:tcPr/>
                </a:tc>
                <a:tc>
                  <a:txBody>
                    <a:bodyPr/>
                    <a:lstStyle/>
                    <a:p>
                      <a:r>
                        <a:rPr lang="en-IL" dirty="0"/>
                        <a:t>X is a Noun-Phrase (NP)</a:t>
                      </a:r>
                    </a:p>
                  </a:txBody>
                  <a:tcPr/>
                </a:tc>
                <a:extLst>
                  <a:ext uri="{0D108BD9-81ED-4DB2-BD59-A6C34878D82A}">
                    <a16:rowId xmlns:a16="http://schemas.microsoft.com/office/drawing/2014/main" val="1683975115"/>
                  </a:ext>
                </a:extLst>
              </a:tr>
              <a:tr h="639603">
                <a:tc>
                  <a:txBody>
                    <a:bodyPr/>
                    <a:lstStyle/>
                    <a:p>
                      <a:r>
                        <a:rPr lang="en-IL" dirty="0"/>
                        <a:t>2</a:t>
                      </a:r>
                    </a:p>
                  </a:txBody>
                  <a:tcPr/>
                </a:tc>
                <a:tc>
                  <a:txBody>
                    <a:bodyPr/>
                    <a:lstStyle/>
                    <a:p>
                      <a:r>
                        <a:rPr lang="en-IL" dirty="0"/>
                        <a:t>Semantics</a:t>
                      </a:r>
                    </a:p>
                  </a:txBody>
                  <a:tcPr/>
                </a:tc>
                <a:tc>
                  <a:txBody>
                    <a:bodyPr/>
                    <a:lstStyle/>
                    <a:p>
                      <a:r>
                        <a:rPr lang="en-IL" dirty="0"/>
                        <a:t>X has volition</a:t>
                      </a:r>
                    </a:p>
                  </a:txBody>
                  <a:tcPr/>
                </a:tc>
                <a:extLst>
                  <a:ext uri="{0D108BD9-81ED-4DB2-BD59-A6C34878D82A}">
                    <a16:rowId xmlns:a16="http://schemas.microsoft.com/office/drawing/2014/main" val="1385187353"/>
                  </a:ext>
                </a:extLst>
              </a:tr>
              <a:tr h="667138">
                <a:tc>
                  <a:txBody>
                    <a:bodyPr/>
                    <a:lstStyle/>
                    <a:p>
                      <a:r>
                        <a:rPr lang="en-IL" dirty="0"/>
                        <a:t>3</a:t>
                      </a:r>
                    </a:p>
                  </a:txBody>
                  <a:tcPr/>
                </a:tc>
                <a:tc>
                  <a:txBody>
                    <a:bodyPr/>
                    <a:lstStyle/>
                    <a:p>
                      <a:r>
                        <a:rPr lang="en-IL" dirty="0"/>
                        <a:t>Semantics</a:t>
                      </a:r>
                    </a:p>
                  </a:txBody>
                  <a:tcPr/>
                </a:tc>
                <a:tc>
                  <a:txBody>
                    <a:bodyPr/>
                    <a:lstStyle/>
                    <a:p>
                      <a:r>
                        <a:rPr lang="en-IL" dirty="0"/>
                        <a:t>X is able to sit</a:t>
                      </a:r>
                    </a:p>
                  </a:txBody>
                  <a:tcPr/>
                </a:tc>
                <a:extLst>
                  <a:ext uri="{0D108BD9-81ED-4DB2-BD59-A6C34878D82A}">
                    <a16:rowId xmlns:a16="http://schemas.microsoft.com/office/drawing/2014/main" val="2412115116"/>
                  </a:ext>
                </a:extLst>
              </a:tr>
            </a:tbl>
          </a:graphicData>
        </a:graphic>
      </p:graphicFrame>
    </p:spTree>
    <p:extLst>
      <p:ext uri="{BB962C8B-B14F-4D97-AF65-F5344CB8AC3E}">
        <p14:creationId xmlns:p14="http://schemas.microsoft.com/office/powerpoint/2010/main" val="71863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2D3A-405A-2440-9B8A-DBBAEB71F927}"/>
              </a:ext>
            </a:extLst>
          </p:cNvPr>
          <p:cNvSpPr>
            <a:spLocks noGrp="1"/>
          </p:cNvSpPr>
          <p:nvPr>
            <p:ph type="title"/>
          </p:nvPr>
        </p:nvSpPr>
        <p:spPr/>
        <p:txBody>
          <a:bodyPr/>
          <a:lstStyle/>
          <a:p>
            <a:r>
              <a:rPr lang="en-IL" dirty="0"/>
              <a:t>Word Embeddings Concepts</a:t>
            </a:r>
          </a:p>
        </p:txBody>
      </p:sp>
      <p:sp>
        <p:nvSpPr>
          <p:cNvPr id="3" name="Content Placeholder 2">
            <a:extLst>
              <a:ext uri="{FF2B5EF4-FFF2-40B4-BE49-F238E27FC236}">
                <a16:creationId xmlns:a16="http://schemas.microsoft.com/office/drawing/2014/main" id="{6AD9D2AC-66B9-6541-BDC8-AE9A9F1064AA}"/>
              </a:ext>
            </a:extLst>
          </p:cNvPr>
          <p:cNvSpPr>
            <a:spLocks noGrp="1"/>
          </p:cNvSpPr>
          <p:nvPr>
            <p:ph idx="1"/>
          </p:nvPr>
        </p:nvSpPr>
        <p:spPr>
          <a:xfrm>
            <a:off x="838200" y="1825625"/>
            <a:ext cx="10889512" cy="4351338"/>
          </a:xfrm>
        </p:spPr>
        <p:txBody>
          <a:bodyPr>
            <a:normAutofit fontScale="85000" lnSpcReduction="10000"/>
          </a:bodyPr>
          <a:lstStyle/>
          <a:p>
            <a:r>
              <a:rPr lang="en-IL" dirty="0"/>
              <a:t>Set of features that can represent </a:t>
            </a:r>
            <a:r>
              <a:rPr lang="en-IL" i="1" dirty="0"/>
              <a:t>semantic</a:t>
            </a:r>
            <a:r>
              <a:rPr lang="en-IL" dirty="0"/>
              <a:t> domain concepts</a:t>
            </a:r>
          </a:p>
          <a:p>
            <a:pPr lvl="1"/>
            <a:r>
              <a:rPr lang="en-IL" dirty="0"/>
              <a:t>Semantics built on top of syntax, so ideally we should be able to </a:t>
            </a:r>
            <a:r>
              <a:rPr lang="en-IL" i="1" dirty="0"/>
              <a:t>learn</a:t>
            </a:r>
            <a:r>
              <a:rPr lang="en-IL" dirty="0"/>
              <a:t> embeddings automatically </a:t>
            </a:r>
          </a:p>
          <a:p>
            <a:pPr lvl="1"/>
            <a:r>
              <a:rPr lang="en-US" dirty="0"/>
              <a:t>W</a:t>
            </a:r>
            <a:r>
              <a:rPr lang="en-IL" dirty="0"/>
              <a:t>e can choose the dimensionality </a:t>
            </a:r>
            <a:r>
              <a:rPr lang="en-IL" i="1" dirty="0"/>
              <a:t>d</a:t>
            </a:r>
            <a:r>
              <a:rPr lang="en-IL" dirty="0"/>
              <a:t> of the feature set, so it’s computationally convenient for us</a:t>
            </a:r>
          </a:p>
          <a:p>
            <a:pPr lvl="1"/>
            <a:r>
              <a:rPr lang="en-IL" dirty="0"/>
              <a:t>Words with similar meanings have similar representations</a:t>
            </a:r>
          </a:p>
          <a:p>
            <a:pPr lvl="2"/>
            <a:r>
              <a:rPr lang="en-IL" dirty="0"/>
              <a:t>I.e,  distance(embedding(cat), embedding(dog)) &lt; distance(embedding(cat), embedding(plane)). </a:t>
            </a:r>
          </a:p>
          <a:p>
            <a:pPr lvl="2"/>
            <a:r>
              <a:rPr lang="en-IL" dirty="0"/>
              <a:t>Corpus dependent!!!</a:t>
            </a:r>
          </a:p>
          <a:p>
            <a:pPr lvl="1"/>
            <a:r>
              <a:rPr lang="en-IL" dirty="0"/>
              <a:t>However, we may not </a:t>
            </a:r>
            <a:r>
              <a:rPr lang="en-IL" i="1" dirty="0"/>
              <a:t>understand</a:t>
            </a:r>
            <a:r>
              <a:rPr lang="en-IL" dirty="0"/>
              <a:t> the selected features (i.e., black-box model)</a:t>
            </a:r>
          </a:p>
          <a:p>
            <a:pPr lvl="1"/>
            <a:endParaRPr lang="en-IL" dirty="0"/>
          </a:p>
          <a:p>
            <a:r>
              <a:rPr lang="en-IL" dirty="0"/>
              <a:t>Proper selection of embedding algorithm will…</a:t>
            </a:r>
          </a:p>
          <a:p>
            <a:pPr lvl="1"/>
            <a:r>
              <a:rPr lang="en-IL" dirty="0"/>
              <a:t>… converge quickly</a:t>
            </a:r>
          </a:p>
          <a:p>
            <a:pPr lvl="1"/>
            <a:r>
              <a:rPr lang="en-IL" dirty="0"/>
              <a:t>… give </a:t>
            </a:r>
            <a:r>
              <a:rPr lang="en-IL" i="1" dirty="0"/>
              <a:t>dense </a:t>
            </a:r>
            <a:r>
              <a:rPr lang="en-IL" dirty="0"/>
              <a:t>representations, so a single word vector will have length </a:t>
            </a:r>
            <a:r>
              <a:rPr lang="en-IL" i="1" dirty="0"/>
              <a:t>d</a:t>
            </a:r>
            <a:r>
              <a:rPr lang="en-IL" dirty="0"/>
              <a:t> &lt;&lt; |V|</a:t>
            </a:r>
          </a:p>
          <a:p>
            <a:pPr lvl="1"/>
            <a:r>
              <a:rPr lang="en-IL" dirty="0"/>
              <a:t>… encode very useful information into individual word representations, meaning less work for downstream tasks</a:t>
            </a:r>
          </a:p>
          <a:p>
            <a:pPr lvl="1"/>
            <a:endParaRPr lang="en-IL" dirty="0"/>
          </a:p>
          <a:p>
            <a:pPr marL="0" indent="0">
              <a:buNone/>
            </a:pPr>
            <a:endParaRPr lang="en-IL" dirty="0"/>
          </a:p>
        </p:txBody>
      </p:sp>
    </p:spTree>
    <p:extLst>
      <p:ext uri="{BB962C8B-B14F-4D97-AF65-F5344CB8AC3E}">
        <p14:creationId xmlns:p14="http://schemas.microsoft.com/office/powerpoint/2010/main" val="3730356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FDC02-9912-B448-B614-686CC6F24426}"/>
              </a:ext>
            </a:extLst>
          </p:cNvPr>
          <p:cNvSpPr>
            <a:spLocks noGrp="1"/>
          </p:cNvSpPr>
          <p:nvPr>
            <p:ph type="title"/>
          </p:nvPr>
        </p:nvSpPr>
        <p:spPr/>
        <p:txBody>
          <a:bodyPr/>
          <a:lstStyle/>
          <a:p>
            <a:r>
              <a:rPr lang="en-IL" dirty="0"/>
              <a:t>Word2Vec – the canonical embedding algorithm</a:t>
            </a:r>
          </a:p>
        </p:txBody>
      </p:sp>
      <p:sp>
        <p:nvSpPr>
          <p:cNvPr id="3" name="Content Placeholder 2">
            <a:extLst>
              <a:ext uri="{FF2B5EF4-FFF2-40B4-BE49-F238E27FC236}">
                <a16:creationId xmlns:a16="http://schemas.microsoft.com/office/drawing/2014/main" id="{5DE33CC6-9EE2-1742-8855-42BEA79FBE9A}"/>
              </a:ext>
            </a:extLst>
          </p:cNvPr>
          <p:cNvSpPr>
            <a:spLocks noGrp="1"/>
          </p:cNvSpPr>
          <p:nvPr>
            <p:ph idx="1"/>
          </p:nvPr>
        </p:nvSpPr>
        <p:spPr/>
        <p:txBody>
          <a:bodyPr/>
          <a:lstStyle/>
          <a:p>
            <a:r>
              <a:rPr lang="en-IL" dirty="0"/>
              <a:t>Mikolov et al., 2013 (while at Google)</a:t>
            </a:r>
          </a:p>
          <a:p>
            <a:r>
              <a:rPr lang="en-IL" dirty="0"/>
              <a:t>Trained on Google News corpus </a:t>
            </a:r>
          </a:p>
          <a:p>
            <a:r>
              <a:rPr lang="en-IL" dirty="0"/>
              <a:t>Target and context are both individual </a:t>
            </a:r>
            <a:r>
              <a:rPr lang="en-IL" i="1" dirty="0"/>
              <a:t>words</a:t>
            </a:r>
            <a:endParaRPr lang="en-IL" dirty="0"/>
          </a:p>
          <a:p>
            <a:pPr lvl="1"/>
            <a:r>
              <a:rPr lang="en-IL" dirty="0"/>
              <a:t>Vocabulary grows linearly with corpus size</a:t>
            </a:r>
          </a:p>
          <a:p>
            <a:pPr lvl="1"/>
            <a:r>
              <a:rPr lang="en-US" dirty="0"/>
              <a:t>N</a:t>
            </a:r>
            <a:r>
              <a:rPr lang="en-IL" dirty="0"/>
              <a:t>o provisions for n-grams (n&gt;1) or for morphologically-complex languages</a:t>
            </a:r>
          </a:p>
          <a:p>
            <a:r>
              <a:rPr lang="en-IL" dirty="0"/>
              <a:t>Unsupervised – no labeled data needed</a:t>
            </a:r>
          </a:p>
          <a:p>
            <a:pPr lvl="1"/>
            <a:r>
              <a:rPr lang="en-IL" dirty="0"/>
              <a:t>More precisely, </a:t>
            </a:r>
            <a:r>
              <a:rPr lang="en-IL" i="1" dirty="0"/>
              <a:t>self-</a:t>
            </a:r>
            <a:r>
              <a:rPr lang="en-IL" dirty="0"/>
              <a:t>supervised</a:t>
            </a:r>
          </a:p>
          <a:p>
            <a:r>
              <a:rPr lang="en-IL" dirty="0"/>
              <a:t>Extremely successful!</a:t>
            </a:r>
          </a:p>
          <a:p>
            <a:pPr marL="0" indent="0">
              <a:buNone/>
            </a:pPr>
            <a:endParaRPr lang="en-IL" dirty="0"/>
          </a:p>
          <a:p>
            <a:pPr marL="0" indent="0">
              <a:buNone/>
            </a:pPr>
            <a:endParaRPr lang="en-IL" dirty="0"/>
          </a:p>
          <a:p>
            <a:pPr marL="0" indent="0">
              <a:buNone/>
            </a:pPr>
            <a:endParaRPr lang="en-IL" dirty="0"/>
          </a:p>
        </p:txBody>
      </p:sp>
    </p:spTree>
    <p:extLst>
      <p:ext uri="{BB962C8B-B14F-4D97-AF65-F5344CB8AC3E}">
        <p14:creationId xmlns:p14="http://schemas.microsoft.com/office/powerpoint/2010/main" val="4267383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DC2F-0D09-5749-A8E2-D5309613B71F}"/>
              </a:ext>
            </a:extLst>
          </p:cNvPr>
          <p:cNvSpPr>
            <a:spLocks noGrp="1"/>
          </p:cNvSpPr>
          <p:nvPr>
            <p:ph type="title"/>
          </p:nvPr>
        </p:nvSpPr>
        <p:spPr/>
        <p:txBody>
          <a:bodyPr/>
          <a:lstStyle/>
          <a:p>
            <a:r>
              <a:rPr lang="en-IL" dirty="0"/>
              <a:t>Word2Vec – Continous Bag-of-Words (CBOW)</a:t>
            </a:r>
          </a:p>
        </p:txBody>
      </p:sp>
      <p:sp>
        <p:nvSpPr>
          <p:cNvPr id="7" name="Content Placeholder 6">
            <a:extLst>
              <a:ext uri="{FF2B5EF4-FFF2-40B4-BE49-F238E27FC236}">
                <a16:creationId xmlns:a16="http://schemas.microsoft.com/office/drawing/2014/main" id="{CEFA6E23-F0CB-1049-BA22-7191ED9A3241}"/>
              </a:ext>
            </a:extLst>
          </p:cNvPr>
          <p:cNvSpPr>
            <a:spLocks noGrp="1"/>
          </p:cNvSpPr>
          <p:nvPr>
            <p:ph idx="1"/>
          </p:nvPr>
        </p:nvSpPr>
        <p:spPr>
          <a:xfrm>
            <a:off x="838200" y="1825625"/>
            <a:ext cx="4185906" cy="4351338"/>
          </a:xfrm>
        </p:spPr>
        <p:txBody>
          <a:bodyPr/>
          <a:lstStyle/>
          <a:p>
            <a:r>
              <a:rPr lang="en-IL" dirty="0"/>
              <a:t>Predict target from context</a:t>
            </a:r>
          </a:p>
          <a:p>
            <a:r>
              <a:rPr lang="en-IL" dirty="0"/>
              <a:t>2-word context</a:t>
            </a:r>
          </a:p>
          <a:p>
            <a:r>
              <a:rPr lang="en-IL" dirty="0"/>
              <a:t>Dense representations</a:t>
            </a:r>
          </a:p>
          <a:p>
            <a:r>
              <a:rPr lang="en-IL" dirty="0"/>
              <a:t>Bag-of-words loses word order</a:t>
            </a:r>
          </a:p>
        </p:txBody>
      </p:sp>
      <p:pic>
        <p:nvPicPr>
          <p:cNvPr id="8" name="Picture 7">
            <a:extLst>
              <a:ext uri="{FF2B5EF4-FFF2-40B4-BE49-F238E27FC236}">
                <a16:creationId xmlns:a16="http://schemas.microsoft.com/office/drawing/2014/main" id="{CF76BDCF-7785-0940-8BF0-1648CB3F13B9}"/>
              </a:ext>
            </a:extLst>
          </p:cNvPr>
          <p:cNvPicPr>
            <a:picLocks noChangeAspect="1"/>
          </p:cNvPicPr>
          <p:nvPr/>
        </p:nvPicPr>
        <p:blipFill>
          <a:blip r:embed="rId2"/>
          <a:stretch>
            <a:fillRect/>
          </a:stretch>
        </p:blipFill>
        <p:spPr>
          <a:xfrm>
            <a:off x="5858503" y="1690688"/>
            <a:ext cx="4660900" cy="4445000"/>
          </a:xfrm>
          <a:prstGeom prst="rect">
            <a:avLst/>
          </a:prstGeom>
        </p:spPr>
      </p:pic>
    </p:spTree>
    <p:extLst>
      <p:ext uri="{BB962C8B-B14F-4D97-AF65-F5344CB8AC3E}">
        <p14:creationId xmlns:p14="http://schemas.microsoft.com/office/powerpoint/2010/main" val="1674548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EAE6-0E56-E14E-9A4C-5F931249B01D}"/>
              </a:ext>
            </a:extLst>
          </p:cNvPr>
          <p:cNvSpPr>
            <a:spLocks noGrp="1"/>
          </p:cNvSpPr>
          <p:nvPr>
            <p:ph type="title"/>
          </p:nvPr>
        </p:nvSpPr>
        <p:spPr/>
        <p:txBody>
          <a:bodyPr/>
          <a:lstStyle/>
          <a:p>
            <a:r>
              <a:rPr lang="en-IL" dirty="0"/>
              <a:t>Word2Vec CBOW – Pytorch Implementation</a:t>
            </a:r>
          </a:p>
        </p:txBody>
      </p:sp>
      <p:sp>
        <p:nvSpPr>
          <p:cNvPr id="3" name="Content Placeholder 2">
            <a:extLst>
              <a:ext uri="{FF2B5EF4-FFF2-40B4-BE49-F238E27FC236}">
                <a16:creationId xmlns:a16="http://schemas.microsoft.com/office/drawing/2014/main" id="{6F159E61-74B9-CB41-B04C-594BD9C70003}"/>
              </a:ext>
            </a:extLst>
          </p:cNvPr>
          <p:cNvSpPr>
            <a:spLocks noGrp="1"/>
          </p:cNvSpPr>
          <p:nvPr>
            <p:ph idx="1"/>
          </p:nvPr>
        </p:nvSpPr>
        <p:spPr>
          <a:xfrm>
            <a:off x="4234543" y="2968625"/>
            <a:ext cx="3439886" cy="1080861"/>
          </a:xfrm>
        </p:spPr>
        <p:txBody>
          <a:bodyPr>
            <a:noAutofit/>
          </a:bodyPr>
          <a:lstStyle/>
          <a:p>
            <a:pPr marL="0" indent="0">
              <a:buNone/>
            </a:pPr>
            <a:r>
              <a:rPr lang="en-IL" sz="7200" dirty="0"/>
              <a:t>DEMO</a:t>
            </a:r>
          </a:p>
        </p:txBody>
      </p:sp>
    </p:spTree>
    <p:extLst>
      <p:ext uri="{BB962C8B-B14F-4D97-AF65-F5344CB8AC3E}">
        <p14:creationId xmlns:p14="http://schemas.microsoft.com/office/powerpoint/2010/main" val="2898753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DC2F-0D09-5749-A8E2-D5309613B71F}"/>
              </a:ext>
            </a:extLst>
          </p:cNvPr>
          <p:cNvSpPr>
            <a:spLocks noGrp="1"/>
          </p:cNvSpPr>
          <p:nvPr>
            <p:ph type="title"/>
          </p:nvPr>
        </p:nvSpPr>
        <p:spPr/>
        <p:txBody>
          <a:bodyPr/>
          <a:lstStyle/>
          <a:p>
            <a:r>
              <a:rPr lang="en-IL" dirty="0"/>
              <a:t>Word2Vec – Skip-gram </a:t>
            </a:r>
          </a:p>
        </p:txBody>
      </p:sp>
      <p:sp>
        <p:nvSpPr>
          <p:cNvPr id="7" name="Content Placeholder 6">
            <a:extLst>
              <a:ext uri="{FF2B5EF4-FFF2-40B4-BE49-F238E27FC236}">
                <a16:creationId xmlns:a16="http://schemas.microsoft.com/office/drawing/2014/main" id="{CEFA6E23-F0CB-1049-BA22-7191ED9A3241}"/>
              </a:ext>
            </a:extLst>
          </p:cNvPr>
          <p:cNvSpPr>
            <a:spLocks noGrp="1"/>
          </p:cNvSpPr>
          <p:nvPr>
            <p:ph idx="1"/>
          </p:nvPr>
        </p:nvSpPr>
        <p:spPr>
          <a:xfrm>
            <a:off x="838200" y="1825625"/>
            <a:ext cx="4185906" cy="4351338"/>
          </a:xfrm>
        </p:spPr>
        <p:txBody>
          <a:bodyPr/>
          <a:lstStyle/>
          <a:p>
            <a:r>
              <a:rPr lang="en-IL" dirty="0"/>
              <a:t>Predict context from target</a:t>
            </a:r>
          </a:p>
          <a:p>
            <a:r>
              <a:rPr lang="en-IL" dirty="0"/>
              <a:t>2-word context</a:t>
            </a:r>
          </a:p>
          <a:p>
            <a:r>
              <a:rPr lang="en-IL" dirty="0"/>
              <a:t>Dense representations</a:t>
            </a:r>
          </a:p>
          <a:p>
            <a:r>
              <a:rPr lang="en-IL" dirty="0"/>
              <a:t>Individual networks/objectives for each context word</a:t>
            </a:r>
          </a:p>
        </p:txBody>
      </p:sp>
      <p:pic>
        <p:nvPicPr>
          <p:cNvPr id="4" name="Picture 3">
            <a:extLst>
              <a:ext uri="{FF2B5EF4-FFF2-40B4-BE49-F238E27FC236}">
                <a16:creationId xmlns:a16="http://schemas.microsoft.com/office/drawing/2014/main" id="{CB6DBBF9-C49F-0248-8B39-978F15CD172E}"/>
              </a:ext>
            </a:extLst>
          </p:cNvPr>
          <p:cNvPicPr>
            <a:picLocks noChangeAspect="1"/>
          </p:cNvPicPr>
          <p:nvPr/>
        </p:nvPicPr>
        <p:blipFill>
          <a:blip r:embed="rId2"/>
          <a:stretch>
            <a:fillRect/>
          </a:stretch>
        </p:blipFill>
        <p:spPr>
          <a:xfrm>
            <a:off x="6816725" y="1503362"/>
            <a:ext cx="4102100" cy="4394200"/>
          </a:xfrm>
          <a:prstGeom prst="rect">
            <a:avLst/>
          </a:prstGeom>
        </p:spPr>
      </p:pic>
    </p:spTree>
    <p:extLst>
      <p:ext uri="{BB962C8B-B14F-4D97-AF65-F5344CB8AC3E}">
        <p14:creationId xmlns:p14="http://schemas.microsoft.com/office/powerpoint/2010/main" val="118209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D2D3-7E1E-3A40-ACCE-D01F50CE5147}"/>
              </a:ext>
            </a:extLst>
          </p:cNvPr>
          <p:cNvSpPr>
            <a:spLocks noGrp="1"/>
          </p:cNvSpPr>
          <p:nvPr>
            <p:ph type="title"/>
          </p:nvPr>
        </p:nvSpPr>
        <p:spPr/>
        <p:txBody>
          <a:bodyPr/>
          <a:lstStyle/>
          <a:p>
            <a:r>
              <a:rPr lang="en-IL" dirty="0"/>
              <a:t>Some Facts about Natural Language</a:t>
            </a:r>
          </a:p>
        </p:txBody>
      </p:sp>
      <p:sp>
        <p:nvSpPr>
          <p:cNvPr id="3" name="Content Placeholder 2">
            <a:extLst>
              <a:ext uri="{FF2B5EF4-FFF2-40B4-BE49-F238E27FC236}">
                <a16:creationId xmlns:a16="http://schemas.microsoft.com/office/drawing/2014/main" id="{66C57A7F-51F1-494E-956B-137AC60440AB}"/>
              </a:ext>
            </a:extLst>
          </p:cNvPr>
          <p:cNvSpPr>
            <a:spLocks noGrp="1"/>
          </p:cNvSpPr>
          <p:nvPr>
            <p:ph idx="1"/>
          </p:nvPr>
        </p:nvSpPr>
        <p:spPr/>
        <p:txBody>
          <a:bodyPr/>
          <a:lstStyle/>
          <a:p>
            <a:r>
              <a:rPr lang="en-IL" dirty="0"/>
              <a:t>Everyone has a </a:t>
            </a:r>
            <a:r>
              <a:rPr lang="en-IL" i="1" dirty="0"/>
              <a:t>mother tongue</a:t>
            </a:r>
            <a:r>
              <a:rPr lang="en-IL" dirty="0"/>
              <a:t> (known as L1)</a:t>
            </a:r>
          </a:p>
          <a:p>
            <a:pPr lvl="1"/>
            <a:r>
              <a:rPr lang="en-IL" dirty="0"/>
              <a:t>What language do you count in?  What language do you dream in?</a:t>
            </a:r>
          </a:p>
          <a:p>
            <a:r>
              <a:rPr lang="en-IL" dirty="0"/>
              <a:t>Unique to humans</a:t>
            </a:r>
          </a:p>
          <a:p>
            <a:r>
              <a:rPr lang="en-IL" i="1" dirty="0"/>
              <a:t>Poverty of the Stimulus</a:t>
            </a:r>
            <a:r>
              <a:rPr lang="en-IL" dirty="0"/>
              <a:t> argument</a:t>
            </a:r>
          </a:p>
          <a:p>
            <a:pPr marL="0" indent="0">
              <a:buNone/>
            </a:pPr>
            <a:endParaRPr lang="en-IL" dirty="0"/>
          </a:p>
          <a:p>
            <a:endParaRPr lang="en-IL" dirty="0"/>
          </a:p>
          <a:p>
            <a:endParaRPr lang="en-IL" i="1" dirty="0"/>
          </a:p>
        </p:txBody>
      </p:sp>
    </p:spTree>
    <p:extLst>
      <p:ext uri="{BB962C8B-B14F-4D97-AF65-F5344CB8AC3E}">
        <p14:creationId xmlns:p14="http://schemas.microsoft.com/office/powerpoint/2010/main" val="2190711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EAE6-0E56-E14E-9A4C-5F931249B01D}"/>
              </a:ext>
            </a:extLst>
          </p:cNvPr>
          <p:cNvSpPr>
            <a:spLocks noGrp="1"/>
          </p:cNvSpPr>
          <p:nvPr>
            <p:ph type="title"/>
          </p:nvPr>
        </p:nvSpPr>
        <p:spPr/>
        <p:txBody>
          <a:bodyPr/>
          <a:lstStyle/>
          <a:p>
            <a:r>
              <a:rPr lang="en-IL" dirty="0"/>
              <a:t>Word2Vec Skip-gram – Pytorch Implementation</a:t>
            </a:r>
          </a:p>
        </p:txBody>
      </p:sp>
      <p:sp>
        <p:nvSpPr>
          <p:cNvPr id="3" name="Content Placeholder 2">
            <a:extLst>
              <a:ext uri="{FF2B5EF4-FFF2-40B4-BE49-F238E27FC236}">
                <a16:creationId xmlns:a16="http://schemas.microsoft.com/office/drawing/2014/main" id="{6F159E61-74B9-CB41-B04C-594BD9C70003}"/>
              </a:ext>
            </a:extLst>
          </p:cNvPr>
          <p:cNvSpPr>
            <a:spLocks noGrp="1"/>
          </p:cNvSpPr>
          <p:nvPr>
            <p:ph idx="1"/>
          </p:nvPr>
        </p:nvSpPr>
        <p:spPr>
          <a:xfrm>
            <a:off x="4234543" y="2968625"/>
            <a:ext cx="3439886" cy="1080861"/>
          </a:xfrm>
        </p:spPr>
        <p:txBody>
          <a:bodyPr>
            <a:noAutofit/>
          </a:bodyPr>
          <a:lstStyle/>
          <a:p>
            <a:pPr marL="0" indent="0">
              <a:buNone/>
            </a:pPr>
            <a:r>
              <a:rPr lang="en-IL" sz="7200" dirty="0"/>
              <a:t>DEMO</a:t>
            </a:r>
          </a:p>
        </p:txBody>
      </p:sp>
    </p:spTree>
    <p:extLst>
      <p:ext uri="{BB962C8B-B14F-4D97-AF65-F5344CB8AC3E}">
        <p14:creationId xmlns:p14="http://schemas.microsoft.com/office/powerpoint/2010/main" val="3163386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C439-2FEC-EB45-962D-EB1236588777}"/>
              </a:ext>
            </a:extLst>
          </p:cNvPr>
          <p:cNvSpPr>
            <a:spLocks noGrp="1"/>
          </p:cNvSpPr>
          <p:nvPr>
            <p:ph type="title"/>
          </p:nvPr>
        </p:nvSpPr>
        <p:spPr/>
        <p:txBody>
          <a:bodyPr/>
          <a:lstStyle/>
          <a:p>
            <a:r>
              <a:rPr lang="en-IL" dirty="0"/>
              <a:t>Word2Vec – Interesting Results</a:t>
            </a:r>
          </a:p>
        </p:txBody>
      </p:sp>
      <p:pic>
        <p:nvPicPr>
          <p:cNvPr id="4" name="Picture 3">
            <a:extLst>
              <a:ext uri="{FF2B5EF4-FFF2-40B4-BE49-F238E27FC236}">
                <a16:creationId xmlns:a16="http://schemas.microsoft.com/office/drawing/2014/main" id="{C01AFF64-A6D2-454C-9ECB-D2AA6672E461}"/>
              </a:ext>
            </a:extLst>
          </p:cNvPr>
          <p:cNvPicPr>
            <a:picLocks noChangeAspect="1"/>
          </p:cNvPicPr>
          <p:nvPr/>
        </p:nvPicPr>
        <p:blipFill>
          <a:blip r:embed="rId2"/>
          <a:stretch>
            <a:fillRect/>
          </a:stretch>
        </p:blipFill>
        <p:spPr>
          <a:xfrm>
            <a:off x="4304414" y="1518315"/>
            <a:ext cx="7658100" cy="4889500"/>
          </a:xfrm>
          <a:prstGeom prst="rect">
            <a:avLst/>
          </a:prstGeom>
        </p:spPr>
      </p:pic>
      <p:sp>
        <p:nvSpPr>
          <p:cNvPr id="5" name="TextBox 4">
            <a:extLst>
              <a:ext uri="{FF2B5EF4-FFF2-40B4-BE49-F238E27FC236}">
                <a16:creationId xmlns:a16="http://schemas.microsoft.com/office/drawing/2014/main" id="{C924AFE0-9C92-F246-955C-AF7A487C136C}"/>
              </a:ext>
            </a:extLst>
          </p:cNvPr>
          <p:cNvSpPr txBox="1"/>
          <p:nvPr/>
        </p:nvSpPr>
        <p:spPr>
          <a:xfrm>
            <a:off x="595423" y="1690688"/>
            <a:ext cx="3785191" cy="369332"/>
          </a:xfrm>
          <a:prstGeom prst="rect">
            <a:avLst/>
          </a:prstGeom>
          <a:noFill/>
        </p:spPr>
        <p:txBody>
          <a:bodyPr wrap="square" rtlCol="0">
            <a:spAutoFit/>
          </a:bodyPr>
          <a:lstStyle/>
          <a:p>
            <a:r>
              <a:rPr lang="en-US" dirty="0"/>
              <a:t>W</a:t>
            </a:r>
            <a:r>
              <a:rPr lang="en-IL" dirty="0"/>
              <a:t>P2</a:t>
            </a:r>
            <a:r>
              <a:rPr lang="en-IL" baseline="-25000" dirty="0"/>
              <a:t>2</a:t>
            </a:r>
            <a:r>
              <a:rPr lang="en-IL" dirty="0"/>
              <a:t>  ~ WP1</a:t>
            </a:r>
            <a:r>
              <a:rPr lang="en-IL" baseline="-25000" dirty="0"/>
              <a:t>1</a:t>
            </a:r>
            <a:r>
              <a:rPr lang="en-IL" dirty="0"/>
              <a:t> – WP1</a:t>
            </a:r>
            <a:r>
              <a:rPr lang="en-IL" baseline="-25000" dirty="0"/>
              <a:t>2</a:t>
            </a:r>
            <a:r>
              <a:rPr lang="en-IL" dirty="0"/>
              <a:t> + WP2</a:t>
            </a:r>
            <a:r>
              <a:rPr lang="en-IL" baseline="-25000" dirty="0"/>
              <a:t>1</a:t>
            </a:r>
            <a:endParaRPr lang="en-IL" dirty="0"/>
          </a:p>
        </p:txBody>
      </p:sp>
    </p:spTree>
    <p:extLst>
      <p:ext uri="{BB962C8B-B14F-4D97-AF65-F5344CB8AC3E}">
        <p14:creationId xmlns:p14="http://schemas.microsoft.com/office/powerpoint/2010/main" val="4195517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2592-DBE4-1F40-A4D0-993F3772C691}"/>
              </a:ext>
            </a:extLst>
          </p:cNvPr>
          <p:cNvSpPr>
            <a:spLocks noGrp="1"/>
          </p:cNvSpPr>
          <p:nvPr>
            <p:ph type="title"/>
          </p:nvPr>
        </p:nvSpPr>
        <p:spPr/>
        <p:txBody>
          <a:bodyPr/>
          <a:lstStyle/>
          <a:p>
            <a:r>
              <a:rPr lang="en-IL" dirty="0"/>
              <a:t>Additional Word Embedding Algorithms</a:t>
            </a:r>
          </a:p>
        </p:txBody>
      </p:sp>
      <p:sp>
        <p:nvSpPr>
          <p:cNvPr id="3" name="Content Placeholder 2">
            <a:extLst>
              <a:ext uri="{FF2B5EF4-FFF2-40B4-BE49-F238E27FC236}">
                <a16:creationId xmlns:a16="http://schemas.microsoft.com/office/drawing/2014/main" id="{B633E7CE-1610-3749-BEB9-8FF693661FF1}"/>
              </a:ext>
            </a:extLst>
          </p:cNvPr>
          <p:cNvSpPr>
            <a:spLocks noGrp="1"/>
          </p:cNvSpPr>
          <p:nvPr>
            <p:ph idx="1"/>
          </p:nvPr>
        </p:nvSpPr>
        <p:spPr/>
        <p:txBody>
          <a:bodyPr>
            <a:normAutofit lnSpcReduction="10000"/>
          </a:bodyPr>
          <a:lstStyle/>
          <a:p>
            <a:r>
              <a:rPr lang="en-IL" dirty="0"/>
              <a:t>FastText – Mikolov et al., 2016 (while at Facebook)</a:t>
            </a:r>
          </a:p>
          <a:p>
            <a:pPr lvl="1"/>
            <a:r>
              <a:rPr lang="en-IL" dirty="0"/>
              <a:t>Embedd character n-grams, not entire words:</a:t>
            </a:r>
          </a:p>
          <a:p>
            <a:pPr marL="457200" lvl="1" indent="0">
              <a:buNone/>
            </a:pPr>
            <a:r>
              <a:rPr lang="en-IL" dirty="0"/>
              <a:t>    embedding(train) = embedding({ ‘&lt;tr’, ‘tra’, ’rai’, ’ain’, ‘in&gt;’ }) (3-grams)</a:t>
            </a:r>
          </a:p>
          <a:p>
            <a:pPr lvl="1"/>
            <a:r>
              <a:rPr lang="en-IL" dirty="0"/>
              <a:t>Better handle languages with complex prefix/suffix morphology</a:t>
            </a:r>
          </a:p>
          <a:p>
            <a:pPr lvl="1"/>
            <a:r>
              <a:rPr lang="en-IL" dirty="0"/>
              <a:t>Generate embeddings for rare/out-of-vocabulary words (the &lt;UNK&gt; token)</a:t>
            </a:r>
          </a:p>
          <a:p>
            <a:pPr lvl="1"/>
            <a:endParaRPr lang="en-IL" dirty="0"/>
          </a:p>
          <a:p>
            <a:r>
              <a:rPr lang="en-IL" dirty="0"/>
              <a:t>GloVe – Pennington et al., 2014</a:t>
            </a:r>
          </a:p>
          <a:p>
            <a:pPr lvl="1"/>
            <a:r>
              <a:rPr lang="en-IL" dirty="0"/>
              <a:t>Use word co-occur</a:t>
            </a:r>
            <a:r>
              <a:rPr lang="en-US" dirty="0"/>
              <a:t>r</a:t>
            </a:r>
            <a:r>
              <a:rPr lang="en-IL" dirty="0"/>
              <a:t>ence statistics (i.e., how many times do ‘cat’ and ’dog’ appear together?)</a:t>
            </a:r>
          </a:p>
          <a:p>
            <a:pPr lvl="1"/>
            <a:r>
              <a:rPr lang="en-IL" dirty="0"/>
              <a:t>Use matrix factorization, not neural networks</a:t>
            </a:r>
          </a:p>
          <a:p>
            <a:pPr lvl="1"/>
            <a:r>
              <a:rPr lang="en-IL" dirty="0"/>
              <a:t>Not ‘predictive’, in the sense that there is no optimization of the objective Loss(target word | context word)</a:t>
            </a:r>
          </a:p>
        </p:txBody>
      </p:sp>
    </p:spTree>
    <p:extLst>
      <p:ext uri="{BB962C8B-B14F-4D97-AF65-F5344CB8AC3E}">
        <p14:creationId xmlns:p14="http://schemas.microsoft.com/office/powerpoint/2010/main" val="3124938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F407-D2D1-404A-9A99-572693E4B217}"/>
              </a:ext>
            </a:extLst>
          </p:cNvPr>
          <p:cNvSpPr>
            <a:spLocks noGrp="1"/>
          </p:cNvSpPr>
          <p:nvPr>
            <p:ph type="title"/>
          </p:nvPr>
        </p:nvSpPr>
        <p:spPr/>
        <p:txBody>
          <a:bodyPr/>
          <a:lstStyle/>
          <a:p>
            <a:r>
              <a:rPr lang="en-IL" dirty="0"/>
              <a:t>Embed Other Structures</a:t>
            </a:r>
          </a:p>
        </p:txBody>
      </p:sp>
      <p:sp>
        <p:nvSpPr>
          <p:cNvPr id="3" name="Content Placeholder 2">
            <a:extLst>
              <a:ext uri="{FF2B5EF4-FFF2-40B4-BE49-F238E27FC236}">
                <a16:creationId xmlns:a16="http://schemas.microsoft.com/office/drawing/2014/main" id="{D3DD2990-9EAD-C243-8DA6-64B9B6499F60}"/>
              </a:ext>
            </a:extLst>
          </p:cNvPr>
          <p:cNvSpPr>
            <a:spLocks noGrp="1"/>
          </p:cNvSpPr>
          <p:nvPr>
            <p:ph idx="1"/>
          </p:nvPr>
        </p:nvSpPr>
        <p:spPr/>
        <p:txBody>
          <a:bodyPr/>
          <a:lstStyle/>
          <a:p>
            <a:r>
              <a:rPr lang="en-IL" dirty="0"/>
              <a:t>Syntactical word sense disambiguation, i.e., ‘train’ in ‘train a network’ vs. ‘ride on a train’  (verbs vs. nouns):  Sense2Vec</a:t>
            </a:r>
          </a:p>
          <a:p>
            <a:r>
              <a:rPr lang="en-IL" dirty="0"/>
              <a:t>Sentences: Skip-thought</a:t>
            </a:r>
          </a:p>
          <a:p>
            <a:r>
              <a:rPr lang="en-IL" dirty="0"/>
              <a:t>Paragraphs: Doc2Vec</a:t>
            </a:r>
          </a:p>
          <a:p>
            <a:r>
              <a:rPr lang="en-IL" dirty="0"/>
              <a:t>Documents:  Hierarchical Document Networks</a:t>
            </a:r>
          </a:p>
          <a:p>
            <a:endParaRPr lang="en-IL" dirty="0"/>
          </a:p>
          <a:p>
            <a:pPr marL="0" indent="0">
              <a:buNone/>
            </a:pPr>
            <a:r>
              <a:rPr lang="en-IL" dirty="0"/>
              <a:t>And many, many more!!</a:t>
            </a:r>
          </a:p>
          <a:p>
            <a:endParaRPr lang="en-IL" dirty="0"/>
          </a:p>
        </p:txBody>
      </p:sp>
    </p:spTree>
    <p:extLst>
      <p:ext uri="{BB962C8B-B14F-4D97-AF65-F5344CB8AC3E}">
        <p14:creationId xmlns:p14="http://schemas.microsoft.com/office/powerpoint/2010/main" val="2947867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1B42-7898-B449-B400-E53579871CF9}"/>
              </a:ext>
            </a:extLst>
          </p:cNvPr>
          <p:cNvSpPr>
            <a:spLocks noGrp="1"/>
          </p:cNvSpPr>
          <p:nvPr>
            <p:ph type="title"/>
          </p:nvPr>
        </p:nvSpPr>
        <p:spPr/>
        <p:txBody>
          <a:bodyPr/>
          <a:lstStyle/>
          <a:p>
            <a:r>
              <a:rPr lang="en-IL" dirty="0"/>
              <a:t>Word Embedding Summary</a:t>
            </a:r>
          </a:p>
        </p:txBody>
      </p:sp>
      <p:sp>
        <p:nvSpPr>
          <p:cNvPr id="3" name="Content Placeholder 2">
            <a:extLst>
              <a:ext uri="{FF2B5EF4-FFF2-40B4-BE49-F238E27FC236}">
                <a16:creationId xmlns:a16="http://schemas.microsoft.com/office/drawing/2014/main" id="{34FBF9B8-E9DF-4D4A-81DF-22B0D22EFD35}"/>
              </a:ext>
            </a:extLst>
          </p:cNvPr>
          <p:cNvSpPr>
            <a:spLocks noGrp="1"/>
          </p:cNvSpPr>
          <p:nvPr>
            <p:ph idx="1"/>
          </p:nvPr>
        </p:nvSpPr>
        <p:spPr/>
        <p:txBody>
          <a:bodyPr/>
          <a:lstStyle/>
          <a:p>
            <a:r>
              <a:rPr lang="en-IL" dirty="0"/>
              <a:t>Dense representations with ‘smart’ understanding of domain semantics</a:t>
            </a:r>
          </a:p>
          <a:p>
            <a:r>
              <a:rPr lang="en-IL" dirty="0"/>
              <a:t>Configurable dimensionality for selecting latent feature granularity</a:t>
            </a:r>
          </a:p>
          <a:p>
            <a:r>
              <a:rPr lang="en-IL" dirty="0"/>
              <a:t>Basic elements for more complex tasks (classification, question-answering, etc.)</a:t>
            </a:r>
          </a:p>
          <a:p>
            <a:r>
              <a:rPr lang="en-IL" dirty="0"/>
              <a:t>Tokenization required for working with larger vocabularies</a:t>
            </a:r>
          </a:p>
          <a:p>
            <a:endParaRPr lang="en-IL" dirty="0"/>
          </a:p>
          <a:p>
            <a:pPr marL="0" indent="0">
              <a:buNone/>
            </a:pPr>
            <a:r>
              <a:rPr lang="en-IL" b="1" dirty="0"/>
              <a:t>It’s all about finding better ways to embed and make word vectors ‘smarter’ </a:t>
            </a:r>
          </a:p>
        </p:txBody>
      </p:sp>
    </p:spTree>
    <p:extLst>
      <p:ext uri="{BB962C8B-B14F-4D97-AF65-F5344CB8AC3E}">
        <p14:creationId xmlns:p14="http://schemas.microsoft.com/office/powerpoint/2010/main" val="1765249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F1C1-F833-9F49-A66D-E4A00A8B8502}"/>
              </a:ext>
            </a:extLst>
          </p:cNvPr>
          <p:cNvSpPr>
            <a:spLocks noGrp="1"/>
          </p:cNvSpPr>
          <p:nvPr>
            <p:ph type="title"/>
          </p:nvPr>
        </p:nvSpPr>
        <p:spPr/>
        <p:txBody>
          <a:bodyPr/>
          <a:lstStyle/>
          <a:p>
            <a:r>
              <a:rPr lang="en-IL" dirty="0"/>
              <a:t>Every Solution Brings New Problems</a:t>
            </a:r>
          </a:p>
        </p:txBody>
      </p:sp>
      <p:sp>
        <p:nvSpPr>
          <p:cNvPr id="3" name="Content Placeholder 2">
            <a:extLst>
              <a:ext uri="{FF2B5EF4-FFF2-40B4-BE49-F238E27FC236}">
                <a16:creationId xmlns:a16="http://schemas.microsoft.com/office/drawing/2014/main" id="{588EB1E1-7038-F24A-A384-5879D62951D0}"/>
              </a:ext>
            </a:extLst>
          </p:cNvPr>
          <p:cNvSpPr>
            <a:spLocks noGrp="1"/>
          </p:cNvSpPr>
          <p:nvPr>
            <p:ph idx="1"/>
          </p:nvPr>
        </p:nvSpPr>
        <p:spPr>
          <a:xfrm>
            <a:off x="838200" y="1825625"/>
            <a:ext cx="10666228" cy="4351338"/>
          </a:xfrm>
        </p:spPr>
        <p:txBody>
          <a:bodyPr>
            <a:normAutofit/>
          </a:bodyPr>
          <a:lstStyle/>
          <a:p>
            <a:r>
              <a:rPr lang="en-IL" dirty="0"/>
              <a:t>In our discussion of embeddings, we saw methods t</a:t>
            </a:r>
            <a:r>
              <a:rPr lang="en-US" dirty="0"/>
              <a:t>ha</a:t>
            </a:r>
            <a:r>
              <a:rPr lang="en-IL" dirty="0"/>
              <a:t>t take a word a produce a </a:t>
            </a:r>
            <a:r>
              <a:rPr lang="en-IL" i="1" dirty="0"/>
              <a:t>single</a:t>
            </a:r>
            <a:r>
              <a:rPr lang="en-IL" dirty="0"/>
              <a:t> d-dimensional dense representation of that word.  That representation has ‘built-in’ semantic qualities.</a:t>
            </a:r>
          </a:p>
          <a:p>
            <a:r>
              <a:rPr lang="en-IL" dirty="0"/>
              <a:t>But what if the word has multiple different meanings and/or can be used in multiple different ways?  Example:</a:t>
            </a:r>
          </a:p>
          <a:p>
            <a:pPr marL="457200" lvl="1" indent="0">
              <a:buNone/>
            </a:pPr>
            <a:r>
              <a:rPr lang="en-IL" dirty="0"/>
              <a:t>“I put my money in the bank”   (the land next to a river or a financial institution?)</a:t>
            </a:r>
          </a:p>
          <a:p>
            <a:pPr marL="457200" lvl="1" indent="0">
              <a:buNone/>
            </a:pPr>
            <a:endParaRPr lang="en-IL" dirty="0"/>
          </a:p>
          <a:p>
            <a:r>
              <a:rPr lang="en-US" dirty="0"/>
              <a:t>Word2Vec, </a:t>
            </a:r>
            <a:r>
              <a:rPr lang="en-US" dirty="0" err="1"/>
              <a:t>FastText</a:t>
            </a:r>
            <a:r>
              <a:rPr lang="en-US" dirty="0"/>
              <a:t>, etc. combine all of these semantics.  We need </a:t>
            </a:r>
            <a:r>
              <a:rPr lang="en-US" i="1" dirty="0"/>
              <a:t>contextual</a:t>
            </a:r>
            <a:r>
              <a:rPr lang="en-US" dirty="0"/>
              <a:t> embeddings that can give us representations that are context-dependent.  </a:t>
            </a:r>
            <a:endParaRPr lang="en-IL" dirty="0"/>
          </a:p>
          <a:p>
            <a:pPr marL="0" indent="0">
              <a:buNone/>
            </a:pPr>
            <a:endParaRPr lang="en-IL" dirty="0"/>
          </a:p>
          <a:p>
            <a:endParaRPr lang="en-IL" dirty="0"/>
          </a:p>
        </p:txBody>
      </p:sp>
    </p:spTree>
    <p:extLst>
      <p:ext uri="{BB962C8B-B14F-4D97-AF65-F5344CB8AC3E}">
        <p14:creationId xmlns:p14="http://schemas.microsoft.com/office/powerpoint/2010/main" val="2233813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ADCE-892F-5044-A442-94BE13B874FC}"/>
              </a:ext>
            </a:extLst>
          </p:cNvPr>
          <p:cNvSpPr>
            <a:spLocks noGrp="1"/>
          </p:cNvSpPr>
          <p:nvPr>
            <p:ph type="title"/>
          </p:nvPr>
        </p:nvSpPr>
        <p:spPr/>
        <p:txBody>
          <a:bodyPr/>
          <a:lstStyle/>
          <a:p>
            <a:r>
              <a:rPr lang="en-IL" dirty="0"/>
              <a:t>Language Models</a:t>
            </a:r>
          </a:p>
        </p:txBody>
      </p:sp>
      <p:sp>
        <p:nvSpPr>
          <p:cNvPr id="3" name="Content Placeholder 2">
            <a:extLst>
              <a:ext uri="{FF2B5EF4-FFF2-40B4-BE49-F238E27FC236}">
                <a16:creationId xmlns:a16="http://schemas.microsoft.com/office/drawing/2014/main" id="{3AEF7DCA-74CA-F249-96E5-A464A12ACFF9}"/>
              </a:ext>
            </a:extLst>
          </p:cNvPr>
          <p:cNvSpPr>
            <a:spLocks noGrp="1"/>
          </p:cNvSpPr>
          <p:nvPr>
            <p:ph idx="1"/>
          </p:nvPr>
        </p:nvSpPr>
        <p:spPr/>
        <p:txBody>
          <a:bodyPr>
            <a:normAutofit/>
          </a:bodyPr>
          <a:lstStyle/>
          <a:p>
            <a:r>
              <a:rPr lang="en-IL" i="1" dirty="0"/>
              <a:t>Language models </a:t>
            </a:r>
            <a:r>
              <a:rPr lang="en-IL" dirty="0"/>
              <a:t>are predictive models that can generate the next word in a sequence given the previous </a:t>
            </a:r>
            <a:r>
              <a:rPr lang="en-IL" i="1" dirty="0"/>
              <a:t>n </a:t>
            </a:r>
            <a:r>
              <a:rPr lang="en-IL" dirty="0"/>
              <a:t>words.  I.e., what will X be in the sequence:</a:t>
            </a:r>
          </a:p>
          <a:p>
            <a:pPr marL="0" indent="0">
              <a:buNone/>
            </a:pPr>
            <a:r>
              <a:rPr lang="en-IL" dirty="0"/>
              <a:t> 	</a:t>
            </a:r>
            <a:r>
              <a:rPr lang="en-IL" i="1" dirty="0"/>
              <a:t>The cat sat on the X</a:t>
            </a:r>
            <a:endParaRPr lang="en-IL" dirty="0"/>
          </a:p>
          <a:p>
            <a:r>
              <a:rPr lang="en-IL" dirty="0"/>
              <a:t>We can measure the quality of a language model using a metric named </a:t>
            </a:r>
            <a:r>
              <a:rPr lang="en-IL" i="1" dirty="0"/>
              <a:t>perplexity</a:t>
            </a:r>
            <a:r>
              <a:rPr lang="en-IL" dirty="0"/>
              <a:t>.  Roughly, it is how many choices the model has for X.</a:t>
            </a:r>
          </a:p>
          <a:p>
            <a:r>
              <a:rPr lang="en-IL" dirty="0"/>
              <a:t>Training the LM can be done in an unsupervised fashion, so we can use massive amounts of unlabeled data</a:t>
            </a:r>
          </a:p>
        </p:txBody>
      </p:sp>
    </p:spTree>
    <p:extLst>
      <p:ext uri="{BB962C8B-B14F-4D97-AF65-F5344CB8AC3E}">
        <p14:creationId xmlns:p14="http://schemas.microsoft.com/office/powerpoint/2010/main" val="2921774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ADCE-892F-5044-A442-94BE13B874FC}"/>
              </a:ext>
            </a:extLst>
          </p:cNvPr>
          <p:cNvSpPr>
            <a:spLocks noGrp="1"/>
          </p:cNvSpPr>
          <p:nvPr>
            <p:ph type="title"/>
          </p:nvPr>
        </p:nvSpPr>
        <p:spPr/>
        <p:txBody>
          <a:bodyPr/>
          <a:lstStyle/>
          <a:p>
            <a:r>
              <a:rPr lang="en-IL" dirty="0"/>
              <a:t>New Problems, New Solutions</a:t>
            </a:r>
          </a:p>
        </p:txBody>
      </p:sp>
      <p:sp>
        <p:nvSpPr>
          <p:cNvPr id="3" name="Content Placeholder 2">
            <a:extLst>
              <a:ext uri="{FF2B5EF4-FFF2-40B4-BE49-F238E27FC236}">
                <a16:creationId xmlns:a16="http://schemas.microsoft.com/office/drawing/2014/main" id="{3AEF7DCA-74CA-F249-96E5-A464A12ACFF9}"/>
              </a:ext>
            </a:extLst>
          </p:cNvPr>
          <p:cNvSpPr>
            <a:spLocks noGrp="1"/>
          </p:cNvSpPr>
          <p:nvPr>
            <p:ph idx="1"/>
          </p:nvPr>
        </p:nvSpPr>
        <p:spPr/>
        <p:txBody>
          <a:bodyPr>
            <a:normAutofit/>
          </a:bodyPr>
          <a:lstStyle/>
          <a:p>
            <a:r>
              <a:rPr lang="en-IL" dirty="0"/>
              <a:t>And so we enter the next phase for word embeddings:  the incorporation of information coming from language models. </a:t>
            </a:r>
          </a:p>
          <a:p>
            <a:r>
              <a:rPr lang="en-IL" dirty="0"/>
              <a:t>Assuming we have a language model implemented as an RNN, we can take its hidden state (its ‘context’) and add that to a ‘base’ Word2Vec or GloVe embedding.  This is our new contextual embedding.</a:t>
            </a:r>
          </a:p>
          <a:p>
            <a:r>
              <a:rPr lang="en-IL" dirty="0"/>
              <a:t>Do we even need Word2Vec anymore?  Since most of the important information is now contextual and coming from the LM, let’s use a base embedding of something very simple – a single character, not even a word.  This is ELMo - Peters et al., 2018</a:t>
            </a:r>
          </a:p>
        </p:txBody>
      </p:sp>
    </p:spTree>
    <p:extLst>
      <p:ext uri="{BB962C8B-B14F-4D97-AF65-F5344CB8AC3E}">
        <p14:creationId xmlns:p14="http://schemas.microsoft.com/office/powerpoint/2010/main" val="189567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8FAB-4BEE-6E46-A3EA-BB30CC747EAB}"/>
              </a:ext>
            </a:extLst>
          </p:cNvPr>
          <p:cNvSpPr>
            <a:spLocks noGrp="1"/>
          </p:cNvSpPr>
          <p:nvPr>
            <p:ph type="title"/>
          </p:nvPr>
        </p:nvSpPr>
        <p:spPr/>
        <p:txBody>
          <a:bodyPr/>
          <a:lstStyle/>
          <a:p>
            <a:r>
              <a:rPr lang="en-IL" dirty="0"/>
              <a:t>Attention</a:t>
            </a:r>
          </a:p>
        </p:txBody>
      </p:sp>
      <p:sp>
        <p:nvSpPr>
          <p:cNvPr id="3" name="Text Placeholder 2">
            <a:extLst>
              <a:ext uri="{FF2B5EF4-FFF2-40B4-BE49-F238E27FC236}">
                <a16:creationId xmlns:a16="http://schemas.microsoft.com/office/drawing/2014/main" id="{375AE86E-5E8C-8D4B-B694-A9FF44DF4BBA}"/>
              </a:ext>
            </a:extLst>
          </p:cNvPr>
          <p:cNvSpPr>
            <a:spLocks noGrp="1"/>
          </p:cNvSpPr>
          <p:nvPr>
            <p:ph type="body" idx="1"/>
          </p:nvPr>
        </p:nvSpPr>
        <p:spPr/>
        <p:txBody>
          <a:bodyPr/>
          <a:lstStyle/>
          <a:p>
            <a:endParaRPr lang="en-IL"/>
          </a:p>
        </p:txBody>
      </p:sp>
    </p:spTree>
    <p:extLst>
      <p:ext uri="{BB962C8B-B14F-4D97-AF65-F5344CB8AC3E}">
        <p14:creationId xmlns:p14="http://schemas.microsoft.com/office/powerpoint/2010/main" val="3873375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AE31-93C8-0544-8A5F-364CAB658876}"/>
              </a:ext>
            </a:extLst>
          </p:cNvPr>
          <p:cNvSpPr>
            <a:spLocks noGrp="1"/>
          </p:cNvSpPr>
          <p:nvPr>
            <p:ph type="title"/>
          </p:nvPr>
        </p:nvSpPr>
        <p:spPr/>
        <p:txBody>
          <a:bodyPr/>
          <a:lstStyle/>
          <a:p>
            <a:r>
              <a:rPr lang="en-IL"/>
              <a:t>Concept of Attention</a:t>
            </a:r>
            <a:endParaRPr lang="en-IL" dirty="0"/>
          </a:p>
        </p:txBody>
      </p:sp>
      <p:pic>
        <p:nvPicPr>
          <p:cNvPr id="1026" name="Picture 2" descr="Image result for depth of field cup&quot;">
            <a:extLst>
              <a:ext uri="{FF2B5EF4-FFF2-40B4-BE49-F238E27FC236}">
                <a16:creationId xmlns:a16="http://schemas.microsoft.com/office/drawing/2014/main" id="{F1A036A6-D1BA-A24F-876F-CEDC3FEAE6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1282" y="1347903"/>
            <a:ext cx="7671355" cy="510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14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E921-AA93-3E4C-B15B-5ECD07B369D4}"/>
              </a:ext>
            </a:extLst>
          </p:cNvPr>
          <p:cNvSpPr>
            <a:spLocks noGrp="1"/>
          </p:cNvSpPr>
          <p:nvPr>
            <p:ph type="title"/>
          </p:nvPr>
        </p:nvSpPr>
        <p:spPr/>
        <p:txBody>
          <a:bodyPr/>
          <a:lstStyle/>
          <a:p>
            <a:r>
              <a:rPr lang="en-IL" dirty="0"/>
              <a:t>Language is…</a:t>
            </a:r>
          </a:p>
        </p:txBody>
      </p:sp>
      <p:sp>
        <p:nvSpPr>
          <p:cNvPr id="3" name="Content Placeholder 2">
            <a:extLst>
              <a:ext uri="{FF2B5EF4-FFF2-40B4-BE49-F238E27FC236}">
                <a16:creationId xmlns:a16="http://schemas.microsoft.com/office/drawing/2014/main" id="{AFD7CF7E-6901-414F-AFB2-68BAB622D061}"/>
              </a:ext>
            </a:extLst>
          </p:cNvPr>
          <p:cNvSpPr>
            <a:spLocks noGrp="1"/>
          </p:cNvSpPr>
          <p:nvPr>
            <p:ph idx="1"/>
          </p:nvPr>
        </p:nvSpPr>
        <p:spPr/>
        <p:txBody>
          <a:bodyPr/>
          <a:lstStyle/>
          <a:p>
            <a:r>
              <a:rPr lang="en-IL" dirty="0"/>
              <a:t>… a computational mechanism </a:t>
            </a:r>
          </a:p>
          <a:p>
            <a:pPr lvl="1"/>
            <a:r>
              <a:rPr lang="en-IL" dirty="0"/>
              <a:t>The key is </a:t>
            </a:r>
            <a:r>
              <a:rPr lang="en-IL" i="1" dirty="0"/>
              <a:t>recursion</a:t>
            </a:r>
            <a:endParaRPr lang="en-IL" dirty="0"/>
          </a:p>
          <a:p>
            <a:r>
              <a:rPr lang="en-IL" dirty="0"/>
              <a:t>… alive!</a:t>
            </a:r>
          </a:p>
          <a:p>
            <a:r>
              <a:rPr lang="en-IL" dirty="0"/>
              <a:t>… software running in our brains</a:t>
            </a:r>
          </a:p>
          <a:p>
            <a:pPr lvl="1"/>
            <a:r>
              <a:rPr lang="en-IL" dirty="0"/>
              <a:t>Many languages are ‘mildly context sensitive’ (so between type-1 and type-2 on the Chomsky Hierarchy)</a:t>
            </a:r>
          </a:p>
          <a:p>
            <a:pPr lvl="1"/>
            <a:r>
              <a:rPr lang="en-IL" dirty="0"/>
              <a:t>Just for comparison, the set of all syntactically-</a:t>
            </a:r>
            <a:r>
              <a:rPr lang="en-IL" i="1" dirty="0"/>
              <a:t>valid</a:t>
            </a:r>
            <a:r>
              <a:rPr lang="en-IL" dirty="0"/>
              <a:t> C/Python/etc. programs is </a:t>
            </a:r>
            <a:r>
              <a:rPr lang="en-IL" i="1" dirty="0"/>
              <a:t>context-free (</a:t>
            </a:r>
            <a:r>
              <a:rPr lang="en-IL" dirty="0"/>
              <a:t>but </a:t>
            </a:r>
            <a:r>
              <a:rPr lang="en-IL" i="1" dirty="0"/>
              <a:t>compilable</a:t>
            </a:r>
            <a:r>
              <a:rPr lang="en-IL" dirty="0"/>
              <a:t> programs are context-sensitive)</a:t>
            </a:r>
          </a:p>
          <a:p>
            <a:pPr marL="457200" lvl="1" indent="0">
              <a:buNone/>
            </a:pPr>
            <a:endParaRPr lang="en-IL" dirty="0"/>
          </a:p>
        </p:txBody>
      </p:sp>
    </p:spTree>
    <p:extLst>
      <p:ext uri="{BB962C8B-B14F-4D97-AF65-F5344CB8AC3E}">
        <p14:creationId xmlns:p14="http://schemas.microsoft.com/office/powerpoint/2010/main" val="3884591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369F-F373-F644-BC59-04955DA893ED}"/>
              </a:ext>
            </a:extLst>
          </p:cNvPr>
          <p:cNvSpPr>
            <a:spLocks noGrp="1"/>
          </p:cNvSpPr>
          <p:nvPr>
            <p:ph type="title"/>
          </p:nvPr>
        </p:nvSpPr>
        <p:spPr/>
        <p:txBody>
          <a:bodyPr/>
          <a:lstStyle/>
          <a:p>
            <a:r>
              <a:rPr lang="en-IL" dirty="0"/>
              <a:t>Attention Mechanisms</a:t>
            </a:r>
          </a:p>
        </p:txBody>
      </p:sp>
      <p:sp>
        <p:nvSpPr>
          <p:cNvPr id="3" name="Content Placeholder 2">
            <a:extLst>
              <a:ext uri="{FF2B5EF4-FFF2-40B4-BE49-F238E27FC236}">
                <a16:creationId xmlns:a16="http://schemas.microsoft.com/office/drawing/2014/main" id="{FDF8A232-6D4B-AC44-9E43-AFE671CBC7E0}"/>
              </a:ext>
            </a:extLst>
          </p:cNvPr>
          <p:cNvSpPr>
            <a:spLocks noGrp="1"/>
          </p:cNvSpPr>
          <p:nvPr>
            <p:ph idx="1"/>
          </p:nvPr>
        </p:nvSpPr>
        <p:spPr/>
        <p:txBody>
          <a:bodyPr/>
          <a:lstStyle/>
          <a:p>
            <a:r>
              <a:rPr lang="en-IL" dirty="0"/>
              <a:t>Focus on what matters for the current task, and not on what doesn’t</a:t>
            </a:r>
          </a:p>
          <a:p>
            <a:r>
              <a:rPr lang="en-IL" dirty="0"/>
              <a:t>Interestingly, get their inspiration from visual processes as opposed to language</a:t>
            </a:r>
          </a:p>
          <a:p>
            <a:r>
              <a:rPr lang="en-IL" dirty="0"/>
              <a:t>Assign different weights to different vectors (== embeddings) depending on how much they ‘matter’ ‘at the current time’</a:t>
            </a:r>
          </a:p>
        </p:txBody>
      </p:sp>
    </p:spTree>
    <p:extLst>
      <p:ext uri="{BB962C8B-B14F-4D97-AF65-F5344CB8AC3E}">
        <p14:creationId xmlns:p14="http://schemas.microsoft.com/office/powerpoint/2010/main" val="1926936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85D3-FCF4-6D4F-A94C-0176A40ECA06}"/>
              </a:ext>
            </a:extLst>
          </p:cNvPr>
          <p:cNvSpPr>
            <a:spLocks noGrp="1"/>
          </p:cNvSpPr>
          <p:nvPr>
            <p:ph type="title"/>
          </p:nvPr>
        </p:nvSpPr>
        <p:spPr/>
        <p:txBody>
          <a:bodyPr/>
          <a:lstStyle/>
          <a:p>
            <a:r>
              <a:rPr lang="en-IL" dirty="0"/>
              <a:t>Simple Example - Translation</a:t>
            </a:r>
          </a:p>
        </p:txBody>
      </p:sp>
      <p:sp>
        <p:nvSpPr>
          <p:cNvPr id="3" name="Content Placeholder 2">
            <a:extLst>
              <a:ext uri="{FF2B5EF4-FFF2-40B4-BE49-F238E27FC236}">
                <a16:creationId xmlns:a16="http://schemas.microsoft.com/office/drawing/2014/main" id="{3A60B3B1-7287-6F47-97E1-CD2833290283}"/>
              </a:ext>
            </a:extLst>
          </p:cNvPr>
          <p:cNvSpPr>
            <a:spLocks noGrp="1"/>
          </p:cNvSpPr>
          <p:nvPr>
            <p:ph idx="1"/>
          </p:nvPr>
        </p:nvSpPr>
        <p:spPr/>
        <p:txBody>
          <a:bodyPr/>
          <a:lstStyle/>
          <a:p>
            <a:pPr marL="0" indent="0">
              <a:buNone/>
            </a:pPr>
            <a:r>
              <a:rPr lang="en-IL" dirty="0"/>
              <a:t>Translate from English to Japanese (SVO to SOV). What to focus on?</a:t>
            </a:r>
          </a:p>
          <a:p>
            <a:pPr marL="0" indent="0">
              <a:buNone/>
            </a:pPr>
            <a:endParaRPr lang="en-IL" dirty="0"/>
          </a:p>
          <a:p>
            <a:pPr marL="0" indent="0">
              <a:buNone/>
            </a:pPr>
            <a:endParaRPr lang="en-IL" dirty="0"/>
          </a:p>
          <a:p>
            <a:pPr marL="0" indent="0">
              <a:buNone/>
            </a:pPr>
            <a:endParaRPr lang="en-IL" dirty="0"/>
          </a:p>
          <a:p>
            <a:pPr marL="0" indent="0">
              <a:buNone/>
            </a:pPr>
            <a:endParaRPr lang="en-IL" dirty="0"/>
          </a:p>
          <a:p>
            <a:pPr marL="0" indent="0">
              <a:buNone/>
            </a:pPr>
            <a:endParaRPr lang="en-IL" dirty="0"/>
          </a:p>
          <a:p>
            <a:pPr marL="0" indent="0">
              <a:buNone/>
            </a:pPr>
            <a:r>
              <a:rPr lang="en-IL" dirty="0"/>
              <a:t>At different steps in the result, different source words are important.  So a linear, word-to-word translation is not sufficient.</a:t>
            </a:r>
          </a:p>
          <a:p>
            <a:pPr marL="0" indent="0">
              <a:buNone/>
            </a:pPr>
            <a:endParaRPr lang="en-IL" dirty="0"/>
          </a:p>
          <a:p>
            <a:pPr marL="0" indent="0">
              <a:buNone/>
            </a:pPr>
            <a:endParaRPr lang="en-IL" dirty="0"/>
          </a:p>
        </p:txBody>
      </p:sp>
      <p:graphicFrame>
        <p:nvGraphicFramePr>
          <p:cNvPr id="4" name="Table 3">
            <a:extLst>
              <a:ext uri="{FF2B5EF4-FFF2-40B4-BE49-F238E27FC236}">
                <a16:creationId xmlns:a16="http://schemas.microsoft.com/office/drawing/2014/main" id="{8D462EDC-7E8C-5B45-950F-4A8F3097CD40}"/>
              </a:ext>
            </a:extLst>
          </p:cNvPr>
          <p:cNvGraphicFramePr>
            <a:graphicFrameLocks noGrp="1"/>
          </p:cNvGraphicFramePr>
          <p:nvPr>
            <p:extLst>
              <p:ext uri="{D42A27DB-BD31-4B8C-83A1-F6EECF244321}">
                <p14:modId xmlns:p14="http://schemas.microsoft.com/office/powerpoint/2010/main" val="1520138341"/>
              </p:ext>
            </p:extLst>
          </p:nvPr>
        </p:nvGraphicFramePr>
        <p:xfrm>
          <a:off x="1000641" y="2698506"/>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08878864"/>
                    </a:ext>
                  </a:extLst>
                </a:gridCol>
                <a:gridCol w="2709333">
                  <a:extLst>
                    <a:ext uri="{9D8B030D-6E8A-4147-A177-3AD203B41FA5}">
                      <a16:colId xmlns:a16="http://schemas.microsoft.com/office/drawing/2014/main" val="815682408"/>
                    </a:ext>
                  </a:extLst>
                </a:gridCol>
                <a:gridCol w="2709333">
                  <a:extLst>
                    <a:ext uri="{9D8B030D-6E8A-4147-A177-3AD203B41FA5}">
                      <a16:colId xmlns:a16="http://schemas.microsoft.com/office/drawing/2014/main" val="835705472"/>
                    </a:ext>
                  </a:extLst>
                </a:gridCol>
              </a:tblGrid>
              <a:tr h="370840">
                <a:tc>
                  <a:txBody>
                    <a:bodyPr/>
                    <a:lstStyle/>
                    <a:p>
                      <a:r>
                        <a:rPr lang="en-IL" dirty="0"/>
                        <a:t>Step</a:t>
                      </a:r>
                    </a:p>
                  </a:txBody>
                  <a:tcPr/>
                </a:tc>
                <a:tc>
                  <a:txBody>
                    <a:bodyPr/>
                    <a:lstStyle/>
                    <a:p>
                      <a:r>
                        <a:rPr lang="en-IL" dirty="0"/>
                        <a:t>English Source</a:t>
                      </a:r>
                    </a:p>
                  </a:txBody>
                  <a:tcPr/>
                </a:tc>
                <a:tc>
                  <a:txBody>
                    <a:bodyPr/>
                    <a:lstStyle/>
                    <a:p>
                      <a:r>
                        <a:rPr lang="en-IL" dirty="0"/>
                        <a:t>Japanese Result</a:t>
                      </a:r>
                    </a:p>
                  </a:txBody>
                  <a:tcPr/>
                </a:tc>
                <a:extLst>
                  <a:ext uri="{0D108BD9-81ED-4DB2-BD59-A6C34878D82A}">
                    <a16:rowId xmlns:a16="http://schemas.microsoft.com/office/drawing/2014/main" val="515936843"/>
                  </a:ext>
                </a:extLst>
              </a:tr>
              <a:tr h="370840">
                <a:tc>
                  <a:txBody>
                    <a:bodyPr/>
                    <a:lstStyle/>
                    <a:p>
                      <a:r>
                        <a:rPr lang="en-IL" dirty="0"/>
                        <a:t>1</a:t>
                      </a:r>
                    </a:p>
                  </a:txBody>
                  <a:tcPr/>
                </a:tc>
                <a:tc>
                  <a:txBody>
                    <a:bodyPr/>
                    <a:lstStyle/>
                    <a:p>
                      <a:r>
                        <a:rPr lang="en-IL" dirty="0">
                          <a:solidFill>
                            <a:srgbClr val="FF0000"/>
                          </a:solidFill>
                        </a:rPr>
                        <a:t>John</a:t>
                      </a:r>
                      <a:r>
                        <a:rPr lang="en-IL" dirty="0"/>
                        <a:t> eats apples</a:t>
                      </a:r>
                    </a:p>
                  </a:txBody>
                  <a:tcPr/>
                </a:tc>
                <a:tc>
                  <a:txBody>
                    <a:bodyPr/>
                    <a:lstStyle/>
                    <a:p>
                      <a:r>
                        <a:rPr lang="en-IL" dirty="0">
                          <a:solidFill>
                            <a:srgbClr val="FF0000"/>
                          </a:solidFill>
                        </a:rPr>
                        <a:t>Jon</a:t>
                      </a:r>
                      <a:r>
                        <a:rPr lang="en-IL" dirty="0"/>
                        <a:t> wa</a:t>
                      </a:r>
                    </a:p>
                  </a:txBody>
                  <a:tcPr/>
                </a:tc>
                <a:extLst>
                  <a:ext uri="{0D108BD9-81ED-4DB2-BD59-A6C34878D82A}">
                    <a16:rowId xmlns:a16="http://schemas.microsoft.com/office/drawing/2014/main" val="913261140"/>
                  </a:ext>
                </a:extLst>
              </a:tr>
              <a:tr h="370840">
                <a:tc>
                  <a:txBody>
                    <a:bodyPr/>
                    <a:lstStyle/>
                    <a:p>
                      <a:r>
                        <a:rPr lang="en-IL" dirty="0"/>
                        <a:t>2</a:t>
                      </a:r>
                    </a:p>
                  </a:txBody>
                  <a:tcPr/>
                </a:tc>
                <a:tc>
                  <a:txBody>
                    <a:bodyPr/>
                    <a:lstStyle/>
                    <a:p>
                      <a:r>
                        <a:rPr lang="en-IL" dirty="0"/>
                        <a:t>John eats </a:t>
                      </a:r>
                      <a:r>
                        <a:rPr lang="en-IL" dirty="0">
                          <a:solidFill>
                            <a:srgbClr val="FF0000"/>
                          </a:solidFill>
                        </a:rPr>
                        <a:t>apples</a:t>
                      </a:r>
                    </a:p>
                  </a:txBody>
                  <a:tcPr/>
                </a:tc>
                <a:tc>
                  <a:txBody>
                    <a:bodyPr/>
                    <a:lstStyle/>
                    <a:p>
                      <a:r>
                        <a:rPr lang="en-IL" dirty="0"/>
                        <a:t>Jon wa </a:t>
                      </a:r>
                      <a:r>
                        <a:rPr lang="en-IL" dirty="0">
                          <a:solidFill>
                            <a:srgbClr val="FF0000"/>
                          </a:solidFill>
                        </a:rPr>
                        <a:t>ringo</a:t>
                      </a:r>
                      <a:r>
                        <a:rPr lang="en-IL" dirty="0"/>
                        <a:t> o</a:t>
                      </a:r>
                    </a:p>
                  </a:txBody>
                  <a:tcPr/>
                </a:tc>
                <a:extLst>
                  <a:ext uri="{0D108BD9-81ED-4DB2-BD59-A6C34878D82A}">
                    <a16:rowId xmlns:a16="http://schemas.microsoft.com/office/drawing/2014/main" val="2447728828"/>
                  </a:ext>
                </a:extLst>
              </a:tr>
              <a:tr h="370840">
                <a:tc>
                  <a:txBody>
                    <a:bodyPr/>
                    <a:lstStyle/>
                    <a:p>
                      <a:r>
                        <a:rPr lang="en-IL" dirty="0"/>
                        <a:t>3</a:t>
                      </a:r>
                    </a:p>
                  </a:txBody>
                  <a:tcPr/>
                </a:tc>
                <a:tc>
                  <a:txBody>
                    <a:bodyPr/>
                    <a:lstStyle/>
                    <a:p>
                      <a:r>
                        <a:rPr lang="en-IL" sz="1800" kern="1200" dirty="0">
                          <a:solidFill>
                            <a:schemeClr val="dk1"/>
                          </a:solidFill>
                          <a:latin typeface="+mn-lt"/>
                          <a:ea typeface="+mn-ea"/>
                          <a:cs typeface="+mn-cs"/>
                        </a:rPr>
                        <a:t>John </a:t>
                      </a:r>
                      <a:r>
                        <a:rPr lang="en-IL" sz="1800" kern="1200" dirty="0">
                          <a:solidFill>
                            <a:srgbClr val="FF0000"/>
                          </a:solidFill>
                          <a:latin typeface="+mn-lt"/>
                          <a:ea typeface="+mn-ea"/>
                          <a:cs typeface="+mn-cs"/>
                        </a:rPr>
                        <a:t>eats</a:t>
                      </a:r>
                      <a:r>
                        <a:rPr lang="en-IL" sz="1800" kern="1200" dirty="0">
                          <a:solidFill>
                            <a:schemeClr val="dk1"/>
                          </a:solidFill>
                          <a:latin typeface="+mn-lt"/>
                          <a:ea typeface="+mn-ea"/>
                          <a:cs typeface="+mn-cs"/>
                        </a:rPr>
                        <a:t> apples</a:t>
                      </a:r>
                    </a:p>
                  </a:txBody>
                  <a:tcPr/>
                </a:tc>
                <a:tc>
                  <a:txBody>
                    <a:bodyPr/>
                    <a:lstStyle/>
                    <a:p>
                      <a:r>
                        <a:rPr lang="en-IL" dirty="0"/>
                        <a:t>Jon wa ringo o </a:t>
                      </a:r>
                      <a:r>
                        <a:rPr lang="en-IL" dirty="0">
                          <a:solidFill>
                            <a:srgbClr val="FF0000"/>
                          </a:solidFill>
                        </a:rPr>
                        <a:t>taberu</a:t>
                      </a:r>
                    </a:p>
                  </a:txBody>
                  <a:tcPr/>
                </a:tc>
                <a:extLst>
                  <a:ext uri="{0D108BD9-81ED-4DB2-BD59-A6C34878D82A}">
                    <a16:rowId xmlns:a16="http://schemas.microsoft.com/office/drawing/2014/main" val="3300841319"/>
                  </a:ext>
                </a:extLst>
              </a:tr>
            </a:tbl>
          </a:graphicData>
        </a:graphic>
      </p:graphicFrame>
    </p:spTree>
    <p:extLst>
      <p:ext uri="{BB962C8B-B14F-4D97-AF65-F5344CB8AC3E}">
        <p14:creationId xmlns:p14="http://schemas.microsoft.com/office/powerpoint/2010/main" val="1930358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85D3-FCF4-6D4F-A94C-0176A40ECA06}"/>
              </a:ext>
            </a:extLst>
          </p:cNvPr>
          <p:cNvSpPr>
            <a:spLocks noGrp="1"/>
          </p:cNvSpPr>
          <p:nvPr>
            <p:ph type="title"/>
          </p:nvPr>
        </p:nvSpPr>
        <p:spPr/>
        <p:txBody>
          <a:bodyPr/>
          <a:lstStyle/>
          <a:p>
            <a:r>
              <a:rPr lang="en-IL" dirty="0"/>
              <a:t>Another Simple Example – Translation (kind of)</a:t>
            </a:r>
          </a:p>
        </p:txBody>
      </p:sp>
      <p:sp>
        <p:nvSpPr>
          <p:cNvPr id="3" name="Content Placeholder 2">
            <a:extLst>
              <a:ext uri="{FF2B5EF4-FFF2-40B4-BE49-F238E27FC236}">
                <a16:creationId xmlns:a16="http://schemas.microsoft.com/office/drawing/2014/main" id="{3A60B3B1-7287-6F47-97E1-CD2833290283}"/>
              </a:ext>
            </a:extLst>
          </p:cNvPr>
          <p:cNvSpPr>
            <a:spLocks noGrp="1"/>
          </p:cNvSpPr>
          <p:nvPr>
            <p:ph idx="1"/>
          </p:nvPr>
        </p:nvSpPr>
        <p:spPr/>
        <p:txBody>
          <a:bodyPr/>
          <a:lstStyle/>
          <a:p>
            <a:pPr marL="0" indent="0">
              <a:buNone/>
            </a:pPr>
            <a:r>
              <a:rPr lang="en-IL" dirty="0"/>
              <a:t>Convert a long date format into a short date format (dd/mm/yyyy). What to focus on?</a:t>
            </a:r>
          </a:p>
          <a:p>
            <a:pPr marL="0" indent="0">
              <a:buNone/>
            </a:pPr>
            <a:endParaRPr lang="en-IL" dirty="0"/>
          </a:p>
          <a:p>
            <a:pPr marL="0" indent="0">
              <a:buNone/>
            </a:pPr>
            <a:endParaRPr lang="en-IL" dirty="0"/>
          </a:p>
          <a:p>
            <a:pPr marL="0" indent="0">
              <a:buNone/>
            </a:pPr>
            <a:endParaRPr lang="en-IL" dirty="0"/>
          </a:p>
          <a:p>
            <a:pPr marL="0" indent="0">
              <a:buNone/>
            </a:pPr>
            <a:endParaRPr lang="en-IL" dirty="0"/>
          </a:p>
          <a:p>
            <a:pPr marL="0" indent="0">
              <a:buNone/>
            </a:pPr>
            <a:endParaRPr lang="en-IL" dirty="0"/>
          </a:p>
          <a:p>
            <a:pPr marL="0" indent="0">
              <a:buNone/>
            </a:pPr>
            <a:endParaRPr lang="en-IL" dirty="0"/>
          </a:p>
          <a:p>
            <a:pPr marL="0" indent="0">
              <a:buNone/>
            </a:pPr>
            <a:endParaRPr lang="en-IL" dirty="0"/>
          </a:p>
        </p:txBody>
      </p:sp>
      <p:graphicFrame>
        <p:nvGraphicFramePr>
          <p:cNvPr id="4" name="Table 3">
            <a:extLst>
              <a:ext uri="{FF2B5EF4-FFF2-40B4-BE49-F238E27FC236}">
                <a16:creationId xmlns:a16="http://schemas.microsoft.com/office/drawing/2014/main" id="{8D462EDC-7E8C-5B45-950F-4A8F3097CD40}"/>
              </a:ext>
            </a:extLst>
          </p:cNvPr>
          <p:cNvGraphicFramePr>
            <a:graphicFrameLocks noGrp="1"/>
          </p:cNvGraphicFramePr>
          <p:nvPr>
            <p:extLst>
              <p:ext uri="{D42A27DB-BD31-4B8C-83A1-F6EECF244321}">
                <p14:modId xmlns:p14="http://schemas.microsoft.com/office/powerpoint/2010/main" val="2071395502"/>
              </p:ext>
            </p:extLst>
          </p:nvPr>
        </p:nvGraphicFramePr>
        <p:xfrm>
          <a:off x="1000641" y="2698506"/>
          <a:ext cx="8127999" cy="1737360"/>
        </p:xfrm>
        <a:graphic>
          <a:graphicData uri="http://schemas.openxmlformats.org/drawingml/2006/table">
            <a:tbl>
              <a:tblPr firstRow="1" bandRow="1">
                <a:tableStyleId>{5C22544A-7EE6-4342-B048-85BDC9FD1C3A}</a:tableStyleId>
              </a:tblPr>
              <a:tblGrid>
                <a:gridCol w="647406">
                  <a:extLst>
                    <a:ext uri="{9D8B030D-6E8A-4147-A177-3AD203B41FA5}">
                      <a16:colId xmlns:a16="http://schemas.microsoft.com/office/drawing/2014/main" val="1308878864"/>
                    </a:ext>
                  </a:extLst>
                </a:gridCol>
                <a:gridCol w="4771260">
                  <a:extLst>
                    <a:ext uri="{9D8B030D-6E8A-4147-A177-3AD203B41FA5}">
                      <a16:colId xmlns:a16="http://schemas.microsoft.com/office/drawing/2014/main" val="815682408"/>
                    </a:ext>
                  </a:extLst>
                </a:gridCol>
                <a:gridCol w="2709333">
                  <a:extLst>
                    <a:ext uri="{9D8B030D-6E8A-4147-A177-3AD203B41FA5}">
                      <a16:colId xmlns:a16="http://schemas.microsoft.com/office/drawing/2014/main" val="835705472"/>
                    </a:ext>
                  </a:extLst>
                </a:gridCol>
              </a:tblGrid>
              <a:tr h="313178">
                <a:tc>
                  <a:txBody>
                    <a:bodyPr/>
                    <a:lstStyle/>
                    <a:p>
                      <a:r>
                        <a:rPr lang="en-IL" dirty="0"/>
                        <a:t>Step</a:t>
                      </a:r>
                    </a:p>
                  </a:txBody>
                  <a:tcPr/>
                </a:tc>
                <a:tc>
                  <a:txBody>
                    <a:bodyPr/>
                    <a:lstStyle/>
                    <a:p>
                      <a:r>
                        <a:rPr lang="en-IL" dirty="0"/>
                        <a:t>Long Date Source</a:t>
                      </a:r>
                    </a:p>
                  </a:txBody>
                  <a:tcPr/>
                </a:tc>
                <a:tc>
                  <a:txBody>
                    <a:bodyPr/>
                    <a:lstStyle/>
                    <a:p>
                      <a:r>
                        <a:rPr lang="en-IL" dirty="0"/>
                        <a:t>Short Date Result</a:t>
                      </a:r>
                    </a:p>
                  </a:txBody>
                  <a:tcPr/>
                </a:tc>
                <a:extLst>
                  <a:ext uri="{0D108BD9-81ED-4DB2-BD59-A6C34878D82A}">
                    <a16:rowId xmlns:a16="http://schemas.microsoft.com/office/drawing/2014/main" val="515936843"/>
                  </a:ext>
                </a:extLst>
              </a:tr>
              <a:tr h="313178">
                <a:tc>
                  <a:txBody>
                    <a:bodyPr/>
                    <a:lstStyle/>
                    <a:p>
                      <a:r>
                        <a:rPr lang="en-IL" sz="1800" kern="1200" dirty="0">
                          <a:solidFill>
                            <a:schemeClr val="dk1"/>
                          </a:solidFill>
                          <a:latin typeface="+mn-lt"/>
                          <a:ea typeface="+mn-ea"/>
                          <a:cs typeface="+mn-cs"/>
                        </a:rPr>
                        <a:t>1</a:t>
                      </a:r>
                    </a:p>
                  </a:txBody>
                  <a:tcPr/>
                </a:tc>
                <a:tc>
                  <a:txBody>
                    <a:bodyPr/>
                    <a:lstStyle/>
                    <a:p>
                      <a:r>
                        <a:rPr lang="en-IL" sz="1800" kern="1200" dirty="0">
                          <a:solidFill>
                            <a:schemeClr val="dk1"/>
                          </a:solidFill>
                          <a:latin typeface="+mn-lt"/>
                          <a:ea typeface="+mn-ea"/>
                          <a:cs typeface="+mn-cs"/>
                        </a:rPr>
                        <a:t>February </a:t>
                      </a:r>
                      <a:r>
                        <a:rPr lang="en-IL" sz="1800" kern="1200" dirty="0">
                          <a:solidFill>
                            <a:srgbClr val="FF0000"/>
                          </a:solidFill>
                          <a:latin typeface="+mn-lt"/>
                          <a:ea typeface="+mn-ea"/>
                          <a:cs typeface="+mn-cs"/>
                        </a:rPr>
                        <a:t>2nd</a:t>
                      </a:r>
                      <a:r>
                        <a:rPr lang="en-IL" sz="1800" kern="1200" dirty="0">
                          <a:solidFill>
                            <a:schemeClr val="dk1"/>
                          </a:solidFill>
                          <a:latin typeface="+mn-lt"/>
                          <a:ea typeface="+mn-ea"/>
                          <a:cs typeface="+mn-cs"/>
                        </a:rPr>
                        <a:t>, 2020</a:t>
                      </a:r>
                    </a:p>
                  </a:txBody>
                  <a:tcPr/>
                </a:tc>
                <a:tc>
                  <a:txBody>
                    <a:bodyPr/>
                    <a:lstStyle/>
                    <a:p>
                      <a:r>
                        <a:rPr lang="en-IL" sz="1800" kern="1200" dirty="0">
                          <a:solidFill>
                            <a:srgbClr val="FF0000"/>
                          </a:solidFill>
                          <a:latin typeface="+mn-lt"/>
                          <a:ea typeface="+mn-ea"/>
                          <a:cs typeface="+mn-cs"/>
                        </a:rPr>
                        <a:t>02</a:t>
                      </a:r>
                      <a:r>
                        <a:rPr lang="en-IL" sz="1800" kern="1200" dirty="0">
                          <a:solidFill>
                            <a:schemeClr val="dk1"/>
                          </a:solidFill>
                          <a:latin typeface="+mn-lt"/>
                          <a:ea typeface="+mn-ea"/>
                          <a:cs typeface="+mn-cs"/>
                        </a:rPr>
                        <a:t>/</a:t>
                      </a:r>
                    </a:p>
                  </a:txBody>
                  <a:tcPr/>
                </a:tc>
                <a:extLst>
                  <a:ext uri="{0D108BD9-81ED-4DB2-BD59-A6C34878D82A}">
                    <a16:rowId xmlns:a16="http://schemas.microsoft.com/office/drawing/2014/main" val="913261140"/>
                  </a:ext>
                </a:extLst>
              </a:tr>
              <a:tr h="313178">
                <a:tc>
                  <a:txBody>
                    <a:bodyPr/>
                    <a:lstStyle/>
                    <a:p>
                      <a:r>
                        <a:rPr lang="en-IL" sz="1800" kern="1200" dirty="0">
                          <a:solidFill>
                            <a:schemeClr val="dk1"/>
                          </a:solidFill>
                          <a:latin typeface="+mn-lt"/>
                          <a:ea typeface="+mn-ea"/>
                          <a:cs typeface="+mn-cs"/>
                        </a:rPr>
                        <a:t>2</a:t>
                      </a:r>
                    </a:p>
                  </a:txBody>
                  <a:tcPr/>
                </a:tc>
                <a:tc>
                  <a:txBody>
                    <a:bodyPr/>
                    <a:lstStyle/>
                    <a:p>
                      <a:r>
                        <a:rPr lang="en-IL" sz="1800" kern="1200" dirty="0">
                          <a:solidFill>
                            <a:srgbClr val="FF0000"/>
                          </a:solidFill>
                          <a:latin typeface="+mn-lt"/>
                          <a:ea typeface="+mn-ea"/>
                          <a:cs typeface="+mn-cs"/>
                        </a:rPr>
                        <a:t>February</a:t>
                      </a:r>
                      <a:r>
                        <a:rPr lang="en-IL" sz="1800" kern="1200" dirty="0">
                          <a:solidFill>
                            <a:schemeClr val="dk1"/>
                          </a:solidFill>
                          <a:latin typeface="+mn-lt"/>
                          <a:ea typeface="+mn-ea"/>
                          <a:cs typeface="+mn-cs"/>
                        </a:rPr>
                        <a:t> 2nd, 2020</a:t>
                      </a:r>
                    </a:p>
                  </a:txBody>
                  <a:tcPr/>
                </a:tc>
                <a:tc>
                  <a:txBody>
                    <a:bodyPr/>
                    <a:lstStyle/>
                    <a:p>
                      <a:r>
                        <a:rPr lang="en-IL" sz="1800" kern="1200" dirty="0">
                          <a:solidFill>
                            <a:schemeClr val="dk1"/>
                          </a:solidFill>
                          <a:latin typeface="+mn-lt"/>
                          <a:ea typeface="+mn-ea"/>
                          <a:cs typeface="+mn-cs"/>
                        </a:rPr>
                        <a:t>02/</a:t>
                      </a:r>
                      <a:r>
                        <a:rPr lang="en-IL" sz="1800" kern="1200" dirty="0">
                          <a:solidFill>
                            <a:srgbClr val="FF0000"/>
                          </a:solidFill>
                          <a:latin typeface="+mn-lt"/>
                          <a:ea typeface="+mn-ea"/>
                          <a:cs typeface="+mn-cs"/>
                        </a:rPr>
                        <a:t>02</a:t>
                      </a:r>
                    </a:p>
                  </a:txBody>
                  <a:tcPr/>
                </a:tc>
                <a:extLst>
                  <a:ext uri="{0D108BD9-81ED-4DB2-BD59-A6C34878D82A}">
                    <a16:rowId xmlns:a16="http://schemas.microsoft.com/office/drawing/2014/main" val="2447728828"/>
                  </a:ext>
                </a:extLst>
              </a:tr>
              <a:tr h="540554">
                <a:tc>
                  <a:txBody>
                    <a:bodyPr/>
                    <a:lstStyle/>
                    <a:p>
                      <a:r>
                        <a:rPr lang="en-IL" sz="1800" kern="1200" dirty="0">
                          <a:solidFill>
                            <a:schemeClr val="dk1"/>
                          </a:solidFill>
                          <a:latin typeface="+mn-lt"/>
                          <a:ea typeface="+mn-ea"/>
                          <a:cs typeface="+mn-cs"/>
                        </a:rPr>
                        <a:t>3</a:t>
                      </a:r>
                    </a:p>
                  </a:txBody>
                  <a:tcPr/>
                </a:tc>
                <a:tc>
                  <a:txBody>
                    <a:bodyPr/>
                    <a:lstStyle/>
                    <a:p>
                      <a:r>
                        <a:rPr lang="en-IL" sz="1800" kern="1200" dirty="0">
                          <a:solidFill>
                            <a:schemeClr val="dk1"/>
                          </a:solidFill>
                          <a:latin typeface="+mn-lt"/>
                          <a:ea typeface="+mn-ea"/>
                          <a:cs typeface="+mn-cs"/>
                        </a:rPr>
                        <a:t>February 2nd, </a:t>
                      </a:r>
                      <a:r>
                        <a:rPr lang="en-IL" sz="1800" kern="1200" dirty="0">
                          <a:solidFill>
                            <a:srgbClr val="FF0000"/>
                          </a:solidFill>
                          <a:latin typeface="+mn-lt"/>
                          <a:ea typeface="+mn-ea"/>
                          <a:cs typeface="+mn-cs"/>
                        </a:rPr>
                        <a:t>2020</a:t>
                      </a:r>
                    </a:p>
                    <a:p>
                      <a:endParaRPr lang="en-IL" sz="1800" kern="1200" dirty="0">
                        <a:solidFill>
                          <a:schemeClr val="dk1"/>
                        </a:solidFill>
                        <a:latin typeface="+mn-lt"/>
                        <a:ea typeface="+mn-ea"/>
                        <a:cs typeface="+mn-cs"/>
                      </a:endParaRPr>
                    </a:p>
                  </a:txBody>
                  <a:tcPr/>
                </a:tc>
                <a:tc>
                  <a:txBody>
                    <a:bodyPr/>
                    <a:lstStyle/>
                    <a:p>
                      <a:r>
                        <a:rPr lang="en-IL" sz="1800" kern="1200" dirty="0">
                          <a:solidFill>
                            <a:schemeClr val="dk1"/>
                          </a:solidFill>
                          <a:latin typeface="+mn-lt"/>
                          <a:ea typeface="+mn-ea"/>
                          <a:cs typeface="+mn-cs"/>
                        </a:rPr>
                        <a:t>02/02/</a:t>
                      </a:r>
                      <a:r>
                        <a:rPr lang="en-IL" sz="1800" kern="1200" dirty="0">
                          <a:solidFill>
                            <a:srgbClr val="FF0000"/>
                          </a:solidFill>
                          <a:latin typeface="+mn-lt"/>
                          <a:ea typeface="+mn-ea"/>
                          <a:cs typeface="+mn-cs"/>
                        </a:rPr>
                        <a:t>2020</a:t>
                      </a:r>
                    </a:p>
                  </a:txBody>
                  <a:tcPr/>
                </a:tc>
                <a:extLst>
                  <a:ext uri="{0D108BD9-81ED-4DB2-BD59-A6C34878D82A}">
                    <a16:rowId xmlns:a16="http://schemas.microsoft.com/office/drawing/2014/main" val="3300841319"/>
                  </a:ext>
                </a:extLst>
              </a:tr>
            </a:tbl>
          </a:graphicData>
        </a:graphic>
      </p:graphicFrame>
      <p:graphicFrame>
        <p:nvGraphicFramePr>
          <p:cNvPr id="5" name="Table 4">
            <a:extLst>
              <a:ext uri="{FF2B5EF4-FFF2-40B4-BE49-F238E27FC236}">
                <a16:creationId xmlns:a16="http://schemas.microsoft.com/office/drawing/2014/main" id="{BC6335B4-FF49-1E4D-BBFE-FE51A643F5B3}"/>
              </a:ext>
            </a:extLst>
          </p:cNvPr>
          <p:cNvGraphicFramePr>
            <a:graphicFrameLocks noGrp="1"/>
          </p:cNvGraphicFramePr>
          <p:nvPr>
            <p:extLst>
              <p:ext uri="{D42A27DB-BD31-4B8C-83A1-F6EECF244321}">
                <p14:modId xmlns:p14="http://schemas.microsoft.com/office/powerpoint/2010/main" val="205553640"/>
              </p:ext>
            </p:extLst>
          </p:nvPr>
        </p:nvGraphicFramePr>
        <p:xfrm>
          <a:off x="1000641" y="4881725"/>
          <a:ext cx="8127999" cy="1737360"/>
        </p:xfrm>
        <a:graphic>
          <a:graphicData uri="http://schemas.openxmlformats.org/drawingml/2006/table">
            <a:tbl>
              <a:tblPr firstRow="1" bandRow="1">
                <a:tableStyleId>{5C22544A-7EE6-4342-B048-85BDC9FD1C3A}</a:tableStyleId>
              </a:tblPr>
              <a:tblGrid>
                <a:gridCol w="647406">
                  <a:extLst>
                    <a:ext uri="{9D8B030D-6E8A-4147-A177-3AD203B41FA5}">
                      <a16:colId xmlns:a16="http://schemas.microsoft.com/office/drawing/2014/main" val="1308878864"/>
                    </a:ext>
                  </a:extLst>
                </a:gridCol>
                <a:gridCol w="4771260">
                  <a:extLst>
                    <a:ext uri="{9D8B030D-6E8A-4147-A177-3AD203B41FA5}">
                      <a16:colId xmlns:a16="http://schemas.microsoft.com/office/drawing/2014/main" val="815682408"/>
                    </a:ext>
                  </a:extLst>
                </a:gridCol>
                <a:gridCol w="2709333">
                  <a:extLst>
                    <a:ext uri="{9D8B030D-6E8A-4147-A177-3AD203B41FA5}">
                      <a16:colId xmlns:a16="http://schemas.microsoft.com/office/drawing/2014/main" val="835705472"/>
                    </a:ext>
                  </a:extLst>
                </a:gridCol>
              </a:tblGrid>
              <a:tr h="313178">
                <a:tc>
                  <a:txBody>
                    <a:bodyPr/>
                    <a:lstStyle/>
                    <a:p>
                      <a:r>
                        <a:rPr lang="en-IL" dirty="0"/>
                        <a:t>Step</a:t>
                      </a:r>
                    </a:p>
                  </a:txBody>
                  <a:tcPr/>
                </a:tc>
                <a:tc>
                  <a:txBody>
                    <a:bodyPr/>
                    <a:lstStyle/>
                    <a:p>
                      <a:r>
                        <a:rPr lang="en-IL" dirty="0"/>
                        <a:t>Long Date Source</a:t>
                      </a:r>
                    </a:p>
                  </a:txBody>
                  <a:tcPr/>
                </a:tc>
                <a:tc>
                  <a:txBody>
                    <a:bodyPr/>
                    <a:lstStyle/>
                    <a:p>
                      <a:r>
                        <a:rPr lang="en-IL" dirty="0"/>
                        <a:t>Short Date Result</a:t>
                      </a:r>
                    </a:p>
                  </a:txBody>
                  <a:tcPr/>
                </a:tc>
                <a:extLst>
                  <a:ext uri="{0D108BD9-81ED-4DB2-BD59-A6C34878D82A}">
                    <a16:rowId xmlns:a16="http://schemas.microsoft.com/office/drawing/2014/main" val="515936843"/>
                  </a:ext>
                </a:extLst>
              </a:tr>
              <a:tr h="313178">
                <a:tc>
                  <a:txBody>
                    <a:bodyPr/>
                    <a:lstStyle/>
                    <a:p>
                      <a:r>
                        <a:rPr lang="en-IL" sz="1800" kern="1200" dirty="0">
                          <a:solidFill>
                            <a:schemeClr val="dk1"/>
                          </a:solidFill>
                          <a:latin typeface="+mn-lt"/>
                          <a:ea typeface="+mn-ea"/>
                          <a:cs typeface="+mn-cs"/>
                        </a:rPr>
                        <a:t>1</a:t>
                      </a:r>
                    </a:p>
                  </a:txBody>
                  <a:tcPr/>
                </a:tc>
                <a:tc>
                  <a:txBody>
                    <a:bodyPr/>
                    <a:lstStyle/>
                    <a:p>
                      <a:r>
                        <a:rPr lang="en-US" sz="1800" kern="1200" dirty="0">
                          <a:solidFill>
                            <a:schemeClr val="dk1"/>
                          </a:solidFill>
                          <a:latin typeface="+mn-lt"/>
                          <a:ea typeface="+mn-ea"/>
                          <a:cs typeface="+mn-cs"/>
                        </a:rPr>
                        <a:t>Sunday, the </a:t>
                      </a:r>
                      <a:r>
                        <a:rPr lang="en-US" sz="1800" kern="1200" dirty="0">
                          <a:solidFill>
                            <a:srgbClr val="FF0000"/>
                          </a:solidFill>
                          <a:latin typeface="+mn-lt"/>
                          <a:ea typeface="+mn-ea"/>
                          <a:cs typeface="+mn-cs"/>
                        </a:rPr>
                        <a:t>2nd</a:t>
                      </a:r>
                      <a:r>
                        <a:rPr lang="en-US" sz="1800" kern="1200" dirty="0">
                          <a:solidFill>
                            <a:schemeClr val="dk1"/>
                          </a:solidFill>
                          <a:latin typeface="+mn-lt"/>
                          <a:ea typeface="+mn-ea"/>
                          <a:cs typeface="+mn-cs"/>
                        </a:rPr>
                        <a:t> of February 2020</a:t>
                      </a:r>
                      <a:endParaRPr lang="en-IL" sz="1800" kern="1200" dirty="0">
                        <a:solidFill>
                          <a:schemeClr val="dk1"/>
                        </a:solidFill>
                        <a:latin typeface="+mn-lt"/>
                        <a:ea typeface="+mn-ea"/>
                        <a:cs typeface="+mn-cs"/>
                      </a:endParaRPr>
                    </a:p>
                  </a:txBody>
                  <a:tcPr/>
                </a:tc>
                <a:tc>
                  <a:txBody>
                    <a:bodyPr/>
                    <a:lstStyle/>
                    <a:p>
                      <a:r>
                        <a:rPr lang="en-IL" sz="1800" kern="1200" dirty="0">
                          <a:solidFill>
                            <a:srgbClr val="FF0000"/>
                          </a:solidFill>
                          <a:latin typeface="+mn-lt"/>
                          <a:ea typeface="+mn-ea"/>
                          <a:cs typeface="+mn-cs"/>
                        </a:rPr>
                        <a:t>02</a:t>
                      </a:r>
                      <a:r>
                        <a:rPr lang="en-IL" sz="1800" kern="1200" dirty="0">
                          <a:solidFill>
                            <a:schemeClr val="dk1"/>
                          </a:solidFill>
                          <a:latin typeface="+mn-lt"/>
                          <a:ea typeface="+mn-ea"/>
                          <a:cs typeface="+mn-cs"/>
                        </a:rPr>
                        <a:t>/</a:t>
                      </a:r>
                    </a:p>
                  </a:txBody>
                  <a:tcPr/>
                </a:tc>
                <a:extLst>
                  <a:ext uri="{0D108BD9-81ED-4DB2-BD59-A6C34878D82A}">
                    <a16:rowId xmlns:a16="http://schemas.microsoft.com/office/drawing/2014/main" val="913261140"/>
                  </a:ext>
                </a:extLst>
              </a:tr>
              <a:tr h="313178">
                <a:tc>
                  <a:txBody>
                    <a:bodyPr/>
                    <a:lstStyle/>
                    <a:p>
                      <a:r>
                        <a:rPr lang="en-IL" sz="1800" kern="1200" dirty="0">
                          <a:solidFill>
                            <a:schemeClr val="dk1"/>
                          </a:solidFill>
                          <a:latin typeface="+mn-lt"/>
                          <a:ea typeface="+mn-ea"/>
                          <a:cs typeface="+mn-cs"/>
                        </a:rPr>
                        <a:t>2</a:t>
                      </a:r>
                    </a:p>
                  </a:txBody>
                  <a:tcPr/>
                </a:tc>
                <a:tc>
                  <a:txBody>
                    <a:bodyPr/>
                    <a:lstStyle/>
                    <a:p>
                      <a:r>
                        <a:rPr lang="en-US" sz="1800" kern="1200" dirty="0">
                          <a:solidFill>
                            <a:schemeClr val="dk1"/>
                          </a:solidFill>
                          <a:latin typeface="+mn-lt"/>
                          <a:ea typeface="+mn-ea"/>
                          <a:cs typeface="+mn-cs"/>
                        </a:rPr>
                        <a:t>Sunday, the 2nd of </a:t>
                      </a:r>
                      <a:r>
                        <a:rPr lang="en-US" sz="1800" kern="1200" dirty="0">
                          <a:solidFill>
                            <a:srgbClr val="FF0000"/>
                          </a:solidFill>
                          <a:latin typeface="+mn-lt"/>
                          <a:ea typeface="+mn-ea"/>
                          <a:cs typeface="+mn-cs"/>
                        </a:rPr>
                        <a:t>February</a:t>
                      </a:r>
                      <a:r>
                        <a:rPr lang="en-US" sz="1800" kern="1200" dirty="0">
                          <a:solidFill>
                            <a:schemeClr val="dk1"/>
                          </a:solidFill>
                          <a:latin typeface="+mn-lt"/>
                          <a:ea typeface="+mn-ea"/>
                          <a:cs typeface="+mn-cs"/>
                        </a:rPr>
                        <a:t> 2020</a:t>
                      </a:r>
                      <a:endParaRPr lang="en-IL" sz="1800" kern="1200" dirty="0">
                        <a:solidFill>
                          <a:schemeClr val="dk1"/>
                        </a:solidFill>
                        <a:latin typeface="+mn-lt"/>
                        <a:ea typeface="+mn-ea"/>
                        <a:cs typeface="+mn-cs"/>
                      </a:endParaRPr>
                    </a:p>
                  </a:txBody>
                  <a:tcPr/>
                </a:tc>
                <a:tc>
                  <a:txBody>
                    <a:bodyPr/>
                    <a:lstStyle/>
                    <a:p>
                      <a:r>
                        <a:rPr lang="en-IL" sz="1800" kern="1200" dirty="0">
                          <a:solidFill>
                            <a:schemeClr val="dk1"/>
                          </a:solidFill>
                          <a:latin typeface="+mn-lt"/>
                          <a:ea typeface="+mn-ea"/>
                          <a:cs typeface="+mn-cs"/>
                        </a:rPr>
                        <a:t>02/</a:t>
                      </a:r>
                      <a:r>
                        <a:rPr lang="en-IL" sz="1800" kern="1200" dirty="0">
                          <a:solidFill>
                            <a:srgbClr val="FF0000"/>
                          </a:solidFill>
                          <a:latin typeface="+mn-lt"/>
                          <a:ea typeface="+mn-ea"/>
                          <a:cs typeface="+mn-cs"/>
                        </a:rPr>
                        <a:t>02/</a:t>
                      </a:r>
                    </a:p>
                  </a:txBody>
                  <a:tcPr/>
                </a:tc>
                <a:extLst>
                  <a:ext uri="{0D108BD9-81ED-4DB2-BD59-A6C34878D82A}">
                    <a16:rowId xmlns:a16="http://schemas.microsoft.com/office/drawing/2014/main" val="2447728828"/>
                  </a:ext>
                </a:extLst>
              </a:tr>
              <a:tr h="540554">
                <a:tc>
                  <a:txBody>
                    <a:bodyPr/>
                    <a:lstStyle/>
                    <a:p>
                      <a:r>
                        <a:rPr lang="en-IL" sz="1800" kern="1200" dirty="0">
                          <a:solidFill>
                            <a:schemeClr val="dk1"/>
                          </a:solidFill>
                          <a:latin typeface="+mn-lt"/>
                          <a:ea typeface="+mn-ea"/>
                          <a:cs typeface="+mn-cs"/>
                        </a:rPr>
                        <a:t>3</a:t>
                      </a:r>
                    </a:p>
                  </a:txBody>
                  <a:tcPr/>
                </a:tc>
                <a:tc>
                  <a:txBody>
                    <a:bodyPr/>
                    <a:lstStyle/>
                    <a:p>
                      <a:r>
                        <a:rPr lang="en-US" sz="1800" kern="1200" dirty="0">
                          <a:solidFill>
                            <a:schemeClr val="dk1"/>
                          </a:solidFill>
                          <a:latin typeface="+mn-lt"/>
                          <a:ea typeface="+mn-ea"/>
                          <a:cs typeface="+mn-cs"/>
                        </a:rPr>
                        <a:t>Sunday, the 2nd of February </a:t>
                      </a:r>
                      <a:r>
                        <a:rPr lang="en-US" sz="1800" kern="1200" dirty="0">
                          <a:solidFill>
                            <a:srgbClr val="FF0000"/>
                          </a:solidFill>
                          <a:latin typeface="+mn-lt"/>
                          <a:ea typeface="+mn-ea"/>
                          <a:cs typeface="+mn-cs"/>
                        </a:rPr>
                        <a:t>2020</a:t>
                      </a:r>
                      <a:endParaRPr lang="en-IL" sz="1800" kern="1200" dirty="0">
                        <a:solidFill>
                          <a:srgbClr val="FF0000"/>
                        </a:solidFill>
                        <a:latin typeface="+mn-lt"/>
                        <a:ea typeface="+mn-ea"/>
                        <a:cs typeface="+mn-cs"/>
                      </a:endParaRPr>
                    </a:p>
                    <a:p>
                      <a:endParaRPr lang="en-IL" sz="1800" kern="1200" dirty="0">
                        <a:solidFill>
                          <a:schemeClr val="dk1"/>
                        </a:solidFill>
                        <a:latin typeface="+mn-lt"/>
                        <a:ea typeface="+mn-ea"/>
                        <a:cs typeface="+mn-cs"/>
                      </a:endParaRPr>
                    </a:p>
                  </a:txBody>
                  <a:tcPr/>
                </a:tc>
                <a:tc>
                  <a:txBody>
                    <a:bodyPr/>
                    <a:lstStyle/>
                    <a:p>
                      <a:r>
                        <a:rPr lang="en-IL" sz="1800" kern="1200" dirty="0">
                          <a:solidFill>
                            <a:schemeClr val="dk1"/>
                          </a:solidFill>
                          <a:latin typeface="+mn-lt"/>
                          <a:ea typeface="+mn-ea"/>
                          <a:cs typeface="+mn-cs"/>
                        </a:rPr>
                        <a:t>02/02/</a:t>
                      </a:r>
                      <a:r>
                        <a:rPr lang="en-IL" sz="1800" kern="1200" dirty="0">
                          <a:solidFill>
                            <a:srgbClr val="FF0000"/>
                          </a:solidFill>
                          <a:latin typeface="+mn-lt"/>
                          <a:ea typeface="+mn-ea"/>
                          <a:cs typeface="+mn-cs"/>
                        </a:rPr>
                        <a:t>2020</a:t>
                      </a:r>
                    </a:p>
                  </a:txBody>
                  <a:tcPr/>
                </a:tc>
                <a:extLst>
                  <a:ext uri="{0D108BD9-81ED-4DB2-BD59-A6C34878D82A}">
                    <a16:rowId xmlns:a16="http://schemas.microsoft.com/office/drawing/2014/main" val="3300841319"/>
                  </a:ext>
                </a:extLst>
              </a:tr>
            </a:tbl>
          </a:graphicData>
        </a:graphic>
      </p:graphicFrame>
    </p:spTree>
    <p:extLst>
      <p:ext uri="{BB962C8B-B14F-4D97-AF65-F5344CB8AC3E}">
        <p14:creationId xmlns:p14="http://schemas.microsoft.com/office/powerpoint/2010/main" val="1860836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C2D7-AFB9-EF42-BB42-6D8354C90954}"/>
              </a:ext>
            </a:extLst>
          </p:cNvPr>
          <p:cNvSpPr>
            <a:spLocks noGrp="1"/>
          </p:cNvSpPr>
          <p:nvPr>
            <p:ph type="title"/>
          </p:nvPr>
        </p:nvSpPr>
        <p:spPr/>
        <p:txBody>
          <a:bodyPr/>
          <a:lstStyle/>
          <a:p>
            <a:r>
              <a:rPr lang="en-IL" dirty="0"/>
              <a:t>Slightly More Complex Example</a:t>
            </a:r>
          </a:p>
        </p:txBody>
      </p:sp>
      <p:sp>
        <p:nvSpPr>
          <p:cNvPr id="3" name="Content Placeholder 2">
            <a:extLst>
              <a:ext uri="{FF2B5EF4-FFF2-40B4-BE49-F238E27FC236}">
                <a16:creationId xmlns:a16="http://schemas.microsoft.com/office/drawing/2014/main" id="{A5F38D36-073C-BC43-B201-BECB47BDA42A}"/>
              </a:ext>
            </a:extLst>
          </p:cNvPr>
          <p:cNvSpPr>
            <a:spLocks noGrp="1"/>
          </p:cNvSpPr>
          <p:nvPr>
            <p:ph idx="1"/>
          </p:nvPr>
        </p:nvSpPr>
        <p:spPr/>
        <p:txBody>
          <a:bodyPr>
            <a:normAutofit lnSpcReduction="10000"/>
          </a:bodyPr>
          <a:lstStyle/>
          <a:p>
            <a:pPr marL="0" indent="0">
              <a:buNone/>
            </a:pPr>
            <a:r>
              <a:rPr lang="en-IL" dirty="0"/>
              <a:t>English and Spanish are both SVO, but Spanish is less rigidly so:</a:t>
            </a:r>
          </a:p>
          <a:p>
            <a:endParaRPr lang="en-IL" dirty="0"/>
          </a:p>
          <a:p>
            <a:pPr marL="0" indent="0">
              <a:buNone/>
            </a:pPr>
            <a:endParaRPr lang="en-IL" dirty="0"/>
          </a:p>
          <a:p>
            <a:pPr marL="0" indent="0">
              <a:buNone/>
            </a:pPr>
            <a:endParaRPr lang="en-IL" dirty="0"/>
          </a:p>
          <a:p>
            <a:pPr marL="0" indent="0">
              <a:buNone/>
            </a:pPr>
            <a:endParaRPr lang="en-IL" dirty="0"/>
          </a:p>
          <a:p>
            <a:pPr marL="0" indent="0">
              <a:buNone/>
            </a:pPr>
            <a:endParaRPr lang="en-IL" dirty="0"/>
          </a:p>
          <a:p>
            <a:pPr marL="0" indent="0">
              <a:buNone/>
            </a:pPr>
            <a:endParaRPr lang="en-IL" dirty="0"/>
          </a:p>
          <a:p>
            <a:pPr marL="0" indent="0">
              <a:buNone/>
            </a:pPr>
            <a:r>
              <a:rPr lang="en-IL" dirty="0"/>
              <a:t>A translation function (=DNN) needs to know whether to put the adjective before or after the noun.  This can vary in the same sentence!</a:t>
            </a:r>
          </a:p>
        </p:txBody>
      </p:sp>
      <p:graphicFrame>
        <p:nvGraphicFramePr>
          <p:cNvPr id="4" name="Table 3">
            <a:extLst>
              <a:ext uri="{FF2B5EF4-FFF2-40B4-BE49-F238E27FC236}">
                <a16:creationId xmlns:a16="http://schemas.microsoft.com/office/drawing/2014/main" id="{B0AD2BF2-9164-424D-B690-917C6E7F4A04}"/>
              </a:ext>
            </a:extLst>
          </p:cNvPr>
          <p:cNvGraphicFramePr>
            <a:graphicFrameLocks noGrp="1"/>
          </p:cNvGraphicFramePr>
          <p:nvPr>
            <p:extLst>
              <p:ext uri="{D42A27DB-BD31-4B8C-83A1-F6EECF244321}">
                <p14:modId xmlns:p14="http://schemas.microsoft.com/office/powerpoint/2010/main" val="866541132"/>
              </p:ext>
            </p:extLst>
          </p:nvPr>
        </p:nvGraphicFramePr>
        <p:xfrm>
          <a:off x="1011274" y="2793014"/>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63276039"/>
                    </a:ext>
                  </a:extLst>
                </a:gridCol>
                <a:gridCol w="4064000">
                  <a:extLst>
                    <a:ext uri="{9D8B030D-6E8A-4147-A177-3AD203B41FA5}">
                      <a16:colId xmlns:a16="http://schemas.microsoft.com/office/drawing/2014/main" val="3183840899"/>
                    </a:ext>
                  </a:extLst>
                </a:gridCol>
              </a:tblGrid>
              <a:tr h="370840">
                <a:tc>
                  <a:txBody>
                    <a:bodyPr/>
                    <a:lstStyle/>
                    <a:p>
                      <a:r>
                        <a:rPr lang="en-IL" dirty="0"/>
                        <a:t>English</a:t>
                      </a:r>
                    </a:p>
                  </a:txBody>
                  <a:tcPr/>
                </a:tc>
                <a:tc>
                  <a:txBody>
                    <a:bodyPr/>
                    <a:lstStyle/>
                    <a:p>
                      <a:r>
                        <a:rPr lang="en-IL" dirty="0"/>
                        <a:t>Spanish</a:t>
                      </a:r>
                    </a:p>
                  </a:txBody>
                  <a:tcPr/>
                </a:tc>
                <a:extLst>
                  <a:ext uri="{0D108BD9-81ED-4DB2-BD59-A6C34878D82A}">
                    <a16:rowId xmlns:a16="http://schemas.microsoft.com/office/drawing/2014/main" val="2200049258"/>
                  </a:ext>
                </a:extLst>
              </a:tr>
              <a:tr h="370840">
                <a:tc>
                  <a:txBody>
                    <a:bodyPr/>
                    <a:lstStyle/>
                    <a:p>
                      <a:r>
                        <a:rPr lang="en-IL" dirty="0">
                          <a:solidFill>
                            <a:srgbClr val="FF0000"/>
                          </a:solidFill>
                        </a:rPr>
                        <a:t>Eurpean</a:t>
                      </a:r>
                      <a:r>
                        <a:rPr lang="en-IL" dirty="0"/>
                        <a:t> </a:t>
                      </a:r>
                      <a:r>
                        <a:rPr lang="en-IL" dirty="0">
                          <a:solidFill>
                            <a:srgbClr val="00B050"/>
                          </a:solidFill>
                        </a:rPr>
                        <a:t>Union</a:t>
                      </a:r>
                    </a:p>
                  </a:txBody>
                  <a:tcPr/>
                </a:tc>
                <a:tc>
                  <a:txBody>
                    <a:bodyPr/>
                    <a:lstStyle/>
                    <a:p>
                      <a:r>
                        <a:rPr lang="es-ES" dirty="0">
                          <a:solidFill>
                            <a:srgbClr val="00B050"/>
                          </a:solidFill>
                        </a:rPr>
                        <a:t>Unión</a:t>
                      </a:r>
                      <a:r>
                        <a:rPr lang="es-ES" dirty="0"/>
                        <a:t> </a:t>
                      </a:r>
                      <a:r>
                        <a:rPr lang="es-ES" dirty="0">
                          <a:solidFill>
                            <a:srgbClr val="FF0000"/>
                          </a:solidFill>
                        </a:rPr>
                        <a:t>Europea</a:t>
                      </a:r>
                      <a:endParaRPr lang="en-IL" dirty="0">
                        <a:solidFill>
                          <a:srgbClr val="FF0000"/>
                        </a:solidFill>
                      </a:endParaRPr>
                    </a:p>
                  </a:txBody>
                  <a:tcPr/>
                </a:tc>
                <a:extLst>
                  <a:ext uri="{0D108BD9-81ED-4DB2-BD59-A6C34878D82A}">
                    <a16:rowId xmlns:a16="http://schemas.microsoft.com/office/drawing/2014/main" val="3793543781"/>
                  </a:ext>
                </a:extLst>
              </a:tr>
              <a:tr h="370840">
                <a:tc>
                  <a:txBody>
                    <a:bodyPr/>
                    <a:lstStyle/>
                    <a:p>
                      <a:r>
                        <a:rPr lang="en-IL" dirty="0">
                          <a:solidFill>
                            <a:srgbClr val="FF0000"/>
                          </a:solidFill>
                        </a:rPr>
                        <a:t>Prime</a:t>
                      </a:r>
                      <a:r>
                        <a:rPr lang="en-IL" dirty="0"/>
                        <a:t> </a:t>
                      </a:r>
                      <a:r>
                        <a:rPr lang="en-IL" dirty="0">
                          <a:solidFill>
                            <a:srgbClr val="00B050"/>
                          </a:solidFill>
                        </a:rPr>
                        <a:t>Minister</a:t>
                      </a:r>
                    </a:p>
                  </a:txBody>
                  <a:tcPr/>
                </a:tc>
                <a:tc>
                  <a:txBody>
                    <a:bodyPr/>
                    <a:lstStyle/>
                    <a:p>
                      <a:r>
                        <a:rPr lang="es-ES" dirty="0">
                          <a:solidFill>
                            <a:srgbClr val="FF0000"/>
                          </a:solidFill>
                        </a:rPr>
                        <a:t>Primer</a:t>
                      </a:r>
                      <a:r>
                        <a:rPr lang="es-ES" dirty="0"/>
                        <a:t> </a:t>
                      </a:r>
                      <a:r>
                        <a:rPr lang="es-ES" dirty="0">
                          <a:solidFill>
                            <a:srgbClr val="00B050"/>
                          </a:solidFill>
                        </a:rPr>
                        <a:t>Ministro</a:t>
                      </a:r>
                      <a:endParaRPr lang="en-IL" dirty="0">
                        <a:solidFill>
                          <a:srgbClr val="00B050"/>
                        </a:solidFill>
                      </a:endParaRPr>
                    </a:p>
                  </a:txBody>
                  <a:tcPr/>
                </a:tc>
                <a:extLst>
                  <a:ext uri="{0D108BD9-81ED-4DB2-BD59-A6C34878D82A}">
                    <a16:rowId xmlns:a16="http://schemas.microsoft.com/office/drawing/2014/main" val="3290641582"/>
                  </a:ext>
                </a:extLst>
              </a:tr>
              <a:tr h="370840">
                <a:tc>
                  <a:txBody>
                    <a:bodyPr/>
                    <a:lstStyle/>
                    <a:p>
                      <a:r>
                        <a:rPr lang="en-US" dirty="0">
                          <a:solidFill>
                            <a:srgbClr val="FF0000"/>
                          </a:solidFill>
                        </a:rPr>
                        <a:t>Smart</a:t>
                      </a:r>
                      <a:r>
                        <a:rPr lang="en-US" dirty="0"/>
                        <a:t> </a:t>
                      </a:r>
                      <a:r>
                        <a:rPr lang="en-US" dirty="0">
                          <a:solidFill>
                            <a:srgbClr val="00B050"/>
                          </a:solidFill>
                        </a:rPr>
                        <a:t>child</a:t>
                      </a:r>
                      <a:endParaRPr lang="en-IL" dirty="0">
                        <a:solidFill>
                          <a:srgbClr val="00B050"/>
                        </a:solidFill>
                      </a:endParaRPr>
                    </a:p>
                  </a:txBody>
                  <a:tcPr/>
                </a:tc>
                <a:tc>
                  <a:txBody>
                    <a:bodyPr/>
                    <a:lstStyle/>
                    <a:p>
                      <a:r>
                        <a:rPr lang="es-ES" dirty="0">
                          <a:solidFill>
                            <a:srgbClr val="00B050"/>
                          </a:solidFill>
                        </a:rPr>
                        <a:t>Niño</a:t>
                      </a:r>
                      <a:r>
                        <a:rPr lang="es-ES" dirty="0"/>
                        <a:t> </a:t>
                      </a:r>
                      <a:r>
                        <a:rPr lang="es-ES" dirty="0">
                          <a:solidFill>
                            <a:srgbClr val="FF0000"/>
                          </a:solidFill>
                        </a:rPr>
                        <a:t>inteligente</a:t>
                      </a:r>
                      <a:endParaRPr lang="en-IL" dirty="0">
                        <a:solidFill>
                          <a:srgbClr val="FF0000"/>
                        </a:solidFill>
                      </a:endParaRPr>
                    </a:p>
                  </a:txBody>
                  <a:tcPr/>
                </a:tc>
                <a:extLst>
                  <a:ext uri="{0D108BD9-81ED-4DB2-BD59-A6C34878D82A}">
                    <a16:rowId xmlns:a16="http://schemas.microsoft.com/office/drawing/2014/main" val="465495744"/>
                  </a:ext>
                </a:extLst>
              </a:tr>
              <a:tr h="370840">
                <a:tc>
                  <a:txBody>
                    <a:bodyPr/>
                    <a:lstStyle/>
                    <a:p>
                      <a:r>
                        <a:rPr lang="en-IL" dirty="0">
                          <a:solidFill>
                            <a:srgbClr val="FF0000"/>
                          </a:solidFill>
                        </a:rPr>
                        <a:t>New</a:t>
                      </a:r>
                      <a:r>
                        <a:rPr lang="en-IL" dirty="0"/>
                        <a:t> </a:t>
                      </a:r>
                      <a:r>
                        <a:rPr lang="en-IL" dirty="0">
                          <a:solidFill>
                            <a:srgbClr val="00B050"/>
                          </a:solidFill>
                        </a:rPr>
                        <a:t>York</a:t>
                      </a:r>
                    </a:p>
                  </a:txBody>
                  <a:tcPr/>
                </a:tc>
                <a:tc>
                  <a:txBody>
                    <a:bodyPr/>
                    <a:lstStyle/>
                    <a:p>
                      <a:r>
                        <a:rPr lang="es-ES" dirty="0">
                          <a:solidFill>
                            <a:srgbClr val="FF0000"/>
                          </a:solidFill>
                        </a:rPr>
                        <a:t>Nueva</a:t>
                      </a:r>
                      <a:r>
                        <a:rPr lang="es-ES" dirty="0"/>
                        <a:t> </a:t>
                      </a:r>
                      <a:r>
                        <a:rPr lang="es-ES" dirty="0">
                          <a:solidFill>
                            <a:srgbClr val="00B050"/>
                          </a:solidFill>
                        </a:rPr>
                        <a:t>York</a:t>
                      </a:r>
                      <a:endParaRPr lang="en-IL" dirty="0">
                        <a:solidFill>
                          <a:srgbClr val="00B050"/>
                        </a:solidFill>
                      </a:endParaRPr>
                    </a:p>
                  </a:txBody>
                  <a:tcPr/>
                </a:tc>
                <a:extLst>
                  <a:ext uri="{0D108BD9-81ED-4DB2-BD59-A6C34878D82A}">
                    <a16:rowId xmlns:a16="http://schemas.microsoft.com/office/drawing/2014/main" val="2715511664"/>
                  </a:ext>
                </a:extLst>
              </a:tr>
            </a:tbl>
          </a:graphicData>
        </a:graphic>
      </p:graphicFrame>
    </p:spTree>
    <p:extLst>
      <p:ext uri="{BB962C8B-B14F-4D97-AF65-F5344CB8AC3E}">
        <p14:creationId xmlns:p14="http://schemas.microsoft.com/office/powerpoint/2010/main" val="2186823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8AEB-1EFF-CB44-BE40-D13FE5A3EDCB}"/>
              </a:ext>
            </a:extLst>
          </p:cNvPr>
          <p:cNvSpPr>
            <a:spLocks noGrp="1"/>
          </p:cNvSpPr>
          <p:nvPr>
            <p:ph type="title"/>
          </p:nvPr>
        </p:nvSpPr>
        <p:spPr/>
        <p:txBody>
          <a:bodyPr/>
          <a:lstStyle/>
          <a:p>
            <a:r>
              <a:rPr lang="en-IL" dirty="0"/>
              <a:t>Attention – Implementation (Bahdanau et al., 2015)</a:t>
            </a:r>
          </a:p>
        </p:txBody>
      </p:sp>
      <p:sp>
        <p:nvSpPr>
          <p:cNvPr id="3" name="Content Placeholder 2">
            <a:extLst>
              <a:ext uri="{FF2B5EF4-FFF2-40B4-BE49-F238E27FC236}">
                <a16:creationId xmlns:a16="http://schemas.microsoft.com/office/drawing/2014/main" id="{B5897B6A-8893-FD46-9603-8B2B758F1E63}"/>
              </a:ext>
            </a:extLst>
          </p:cNvPr>
          <p:cNvSpPr>
            <a:spLocks noGrp="1"/>
          </p:cNvSpPr>
          <p:nvPr>
            <p:ph idx="1"/>
          </p:nvPr>
        </p:nvSpPr>
        <p:spPr>
          <a:xfrm>
            <a:off x="838199" y="1825625"/>
            <a:ext cx="4318591" cy="4351338"/>
          </a:xfrm>
        </p:spPr>
        <p:txBody>
          <a:bodyPr>
            <a:normAutofit lnSpcReduction="10000"/>
          </a:bodyPr>
          <a:lstStyle/>
          <a:p>
            <a:r>
              <a:rPr lang="en-US" dirty="0"/>
              <a:t>Bidirectional LSTM for encoding text – going from start to end as well as from end to start</a:t>
            </a:r>
          </a:p>
          <a:p>
            <a:r>
              <a:rPr lang="el-GR" dirty="0"/>
              <a:t>α</a:t>
            </a:r>
            <a:r>
              <a:rPr lang="en-US" baseline="-25000" dirty="0" err="1"/>
              <a:t>i,j</a:t>
            </a:r>
            <a:r>
              <a:rPr lang="en-US" baseline="-25000" dirty="0"/>
              <a:t> </a:t>
            </a:r>
            <a:r>
              <a:rPr lang="en-US" dirty="0"/>
              <a:t>determines how well the vector at input position j is ‘similar’ to output position </a:t>
            </a:r>
            <a:r>
              <a:rPr lang="en-US" dirty="0" err="1"/>
              <a:t>i</a:t>
            </a:r>
            <a:r>
              <a:rPr lang="en-US" dirty="0"/>
              <a:t>.  </a:t>
            </a:r>
          </a:p>
          <a:p>
            <a:r>
              <a:rPr lang="el-GR" dirty="0"/>
              <a:t>α</a:t>
            </a:r>
            <a:r>
              <a:rPr lang="en-US" baseline="-25000" dirty="0" err="1"/>
              <a:t>i,j</a:t>
            </a:r>
            <a:r>
              <a:rPr lang="en-US" baseline="-25000" dirty="0"/>
              <a:t> </a:t>
            </a:r>
            <a:r>
              <a:rPr lang="en-US" dirty="0"/>
              <a:t>is computed by an </a:t>
            </a:r>
            <a:r>
              <a:rPr lang="en-US" i="1" dirty="0"/>
              <a:t>alignment model</a:t>
            </a:r>
            <a:r>
              <a:rPr lang="en-US" dirty="0"/>
              <a:t> (itself a small NN)</a:t>
            </a:r>
          </a:p>
        </p:txBody>
      </p:sp>
      <p:pic>
        <p:nvPicPr>
          <p:cNvPr id="4" name="Picture 3">
            <a:extLst>
              <a:ext uri="{FF2B5EF4-FFF2-40B4-BE49-F238E27FC236}">
                <a16:creationId xmlns:a16="http://schemas.microsoft.com/office/drawing/2014/main" id="{E7CAD8F8-1FE8-C64A-8636-4D3B8EC660DB}"/>
              </a:ext>
            </a:extLst>
          </p:cNvPr>
          <p:cNvPicPr>
            <a:picLocks noChangeAspect="1"/>
          </p:cNvPicPr>
          <p:nvPr/>
        </p:nvPicPr>
        <p:blipFill>
          <a:blip r:embed="rId2"/>
          <a:stretch>
            <a:fillRect/>
          </a:stretch>
        </p:blipFill>
        <p:spPr>
          <a:xfrm>
            <a:off x="5957628" y="1690688"/>
            <a:ext cx="3260799" cy="4126224"/>
          </a:xfrm>
          <a:prstGeom prst="rect">
            <a:avLst/>
          </a:prstGeom>
        </p:spPr>
      </p:pic>
    </p:spTree>
    <p:extLst>
      <p:ext uri="{BB962C8B-B14F-4D97-AF65-F5344CB8AC3E}">
        <p14:creationId xmlns:p14="http://schemas.microsoft.com/office/powerpoint/2010/main" val="2621509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9C3C-12B7-5847-B802-3C29B753B323}"/>
              </a:ext>
            </a:extLst>
          </p:cNvPr>
          <p:cNvSpPr>
            <a:spLocks noGrp="1"/>
          </p:cNvSpPr>
          <p:nvPr>
            <p:ph type="title"/>
          </p:nvPr>
        </p:nvSpPr>
        <p:spPr/>
        <p:txBody>
          <a:bodyPr/>
          <a:lstStyle/>
          <a:p>
            <a:r>
              <a:rPr lang="en-IL" dirty="0"/>
              <a:t>Attention – Make NLP Great Again (MNGA)!</a:t>
            </a:r>
          </a:p>
        </p:txBody>
      </p:sp>
      <p:sp>
        <p:nvSpPr>
          <p:cNvPr id="3" name="Content Placeholder 2">
            <a:extLst>
              <a:ext uri="{FF2B5EF4-FFF2-40B4-BE49-F238E27FC236}">
                <a16:creationId xmlns:a16="http://schemas.microsoft.com/office/drawing/2014/main" id="{3A346574-0727-C745-967D-B8ADED956E50}"/>
              </a:ext>
            </a:extLst>
          </p:cNvPr>
          <p:cNvSpPr>
            <a:spLocks noGrp="1"/>
          </p:cNvSpPr>
          <p:nvPr>
            <p:ph idx="1"/>
          </p:nvPr>
        </p:nvSpPr>
        <p:spPr/>
        <p:txBody>
          <a:bodyPr/>
          <a:lstStyle/>
          <a:p>
            <a:r>
              <a:rPr lang="en-IL" dirty="0"/>
              <a:t>Attention enables a general pattern for fairly effective </a:t>
            </a:r>
            <a:r>
              <a:rPr lang="en-IL" i="1" dirty="0"/>
              <a:t>end-to-end</a:t>
            </a:r>
            <a:r>
              <a:rPr lang="en-IL" dirty="0"/>
              <a:t> NLP:</a:t>
            </a:r>
          </a:p>
          <a:p>
            <a:pPr marL="914400" lvl="1" indent="-457200">
              <a:buFont typeface="+mj-lt"/>
              <a:buAutoNum type="arabicPeriod"/>
            </a:pPr>
            <a:r>
              <a:rPr lang="en-IL" dirty="0"/>
              <a:t>Embed – Inputs to algorithm are indices in vocabulary (produces task-specific embeddings)</a:t>
            </a:r>
          </a:p>
          <a:p>
            <a:pPr marL="914400" lvl="1" indent="-457200">
              <a:buFont typeface="+mj-lt"/>
              <a:buAutoNum type="arabicPeriod"/>
            </a:pPr>
            <a:r>
              <a:rPr lang="en-IL" dirty="0"/>
              <a:t>Encode – Use RNN (often BiDi LSTM) for contextualizing embeddings</a:t>
            </a:r>
          </a:p>
          <a:p>
            <a:pPr marL="914400" lvl="1" indent="-457200">
              <a:buFont typeface="+mj-lt"/>
              <a:buAutoNum type="arabicPeriod"/>
            </a:pPr>
            <a:r>
              <a:rPr lang="en-IL" dirty="0"/>
              <a:t>Attend – Apply attention to contextual embeddings</a:t>
            </a:r>
          </a:p>
          <a:p>
            <a:pPr marL="914400" lvl="1" indent="-457200">
              <a:buFont typeface="+mj-lt"/>
              <a:buAutoNum type="arabicPeriod"/>
            </a:pPr>
            <a:r>
              <a:rPr lang="en-IL" dirty="0"/>
              <a:t>Predict – Classifier on top the attention vector</a:t>
            </a:r>
          </a:p>
          <a:p>
            <a:r>
              <a:rPr lang="en-IL" dirty="0"/>
              <a:t>Still very relevant approach!</a:t>
            </a:r>
          </a:p>
        </p:txBody>
      </p:sp>
    </p:spTree>
    <p:extLst>
      <p:ext uri="{BB962C8B-B14F-4D97-AF65-F5344CB8AC3E}">
        <p14:creationId xmlns:p14="http://schemas.microsoft.com/office/powerpoint/2010/main" val="1881470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EAE6-0E56-E14E-9A4C-5F931249B01D}"/>
              </a:ext>
            </a:extLst>
          </p:cNvPr>
          <p:cNvSpPr>
            <a:spLocks noGrp="1"/>
          </p:cNvSpPr>
          <p:nvPr>
            <p:ph type="title"/>
          </p:nvPr>
        </p:nvSpPr>
        <p:spPr/>
        <p:txBody>
          <a:bodyPr/>
          <a:lstStyle/>
          <a:p>
            <a:r>
              <a:rPr lang="en-IL" dirty="0"/>
              <a:t>Attention – Pytorch Implementation</a:t>
            </a:r>
          </a:p>
        </p:txBody>
      </p:sp>
      <p:sp>
        <p:nvSpPr>
          <p:cNvPr id="3" name="Content Placeholder 2">
            <a:extLst>
              <a:ext uri="{FF2B5EF4-FFF2-40B4-BE49-F238E27FC236}">
                <a16:creationId xmlns:a16="http://schemas.microsoft.com/office/drawing/2014/main" id="{6F159E61-74B9-CB41-B04C-594BD9C70003}"/>
              </a:ext>
            </a:extLst>
          </p:cNvPr>
          <p:cNvSpPr>
            <a:spLocks noGrp="1"/>
          </p:cNvSpPr>
          <p:nvPr>
            <p:ph idx="1"/>
          </p:nvPr>
        </p:nvSpPr>
        <p:spPr>
          <a:xfrm>
            <a:off x="4234543" y="2968625"/>
            <a:ext cx="3439886" cy="1080861"/>
          </a:xfrm>
        </p:spPr>
        <p:txBody>
          <a:bodyPr>
            <a:noAutofit/>
          </a:bodyPr>
          <a:lstStyle/>
          <a:p>
            <a:pPr marL="0" indent="0">
              <a:buNone/>
            </a:pPr>
            <a:r>
              <a:rPr lang="en-IL" sz="7200" dirty="0"/>
              <a:t>DEMO</a:t>
            </a:r>
          </a:p>
        </p:txBody>
      </p:sp>
    </p:spTree>
    <p:extLst>
      <p:ext uri="{BB962C8B-B14F-4D97-AF65-F5344CB8AC3E}">
        <p14:creationId xmlns:p14="http://schemas.microsoft.com/office/powerpoint/2010/main" val="1006155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CB21-F1F1-EF47-B7A3-DB2BB2799AE3}"/>
              </a:ext>
            </a:extLst>
          </p:cNvPr>
          <p:cNvSpPr>
            <a:spLocks noGrp="1"/>
          </p:cNvSpPr>
          <p:nvPr>
            <p:ph type="title"/>
          </p:nvPr>
        </p:nvSpPr>
        <p:spPr/>
        <p:txBody>
          <a:bodyPr/>
          <a:lstStyle/>
          <a:p>
            <a:r>
              <a:rPr lang="en-IL" dirty="0"/>
              <a:t>Nice, but…</a:t>
            </a:r>
          </a:p>
        </p:txBody>
      </p:sp>
      <p:sp>
        <p:nvSpPr>
          <p:cNvPr id="3" name="Content Placeholder 2">
            <a:extLst>
              <a:ext uri="{FF2B5EF4-FFF2-40B4-BE49-F238E27FC236}">
                <a16:creationId xmlns:a16="http://schemas.microsoft.com/office/drawing/2014/main" id="{508B6A6D-C70A-AC4C-A4F8-0ACC3750D943}"/>
              </a:ext>
            </a:extLst>
          </p:cNvPr>
          <p:cNvSpPr>
            <a:spLocks noGrp="1"/>
          </p:cNvSpPr>
          <p:nvPr>
            <p:ph idx="1"/>
          </p:nvPr>
        </p:nvSpPr>
        <p:spPr/>
        <p:txBody>
          <a:bodyPr/>
          <a:lstStyle/>
          <a:p>
            <a:r>
              <a:rPr lang="en-IL" dirty="0"/>
              <a:t>This kind of pattern uses LSTMs, which are a type of RNN</a:t>
            </a:r>
          </a:p>
          <a:p>
            <a:r>
              <a:rPr lang="en-IL" dirty="0"/>
              <a:t>RNNs are inherently serial.  Even on a GPU, they are difficult to parallelize and are a performance hit.</a:t>
            </a:r>
          </a:p>
          <a:p>
            <a:r>
              <a:rPr lang="en-IL" dirty="0"/>
              <a:t>Essentially, using RNNs (LSTMs, GRUs and all of their variants) sets a limit on the size of models that can be trained in a reasonable amount of time.  Bigger is (much) better in this case.</a:t>
            </a:r>
          </a:p>
          <a:p>
            <a:r>
              <a:rPr lang="en-IL" dirty="0"/>
              <a:t>We also discussed t</a:t>
            </a:r>
            <a:r>
              <a:rPr lang="en-US" dirty="0"/>
              <a:t>he</a:t>
            </a:r>
            <a:r>
              <a:rPr lang="en-IL" dirty="0"/>
              <a:t> use of LSTMs for language models - so a limit there also affects our ability to train large LMs.</a:t>
            </a:r>
          </a:p>
        </p:txBody>
      </p:sp>
    </p:spTree>
    <p:extLst>
      <p:ext uri="{BB962C8B-B14F-4D97-AF65-F5344CB8AC3E}">
        <p14:creationId xmlns:p14="http://schemas.microsoft.com/office/powerpoint/2010/main" val="593327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81A9-1350-DB49-B782-EFD822B0DC70}"/>
              </a:ext>
            </a:extLst>
          </p:cNvPr>
          <p:cNvSpPr>
            <a:spLocks noGrp="1"/>
          </p:cNvSpPr>
          <p:nvPr>
            <p:ph type="title"/>
          </p:nvPr>
        </p:nvSpPr>
        <p:spPr/>
        <p:txBody>
          <a:bodyPr/>
          <a:lstStyle/>
          <a:p>
            <a:r>
              <a:rPr lang="en-IL" dirty="0"/>
              <a:t>Getting Rid of RNNs</a:t>
            </a:r>
          </a:p>
        </p:txBody>
      </p:sp>
      <p:sp>
        <p:nvSpPr>
          <p:cNvPr id="3" name="Content Placeholder 2">
            <a:extLst>
              <a:ext uri="{FF2B5EF4-FFF2-40B4-BE49-F238E27FC236}">
                <a16:creationId xmlns:a16="http://schemas.microsoft.com/office/drawing/2014/main" id="{ED55385E-724C-614F-B7C4-957944659862}"/>
              </a:ext>
            </a:extLst>
          </p:cNvPr>
          <p:cNvSpPr>
            <a:spLocks noGrp="1"/>
          </p:cNvSpPr>
          <p:nvPr>
            <p:ph idx="1"/>
          </p:nvPr>
        </p:nvSpPr>
        <p:spPr/>
        <p:txBody>
          <a:bodyPr>
            <a:normAutofit fontScale="85000" lnSpcReduction="20000"/>
          </a:bodyPr>
          <a:lstStyle/>
          <a:p>
            <a:r>
              <a:rPr lang="en-IL" dirty="0"/>
              <a:t>We used LSTMs (or other RNNs) because of their ability to handle </a:t>
            </a:r>
            <a:r>
              <a:rPr lang="en-IL" i="1" dirty="0"/>
              <a:t>long-term dependencies</a:t>
            </a:r>
            <a:r>
              <a:rPr lang="en-IL" dirty="0"/>
              <a:t>.  I.e.,:</a:t>
            </a:r>
          </a:p>
          <a:p>
            <a:pPr marL="0" indent="0">
              <a:buNone/>
            </a:pPr>
            <a:r>
              <a:rPr lang="en-IL" dirty="0"/>
              <a:t>	The </a:t>
            </a:r>
            <a:r>
              <a:rPr lang="en-IL" dirty="0">
                <a:solidFill>
                  <a:srgbClr val="FFC000"/>
                </a:solidFill>
              </a:rPr>
              <a:t>small cat with the sharp teeth and white ears </a:t>
            </a:r>
            <a:r>
              <a:rPr lang="en-IL" dirty="0"/>
              <a:t>sat on the mat</a:t>
            </a:r>
          </a:p>
          <a:p>
            <a:pPr marL="0" indent="0">
              <a:buNone/>
            </a:pPr>
            <a:endParaRPr lang="en-IL" dirty="0"/>
          </a:p>
          <a:p>
            <a:pPr marL="0" indent="0">
              <a:buNone/>
            </a:pPr>
            <a:endParaRPr lang="en-IL" dirty="0"/>
          </a:p>
          <a:p>
            <a:r>
              <a:rPr lang="en-IL" dirty="0"/>
              <a:t>But we’ve already seen that attention mechanisms can assign weights to vectors based on how much we need them at a particular moment.</a:t>
            </a:r>
          </a:p>
          <a:p>
            <a:r>
              <a:rPr lang="en-IL" dirty="0"/>
              <a:t>So we can do the same thing – only in the context of a single sentence.  For each target words, our context will be the entire sentence and we assign attention scores based on how much each context word affects the target.</a:t>
            </a:r>
          </a:p>
          <a:p>
            <a:r>
              <a:rPr lang="en-IL" dirty="0"/>
              <a:t>This is known as </a:t>
            </a:r>
            <a:r>
              <a:rPr lang="en-IL" i="1" dirty="0"/>
              <a:t>Self-Attention</a:t>
            </a:r>
            <a:r>
              <a:rPr lang="en-IL" dirty="0"/>
              <a:t> – (from </a:t>
            </a:r>
            <a:r>
              <a:rPr lang="en-IL" i="1" dirty="0"/>
              <a:t>Attention is All You Need, Vaswani et al., 2017)</a:t>
            </a:r>
            <a:endParaRPr lang="en-IL" dirty="0"/>
          </a:p>
          <a:p>
            <a:pPr marL="0" indent="0">
              <a:buNone/>
            </a:pPr>
            <a:r>
              <a:rPr lang="en-IL" dirty="0"/>
              <a:t>   </a:t>
            </a:r>
          </a:p>
        </p:txBody>
      </p:sp>
      <p:sp>
        <p:nvSpPr>
          <p:cNvPr id="4" name="Circular Arrow 3">
            <a:extLst>
              <a:ext uri="{FF2B5EF4-FFF2-40B4-BE49-F238E27FC236}">
                <a16:creationId xmlns:a16="http://schemas.microsoft.com/office/drawing/2014/main" id="{78CDCBBC-162A-7246-91F3-CE076EACB5A7}"/>
              </a:ext>
            </a:extLst>
          </p:cNvPr>
          <p:cNvSpPr/>
          <p:nvPr/>
        </p:nvSpPr>
        <p:spPr>
          <a:xfrm rot="11169558">
            <a:off x="2248216" y="1197027"/>
            <a:ext cx="6583117" cy="2806917"/>
          </a:xfrm>
          <a:prstGeom prst="circularArrow">
            <a:avLst>
              <a:gd name="adj1" fmla="val 12500"/>
              <a:gd name="adj2" fmla="val 487166"/>
              <a:gd name="adj3" fmla="val 20457681"/>
              <a:gd name="adj4" fmla="val 10684937"/>
              <a:gd name="adj5" fmla="val 227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Tree>
    <p:extLst>
      <p:ext uri="{BB962C8B-B14F-4D97-AF65-F5344CB8AC3E}">
        <p14:creationId xmlns:p14="http://schemas.microsoft.com/office/powerpoint/2010/main" val="1433050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4441-3FAD-FD4D-AE14-575A91C30387}"/>
              </a:ext>
            </a:extLst>
          </p:cNvPr>
          <p:cNvSpPr>
            <a:spLocks noGrp="1"/>
          </p:cNvSpPr>
          <p:nvPr>
            <p:ph type="title"/>
          </p:nvPr>
        </p:nvSpPr>
        <p:spPr/>
        <p:txBody>
          <a:bodyPr/>
          <a:lstStyle/>
          <a:p>
            <a:r>
              <a:rPr lang="en-IL" dirty="0"/>
              <a:t>The Transformer</a:t>
            </a:r>
          </a:p>
        </p:txBody>
      </p:sp>
      <p:sp>
        <p:nvSpPr>
          <p:cNvPr id="3" name="Content Placeholder 2">
            <a:extLst>
              <a:ext uri="{FF2B5EF4-FFF2-40B4-BE49-F238E27FC236}">
                <a16:creationId xmlns:a16="http://schemas.microsoft.com/office/drawing/2014/main" id="{0E3604A5-D765-964B-A4C4-F2145AC4E618}"/>
              </a:ext>
            </a:extLst>
          </p:cNvPr>
          <p:cNvSpPr>
            <a:spLocks noGrp="1"/>
          </p:cNvSpPr>
          <p:nvPr>
            <p:ph idx="1"/>
          </p:nvPr>
        </p:nvSpPr>
        <p:spPr/>
        <p:txBody>
          <a:bodyPr>
            <a:normAutofit lnSpcReduction="10000"/>
          </a:bodyPr>
          <a:lstStyle/>
          <a:p>
            <a:r>
              <a:rPr lang="en-IL" dirty="0"/>
              <a:t>The </a:t>
            </a:r>
            <a:r>
              <a:rPr lang="en-IL" i="1" dirty="0"/>
              <a:t>Transformer</a:t>
            </a:r>
            <a:r>
              <a:rPr lang="en-IL" dirty="0"/>
              <a:t> is the current SOTA architecture that is used by models such as BERT and GPT-2.  It uses self-attention extensively.</a:t>
            </a:r>
          </a:p>
          <a:p>
            <a:r>
              <a:rPr lang="en-IL" dirty="0"/>
              <a:t>Rather than have a single relationship between target and context words, a transformer </a:t>
            </a:r>
            <a:r>
              <a:rPr lang="en-IL" i="1" dirty="0"/>
              <a:t>block</a:t>
            </a:r>
            <a:r>
              <a:rPr lang="en-IL" dirty="0"/>
              <a:t> has multiple such </a:t>
            </a:r>
            <a:r>
              <a:rPr lang="en-IL" i="1" dirty="0"/>
              <a:t>attention heads</a:t>
            </a:r>
            <a:r>
              <a:rPr lang="en-IL" dirty="0"/>
              <a:t>.  This means that context can be much more complex than previous language models.  </a:t>
            </a:r>
          </a:p>
          <a:p>
            <a:pPr lvl="1"/>
            <a:r>
              <a:rPr lang="en-IL" dirty="0"/>
              <a:t>Since the Transformer was originally designed for NMT, it has both </a:t>
            </a:r>
            <a:r>
              <a:rPr lang="en-IL" i="1" dirty="0"/>
              <a:t>encoder</a:t>
            </a:r>
            <a:r>
              <a:rPr lang="en-IL" dirty="0"/>
              <a:t> and </a:t>
            </a:r>
            <a:r>
              <a:rPr lang="en-IL" i="1" dirty="0"/>
              <a:t>decoder</a:t>
            </a:r>
            <a:r>
              <a:rPr lang="en-IL" dirty="0"/>
              <a:t> type of blocks.    </a:t>
            </a:r>
          </a:p>
          <a:p>
            <a:r>
              <a:rPr lang="en-IL" dirty="0"/>
              <a:t>A transformer-based model often uses multiple such blocks.  Context can then be extremely complex and nuanced, explaining the amazing power such models have in NLP tasks.</a:t>
            </a:r>
          </a:p>
        </p:txBody>
      </p:sp>
    </p:spTree>
    <p:extLst>
      <p:ext uri="{BB962C8B-B14F-4D97-AF65-F5344CB8AC3E}">
        <p14:creationId xmlns:p14="http://schemas.microsoft.com/office/powerpoint/2010/main" val="249413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5E2C-445D-3B4B-8E5E-DD7A9DBFE689}"/>
              </a:ext>
            </a:extLst>
          </p:cNvPr>
          <p:cNvSpPr>
            <a:spLocks noGrp="1"/>
          </p:cNvSpPr>
          <p:nvPr>
            <p:ph type="title"/>
          </p:nvPr>
        </p:nvSpPr>
        <p:spPr/>
        <p:txBody>
          <a:bodyPr/>
          <a:lstStyle/>
          <a:p>
            <a:r>
              <a:rPr lang="en-IL" dirty="0"/>
              <a:t>Components of Natural Language</a:t>
            </a:r>
          </a:p>
        </p:txBody>
      </p:sp>
      <p:sp>
        <p:nvSpPr>
          <p:cNvPr id="3" name="Content Placeholder 2">
            <a:extLst>
              <a:ext uri="{FF2B5EF4-FFF2-40B4-BE49-F238E27FC236}">
                <a16:creationId xmlns:a16="http://schemas.microsoft.com/office/drawing/2014/main" id="{24704E8E-A275-DA4A-B824-E45C237BD8C2}"/>
              </a:ext>
            </a:extLst>
          </p:cNvPr>
          <p:cNvSpPr>
            <a:spLocks noGrp="1"/>
          </p:cNvSpPr>
          <p:nvPr>
            <p:ph idx="1"/>
          </p:nvPr>
        </p:nvSpPr>
        <p:spPr>
          <a:xfrm>
            <a:off x="838200" y="1825625"/>
            <a:ext cx="10515600" cy="4667250"/>
          </a:xfrm>
        </p:spPr>
        <p:txBody>
          <a:bodyPr>
            <a:normAutofit fontScale="77500" lnSpcReduction="20000"/>
          </a:bodyPr>
          <a:lstStyle/>
          <a:p>
            <a:r>
              <a:rPr lang="en-IL" dirty="0"/>
              <a:t>Syntax – </a:t>
            </a:r>
          </a:p>
          <a:p>
            <a:pPr lvl="1"/>
            <a:r>
              <a:rPr lang="en-IL" dirty="0"/>
              <a:t>What is a </a:t>
            </a:r>
            <a:r>
              <a:rPr lang="en-IL" i="1" dirty="0"/>
              <a:t>grammatical</a:t>
            </a:r>
            <a:r>
              <a:rPr lang="en-IL" dirty="0"/>
              <a:t> sentence in the language?</a:t>
            </a:r>
          </a:p>
          <a:p>
            <a:r>
              <a:rPr lang="en-IL" dirty="0"/>
              <a:t>Semantics</a:t>
            </a:r>
          </a:p>
          <a:p>
            <a:pPr lvl="1"/>
            <a:r>
              <a:rPr lang="en-IL" i="1" dirty="0"/>
              <a:t>Compsitionality</a:t>
            </a:r>
            <a:r>
              <a:rPr lang="en-IL" dirty="0"/>
              <a:t> – meaning of sentence built from combining meaning of words </a:t>
            </a:r>
          </a:p>
          <a:p>
            <a:pPr lvl="1"/>
            <a:r>
              <a:rPr lang="en-IL" dirty="0"/>
              <a:t>Interfacing strongly with syntax</a:t>
            </a:r>
          </a:p>
          <a:p>
            <a:pPr lvl="1"/>
            <a:r>
              <a:rPr lang="en-IL" i="1" dirty="0"/>
              <a:t>Bill and Ted’s parents arrived in the house</a:t>
            </a:r>
            <a:r>
              <a:rPr lang="en-IL" dirty="0"/>
              <a:t> (how many people in the house?)</a:t>
            </a:r>
          </a:p>
          <a:p>
            <a:r>
              <a:rPr lang="en-IL" dirty="0"/>
              <a:t>Phonology</a:t>
            </a:r>
          </a:p>
          <a:p>
            <a:pPr marL="0" indent="0">
              <a:buNone/>
            </a:pPr>
            <a:endParaRPr lang="en-IL" dirty="0"/>
          </a:p>
          <a:p>
            <a:endParaRPr lang="en-IL" dirty="0"/>
          </a:p>
          <a:p>
            <a:endParaRPr lang="en-IL" dirty="0"/>
          </a:p>
          <a:p>
            <a:endParaRPr lang="en-IL" dirty="0"/>
          </a:p>
          <a:p>
            <a:endParaRPr lang="en-IL" dirty="0"/>
          </a:p>
          <a:p>
            <a:r>
              <a:rPr lang="en-IL" dirty="0"/>
              <a:t>Pragmatics</a:t>
            </a:r>
          </a:p>
          <a:p>
            <a:pPr lvl="1"/>
            <a:r>
              <a:rPr lang="en-IL" dirty="0"/>
              <a:t>That was a </a:t>
            </a:r>
            <a:r>
              <a:rPr lang="en-IL" i="1" dirty="0"/>
              <a:t>great </a:t>
            </a:r>
            <a:r>
              <a:rPr lang="en-IL" dirty="0"/>
              <a:t>movie!  Not!</a:t>
            </a:r>
          </a:p>
        </p:txBody>
      </p:sp>
      <p:graphicFrame>
        <p:nvGraphicFramePr>
          <p:cNvPr id="5" name="Table 4">
            <a:extLst>
              <a:ext uri="{FF2B5EF4-FFF2-40B4-BE49-F238E27FC236}">
                <a16:creationId xmlns:a16="http://schemas.microsoft.com/office/drawing/2014/main" id="{440ED272-2866-844C-A5D4-CBEC5C7BCA45}"/>
              </a:ext>
            </a:extLst>
          </p:cNvPr>
          <p:cNvGraphicFramePr>
            <a:graphicFrameLocks noGrp="1"/>
          </p:cNvGraphicFramePr>
          <p:nvPr>
            <p:extLst>
              <p:ext uri="{D42A27DB-BD31-4B8C-83A1-F6EECF244321}">
                <p14:modId xmlns:p14="http://schemas.microsoft.com/office/powerpoint/2010/main" val="1458264946"/>
              </p:ext>
            </p:extLst>
          </p:nvPr>
        </p:nvGraphicFramePr>
        <p:xfrm>
          <a:off x="1558664" y="4001294"/>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30270056"/>
                    </a:ext>
                  </a:extLst>
                </a:gridCol>
                <a:gridCol w="2709333">
                  <a:extLst>
                    <a:ext uri="{9D8B030D-6E8A-4147-A177-3AD203B41FA5}">
                      <a16:colId xmlns:a16="http://schemas.microsoft.com/office/drawing/2014/main" val="3488914545"/>
                    </a:ext>
                  </a:extLst>
                </a:gridCol>
                <a:gridCol w="2709333">
                  <a:extLst>
                    <a:ext uri="{9D8B030D-6E8A-4147-A177-3AD203B41FA5}">
                      <a16:colId xmlns:a16="http://schemas.microsoft.com/office/drawing/2014/main" val="3535359635"/>
                    </a:ext>
                  </a:extLst>
                </a:gridCol>
              </a:tblGrid>
              <a:tr h="370840">
                <a:tc>
                  <a:txBody>
                    <a:bodyPr/>
                    <a:lstStyle/>
                    <a:p>
                      <a:r>
                        <a:rPr lang="en-IL" dirty="0"/>
                        <a:t>Language</a:t>
                      </a:r>
                    </a:p>
                  </a:txBody>
                  <a:tcPr/>
                </a:tc>
                <a:tc>
                  <a:txBody>
                    <a:bodyPr/>
                    <a:lstStyle/>
                    <a:p>
                      <a:r>
                        <a:rPr lang="en-IL" dirty="0"/>
                        <a:t>Ortography</a:t>
                      </a:r>
                    </a:p>
                  </a:txBody>
                  <a:tcPr/>
                </a:tc>
                <a:tc>
                  <a:txBody>
                    <a:bodyPr/>
                    <a:lstStyle/>
                    <a:p>
                      <a:r>
                        <a:rPr lang="en-IL" dirty="0"/>
                        <a:t>Pronounication</a:t>
                      </a:r>
                    </a:p>
                  </a:txBody>
                  <a:tcPr/>
                </a:tc>
                <a:extLst>
                  <a:ext uri="{0D108BD9-81ED-4DB2-BD59-A6C34878D82A}">
                    <a16:rowId xmlns:a16="http://schemas.microsoft.com/office/drawing/2014/main" val="2954890125"/>
                  </a:ext>
                </a:extLst>
              </a:tr>
              <a:tr h="370840">
                <a:tc>
                  <a:txBody>
                    <a:bodyPr/>
                    <a:lstStyle/>
                    <a:p>
                      <a:r>
                        <a:rPr lang="en-IL" dirty="0"/>
                        <a:t>Hebrew</a:t>
                      </a:r>
                    </a:p>
                  </a:txBody>
                  <a:tcPr/>
                </a:tc>
                <a:tc>
                  <a:txBody>
                    <a:bodyPr/>
                    <a:lstStyle/>
                    <a:p>
                      <a:r>
                        <a:rPr lang="en-IL" dirty="0"/>
                        <a:t>zaken</a:t>
                      </a:r>
                    </a:p>
                  </a:txBody>
                  <a:tcPr/>
                </a:tc>
                <a:tc>
                  <a:txBody>
                    <a:bodyPr/>
                    <a:lstStyle/>
                    <a:p>
                      <a:r>
                        <a:rPr lang="en-US" dirty="0" err="1">
                          <a:latin typeface="Courier" pitchFamily="2" charset="0"/>
                        </a:rPr>
                        <a:t>zaken</a:t>
                      </a:r>
                      <a:endParaRPr lang="en-IL" dirty="0">
                        <a:latin typeface="Courier" pitchFamily="2" charset="0"/>
                      </a:endParaRPr>
                    </a:p>
                  </a:txBody>
                  <a:tcPr/>
                </a:tc>
                <a:extLst>
                  <a:ext uri="{0D108BD9-81ED-4DB2-BD59-A6C34878D82A}">
                    <a16:rowId xmlns:a16="http://schemas.microsoft.com/office/drawing/2014/main" val="4184888502"/>
                  </a:ext>
                </a:extLst>
              </a:tr>
              <a:tr h="370840">
                <a:tc>
                  <a:txBody>
                    <a:bodyPr/>
                    <a:lstStyle/>
                    <a:p>
                      <a:r>
                        <a:rPr lang="en-IL" dirty="0"/>
                        <a:t>Hebrew</a:t>
                      </a:r>
                    </a:p>
                  </a:txBody>
                  <a:tcPr/>
                </a:tc>
                <a:tc>
                  <a:txBody>
                    <a:bodyPr/>
                    <a:lstStyle/>
                    <a:p>
                      <a:r>
                        <a:rPr lang="en-US" dirty="0" err="1"/>
                        <a:t>Zkena</a:t>
                      </a:r>
                      <a:endParaRPr lang="en-IL" dirty="0"/>
                    </a:p>
                  </a:txBody>
                  <a:tcPr/>
                </a:tc>
                <a:tc>
                  <a:txBody>
                    <a:bodyPr/>
                    <a:lstStyle/>
                    <a:p>
                      <a:r>
                        <a:rPr lang="en-US" dirty="0" err="1">
                          <a:latin typeface="Courier" pitchFamily="2" charset="0"/>
                        </a:rPr>
                        <a:t>skena</a:t>
                      </a:r>
                      <a:endParaRPr lang="en-IL" dirty="0">
                        <a:latin typeface="Courier" pitchFamily="2" charset="0"/>
                      </a:endParaRPr>
                    </a:p>
                  </a:txBody>
                  <a:tcPr/>
                </a:tc>
                <a:extLst>
                  <a:ext uri="{0D108BD9-81ED-4DB2-BD59-A6C34878D82A}">
                    <a16:rowId xmlns:a16="http://schemas.microsoft.com/office/drawing/2014/main" val="4211364444"/>
                  </a:ext>
                </a:extLst>
              </a:tr>
              <a:tr h="370840">
                <a:tc>
                  <a:txBody>
                    <a:bodyPr/>
                    <a:lstStyle/>
                    <a:p>
                      <a:r>
                        <a:rPr lang="en-IL" dirty="0"/>
                        <a:t>Hebrew</a:t>
                      </a:r>
                    </a:p>
                  </a:txBody>
                  <a:tcPr/>
                </a:tc>
                <a:tc>
                  <a:txBody>
                    <a:bodyPr/>
                    <a:lstStyle/>
                    <a:p>
                      <a:r>
                        <a:rPr lang="en-IL" dirty="0"/>
                        <a:t>savta</a:t>
                      </a:r>
                    </a:p>
                  </a:txBody>
                  <a:tcPr/>
                </a:tc>
                <a:tc>
                  <a:txBody>
                    <a:bodyPr/>
                    <a:lstStyle/>
                    <a:p>
                      <a:r>
                        <a:rPr lang="en-IL" dirty="0">
                          <a:latin typeface="Courier" pitchFamily="2" charset="0"/>
                        </a:rPr>
                        <a:t>safta</a:t>
                      </a:r>
                    </a:p>
                  </a:txBody>
                  <a:tcPr/>
                </a:tc>
                <a:extLst>
                  <a:ext uri="{0D108BD9-81ED-4DB2-BD59-A6C34878D82A}">
                    <a16:rowId xmlns:a16="http://schemas.microsoft.com/office/drawing/2014/main" val="571539012"/>
                  </a:ext>
                </a:extLst>
              </a:tr>
            </a:tbl>
          </a:graphicData>
        </a:graphic>
      </p:graphicFrame>
    </p:spTree>
    <p:extLst>
      <p:ext uri="{BB962C8B-B14F-4D97-AF65-F5344CB8AC3E}">
        <p14:creationId xmlns:p14="http://schemas.microsoft.com/office/powerpoint/2010/main" val="2764960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D406-BB22-1E4A-B03E-B72B0C1CE279}"/>
              </a:ext>
            </a:extLst>
          </p:cNvPr>
          <p:cNvSpPr>
            <a:spLocks noGrp="1"/>
          </p:cNvSpPr>
          <p:nvPr>
            <p:ph type="title"/>
          </p:nvPr>
        </p:nvSpPr>
        <p:spPr/>
        <p:txBody>
          <a:bodyPr/>
          <a:lstStyle/>
          <a:p>
            <a:r>
              <a:rPr lang="en-US" dirty="0"/>
              <a:t>Bidirectional Encoder Representations from Transformers - BERT</a:t>
            </a:r>
            <a:endParaRPr lang="en-IL" dirty="0"/>
          </a:p>
        </p:txBody>
      </p:sp>
      <p:sp>
        <p:nvSpPr>
          <p:cNvPr id="3" name="Content Placeholder 2">
            <a:extLst>
              <a:ext uri="{FF2B5EF4-FFF2-40B4-BE49-F238E27FC236}">
                <a16:creationId xmlns:a16="http://schemas.microsoft.com/office/drawing/2014/main" id="{1CB8371F-585F-4242-8A90-5A071D8EF6AB}"/>
              </a:ext>
            </a:extLst>
          </p:cNvPr>
          <p:cNvSpPr>
            <a:spLocks noGrp="1"/>
          </p:cNvSpPr>
          <p:nvPr>
            <p:ph idx="1"/>
          </p:nvPr>
        </p:nvSpPr>
        <p:spPr/>
        <p:txBody>
          <a:bodyPr>
            <a:normAutofit fontScale="92500" lnSpcReduction="10000"/>
          </a:bodyPr>
          <a:lstStyle/>
          <a:p>
            <a:r>
              <a:rPr lang="en-IL" dirty="0"/>
              <a:t>So now we can finally explain what BERT is: a transformer-based language model for training contextual word embeddings. What makes </a:t>
            </a:r>
            <a:r>
              <a:rPr lang="en-US" dirty="0"/>
              <a:t>it different than other such models?</a:t>
            </a:r>
          </a:p>
          <a:p>
            <a:r>
              <a:rPr lang="en-US" dirty="0"/>
              <a:t>There are 2 parts to BERT’s objective function:</a:t>
            </a:r>
          </a:p>
          <a:p>
            <a:pPr lvl="1"/>
            <a:r>
              <a:rPr lang="en-US" dirty="0"/>
              <a:t>Masked Language Model (MLM) -  rather than just trying to predict the next word in a sequence, BERT uses masking – 15% of all words in the document are randomly removed from anywhere inside their sentence.  In this way, BERT can use a bidirectional context.  Example:</a:t>
            </a:r>
          </a:p>
          <a:p>
            <a:pPr marL="457200" lvl="1" indent="0">
              <a:buNone/>
            </a:pPr>
            <a:r>
              <a:rPr lang="en-US" dirty="0"/>
              <a:t>	</a:t>
            </a:r>
            <a:r>
              <a:rPr lang="en-US" i="1" dirty="0"/>
              <a:t>The [MASK] sat on the mat.</a:t>
            </a:r>
          </a:p>
          <a:p>
            <a:pPr marL="457200" lvl="1" indent="0">
              <a:buNone/>
            </a:pPr>
            <a:endParaRPr lang="en-US" i="1" dirty="0"/>
          </a:p>
          <a:p>
            <a:pPr lvl="1"/>
            <a:r>
              <a:rPr lang="en-US" i="1" dirty="0"/>
              <a:t>Next Sentence Prediction (NSP) – </a:t>
            </a:r>
            <a:r>
              <a:rPr lang="en-US" dirty="0"/>
              <a:t>During training, BERT receives not one, but </a:t>
            </a:r>
            <a:r>
              <a:rPr lang="en-US" i="1" dirty="0"/>
              <a:t>two</a:t>
            </a:r>
            <a:r>
              <a:rPr lang="en-US" dirty="0"/>
              <a:t> sentences.  It then tries to predict whether the second sentence </a:t>
            </a:r>
            <a:r>
              <a:rPr lang="en-US" i="1" dirty="0"/>
              <a:t>follows</a:t>
            </a:r>
            <a:r>
              <a:rPr lang="en-US" dirty="0"/>
              <a:t> the first sentence in the original document.</a:t>
            </a:r>
            <a:endParaRPr lang="en-US" i="1" dirty="0"/>
          </a:p>
          <a:p>
            <a:pPr lvl="1"/>
            <a:endParaRPr lang="en-US" i="1" dirty="0"/>
          </a:p>
          <a:p>
            <a:pPr lvl="1"/>
            <a:endParaRPr lang="en-IL" i="1" dirty="0"/>
          </a:p>
        </p:txBody>
      </p:sp>
    </p:spTree>
    <p:extLst>
      <p:ext uri="{BB962C8B-B14F-4D97-AF65-F5344CB8AC3E}">
        <p14:creationId xmlns:p14="http://schemas.microsoft.com/office/powerpoint/2010/main" val="42353097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1431-E6E1-1E4B-A1B8-6BDCB9528FCF}"/>
              </a:ext>
            </a:extLst>
          </p:cNvPr>
          <p:cNvSpPr>
            <a:spLocks noGrp="1"/>
          </p:cNvSpPr>
          <p:nvPr>
            <p:ph type="title"/>
          </p:nvPr>
        </p:nvSpPr>
        <p:spPr/>
        <p:txBody>
          <a:bodyPr/>
          <a:lstStyle/>
          <a:p>
            <a:r>
              <a:rPr lang="en-IL" dirty="0"/>
              <a:t>Using BERT in Practice (1)</a:t>
            </a:r>
          </a:p>
        </p:txBody>
      </p:sp>
      <p:sp>
        <p:nvSpPr>
          <p:cNvPr id="3" name="Content Placeholder 2">
            <a:extLst>
              <a:ext uri="{FF2B5EF4-FFF2-40B4-BE49-F238E27FC236}">
                <a16:creationId xmlns:a16="http://schemas.microsoft.com/office/drawing/2014/main" id="{1A96783F-5A6F-0541-8F2C-B932E431091D}"/>
              </a:ext>
            </a:extLst>
          </p:cNvPr>
          <p:cNvSpPr>
            <a:spLocks noGrp="1"/>
          </p:cNvSpPr>
          <p:nvPr>
            <p:ph idx="1"/>
          </p:nvPr>
        </p:nvSpPr>
        <p:spPr/>
        <p:txBody>
          <a:bodyPr/>
          <a:lstStyle/>
          <a:p>
            <a:r>
              <a:rPr lang="en-IL" dirty="0"/>
              <a:t>Do you actually </a:t>
            </a:r>
            <a:r>
              <a:rPr lang="en-IL" i="1" dirty="0"/>
              <a:t>need</a:t>
            </a:r>
            <a:r>
              <a:rPr lang="en-IL" dirty="0"/>
              <a:t> BERT?</a:t>
            </a:r>
          </a:p>
          <a:p>
            <a:pPr lvl="1"/>
            <a:r>
              <a:rPr lang="en-IL" dirty="0"/>
              <a:t>Embed/Encode/Attend/Predict still works quite well</a:t>
            </a:r>
          </a:p>
          <a:p>
            <a:pPr lvl="1"/>
            <a:r>
              <a:rPr lang="en-IL" dirty="0"/>
              <a:t>Time-to-market is important</a:t>
            </a:r>
          </a:p>
          <a:p>
            <a:r>
              <a:rPr lang="en-IL" dirty="0"/>
              <a:t>Do you have </a:t>
            </a:r>
            <a:r>
              <a:rPr lang="en-IL" i="1" dirty="0"/>
              <a:t>enough data</a:t>
            </a:r>
            <a:r>
              <a:rPr lang="en-IL" dirty="0"/>
              <a:t> for BERT?</a:t>
            </a:r>
          </a:p>
          <a:p>
            <a:r>
              <a:rPr lang="en-IL" dirty="0"/>
              <a:t>Do you have </a:t>
            </a:r>
            <a:r>
              <a:rPr lang="en-IL" i="1" dirty="0"/>
              <a:t>enough compute</a:t>
            </a:r>
            <a:r>
              <a:rPr lang="en-IL" dirty="0"/>
              <a:t> for BERT?</a:t>
            </a:r>
          </a:p>
        </p:txBody>
      </p:sp>
    </p:spTree>
    <p:extLst>
      <p:ext uri="{BB962C8B-B14F-4D97-AF65-F5344CB8AC3E}">
        <p14:creationId xmlns:p14="http://schemas.microsoft.com/office/powerpoint/2010/main" val="1161582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1431-E6E1-1E4B-A1B8-6BDCB9528FCF}"/>
              </a:ext>
            </a:extLst>
          </p:cNvPr>
          <p:cNvSpPr>
            <a:spLocks noGrp="1"/>
          </p:cNvSpPr>
          <p:nvPr>
            <p:ph type="title"/>
          </p:nvPr>
        </p:nvSpPr>
        <p:spPr/>
        <p:txBody>
          <a:bodyPr/>
          <a:lstStyle/>
          <a:p>
            <a:r>
              <a:rPr lang="en-IL" dirty="0"/>
              <a:t>Using BERT in Practice (2)</a:t>
            </a:r>
          </a:p>
        </p:txBody>
      </p:sp>
      <p:sp>
        <p:nvSpPr>
          <p:cNvPr id="3" name="Content Placeholder 2">
            <a:extLst>
              <a:ext uri="{FF2B5EF4-FFF2-40B4-BE49-F238E27FC236}">
                <a16:creationId xmlns:a16="http://schemas.microsoft.com/office/drawing/2014/main" id="{1A96783F-5A6F-0541-8F2C-B932E431091D}"/>
              </a:ext>
            </a:extLst>
          </p:cNvPr>
          <p:cNvSpPr>
            <a:spLocks noGrp="1"/>
          </p:cNvSpPr>
          <p:nvPr>
            <p:ph idx="1"/>
          </p:nvPr>
        </p:nvSpPr>
        <p:spPr/>
        <p:txBody>
          <a:bodyPr/>
          <a:lstStyle/>
          <a:p>
            <a:r>
              <a:rPr lang="en-IL" dirty="0"/>
              <a:t>There are 2 stages to training a BERT model:</a:t>
            </a:r>
          </a:p>
          <a:p>
            <a:pPr marL="514350" indent="-514350">
              <a:buAutoNum type="arabicPeriod"/>
            </a:pPr>
            <a:r>
              <a:rPr lang="en-IL" dirty="0"/>
              <a:t>Pre-training - this is the ‘heavy-duty’ part of the training.  Massive amounts of data and compute power are required, as during this phase the language model is built.  The ’base’ version of BERT contains 110 million parameters, while the ‘large’ version contains 345 million.</a:t>
            </a:r>
          </a:p>
          <a:p>
            <a:pPr marL="514350" indent="-514350">
              <a:buAutoNum type="arabicPeriod"/>
            </a:pPr>
            <a:r>
              <a:rPr lang="en-IL" dirty="0"/>
              <a:t>Fine-Tuning – during this phase the contextual embeddings are adjusted to fit a specific task – classification, question answering, etc.  While still computationally intensive, this stage is far less demanding than the pre-training phase.</a:t>
            </a:r>
          </a:p>
        </p:txBody>
      </p:sp>
    </p:spTree>
    <p:extLst>
      <p:ext uri="{BB962C8B-B14F-4D97-AF65-F5344CB8AC3E}">
        <p14:creationId xmlns:p14="http://schemas.microsoft.com/office/powerpoint/2010/main" val="422656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74CA-7D07-6541-B436-70C081A14E05}"/>
              </a:ext>
            </a:extLst>
          </p:cNvPr>
          <p:cNvSpPr>
            <a:spLocks noGrp="1"/>
          </p:cNvSpPr>
          <p:nvPr>
            <p:ph type="title"/>
          </p:nvPr>
        </p:nvSpPr>
        <p:spPr/>
        <p:txBody>
          <a:bodyPr/>
          <a:lstStyle/>
          <a:p>
            <a:r>
              <a:rPr lang="en-IL" dirty="0"/>
              <a:t>Principles and Parameters</a:t>
            </a:r>
          </a:p>
        </p:txBody>
      </p:sp>
      <p:sp>
        <p:nvSpPr>
          <p:cNvPr id="3" name="Content Placeholder 2">
            <a:extLst>
              <a:ext uri="{FF2B5EF4-FFF2-40B4-BE49-F238E27FC236}">
                <a16:creationId xmlns:a16="http://schemas.microsoft.com/office/drawing/2014/main" id="{A9D2E0AE-7C7D-BE48-AE6F-E5196A059AC5}"/>
              </a:ext>
            </a:extLst>
          </p:cNvPr>
          <p:cNvSpPr>
            <a:spLocks noGrp="1"/>
          </p:cNvSpPr>
          <p:nvPr>
            <p:ph idx="1"/>
          </p:nvPr>
        </p:nvSpPr>
        <p:spPr/>
        <p:txBody>
          <a:bodyPr/>
          <a:lstStyle/>
          <a:p>
            <a:r>
              <a:rPr lang="en-IL" dirty="0"/>
              <a:t>Theory in Linguistics (Chomsky &amp; Lasnik)</a:t>
            </a:r>
          </a:p>
          <a:p>
            <a:r>
              <a:rPr lang="en-IL" dirty="0"/>
              <a:t>Languages are composed of general </a:t>
            </a:r>
            <a:r>
              <a:rPr lang="en-IL" i="1" dirty="0"/>
              <a:t>principles</a:t>
            </a:r>
            <a:r>
              <a:rPr lang="en-IL" dirty="0"/>
              <a:t>, where each principle can have different </a:t>
            </a:r>
            <a:r>
              <a:rPr lang="en-IL" i="1" dirty="0"/>
              <a:t>parameter values</a:t>
            </a:r>
          </a:p>
          <a:p>
            <a:pPr lvl="1"/>
            <a:r>
              <a:rPr lang="en-IL" dirty="0"/>
              <a:t>Big debate – are we born with the principles built-in to the brain?</a:t>
            </a:r>
          </a:p>
          <a:p>
            <a:r>
              <a:rPr lang="en-IL" dirty="0"/>
              <a:t>So, in Python:</a:t>
            </a:r>
          </a:p>
          <a:p>
            <a:endParaRPr lang="en-IL" dirty="0"/>
          </a:p>
          <a:p>
            <a:pPr marL="0" indent="0">
              <a:buNone/>
            </a:pPr>
            <a:r>
              <a:rPr lang="en-IL" dirty="0">
                <a:latin typeface="Courier" pitchFamily="2" charset="0"/>
              </a:rPr>
              <a:t>my_language = Language(principle1 = parameter1, principle2 = parameter2, …)</a:t>
            </a:r>
          </a:p>
          <a:p>
            <a:endParaRPr lang="en-IL" dirty="0"/>
          </a:p>
        </p:txBody>
      </p:sp>
    </p:spTree>
    <p:extLst>
      <p:ext uri="{BB962C8B-B14F-4D97-AF65-F5344CB8AC3E}">
        <p14:creationId xmlns:p14="http://schemas.microsoft.com/office/powerpoint/2010/main" val="206010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FF47-E2A9-BE4E-98CD-DBDD4A4E9AF8}"/>
              </a:ext>
            </a:extLst>
          </p:cNvPr>
          <p:cNvSpPr>
            <a:spLocks noGrp="1"/>
          </p:cNvSpPr>
          <p:nvPr>
            <p:ph type="title"/>
          </p:nvPr>
        </p:nvSpPr>
        <p:spPr/>
        <p:txBody>
          <a:bodyPr/>
          <a:lstStyle/>
          <a:p>
            <a:r>
              <a:rPr lang="en-IL" dirty="0"/>
              <a:t>Some Examples</a:t>
            </a:r>
          </a:p>
        </p:txBody>
      </p:sp>
      <p:sp>
        <p:nvSpPr>
          <p:cNvPr id="3" name="Text Placeholder 2">
            <a:extLst>
              <a:ext uri="{FF2B5EF4-FFF2-40B4-BE49-F238E27FC236}">
                <a16:creationId xmlns:a16="http://schemas.microsoft.com/office/drawing/2014/main" id="{3085C658-661C-A14E-94C5-D34C3B270DCF}"/>
              </a:ext>
            </a:extLst>
          </p:cNvPr>
          <p:cNvSpPr>
            <a:spLocks noGrp="1"/>
          </p:cNvSpPr>
          <p:nvPr>
            <p:ph type="body" idx="1"/>
          </p:nvPr>
        </p:nvSpPr>
        <p:spPr/>
        <p:txBody>
          <a:bodyPr/>
          <a:lstStyle/>
          <a:p>
            <a:endParaRPr lang="en-IL"/>
          </a:p>
        </p:txBody>
      </p:sp>
    </p:spTree>
    <p:extLst>
      <p:ext uri="{BB962C8B-B14F-4D97-AF65-F5344CB8AC3E}">
        <p14:creationId xmlns:p14="http://schemas.microsoft.com/office/powerpoint/2010/main" val="354687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64C0-B9DA-0D48-86FC-F0286DCB0E32}"/>
              </a:ext>
            </a:extLst>
          </p:cNvPr>
          <p:cNvSpPr>
            <a:spLocks noGrp="1"/>
          </p:cNvSpPr>
          <p:nvPr>
            <p:ph type="title"/>
          </p:nvPr>
        </p:nvSpPr>
        <p:spPr/>
        <p:txBody>
          <a:bodyPr/>
          <a:lstStyle/>
          <a:p>
            <a:r>
              <a:rPr lang="en-IL" dirty="0"/>
              <a:t>Principle:  Word Order (1)</a:t>
            </a:r>
          </a:p>
        </p:txBody>
      </p:sp>
      <p:sp>
        <p:nvSpPr>
          <p:cNvPr id="3" name="Content Placeholder 2">
            <a:extLst>
              <a:ext uri="{FF2B5EF4-FFF2-40B4-BE49-F238E27FC236}">
                <a16:creationId xmlns:a16="http://schemas.microsoft.com/office/drawing/2014/main" id="{AF5041AE-8135-D74F-9081-102B3B3268E2}"/>
              </a:ext>
            </a:extLst>
          </p:cNvPr>
          <p:cNvSpPr>
            <a:spLocks noGrp="1"/>
          </p:cNvSpPr>
          <p:nvPr>
            <p:ph idx="1"/>
          </p:nvPr>
        </p:nvSpPr>
        <p:spPr/>
        <p:txBody>
          <a:bodyPr>
            <a:normAutofit/>
          </a:bodyPr>
          <a:lstStyle/>
          <a:p>
            <a:pPr marL="0" indent="0">
              <a:buNone/>
            </a:pPr>
            <a:r>
              <a:rPr lang="en-IL" dirty="0">
                <a:latin typeface="Courier" pitchFamily="2" charset="0"/>
              </a:rPr>
              <a:t>english = Language(word_order = WordOrder.SVO)</a:t>
            </a:r>
          </a:p>
          <a:p>
            <a:pPr marL="0" indent="0">
              <a:buNone/>
            </a:pPr>
            <a:r>
              <a:rPr lang="en-US" dirty="0">
                <a:latin typeface="Courier" pitchFamily="2" charset="0"/>
              </a:rPr>
              <a:t>a</a:t>
            </a:r>
            <a:r>
              <a:rPr lang="en-IL" dirty="0">
                <a:latin typeface="Courier" pitchFamily="2" charset="0"/>
              </a:rPr>
              <a:t>ssert english.is_valid_sentence(‘</a:t>
            </a:r>
            <a:r>
              <a:rPr lang="en-IL" dirty="0">
                <a:solidFill>
                  <a:srgbClr val="00B050"/>
                </a:solidFill>
                <a:latin typeface="Courier" pitchFamily="2" charset="0"/>
              </a:rPr>
              <a:t>John</a:t>
            </a:r>
            <a:r>
              <a:rPr lang="en-IL" dirty="0">
                <a:latin typeface="Courier" pitchFamily="2" charset="0"/>
              </a:rPr>
              <a:t> </a:t>
            </a:r>
            <a:r>
              <a:rPr lang="en-IL" dirty="0">
                <a:solidFill>
                  <a:srgbClr val="FFC000"/>
                </a:solidFill>
                <a:latin typeface="Courier" pitchFamily="2" charset="0"/>
              </a:rPr>
              <a:t>eats</a:t>
            </a:r>
            <a:r>
              <a:rPr lang="en-IL" dirty="0">
                <a:latin typeface="Courier" pitchFamily="2" charset="0"/>
              </a:rPr>
              <a:t> </a:t>
            </a:r>
            <a:r>
              <a:rPr lang="en-IL" dirty="0">
                <a:solidFill>
                  <a:srgbClr val="FF0000"/>
                </a:solidFill>
                <a:latin typeface="Courier" pitchFamily="2" charset="0"/>
              </a:rPr>
              <a:t>apples</a:t>
            </a:r>
            <a:r>
              <a:rPr lang="en-IL" dirty="0">
                <a:latin typeface="Courier" pitchFamily="2" charset="0"/>
              </a:rPr>
              <a:t>’)</a:t>
            </a:r>
          </a:p>
          <a:p>
            <a:pPr marL="0" indent="0">
              <a:buNone/>
            </a:pPr>
            <a:endParaRPr lang="es-ES" dirty="0">
              <a:latin typeface="Courier" pitchFamily="2" charset="0"/>
            </a:endParaRPr>
          </a:p>
          <a:p>
            <a:pPr marL="0" indent="0">
              <a:buNone/>
            </a:pPr>
            <a:r>
              <a:rPr lang="es-ES" dirty="0" err="1">
                <a:latin typeface="Courier" pitchFamily="2" charset="0"/>
              </a:rPr>
              <a:t>japanese</a:t>
            </a:r>
            <a:r>
              <a:rPr lang="es-ES" dirty="0">
                <a:latin typeface="Courier" pitchFamily="2" charset="0"/>
              </a:rPr>
              <a:t> = </a:t>
            </a:r>
            <a:r>
              <a:rPr lang="es-ES" dirty="0" err="1">
                <a:latin typeface="Courier" pitchFamily="2" charset="0"/>
              </a:rPr>
              <a:t>Language</a:t>
            </a:r>
            <a:r>
              <a:rPr lang="es-ES" dirty="0">
                <a:latin typeface="Courier" pitchFamily="2" charset="0"/>
              </a:rPr>
              <a:t>(</a:t>
            </a:r>
            <a:r>
              <a:rPr lang="es-ES" dirty="0" err="1">
                <a:latin typeface="Courier" pitchFamily="2" charset="0"/>
              </a:rPr>
              <a:t>word_order</a:t>
            </a:r>
            <a:r>
              <a:rPr lang="es-ES" dirty="0">
                <a:latin typeface="Courier" pitchFamily="2" charset="0"/>
              </a:rPr>
              <a:t> = </a:t>
            </a:r>
            <a:r>
              <a:rPr lang="es-ES" dirty="0" err="1">
                <a:latin typeface="Courier" pitchFamily="2" charset="0"/>
              </a:rPr>
              <a:t>WordOrder.SOV</a:t>
            </a:r>
            <a:r>
              <a:rPr lang="es-ES" dirty="0">
                <a:latin typeface="Courier" pitchFamily="2" charset="0"/>
              </a:rPr>
              <a:t>)</a:t>
            </a:r>
          </a:p>
          <a:p>
            <a:pPr marL="0" indent="0">
              <a:buNone/>
            </a:pPr>
            <a:r>
              <a:rPr lang="es-ES" dirty="0" err="1">
                <a:latin typeface="Courier" pitchFamily="2" charset="0"/>
              </a:rPr>
              <a:t>assert</a:t>
            </a:r>
            <a:r>
              <a:rPr lang="es-ES" dirty="0">
                <a:latin typeface="Courier" pitchFamily="2" charset="0"/>
              </a:rPr>
              <a:t> </a:t>
            </a:r>
            <a:r>
              <a:rPr lang="es-ES" dirty="0" err="1">
                <a:latin typeface="Courier" pitchFamily="2" charset="0"/>
              </a:rPr>
              <a:t>spanish.is_valid_sentence</a:t>
            </a:r>
            <a:r>
              <a:rPr lang="es-ES" dirty="0">
                <a:latin typeface="Courier" pitchFamily="2" charset="0"/>
              </a:rPr>
              <a:t>(‘</a:t>
            </a:r>
            <a:r>
              <a:rPr lang="en-US" dirty="0">
                <a:solidFill>
                  <a:srgbClr val="00B050"/>
                </a:solidFill>
                <a:latin typeface="Courier" pitchFamily="2" charset="0"/>
              </a:rPr>
              <a:t>Jon</a:t>
            </a:r>
            <a:r>
              <a:rPr lang="en-US" dirty="0">
                <a:latin typeface="Courier" pitchFamily="2" charset="0"/>
              </a:rPr>
              <a:t> </a:t>
            </a:r>
            <a:r>
              <a:rPr lang="en-US" dirty="0" err="1">
                <a:latin typeface="Courier" pitchFamily="2" charset="0"/>
              </a:rPr>
              <a:t>wa</a:t>
            </a:r>
            <a:r>
              <a:rPr lang="en-US" dirty="0">
                <a:latin typeface="Courier" pitchFamily="2" charset="0"/>
              </a:rPr>
              <a:t> </a:t>
            </a:r>
            <a:r>
              <a:rPr lang="en-US" dirty="0" err="1">
                <a:solidFill>
                  <a:srgbClr val="FF0000"/>
                </a:solidFill>
                <a:latin typeface="Courier" pitchFamily="2" charset="0"/>
              </a:rPr>
              <a:t>ringo</a:t>
            </a:r>
            <a:r>
              <a:rPr lang="en-US" dirty="0">
                <a:latin typeface="Courier" pitchFamily="2" charset="0"/>
              </a:rPr>
              <a:t> o </a:t>
            </a:r>
            <a:r>
              <a:rPr lang="en-US" dirty="0" err="1">
                <a:solidFill>
                  <a:srgbClr val="FFC000"/>
                </a:solidFill>
                <a:latin typeface="Courier" pitchFamily="2" charset="0"/>
              </a:rPr>
              <a:t>taberu</a:t>
            </a:r>
            <a:r>
              <a:rPr lang="en-US" dirty="0">
                <a:latin typeface="Courier" pitchFamily="2" charset="0"/>
              </a:rPr>
              <a:t>’)</a:t>
            </a:r>
            <a:endParaRPr lang="es-ES" dirty="0">
              <a:latin typeface="Courier" pitchFamily="2" charset="0"/>
            </a:endParaRPr>
          </a:p>
          <a:p>
            <a:pPr marL="0" indent="0">
              <a:buNone/>
            </a:pPr>
            <a:endParaRPr lang="en-IL" dirty="0"/>
          </a:p>
          <a:p>
            <a:pPr marL="0" indent="0">
              <a:buNone/>
            </a:pPr>
            <a:endParaRPr lang="en-IL" dirty="0"/>
          </a:p>
        </p:txBody>
      </p:sp>
    </p:spTree>
    <p:extLst>
      <p:ext uri="{BB962C8B-B14F-4D97-AF65-F5344CB8AC3E}">
        <p14:creationId xmlns:p14="http://schemas.microsoft.com/office/powerpoint/2010/main" val="323468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1628-B2A9-D443-A25B-D23876CE3F4A}"/>
              </a:ext>
            </a:extLst>
          </p:cNvPr>
          <p:cNvSpPr>
            <a:spLocks noGrp="1"/>
          </p:cNvSpPr>
          <p:nvPr>
            <p:ph type="title"/>
          </p:nvPr>
        </p:nvSpPr>
        <p:spPr/>
        <p:txBody>
          <a:bodyPr/>
          <a:lstStyle/>
          <a:p>
            <a:r>
              <a:rPr lang="en-IL" dirty="0"/>
              <a:t>Principle:  Word Order (2)</a:t>
            </a:r>
          </a:p>
        </p:txBody>
      </p:sp>
      <p:graphicFrame>
        <p:nvGraphicFramePr>
          <p:cNvPr id="4" name="Content Placeholder 3">
            <a:extLst>
              <a:ext uri="{FF2B5EF4-FFF2-40B4-BE49-F238E27FC236}">
                <a16:creationId xmlns:a16="http://schemas.microsoft.com/office/drawing/2014/main" id="{F66E88CD-6A13-CB41-9E01-A01D0520442E}"/>
              </a:ext>
            </a:extLst>
          </p:cNvPr>
          <p:cNvGraphicFramePr>
            <a:graphicFrameLocks noGrp="1"/>
          </p:cNvGraphicFramePr>
          <p:nvPr>
            <p:ph idx="1"/>
            <p:extLst>
              <p:ext uri="{D42A27DB-BD31-4B8C-83A1-F6EECF244321}">
                <p14:modId xmlns:p14="http://schemas.microsoft.com/office/powerpoint/2010/main" val="3717705754"/>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1756144">
                  <a:extLst>
                    <a:ext uri="{9D8B030D-6E8A-4147-A177-3AD203B41FA5}">
                      <a16:colId xmlns:a16="http://schemas.microsoft.com/office/drawing/2014/main" val="79808787"/>
                    </a:ext>
                  </a:extLst>
                </a:gridCol>
                <a:gridCol w="5254256">
                  <a:extLst>
                    <a:ext uri="{9D8B030D-6E8A-4147-A177-3AD203B41FA5}">
                      <a16:colId xmlns:a16="http://schemas.microsoft.com/office/drawing/2014/main" val="3479126612"/>
                    </a:ext>
                  </a:extLst>
                </a:gridCol>
                <a:gridCol w="3505200">
                  <a:extLst>
                    <a:ext uri="{9D8B030D-6E8A-4147-A177-3AD203B41FA5}">
                      <a16:colId xmlns:a16="http://schemas.microsoft.com/office/drawing/2014/main" val="2640699856"/>
                    </a:ext>
                  </a:extLst>
                </a:gridCol>
              </a:tblGrid>
              <a:tr h="370840">
                <a:tc>
                  <a:txBody>
                    <a:bodyPr/>
                    <a:lstStyle/>
                    <a:p>
                      <a:r>
                        <a:rPr lang="en-IL" dirty="0"/>
                        <a:t>Word Order</a:t>
                      </a:r>
                    </a:p>
                  </a:txBody>
                  <a:tcPr/>
                </a:tc>
                <a:tc>
                  <a:txBody>
                    <a:bodyPr/>
                    <a:lstStyle/>
                    <a:p>
                      <a:r>
                        <a:rPr lang="en-IL" dirty="0"/>
                        <a:t>Languages</a:t>
                      </a:r>
                    </a:p>
                  </a:txBody>
                  <a:tcPr/>
                </a:tc>
                <a:tc>
                  <a:txBody>
                    <a:bodyPr/>
                    <a:lstStyle/>
                    <a:p>
                      <a:r>
                        <a:rPr lang="en-IL" dirty="0"/>
                        <a:t>Percentage</a:t>
                      </a:r>
                    </a:p>
                  </a:txBody>
                  <a:tcPr/>
                </a:tc>
                <a:extLst>
                  <a:ext uri="{0D108BD9-81ED-4DB2-BD59-A6C34878D82A}">
                    <a16:rowId xmlns:a16="http://schemas.microsoft.com/office/drawing/2014/main" val="664361315"/>
                  </a:ext>
                </a:extLst>
              </a:tr>
              <a:tr h="370840">
                <a:tc>
                  <a:txBody>
                    <a:bodyPr/>
                    <a:lstStyle/>
                    <a:p>
                      <a:r>
                        <a:rPr lang="en-IL" dirty="0"/>
                        <a:t>SOV</a:t>
                      </a:r>
                    </a:p>
                  </a:txBody>
                  <a:tcPr/>
                </a:tc>
                <a:tc>
                  <a:txBody>
                    <a:bodyPr/>
                    <a:lstStyle/>
                    <a:p>
                      <a:r>
                        <a:rPr lang="en-IL" dirty="0"/>
                        <a:t>Urdu, Amharic, Armenian, Kurdish</a:t>
                      </a:r>
                      <a:endParaRPr lang="en-IL" baseline="30000" dirty="0"/>
                    </a:p>
                  </a:txBody>
                  <a:tcPr/>
                </a:tc>
                <a:tc>
                  <a:txBody>
                    <a:bodyPr/>
                    <a:lstStyle/>
                    <a:p>
                      <a:r>
                        <a:rPr lang="en-IL" sz="1800" kern="1200" dirty="0">
                          <a:solidFill>
                            <a:schemeClr val="dk1"/>
                          </a:solidFill>
                          <a:latin typeface="+mn-lt"/>
                          <a:ea typeface="+mn-ea"/>
                          <a:cs typeface="+mn-cs"/>
                        </a:rPr>
                        <a:t>41%</a:t>
                      </a:r>
                    </a:p>
                  </a:txBody>
                  <a:tcPr/>
                </a:tc>
                <a:extLst>
                  <a:ext uri="{0D108BD9-81ED-4DB2-BD59-A6C34878D82A}">
                    <a16:rowId xmlns:a16="http://schemas.microsoft.com/office/drawing/2014/main" val="1168429343"/>
                  </a:ext>
                </a:extLst>
              </a:tr>
              <a:tr h="370840">
                <a:tc>
                  <a:txBody>
                    <a:bodyPr/>
                    <a:lstStyle/>
                    <a:p>
                      <a:r>
                        <a:rPr lang="en-IL" dirty="0"/>
                        <a:t>SVO</a:t>
                      </a:r>
                    </a:p>
                  </a:txBody>
                  <a:tcPr/>
                </a:tc>
                <a:tc>
                  <a:txBody>
                    <a:bodyPr/>
                    <a:lstStyle/>
                    <a:p>
                      <a:r>
                        <a:rPr lang="en-IL" dirty="0"/>
                        <a:t>English, Bulgarian, Mandarin</a:t>
                      </a:r>
                    </a:p>
                  </a:txBody>
                  <a:tcPr/>
                </a:tc>
                <a:tc>
                  <a:txBody>
                    <a:bodyPr/>
                    <a:lstStyle/>
                    <a:p>
                      <a:r>
                        <a:rPr lang="en-IL" dirty="0"/>
                        <a:t>35.4%</a:t>
                      </a:r>
                    </a:p>
                  </a:txBody>
                  <a:tcPr/>
                </a:tc>
                <a:extLst>
                  <a:ext uri="{0D108BD9-81ED-4DB2-BD59-A6C34878D82A}">
                    <a16:rowId xmlns:a16="http://schemas.microsoft.com/office/drawing/2014/main" val="444067321"/>
                  </a:ext>
                </a:extLst>
              </a:tr>
              <a:tr h="370840">
                <a:tc>
                  <a:txBody>
                    <a:bodyPr/>
                    <a:lstStyle/>
                    <a:p>
                      <a:r>
                        <a:rPr lang="en-IL" dirty="0"/>
                        <a:t>VSO</a:t>
                      </a:r>
                    </a:p>
                  </a:txBody>
                  <a:tcPr/>
                </a:tc>
                <a:tc>
                  <a:txBody>
                    <a:bodyPr/>
                    <a:lstStyle/>
                    <a:p>
                      <a:r>
                        <a:rPr lang="en-IL" dirty="0"/>
                        <a:t>Classical Arabic, Biblical Hebrew</a:t>
                      </a:r>
                    </a:p>
                  </a:txBody>
                  <a:tcPr/>
                </a:tc>
                <a:tc>
                  <a:txBody>
                    <a:bodyPr/>
                    <a:lstStyle/>
                    <a:p>
                      <a:r>
                        <a:rPr lang="en-IL" dirty="0"/>
                        <a:t>6.9%</a:t>
                      </a:r>
                    </a:p>
                  </a:txBody>
                  <a:tcPr/>
                </a:tc>
                <a:extLst>
                  <a:ext uri="{0D108BD9-81ED-4DB2-BD59-A6C34878D82A}">
                    <a16:rowId xmlns:a16="http://schemas.microsoft.com/office/drawing/2014/main" val="2242822630"/>
                  </a:ext>
                </a:extLst>
              </a:tr>
              <a:tr h="370840">
                <a:tc>
                  <a:txBody>
                    <a:bodyPr/>
                    <a:lstStyle/>
                    <a:p>
                      <a:r>
                        <a:rPr lang="en-IL" dirty="0"/>
                        <a:t>VOS</a:t>
                      </a:r>
                    </a:p>
                  </a:txBody>
                  <a:tcPr/>
                </a:tc>
                <a:tc>
                  <a:txBody>
                    <a:bodyPr/>
                    <a:lstStyle/>
                    <a:p>
                      <a:r>
                        <a:rPr lang="en-IL" dirty="0"/>
                        <a:t>Many Native-American languages</a:t>
                      </a:r>
                    </a:p>
                  </a:txBody>
                  <a:tcPr/>
                </a:tc>
                <a:tc>
                  <a:txBody>
                    <a:bodyPr/>
                    <a:lstStyle/>
                    <a:p>
                      <a:r>
                        <a:rPr lang="en-IL" dirty="0"/>
                        <a:t>1.8%</a:t>
                      </a:r>
                    </a:p>
                  </a:txBody>
                  <a:tcPr/>
                </a:tc>
                <a:extLst>
                  <a:ext uri="{0D108BD9-81ED-4DB2-BD59-A6C34878D82A}">
                    <a16:rowId xmlns:a16="http://schemas.microsoft.com/office/drawing/2014/main" val="3863125375"/>
                  </a:ext>
                </a:extLst>
              </a:tr>
              <a:tr h="370840">
                <a:tc>
                  <a:txBody>
                    <a:bodyPr/>
                    <a:lstStyle/>
                    <a:p>
                      <a:r>
                        <a:rPr lang="en-IL" dirty="0"/>
                        <a:t>OVS</a:t>
                      </a:r>
                    </a:p>
                  </a:txBody>
                  <a:tcPr/>
                </a:tc>
                <a:tc>
                  <a:txBody>
                    <a:bodyPr/>
                    <a:lstStyle/>
                    <a:p>
                      <a:r>
                        <a:rPr lang="en-IL" dirty="0"/>
                        <a:t>Mexican Languages, Klingon</a:t>
                      </a:r>
                    </a:p>
                  </a:txBody>
                  <a:tcPr/>
                </a:tc>
                <a:tc>
                  <a:txBody>
                    <a:bodyPr/>
                    <a:lstStyle/>
                    <a:p>
                      <a:r>
                        <a:rPr lang="en-IL" dirty="0"/>
                        <a:t>0.8%</a:t>
                      </a:r>
                    </a:p>
                  </a:txBody>
                  <a:tcPr/>
                </a:tc>
                <a:extLst>
                  <a:ext uri="{0D108BD9-81ED-4DB2-BD59-A6C34878D82A}">
                    <a16:rowId xmlns:a16="http://schemas.microsoft.com/office/drawing/2014/main" val="3342265067"/>
                  </a:ext>
                </a:extLst>
              </a:tr>
              <a:tr h="370840">
                <a:tc>
                  <a:txBody>
                    <a:bodyPr/>
                    <a:lstStyle/>
                    <a:p>
                      <a:r>
                        <a:rPr lang="en-IL" dirty="0"/>
                        <a:t>OSV</a:t>
                      </a:r>
                    </a:p>
                  </a:txBody>
                  <a:tcPr/>
                </a:tc>
                <a:tc>
                  <a:txBody>
                    <a:bodyPr/>
                    <a:lstStyle/>
                    <a:p>
                      <a:r>
                        <a:rPr lang="en-IL" dirty="0"/>
                        <a:t>Languages of the Amazon Basin, Yoda English</a:t>
                      </a:r>
                    </a:p>
                  </a:txBody>
                  <a:tcPr/>
                </a:tc>
                <a:tc>
                  <a:txBody>
                    <a:bodyPr/>
                    <a:lstStyle/>
                    <a:p>
                      <a:r>
                        <a:rPr lang="en-IL" dirty="0"/>
                        <a:t>0.3%</a:t>
                      </a:r>
                    </a:p>
                  </a:txBody>
                  <a:tcPr/>
                </a:tc>
                <a:extLst>
                  <a:ext uri="{0D108BD9-81ED-4DB2-BD59-A6C34878D82A}">
                    <a16:rowId xmlns:a16="http://schemas.microsoft.com/office/drawing/2014/main" val="3830115600"/>
                  </a:ext>
                </a:extLst>
              </a:tr>
              <a:tr h="370840">
                <a:tc>
                  <a:txBody>
                    <a:bodyPr/>
                    <a:lstStyle/>
                    <a:p>
                      <a:r>
                        <a:rPr lang="en-IL" dirty="0"/>
                        <a:t>Unfixed</a:t>
                      </a:r>
                    </a:p>
                  </a:txBody>
                  <a:tcPr/>
                </a:tc>
                <a:tc>
                  <a:txBody>
                    <a:bodyPr/>
                    <a:lstStyle/>
                    <a:p>
                      <a:r>
                        <a:rPr lang="en-IL" dirty="0"/>
                        <a:t>Japanese, Korean, Turkish, Persian, Latin</a:t>
                      </a:r>
                    </a:p>
                  </a:txBody>
                  <a:tcPr/>
                </a:tc>
                <a:tc>
                  <a:txBody>
                    <a:bodyPr/>
                    <a:lstStyle/>
                    <a:p>
                      <a:r>
                        <a:rPr lang="en-IL" dirty="0"/>
                        <a:t>13.7%</a:t>
                      </a:r>
                    </a:p>
                  </a:txBody>
                  <a:tcPr/>
                </a:tc>
                <a:extLst>
                  <a:ext uri="{0D108BD9-81ED-4DB2-BD59-A6C34878D82A}">
                    <a16:rowId xmlns:a16="http://schemas.microsoft.com/office/drawing/2014/main" val="4283222325"/>
                  </a:ext>
                </a:extLst>
              </a:tr>
            </a:tbl>
          </a:graphicData>
        </a:graphic>
      </p:graphicFrame>
      <p:sp>
        <p:nvSpPr>
          <p:cNvPr id="5" name="TextBox 4">
            <a:extLst>
              <a:ext uri="{FF2B5EF4-FFF2-40B4-BE49-F238E27FC236}">
                <a16:creationId xmlns:a16="http://schemas.microsoft.com/office/drawing/2014/main" id="{6A9335B2-DEE3-7E4C-949C-9DE6359B02C7}"/>
              </a:ext>
            </a:extLst>
          </p:cNvPr>
          <p:cNvSpPr txBox="1"/>
          <p:nvPr/>
        </p:nvSpPr>
        <p:spPr>
          <a:xfrm>
            <a:off x="838200" y="5135526"/>
            <a:ext cx="4440639" cy="369332"/>
          </a:xfrm>
          <a:prstGeom prst="rect">
            <a:avLst/>
          </a:prstGeom>
          <a:noFill/>
        </p:spPr>
        <p:txBody>
          <a:bodyPr wrap="none" rtlCol="0">
            <a:spAutoFit/>
          </a:bodyPr>
          <a:lstStyle/>
          <a:p>
            <a:r>
              <a:rPr lang="en-IL" dirty="0"/>
              <a:t>Dryer, 2013 – Investigation of 1377 languages</a:t>
            </a:r>
          </a:p>
        </p:txBody>
      </p:sp>
    </p:spTree>
    <p:extLst>
      <p:ext uri="{BB962C8B-B14F-4D97-AF65-F5344CB8AC3E}">
        <p14:creationId xmlns:p14="http://schemas.microsoft.com/office/powerpoint/2010/main" val="2608058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TotalTime>
  <Words>3124</Words>
  <Application>Microsoft Macintosh PowerPoint</Application>
  <PresentationFormat>Widescreen</PresentationFormat>
  <Paragraphs>448</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Courier</vt:lpstr>
      <vt:lpstr>Office Theme</vt:lpstr>
      <vt:lpstr>Natural Language Processing</vt:lpstr>
      <vt:lpstr>Natural Language</vt:lpstr>
      <vt:lpstr>Some Facts about Natural Language</vt:lpstr>
      <vt:lpstr>Language is…</vt:lpstr>
      <vt:lpstr>Components of Natural Language</vt:lpstr>
      <vt:lpstr>Principles and Parameters</vt:lpstr>
      <vt:lpstr>Some Examples</vt:lpstr>
      <vt:lpstr>Principle:  Word Order (1)</vt:lpstr>
      <vt:lpstr>Principle:  Word Order (2)</vt:lpstr>
      <vt:lpstr>Principle:  Null Subject</vt:lpstr>
      <vt:lpstr>Principle: Grammatical Gender</vt:lpstr>
      <vt:lpstr>Language Universals </vt:lpstr>
      <vt:lpstr>The Computational Aspect of Language (1)</vt:lpstr>
      <vt:lpstr>The Computational Aspect of Language (2)</vt:lpstr>
      <vt:lpstr>The Computational Aspect of Language (3)</vt:lpstr>
      <vt:lpstr>Language Representations</vt:lpstr>
      <vt:lpstr>Classic NLP – Bag Of Words (1)</vt:lpstr>
      <vt:lpstr>Classic NLP – Bag Of Words (2)</vt:lpstr>
      <vt:lpstr>The Distributional Hypothesis</vt:lpstr>
      <vt:lpstr>Example – Single Word Context</vt:lpstr>
      <vt:lpstr>Example – 2-Word Context</vt:lpstr>
      <vt:lpstr>Word Embeddings</vt:lpstr>
      <vt:lpstr>Motivating Example (1)</vt:lpstr>
      <vt:lpstr>Motivating Example (2)</vt:lpstr>
      <vt:lpstr>Word Embeddings Concepts</vt:lpstr>
      <vt:lpstr>Word2Vec – the canonical embedding algorithm</vt:lpstr>
      <vt:lpstr>Word2Vec – Continous Bag-of-Words (CBOW)</vt:lpstr>
      <vt:lpstr>Word2Vec CBOW – Pytorch Implementation</vt:lpstr>
      <vt:lpstr>Word2Vec – Skip-gram </vt:lpstr>
      <vt:lpstr>Word2Vec Skip-gram – Pytorch Implementation</vt:lpstr>
      <vt:lpstr>Word2Vec – Interesting Results</vt:lpstr>
      <vt:lpstr>Additional Word Embedding Algorithms</vt:lpstr>
      <vt:lpstr>Embed Other Structures</vt:lpstr>
      <vt:lpstr>Word Embedding Summary</vt:lpstr>
      <vt:lpstr>Every Solution Brings New Problems</vt:lpstr>
      <vt:lpstr>Language Models</vt:lpstr>
      <vt:lpstr>New Problems, New Solutions</vt:lpstr>
      <vt:lpstr>Attention</vt:lpstr>
      <vt:lpstr>Concept of Attention</vt:lpstr>
      <vt:lpstr>Attention Mechanisms</vt:lpstr>
      <vt:lpstr>Simple Example - Translation</vt:lpstr>
      <vt:lpstr>Another Simple Example – Translation (kind of)</vt:lpstr>
      <vt:lpstr>Slightly More Complex Example</vt:lpstr>
      <vt:lpstr>Attention – Implementation (Bahdanau et al., 2015)</vt:lpstr>
      <vt:lpstr>Attention – Make NLP Great Again (MNGA)!</vt:lpstr>
      <vt:lpstr>Attention – Pytorch Implementation</vt:lpstr>
      <vt:lpstr>Nice, but…</vt:lpstr>
      <vt:lpstr>Getting Rid of RNNs</vt:lpstr>
      <vt:lpstr>The Transformer</vt:lpstr>
      <vt:lpstr>Bidirectional Encoder Representations from Transformers - BERT</vt:lpstr>
      <vt:lpstr>Using BERT in Practice (1)</vt:lpstr>
      <vt:lpstr>Using BERT in Practice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Yuval Mazor</dc:creator>
  <cp:lastModifiedBy>Yuval Mazor</cp:lastModifiedBy>
  <cp:revision>120</cp:revision>
  <dcterms:created xsi:type="dcterms:W3CDTF">2020-02-01T15:56:54Z</dcterms:created>
  <dcterms:modified xsi:type="dcterms:W3CDTF">2020-02-04T17:52:11Z</dcterms:modified>
</cp:coreProperties>
</file>