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85" r:id="rId4"/>
    <p:sldId id="291" r:id="rId5"/>
    <p:sldId id="325" r:id="rId6"/>
    <p:sldId id="326" r:id="rId7"/>
    <p:sldId id="327" r:id="rId8"/>
    <p:sldId id="328" r:id="rId9"/>
    <p:sldId id="329" r:id="rId10"/>
    <p:sldId id="338" r:id="rId11"/>
    <p:sldId id="340" r:id="rId12"/>
    <p:sldId id="341" r:id="rId13"/>
    <p:sldId id="331" r:id="rId14"/>
    <p:sldId id="339" r:id="rId15"/>
    <p:sldId id="332" r:id="rId16"/>
    <p:sldId id="333" r:id="rId17"/>
    <p:sldId id="334" r:id="rId18"/>
    <p:sldId id="335" r:id="rId19"/>
    <p:sldId id="336" r:id="rId20"/>
    <p:sldId id="337" r:id="rId21"/>
    <p:sldId id="30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51">
          <p15:clr>
            <a:srgbClr val="A4A3A4"/>
          </p15:clr>
        </p15:guide>
        <p15:guide id="4" pos="71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2" autoAdjust="0"/>
    <p:restoredTop sz="86047" autoAdjust="0"/>
  </p:normalViewPr>
  <p:slideViewPr>
    <p:cSldViewPr snapToGrid="0">
      <p:cViewPr varScale="1">
        <p:scale>
          <a:sx n="82" d="100"/>
          <a:sy n="82" d="100"/>
        </p:scale>
        <p:origin x="1052" y="56"/>
      </p:cViewPr>
      <p:guideLst>
        <p:guide orient="horz" pos="2160"/>
        <p:guide pos="3840"/>
        <p:guide pos="551"/>
        <p:guide pos="7129"/>
      </p:guideLst>
    </p:cSldViewPr>
  </p:slideViewPr>
  <p:notesTextViewPr>
    <p:cViewPr>
      <p:scale>
        <a:sx n="66" d="100"/>
        <a:sy n="66" d="100"/>
      </p:scale>
      <p:origin x="0" y="0"/>
    </p:cViewPr>
  </p:notesTextViewPr>
  <p:sorterViewPr>
    <p:cViewPr>
      <p:scale>
        <a:sx n="66" d="100"/>
        <a:sy n="66" d="100"/>
      </p:scale>
      <p:origin x="0" y="-2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3CA76-B799-4CDE-9068-35594054F5E9}" type="datetimeFigureOut">
              <a:rPr lang="zh-CN" altLang="en-US" smtClean="0"/>
              <a:pPr/>
              <a:t>2023/5/30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72012-16E0-4556-8392-F42A35F3BE0C}" type="slidenum">
              <a:rPr lang="zh-CN" altLang="en-US" smtClean="0"/>
              <a:pPr/>
              <a:t>‹#›</a:t>
            </a:fld>
            <a:endParaRPr lang="zh-CN" altLang="en-US"/>
          </a:p>
        </p:txBody>
      </p:sp>
    </p:spTree>
    <p:extLst>
      <p:ext uri="{BB962C8B-B14F-4D97-AF65-F5344CB8AC3E}">
        <p14:creationId xmlns:p14="http://schemas.microsoft.com/office/powerpoint/2010/main" val="42979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基于</a:t>
            </a:r>
            <a:r>
              <a:rPr lang="en-US" altLang="zh-CN" dirty="0" err="1"/>
              <a:t>bert</a:t>
            </a:r>
            <a:r>
              <a:rPr lang="zh-CN" altLang="en-US" dirty="0"/>
              <a:t>生成对抗样本</a:t>
            </a:r>
            <a:endParaRPr lang="en-US" altLang="zh-CN" dirty="0"/>
          </a:p>
        </p:txBody>
      </p:sp>
    </p:spTree>
    <p:extLst>
      <p:ext uri="{BB962C8B-B14F-4D97-AF65-F5344CB8AC3E}">
        <p14:creationId xmlns:p14="http://schemas.microsoft.com/office/powerpoint/2010/main" val="332396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7962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5858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4937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5664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945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8705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21</a:t>
            </a:fld>
            <a:endParaRPr lang="zh-CN" altLang="en-US"/>
          </a:p>
        </p:txBody>
      </p:sp>
    </p:spTree>
    <p:extLst>
      <p:ext uri="{BB962C8B-B14F-4D97-AF65-F5344CB8AC3E}">
        <p14:creationId xmlns:p14="http://schemas.microsoft.com/office/powerpoint/2010/main" val="230064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F9872012-16E0-4556-8392-F42A35F3BE0C}" type="slidenum">
              <a:rPr lang="zh-CN" altLang="en-US" smtClean="0"/>
              <a:pPr/>
              <a:t>2</a:t>
            </a:fld>
            <a:endParaRPr lang="zh-CN" altLang="en-US"/>
          </a:p>
        </p:txBody>
      </p:sp>
    </p:spTree>
    <p:extLst>
      <p:ext uri="{BB962C8B-B14F-4D97-AF65-F5344CB8AC3E}">
        <p14:creationId xmlns:p14="http://schemas.microsoft.com/office/powerpoint/2010/main" val="255146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872012-16E0-4556-8392-F42A35F3BE0C}" type="slidenum">
              <a:rPr lang="zh-CN" altLang="en-US" smtClean="0"/>
              <a:pPr/>
              <a:t>4</a:t>
            </a:fld>
            <a:endParaRPr lang="zh-CN" altLang="en-US"/>
          </a:p>
        </p:txBody>
      </p:sp>
    </p:spTree>
    <p:extLst>
      <p:ext uri="{BB962C8B-B14F-4D97-AF65-F5344CB8AC3E}">
        <p14:creationId xmlns:p14="http://schemas.microsoft.com/office/powerpoint/2010/main" val="209233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675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566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58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552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244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872012-16E0-4556-8392-F42A35F3BE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4713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A85244-8474-43F7-83A3-B98FF2C18C2B}" type="datetimeFigureOut">
              <a:rPr lang="zh-CN" altLang="en-US" smtClean="0"/>
              <a:pPr/>
              <a:t>2023/5/30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C54F68-C83E-4C64-8DA0-E0B44EF8E0FF}"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85244-8474-43F7-83A3-B98FF2C18C2B}" type="datetimeFigureOut">
              <a:rPr lang="zh-CN" altLang="en-US" smtClean="0"/>
              <a:pPr/>
              <a:t>2023/5/30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54F68-C83E-4C64-8DA0-E0B44EF8E0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a:extLst>
              <a:ext uri="{FF2B5EF4-FFF2-40B4-BE49-F238E27FC236}">
                <a16:creationId xmlns:a16="http://schemas.microsoft.com/office/drawing/2014/main" id="{A87F6456-116A-498B-B62F-FDB85C7C7EA3}"/>
              </a:ext>
            </a:extLst>
          </p:cNvPr>
          <p:cNvSpPr/>
          <p:nvPr/>
        </p:nvSpPr>
        <p:spPr>
          <a:xfrm>
            <a:off x="0" y="2173931"/>
            <a:ext cx="12192000" cy="21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9" name="文本框 6">
            <a:extLst>
              <a:ext uri="{FF2B5EF4-FFF2-40B4-BE49-F238E27FC236}">
                <a16:creationId xmlns:a16="http://schemas.microsoft.com/office/drawing/2014/main" id="{DFA821F0-AA58-40CD-A80E-C92554B4C2F2}"/>
              </a:ext>
            </a:extLst>
          </p:cNvPr>
          <p:cNvSpPr txBox="1"/>
          <p:nvPr/>
        </p:nvSpPr>
        <p:spPr>
          <a:xfrm>
            <a:off x="748145" y="2544243"/>
            <a:ext cx="10410612" cy="1323439"/>
          </a:xfrm>
          <a:prstGeom prst="rect">
            <a:avLst/>
          </a:prstGeom>
          <a:noFill/>
        </p:spPr>
        <p:txBody>
          <a:bodyPr wrap="square" rtlCol="0">
            <a:spAutoFit/>
          </a:bodyPr>
          <a:lstStyle/>
          <a:p>
            <a:pPr algn="ctr"/>
            <a:r>
              <a:rPr lang="zh-CN" altLang="en-US" sz="4000" b="1" spc="300" dirty="0">
                <a:solidFill>
                  <a:schemeClr val="bg1"/>
                </a:solidFill>
                <a:effectLst>
                  <a:outerShdw blurRad="38100" dist="38100" dir="2700000" algn="tl">
                    <a:srgbClr val="000000">
                      <a:alpha val="43137"/>
                    </a:srgbClr>
                  </a:outerShdw>
                </a:effectLst>
                <a:latin typeface="Sitka Banner" panose="02000505000000020004" pitchFamily="2" charset="0"/>
              </a:rPr>
              <a:t>数据挖掘大作业汇报</a:t>
            </a:r>
            <a:br>
              <a:rPr lang="en-US" altLang="zh-CN" sz="4000" b="1" spc="300" dirty="0">
                <a:solidFill>
                  <a:schemeClr val="bg1"/>
                </a:solidFill>
                <a:effectLst>
                  <a:outerShdw blurRad="38100" dist="38100" dir="2700000" algn="tl">
                    <a:srgbClr val="000000">
                      <a:alpha val="43137"/>
                    </a:srgbClr>
                  </a:outerShdw>
                </a:effectLst>
                <a:latin typeface="Sitka Banner" panose="02000505000000020004" pitchFamily="2" charset="0"/>
              </a:rPr>
            </a:br>
            <a:r>
              <a:rPr lang="zh-CN" altLang="en-US" sz="4000" b="1" spc="300" dirty="0">
                <a:solidFill>
                  <a:schemeClr val="bg1"/>
                </a:solidFill>
                <a:effectLst>
                  <a:outerShdw blurRad="38100" dist="38100" dir="2700000" algn="tl">
                    <a:srgbClr val="000000">
                      <a:alpha val="43137"/>
                    </a:srgbClr>
                  </a:outerShdw>
                </a:effectLst>
                <a:latin typeface="Sitka Banner" panose="02000505000000020004" pitchFamily="2" charset="0"/>
              </a:rPr>
              <a:t>项目</a:t>
            </a:r>
            <a:r>
              <a:rPr lang="en-US" altLang="zh-CN" sz="4000" b="1" spc="300" dirty="0">
                <a:solidFill>
                  <a:schemeClr val="bg1"/>
                </a:solidFill>
                <a:effectLst>
                  <a:outerShdw blurRad="38100" dist="38100" dir="2700000" algn="tl">
                    <a:srgbClr val="000000">
                      <a:alpha val="43137"/>
                    </a:srgbClr>
                  </a:outerShdw>
                </a:effectLst>
                <a:latin typeface="Sitka Banner" panose="02000505000000020004" pitchFamily="2" charset="0"/>
              </a:rPr>
              <a:t>2</a:t>
            </a:r>
            <a:r>
              <a:rPr lang="zh-CN" altLang="en-US" sz="4000" b="1" spc="300" dirty="0">
                <a:solidFill>
                  <a:schemeClr val="bg1"/>
                </a:solidFill>
                <a:effectLst>
                  <a:outerShdw blurRad="38100" dist="38100" dir="2700000" algn="tl">
                    <a:srgbClr val="000000">
                      <a:alpha val="43137"/>
                    </a:srgbClr>
                  </a:outerShdw>
                </a:effectLst>
                <a:latin typeface="Sitka Banner" panose="02000505000000020004" pitchFamily="2" charset="0"/>
              </a:rPr>
              <a:t>：空中目标意图识别</a:t>
            </a:r>
          </a:p>
        </p:txBody>
      </p:sp>
      <p:sp>
        <p:nvSpPr>
          <p:cNvPr id="2" name="文本框 1">
            <a:extLst>
              <a:ext uri="{FF2B5EF4-FFF2-40B4-BE49-F238E27FC236}">
                <a16:creationId xmlns:a16="http://schemas.microsoft.com/office/drawing/2014/main" id="{2BB329D8-1152-9D6C-B6F9-8A94D82583A2}"/>
              </a:ext>
            </a:extLst>
          </p:cNvPr>
          <p:cNvSpPr txBox="1"/>
          <p:nvPr/>
        </p:nvSpPr>
        <p:spPr>
          <a:xfrm>
            <a:off x="4132729" y="4787152"/>
            <a:ext cx="3926542" cy="961289"/>
          </a:xfrm>
          <a:prstGeom prst="rect">
            <a:avLst/>
          </a:prstGeom>
          <a:noFill/>
        </p:spPr>
        <p:txBody>
          <a:bodyPr wrap="square" rtlCol="0">
            <a:spAutoFit/>
          </a:bodyPr>
          <a:lstStyle/>
          <a:p>
            <a:pPr algn="ctr">
              <a:lnSpc>
                <a:spcPct val="150000"/>
              </a:lnSpc>
            </a:pPr>
            <a:r>
              <a:rPr lang="zh-CN" altLang="en-US" sz="2000" b="1" dirty="0"/>
              <a:t>团队名称：主楼挖金</a:t>
            </a:r>
            <a:br>
              <a:rPr lang="en-US" altLang="zh-CN" sz="2000" b="1" dirty="0"/>
            </a:br>
            <a:r>
              <a:rPr lang="zh-CN" altLang="en-US" sz="2000" b="1" dirty="0"/>
              <a:t>团队成员：修曾琪 张家瑞 魏少杭</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方法流程</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03</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5263328" cy="516423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数据统计</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干扰、诱扰意图数据分析与处理：</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认为</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interfere_flag</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与“干扰”目的是强相关的。</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认为“横队”的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formation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与“诱扰”也是强相关的。</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在测试阶段分类器输出预测结果后，再构造映射规则。</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group</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属性对意图识别的信息增益：</a:t>
            </a:r>
            <a:endParaRPr lang="en-US" altLang="zh-CN" b="1"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对于不同的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group</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值，有且仅有一类飞机意图与之对应。所以，我们可以将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group</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作为特征，这将有助于我们在分类的时候将不同的类区分得更明显。</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8E3B60B-91D3-FA54-867E-B4478BE7D6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2173" y="1235543"/>
            <a:ext cx="5263329" cy="3944404"/>
          </a:xfrm>
          <a:prstGeom prst="rect">
            <a:avLst/>
          </a:prstGeom>
          <a:noFill/>
          <a:ln>
            <a:noFill/>
          </a:ln>
        </p:spPr>
      </p:pic>
    </p:spTree>
    <p:extLst>
      <p:ext uri="{BB962C8B-B14F-4D97-AF65-F5344CB8AC3E}">
        <p14:creationId xmlns:p14="http://schemas.microsoft.com/office/powerpoint/2010/main" val="11774720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方法流程</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03</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3924826" cy="481798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数据特征组合</a:t>
            </a:r>
            <a:endParaRPr lang="en-US" altLang="zh-CN" sz="2400" b="1" dirty="0">
              <a:solidFill>
                <a:prstClr val="black"/>
              </a:solidFill>
              <a:latin typeface="Times New Roman" panose="02020603050405020304" pitchFamily="18" charset="0"/>
              <a:ea typeface="微软雅黑"/>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endParaRPr lang="en-US" altLang="zh-CN" sz="500" b="1" dirty="0">
              <a:solidFill>
                <a:prstClr val="black"/>
              </a:solidFill>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b="1" kern="100" dirty="0">
                <a:latin typeface="Times New Roman" panose="02020603050405020304" pitchFamily="18" charset="0"/>
                <a:ea typeface="宋体" panose="02010600030101010101" pitchFamily="2" charset="-122"/>
              </a:rPr>
              <a:t>加速度：</a:t>
            </a:r>
            <a:endParaRPr lang="en-US" altLang="zh-CN" b="1" kern="100" dirty="0">
              <a:latin typeface="Times New Roman" panose="02020603050405020304" pitchFamily="18" charset="0"/>
              <a:ea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不同类型的飞机在有限的</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个连续的雷达探测时间点跨度内往往会采取不同程度的踩油门加速、刹车减速策略。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defRPr/>
            </a:pPr>
            <a:r>
              <a:rPr lang="zh-CN" altLang="en-US" sz="1800" kern="100" dirty="0">
                <a:effectLst/>
                <a:latin typeface="Times New Roman" panose="02020603050405020304" pitchFamily="18" charset="0"/>
                <a:ea typeface="宋体" panose="02010600030101010101" pitchFamily="2" charset="-122"/>
              </a:rPr>
              <a:t>因此，</a:t>
            </a:r>
            <a:r>
              <a:rPr lang="zh-CN" altLang="zh-CN" sz="1800" kern="100" dirty="0">
                <a:effectLst/>
                <a:latin typeface="Times New Roman" panose="02020603050405020304" pitchFamily="18" charset="0"/>
                <a:ea typeface="宋体" panose="02010600030101010101" pitchFamily="2" charset="-122"/>
              </a:rPr>
              <a:t>我们将加速度值作为每一个时间点的新的特征。</a:t>
            </a:r>
            <a:endParaRPr lang="en-US" altLang="zh-CN" sz="1800" kern="100" dirty="0">
              <a:effectLst/>
              <a:latin typeface="Times New Roman" panose="02020603050405020304" pitchFamily="18" charset="0"/>
              <a:ea typeface="宋体" panose="02010600030101010101" pitchFamily="2" charset="-122"/>
            </a:endParaRPr>
          </a:p>
          <a:p>
            <a:pPr>
              <a:lnSpc>
                <a:spcPct val="150000"/>
              </a:lnSpc>
              <a:defRPr/>
            </a:pP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800" b="1" kern="100" dirty="0">
                <a:effectLst/>
                <a:latin typeface="Times New Roman" panose="02020603050405020304" pitchFamily="18" charset="0"/>
                <a:ea typeface="宋体" panose="02010600030101010101" pitchFamily="2" charset="-122"/>
              </a:rPr>
              <a:t>打击意图典型轨迹分析：</a:t>
            </a:r>
            <a:endParaRPr lang="en-US" altLang="zh-CN" sz="1800" b="1"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打击的速率较快</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打击飞行高度不断降低</a:t>
            </a:r>
            <a:endParaRPr lang="en-US" altLang="zh-CN" sz="1800" kern="1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F3404FEA-F2E5-B22B-51A7-C04C535F7E30}"/>
              </a:ext>
            </a:extLst>
          </p:cNvPr>
          <p:cNvPicPr>
            <a:picLocks noChangeAspect="1"/>
          </p:cNvPicPr>
          <p:nvPr/>
        </p:nvPicPr>
        <p:blipFill rotWithShape="1">
          <a:blip r:embed="rId3">
            <a:extLst>
              <a:ext uri="{28A0092B-C50C-407E-A947-70E740481C1C}">
                <a14:useLocalDpi xmlns:a14="http://schemas.microsoft.com/office/drawing/2010/main" val="0"/>
              </a:ext>
            </a:extLst>
          </a:blip>
          <a:srcRect l="17794" t="3563" r="11011" b="5580"/>
          <a:stretch/>
        </p:blipFill>
        <p:spPr bwMode="auto">
          <a:xfrm>
            <a:off x="8626241" y="725503"/>
            <a:ext cx="3010863" cy="2880000"/>
          </a:xfrm>
          <a:prstGeom prst="rect">
            <a:avLst/>
          </a:prstGeom>
          <a:noFill/>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C6BADF28-9B5B-3497-6003-49498B8C3C9C}"/>
              </a:ext>
            </a:extLst>
          </p:cNvPr>
          <p:cNvPicPr>
            <a:picLocks noChangeAspect="1"/>
          </p:cNvPicPr>
          <p:nvPr/>
        </p:nvPicPr>
        <p:blipFill rotWithShape="1">
          <a:blip r:embed="rId4">
            <a:extLst>
              <a:ext uri="{28A0092B-C50C-407E-A947-70E740481C1C}">
                <a14:useLocalDpi xmlns:a14="http://schemas.microsoft.com/office/drawing/2010/main" val="0"/>
              </a:ext>
            </a:extLst>
          </a:blip>
          <a:srcRect l="19586" t="5916" r="10829" b="7285"/>
          <a:stretch/>
        </p:blipFill>
        <p:spPr bwMode="auto">
          <a:xfrm>
            <a:off x="5545867" y="675508"/>
            <a:ext cx="3080374" cy="2880000"/>
          </a:xfrm>
          <a:prstGeom prst="rect">
            <a:avLst/>
          </a:prstGeom>
          <a:noFill/>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492E7D46-ED5D-B059-E575-29110E1648BB}"/>
              </a:ext>
            </a:extLst>
          </p:cNvPr>
          <p:cNvPicPr>
            <a:picLocks noChangeAspect="1"/>
          </p:cNvPicPr>
          <p:nvPr/>
        </p:nvPicPr>
        <p:blipFill rotWithShape="1">
          <a:blip r:embed="rId5">
            <a:extLst>
              <a:ext uri="{28A0092B-C50C-407E-A947-70E740481C1C}">
                <a14:useLocalDpi xmlns:a14="http://schemas.microsoft.com/office/drawing/2010/main" val="0"/>
              </a:ext>
            </a:extLst>
          </a:blip>
          <a:srcRect l="18764" t="5914" r="11245" b="8105"/>
          <a:stretch/>
        </p:blipFill>
        <p:spPr bwMode="auto">
          <a:xfrm>
            <a:off x="5498719" y="3555508"/>
            <a:ext cx="3127522" cy="2880000"/>
          </a:xfrm>
          <a:prstGeom prst="rect">
            <a:avLst/>
          </a:prstGeom>
          <a:noFill/>
          <a:ln>
            <a:noFill/>
          </a:ln>
          <a:extLst>
            <a:ext uri="{53640926-AAD7-44D8-BBD7-CCE9431645EC}">
              <a14:shadowObscured xmlns:a14="http://schemas.microsoft.com/office/drawing/2010/main"/>
            </a:ext>
          </a:extLst>
        </p:spPr>
      </p:pic>
      <p:pic>
        <p:nvPicPr>
          <p:cNvPr id="7" name="图片 6">
            <a:extLst>
              <a:ext uri="{FF2B5EF4-FFF2-40B4-BE49-F238E27FC236}">
                <a16:creationId xmlns:a16="http://schemas.microsoft.com/office/drawing/2014/main" id="{D01FCAD6-938A-7AF7-66A4-F84C37573949}"/>
              </a:ext>
            </a:extLst>
          </p:cNvPr>
          <p:cNvPicPr>
            <a:picLocks noChangeAspect="1"/>
          </p:cNvPicPr>
          <p:nvPr/>
        </p:nvPicPr>
        <p:blipFill rotWithShape="1">
          <a:blip r:embed="rId6">
            <a:extLst>
              <a:ext uri="{28A0092B-C50C-407E-A947-70E740481C1C}">
                <a14:useLocalDpi xmlns:a14="http://schemas.microsoft.com/office/drawing/2010/main" val="0"/>
              </a:ext>
            </a:extLst>
          </a:blip>
          <a:srcRect l="20410" t="5639" r="11239" b="6732"/>
          <a:stretch/>
        </p:blipFill>
        <p:spPr bwMode="auto">
          <a:xfrm>
            <a:off x="8626241" y="3550231"/>
            <a:ext cx="2997118" cy="288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04380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E18F785-D713-E198-A98A-51B400338B82}"/>
              </a:ext>
            </a:extLst>
          </p:cNvPr>
          <p:cNvPicPr>
            <a:picLocks noChangeAspect="1"/>
          </p:cNvPicPr>
          <p:nvPr/>
        </p:nvPicPr>
        <p:blipFill rotWithShape="1">
          <a:blip r:embed="rId3">
            <a:extLst>
              <a:ext uri="{28A0092B-C50C-407E-A947-70E740481C1C}">
                <a14:useLocalDpi xmlns:a14="http://schemas.microsoft.com/office/drawing/2010/main" val="0"/>
              </a:ext>
            </a:extLst>
          </a:blip>
          <a:srcRect l="22576" t="5778" r="11967" b="9349"/>
          <a:stretch/>
        </p:blipFill>
        <p:spPr bwMode="auto">
          <a:xfrm>
            <a:off x="8187380" y="2881053"/>
            <a:ext cx="3704582" cy="3600000"/>
          </a:xfrm>
          <a:prstGeom prst="rect">
            <a:avLst/>
          </a:prstGeom>
          <a:noFill/>
          <a:ln>
            <a:noFill/>
          </a:ln>
          <a:extLst>
            <a:ext uri="{53640926-AAD7-44D8-BBD7-CCE9431645EC}">
              <a14:shadowObscured xmlns:a14="http://schemas.microsoft.com/office/drawing/2010/main"/>
            </a:ext>
          </a:extLst>
        </p:spPr>
      </p:pic>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方法流程</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03</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3924826" cy="491314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数据特征组合</a:t>
            </a:r>
            <a:endParaRPr lang="en-US" altLang="zh-CN" sz="2400" b="1" dirty="0">
              <a:solidFill>
                <a:prstClr val="black"/>
              </a:solidFill>
              <a:latin typeface="Times New Roman" panose="02020603050405020304" pitchFamily="18" charset="0"/>
              <a:ea typeface="微软雅黑"/>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5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kern="100" dirty="0">
                <a:latin typeface="Times New Roman" panose="02020603050405020304" pitchFamily="18" charset="0"/>
                <a:ea typeface="宋体" panose="02010600030101010101" pitchFamily="2" charset="-122"/>
              </a:rPr>
              <a:t>侦察</a:t>
            </a:r>
            <a:r>
              <a:rPr lang="zh-CN" altLang="en-US" sz="1800" b="1" kern="100" dirty="0">
                <a:effectLst/>
                <a:latin typeface="Times New Roman" panose="02020603050405020304" pitchFamily="18" charset="0"/>
                <a:ea typeface="宋体" panose="02010600030101010101" pitchFamily="2" charset="-122"/>
              </a:rPr>
              <a:t>意图典型轨迹分析：</a:t>
            </a:r>
            <a:endParaRPr lang="en-US" altLang="zh-CN" sz="1800" b="1"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侦察机的飞行速率比较缓慢，并且行动轨迹出现盘绕旋转的特点。</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需要使用</a:t>
            </a:r>
            <a:r>
              <a:rPr lang="en-US" altLang="zh-CN" sz="1800" kern="100" dirty="0" err="1">
                <a:effectLst/>
                <a:latin typeface="Times New Roman" panose="02020603050405020304" pitchFamily="18" charset="0"/>
                <a:ea typeface="宋体" panose="02010600030101010101" pitchFamily="2" charset="-122"/>
              </a:rPr>
              <a:t>vx</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vy</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vz</a:t>
            </a:r>
            <a:r>
              <a:rPr lang="zh-CN" altLang="en-US" sz="1800" kern="100" dirty="0">
                <a:effectLst/>
                <a:latin typeface="Times New Roman" panose="02020603050405020304" pitchFamily="18" charset="0"/>
                <a:ea typeface="宋体" panose="02010600030101010101" pitchFamily="2" charset="-122"/>
              </a:rPr>
              <a:t>等不同方向速度以及速率作为特征。</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zh-CN" altLang="en-US" sz="1800" b="1" kern="100" dirty="0">
                <a:effectLst/>
                <a:latin typeface="Times New Roman" panose="02020603050405020304" pitchFamily="18" charset="0"/>
                <a:ea typeface="宋体" panose="02010600030101010101" pitchFamily="2" charset="-122"/>
              </a:rPr>
              <a:t>指挥意图典型轨迹分析：</a:t>
            </a:r>
            <a:endParaRPr lang="en-US" altLang="zh-CN" sz="1800" b="1"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指挥机呈现速度较快的巡回轨迹。</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使用</a:t>
            </a:r>
            <a:r>
              <a:rPr lang="en-US" altLang="zh-CN" sz="1800" kern="100" dirty="0" err="1">
                <a:effectLst/>
                <a:latin typeface="Times New Roman" panose="02020603050405020304" pitchFamily="18" charset="0"/>
                <a:ea typeface="宋体" panose="02010600030101010101" pitchFamily="2" charset="-122"/>
              </a:rPr>
              <a:t>vx</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vy</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vz</a:t>
            </a:r>
            <a:r>
              <a:rPr lang="zh-CN" altLang="en-US" sz="1800" kern="100" dirty="0">
                <a:effectLst/>
                <a:latin typeface="Times New Roman" panose="02020603050405020304" pitchFamily="18" charset="0"/>
                <a:ea typeface="宋体" panose="02010600030101010101" pitchFamily="2" charset="-122"/>
              </a:rPr>
              <a:t>以及速率值作为输入进行有效地分类。</a:t>
            </a:r>
            <a:endParaRPr lang="en-US" altLang="zh-CN" sz="1800" kern="100" dirty="0">
              <a:effectLst/>
              <a:latin typeface="Times New Roman" panose="02020603050405020304" pitchFamily="18" charset="0"/>
              <a:ea typeface="宋体" panose="02010600030101010101" pitchFamily="2" charset="-122"/>
            </a:endParaRPr>
          </a:p>
          <a:p>
            <a:pPr>
              <a:lnSpc>
                <a:spcPct val="150000"/>
              </a:lnSpc>
            </a:pPr>
            <a:endParaRPr lang="en-US" altLang="zh-CN" sz="1800" kern="100" dirty="0">
              <a:effectLst/>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25EF96AD-B352-C850-E718-64B91A43C1EB}"/>
              </a:ext>
            </a:extLst>
          </p:cNvPr>
          <p:cNvPicPr>
            <a:picLocks noChangeAspect="1"/>
          </p:cNvPicPr>
          <p:nvPr/>
        </p:nvPicPr>
        <p:blipFill rotWithShape="1">
          <a:blip r:embed="rId4">
            <a:extLst>
              <a:ext uri="{28A0092B-C50C-407E-A947-70E740481C1C}">
                <a14:useLocalDpi xmlns:a14="http://schemas.microsoft.com/office/drawing/2010/main" val="0"/>
              </a:ext>
            </a:extLst>
          </a:blip>
          <a:srcRect l="20926" t="5364" r="11650" b="7144"/>
          <a:stretch/>
        </p:blipFill>
        <p:spPr bwMode="auto">
          <a:xfrm>
            <a:off x="5264076" y="298533"/>
            <a:ext cx="3701851" cy="360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77556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方法流程</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03</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4" y="1057605"/>
            <a:ext cx="9561833" cy="267406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400" b="1" dirty="0">
                <a:solidFill>
                  <a:prstClr val="black"/>
                </a:solidFill>
                <a:latin typeface="Times New Roman" panose="02020603050405020304" pitchFamily="18" charset="0"/>
                <a:ea typeface="微软雅黑"/>
                <a:cs typeface="Times New Roman" panose="02020603050405020304" pitchFamily="18" charset="0"/>
              </a:rPr>
              <a:t>Padding</a:t>
            </a: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操作分析</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目的是为了将同一架飞机的最后几个不满足</a:t>
            </a:r>
            <a:r>
              <a:rPr lang="en-US" altLang="zh-CN" sz="1800" kern="100" dirty="0">
                <a:effectLst/>
                <a:latin typeface="Times New Roman" panose="02020603050405020304" pitchFamily="18" charset="0"/>
                <a:ea typeface="宋体" panose="02010600030101010101" pitchFamily="2" charset="-122"/>
              </a:rPr>
              <a:t>5</a:t>
            </a:r>
            <a:r>
              <a:rPr lang="zh-CN" altLang="en-US" sz="1800" kern="100" dirty="0">
                <a:effectLst/>
                <a:latin typeface="Times New Roman" panose="02020603050405020304" pitchFamily="18" charset="0"/>
                <a:ea typeface="宋体" panose="02010600030101010101" pitchFamily="2" charset="-122"/>
              </a:rPr>
              <a:t>个点的轨迹点进行补全。</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0</a:t>
            </a:r>
            <a:r>
              <a:rPr lang="zh-CN" altLang="en-US" kern="100" dirty="0">
                <a:latin typeface="Times New Roman" panose="02020603050405020304" pitchFamily="18" charset="0"/>
                <a:ea typeface="宋体" panose="02010600030101010101" pitchFamily="2" charset="-122"/>
              </a:rPr>
              <a:t>补全：造成了不符合实际情况的数据变化</a:t>
            </a:r>
            <a:endParaRPr lang="en-US" altLang="zh-CN" kern="100" dirty="0">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rPr>
              <a:t>取消</a:t>
            </a:r>
            <a:r>
              <a:rPr lang="en-US" altLang="zh-CN" kern="100" dirty="0">
                <a:latin typeface="Times New Roman" panose="02020603050405020304" pitchFamily="18" charset="0"/>
                <a:ea typeface="宋体" panose="02010600030101010101" pitchFamily="2" charset="-122"/>
              </a:rPr>
              <a:t>Padding</a:t>
            </a:r>
            <a:r>
              <a:rPr lang="zh-CN" altLang="en-US" kern="100" dirty="0">
                <a:latin typeface="Times New Roman" panose="02020603050405020304" pitchFamily="18" charset="0"/>
                <a:ea typeface="宋体" panose="02010600030101010101" pitchFamily="2" charset="-122"/>
              </a:rPr>
              <a:t>：在训练数据足够的情况下，</a:t>
            </a:r>
            <a:r>
              <a:rPr lang="en-US" altLang="zh-CN" kern="100" dirty="0">
                <a:latin typeface="Times New Roman" panose="02020603050405020304" pitchFamily="18" charset="0"/>
                <a:ea typeface="宋体" panose="02010600030101010101" pitchFamily="2" charset="-122"/>
              </a:rPr>
              <a:t>Padding</a:t>
            </a:r>
            <a:r>
              <a:rPr lang="zh-CN" altLang="en-US" kern="100" dirty="0">
                <a:latin typeface="Times New Roman" panose="02020603050405020304" pitchFamily="18" charset="0"/>
                <a:ea typeface="宋体" panose="02010600030101010101" pitchFamily="2" charset="-122"/>
              </a:rPr>
              <a:t>操作会造成训练数据的不真实性</a:t>
            </a:r>
            <a:br>
              <a:rPr lang="en-US" altLang="zh-CN" kern="100" dirty="0">
                <a:latin typeface="Times New Roman" panose="02020603050405020304" pitchFamily="18" charset="0"/>
                <a:ea typeface="宋体" panose="02010600030101010101" pitchFamily="2" charset="-122"/>
              </a:rPr>
            </a:br>
            <a:r>
              <a:rPr lang="zh-CN" altLang="en-US" kern="100" dirty="0">
                <a:latin typeface="Times New Roman" panose="02020603050405020304" pitchFamily="18" charset="0"/>
                <a:ea typeface="宋体" panose="02010600030101010101" pitchFamily="2" charset="-122"/>
              </a:rPr>
              <a:t>取消</a:t>
            </a:r>
            <a:r>
              <a:rPr lang="en-US" altLang="zh-CN" kern="100" dirty="0">
                <a:latin typeface="Times New Roman" panose="02020603050405020304" pitchFamily="18" charset="0"/>
                <a:ea typeface="宋体" panose="02010600030101010101" pitchFamily="2" charset="-122"/>
              </a:rPr>
              <a:t>Padding</a:t>
            </a:r>
            <a:r>
              <a:rPr lang="zh-CN" altLang="en-US" kern="100" dirty="0">
                <a:latin typeface="Times New Roman" panose="02020603050405020304" pitchFamily="18" charset="0"/>
                <a:ea typeface="宋体" panose="02010600030101010101" pitchFamily="2" charset="-122"/>
              </a:rPr>
              <a:t>后，测试集上的准确率和</a:t>
            </a:r>
            <a:r>
              <a:rPr lang="en-US" altLang="zh-CN" kern="100" dirty="0">
                <a:latin typeface="Times New Roman" panose="02020603050405020304" pitchFamily="18" charset="0"/>
                <a:ea typeface="宋体" panose="02010600030101010101" pitchFamily="2" charset="-122"/>
              </a:rPr>
              <a:t>F1 score</a:t>
            </a:r>
            <a:r>
              <a:rPr lang="zh-CN" altLang="en-US" kern="100" dirty="0">
                <a:latin typeface="Times New Roman" panose="02020603050405020304" pitchFamily="18" charset="0"/>
                <a:ea typeface="宋体" panose="02010600030101010101" pitchFamily="2" charset="-122"/>
              </a:rPr>
              <a:t>分别提升了</a:t>
            </a:r>
            <a:r>
              <a:rPr lang="en-US" altLang="zh-CN" kern="100" dirty="0">
                <a:latin typeface="Times New Roman" panose="02020603050405020304" pitchFamily="18" charset="0"/>
                <a:ea typeface="宋体" panose="02010600030101010101" pitchFamily="2" charset="-122"/>
              </a:rPr>
              <a:t>0.0055</a:t>
            </a:r>
            <a:r>
              <a:rPr lang="zh-CN" altLang="en-US" kern="100" dirty="0">
                <a:latin typeface="Times New Roman" panose="02020603050405020304" pitchFamily="18" charset="0"/>
                <a:ea typeface="宋体" panose="02010600030101010101" pitchFamily="2" charset="-122"/>
              </a:rPr>
              <a:t>和</a:t>
            </a:r>
            <a:r>
              <a:rPr lang="en-US" altLang="zh-CN" kern="100" dirty="0">
                <a:latin typeface="Times New Roman" panose="02020603050405020304" pitchFamily="18" charset="0"/>
                <a:ea typeface="宋体" panose="02010600030101010101" pitchFamily="2" charset="-122"/>
              </a:rPr>
              <a:t>0.0045</a:t>
            </a:r>
            <a:r>
              <a:rPr lang="zh-CN" altLang="en-US"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endParaRPr lang="zh-CN" altLang="en-US" kern="100" dirty="0">
              <a:latin typeface="Times New Roman" panose="02020603050405020304" pitchFamily="18" charset="0"/>
              <a:ea typeface="宋体" panose="02010600030101010101" pitchFamily="2" charset="-122"/>
            </a:endParaRPr>
          </a:p>
        </p:txBody>
      </p:sp>
      <p:sp>
        <p:nvSpPr>
          <p:cNvPr id="3" name="TextBox 1">
            <a:extLst>
              <a:ext uri="{FF2B5EF4-FFF2-40B4-BE49-F238E27FC236}">
                <a16:creationId xmlns:a16="http://schemas.microsoft.com/office/drawing/2014/main" id="{777BA515-1AC3-433A-3AA5-8979F25595E5}"/>
              </a:ext>
            </a:extLst>
          </p:cNvPr>
          <p:cNvSpPr txBox="1"/>
          <p:nvPr/>
        </p:nvSpPr>
        <p:spPr>
          <a:xfrm>
            <a:off x="1238845" y="3805410"/>
            <a:ext cx="9561833" cy="184024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400" b="1" dirty="0">
                <a:solidFill>
                  <a:prstClr val="black"/>
                </a:solidFill>
                <a:latin typeface="Times New Roman" panose="02020603050405020304" pitchFamily="18" charset="0"/>
                <a:ea typeface="微软雅黑"/>
                <a:cs typeface="Times New Roman" panose="02020603050405020304" pitchFamily="18" charset="0"/>
              </a:rPr>
              <a:t>Shuffle</a:t>
            </a: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操作分析</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模型训练时按时间顺序加载数据可能导致模型认为时间与样本特征相关，引起预测偏差，故需要进行</a:t>
            </a:r>
            <a:r>
              <a:rPr lang="en-US" altLang="zh-CN" sz="1800" kern="100" dirty="0">
                <a:effectLst/>
                <a:latin typeface="Times New Roman" panose="02020603050405020304" pitchFamily="18" charset="0"/>
                <a:ea typeface="宋体" panose="02010600030101010101" pitchFamily="2" charset="-122"/>
              </a:rPr>
              <a:t>Shuffle</a:t>
            </a:r>
            <a:r>
              <a:rPr lang="zh-CN" altLang="en-US" sz="1800" kern="100" dirty="0">
                <a:effectLst/>
                <a:latin typeface="Times New Roman" panose="02020603050405020304" pitchFamily="18" charset="0"/>
                <a:ea typeface="宋体" panose="02010600030101010101" pitchFamily="2" charset="-122"/>
              </a:rPr>
              <a:t>操作。</a:t>
            </a: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在测试集上，每个数据点独立进行预测，时间顺序也不会影响预测结果。</a:t>
            </a:r>
          </a:p>
        </p:txBody>
      </p:sp>
    </p:spTree>
    <p:extLst>
      <p:ext uri="{BB962C8B-B14F-4D97-AF65-F5344CB8AC3E}">
        <p14:creationId xmlns:p14="http://schemas.microsoft.com/office/powerpoint/2010/main" val="1190408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方法流程</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03</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00150" y="3100267"/>
            <a:ext cx="9658651" cy="350224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最优超参数确定</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随机森林超参数：</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决策树个数、最大深度</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基本决策树个数越多，可以提高模型的准确性和稳定性，但也会增加内存占用和计算成本。</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树最大深度越深，则模型的拟合能力就越强，如果树最大深度过深，可能会导致过拟合。</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SVM</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超参数：</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正则化参数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Gamma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kernel</a:t>
            </a:r>
          </a:p>
          <a:p>
            <a:pPr marL="285750" indent="-285750">
              <a:lnSpc>
                <a:spcPct val="150000"/>
              </a:lnSpc>
              <a:buFont typeface="Arial" panose="020B0604020202020204" pitchFamily="34" charset="0"/>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越大，分类间隔越硬，容易过拟合；</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越小，分类间隔越软，容易欠拟合。</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Gamma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越小，则支持向量的影响范围越大，分类界面越平滑；</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Gamma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越大，支持向量的影响范围越小，分类界面越复杂。</a:t>
            </a:r>
          </a:p>
        </p:txBody>
      </p:sp>
      <p:sp>
        <p:nvSpPr>
          <p:cNvPr id="3" name="TextBox 1">
            <a:extLst>
              <a:ext uri="{FF2B5EF4-FFF2-40B4-BE49-F238E27FC236}">
                <a16:creationId xmlns:a16="http://schemas.microsoft.com/office/drawing/2014/main" id="{BE69AAFB-AF60-AF66-55EE-EE291778F190}"/>
              </a:ext>
            </a:extLst>
          </p:cNvPr>
          <p:cNvSpPr txBox="1"/>
          <p:nvPr/>
        </p:nvSpPr>
        <p:spPr>
          <a:xfrm>
            <a:off x="1200150" y="853542"/>
            <a:ext cx="9561833" cy="279704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标准化操作分析</a:t>
            </a:r>
          </a:p>
          <a:p>
            <a:pPr marL="285750" indent="-285750">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标准化操作的作用主要是将不同维度特征的值变化范围拉伸到一致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的范围</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以防不同维度特征的值变化范围不一致或者尺度不一致，会影响模型的训练和预测性能。</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决策树和随机森林等不需要计算样本距离的算法不会受标准化操作太大影响，主要影响如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SVM</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KNN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kumimoji="0" lang="zh-CN" altLang="en-US" sz="2400" b="0" i="0" u="none" strike="noStrike" kern="12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p:txBody>
      </p:sp>
    </p:spTree>
    <p:extLst>
      <p:ext uri="{BB962C8B-B14F-4D97-AF65-F5344CB8AC3E}">
        <p14:creationId xmlns:p14="http://schemas.microsoft.com/office/powerpoint/2010/main" val="3169513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758781" y="1501348"/>
            <a:ext cx="5737094" cy="2646878"/>
          </a:xfrm>
          <a:prstGeom prst="rect">
            <a:avLst/>
          </a:prstGeom>
          <a:noFill/>
        </p:spPr>
        <p:txBody>
          <a:bodyPr wrap="square" rtlCol="0">
            <a:spAutoFit/>
          </a:bodyPr>
          <a:lstStyle/>
          <a:p>
            <a:pPr algn="ctr"/>
            <a:r>
              <a:rPr lang="en-US" altLang="zh-CN" sz="16600" b="1" spc="300" dirty="0">
                <a:solidFill>
                  <a:schemeClr val="bg1"/>
                </a:solidFill>
              </a:rPr>
              <a:t>P</a:t>
            </a:r>
            <a:r>
              <a:rPr lang="en-US" altLang="zh-CN" sz="9600" b="1" spc="300" dirty="0">
                <a:solidFill>
                  <a:schemeClr val="bg1"/>
                </a:solidFill>
              </a:rPr>
              <a:t>art</a:t>
            </a:r>
            <a:endParaRPr lang="zh-CN" altLang="en-US" sz="9600" b="1" spc="300" dirty="0">
              <a:solidFill>
                <a:schemeClr val="bg1"/>
              </a:solidFill>
            </a:endParaRPr>
          </a:p>
        </p:txBody>
      </p:sp>
      <p:grpSp>
        <p:nvGrpSpPr>
          <p:cNvPr id="8" name="组合 7"/>
          <p:cNvGrpSpPr/>
          <p:nvPr/>
        </p:nvGrpSpPr>
        <p:grpSpPr>
          <a:xfrm>
            <a:off x="3914074" y="2096314"/>
            <a:ext cx="1695279" cy="1510858"/>
            <a:chOff x="4436392" y="3027170"/>
            <a:chExt cx="720670" cy="642272"/>
          </a:xfrm>
        </p:grpSpPr>
        <p:sp>
          <p:nvSpPr>
            <p:cNvPr id="4" name="圆角矩形 3"/>
            <p:cNvSpPr/>
            <p:nvPr/>
          </p:nvSpPr>
          <p:spPr>
            <a:xfrm>
              <a:off x="4458288" y="302717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a:p>
          </p:txBody>
        </p:sp>
        <p:sp>
          <p:nvSpPr>
            <p:cNvPr id="5" name="文本框 4"/>
            <p:cNvSpPr txBox="1"/>
            <p:nvPr/>
          </p:nvSpPr>
          <p:spPr>
            <a:xfrm>
              <a:off x="4436392" y="3117145"/>
              <a:ext cx="720670" cy="471014"/>
            </a:xfrm>
            <a:prstGeom prst="rect">
              <a:avLst/>
            </a:prstGeom>
            <a:noFill/>
          </p:spPr>
          <p:txBody>
            <a:bodyPr wrap="square" rtlCol="0">
              <a:spAutoFit/>
            </a:bodyPr>
            <a:lstStyle/>
            <a:p>
              <a:pPr algn="ctr"/>
              <a:r>
                <a:rPr lang="en-US" altLang="zh-CN" sz="6600" b="1" dirty="0">
                  <a:solidFill>
                    <a:schemeClr val="bg1"/>
                  </a:solidFill>
                </a:rPr>
                <a:t>04</a:t>
              </a:r>
              <a:endParaRPr lang="zh-CN" altLang="en-US" sz="6600" b="1" dirty="0">
                <a:solidFill>
                  <a:schemeClr val="bg1"/>
                </a:solidFill>
              </a:endParaRPr>
            </a:p>
          </p:txBody>
        </p:sp>
      </p:grpSp>
      <p:sp>
        <p:nvSpPr>
          <p:cNvPr id="18" name="文本框 18">
            <a:extLst>
              <a:ext uri="{FF2B5EF4-FFF2-40B4-BE49-F238E27FC236}">
                <a16:creationId xmlns:a16="http://schemas.microsoft.com/office/drawing/2014/main" id="{07F078D0-1789-49E8-B807-F7BE7EA33E03}"/>
              </a:ext>
            </a:extLst>
          </p:cNvPr>
          <p:cNvSpPr txBox="1"/>
          <p:nvPr/>
        </p:nvSpPr>
        <p:spPr>
          <a:xfrm>
            <a:off x="5737094" y="2403758"/>
            <a:ext cx="5014608" cy="923330"/>
          </a:xfrm>
          <a:prstGeom prst="rect">
            <a:avLst/>
          </a:prstGeom>
          <a:noFill/>
        </p:spPr>
        <p:txBody>
          <a:bodyPr wrap="square" rtlCol="0">
            <a:spAutoFit/>
          </a:bodyPr>
          <a:lstStyle/>
          <a:p>
            <a:r>
              <a:rPr lang="zh-CN" altLang="en-US" sz="5400" b="1" spc="300" dirty="0">
                <a:solidFill>
                  <a:schemeClr val="tx1">
                    <a:lumMod val="75000"/>
                    <a:lumOff val="25000"/>
                  </a:schemeClr>
                </a:solidFill>
              </a:rPr>
              <a:t>实验分析</a:t>
            </a:r>
          </a:p>
        </p:txBody>
      </p:sp>
      <p:sp>
        <p:nvSpPr>
          <p:cNvPr id="6" name="文本框 5">
            <a:extLst>
              <a:ext uri="{FF2B5EF4-FFF2-40B4-BE49-F238E27FC236}">
                <a16:creationId xmlns:a16="http://schemas.microsoft.com/office/drawing/2014/main" id="{2C103FCB-67A3-838F-0E99-484237207E95}"/>
              </a:ext>
            </a:extLst>
          </p:cNvPr>
          <p:cNvSpPr txBox="1"/>
          <p:nvPr/>
        </p:nvSpPr>
        <p:spPr>
          <a:xfrm>
            <a:off x="6266949" y="3574930"/>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实验设置</a:t>
            </a:r>
          </a:p>
        </p:txBody>
      </p:sp>
      <p:sp>
        <p:nvSpPr>
          <p:cNvPr id="7" name="椭圆 6">
            <a:extLst>
              <a:ext uri="{FF2B5EF4-FFF2-40B4-BE49-F238E27FC236}">
                <a16:creationId xmlns:a16="http://schemas.microsoft.com/office/drawing/2014/main" id="{BD4CB5CE-C4B3-3C48-E525-8EAA9BBB6B0E}"/>
              </a:ext>
            </a:extLst>
          </p:cNvPr>
          <p:cNvSpPr/>
          <p:nvPr/>
        </p:nvSpPr>
        <p:spPr>
          <a:xfrm>
            <a:off x="5858359"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9">
            <a:extLst>
              <a:ext uri="{FF2B5EF4-FFF2-40B4-BE49-F238E27FC236}">
                <a16:creationId xmlns:a16="http://schemas.microsoft.com/office/drawing/2014/main" id="{EE376CB9-20CB-9523-36DF-8BA867702710}"/>
              </a:ext>
            </a:extLst>
          </p:cNvPr>
          <p:cNvSpPr txBox="1"/>
          <p:nvPr/>
        </p:nvSpPr>
        <p:spPr>
          <a:xfrm>
            <a:off x="6266949"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实验结果</a:t>
            </a:r>
          </a:p>
        </p:txBody>
      </p:sp>
      <p:sp>
        <p:nvSpPr>
          <p:cNvPr id="10" name="椭圆 10">
            <a:extLst>
              <a:ext uri="{FF2B5EF4-FFF2-40B4-BE49-F238E27FC236}">
                <a16:creationId xmlns:a16="http://schemas.microsoft.com/office/drawing/2014/main" id="{6866D8A2-96F6-B73D-1213-CE89B06EB8A4}"/>
              </a:ext>
            </a:extLst>
          </p:cNvPr>
          <p:cNvSpPr/>
          <p:nvPr/>
        </p:nvSpPr>
        <p:spPr>
          <a:xfrm>
            <a:off x="5858359"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a:extLst>
              <a:ext uri="{FF2B5EF4-FFF2-40B4-BE49-F238E27FC236}">
                <a16:creationId xmlns:a16="http://schemas.microsoft.com/office/drawing/2014/main" id="{4A9747DB-6CB4-379D-D46F-75B1124D4991}"/>
              </a:ext>
            </a:extLst>
          </p:cNvPr>
          <p:cNvSpPr txBox="1"/>
          <p:nvPr/>
        </p:nvSpPr>
        <p:spPr>
          <a:xfrm>
            <a:off x="6266949" y="4521995"/>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结果分析</a:t>
            </a:r>
          </a:p>
        </p:txBody>
      </p:sp>
      <p:sp>
        <p:nvSpPr>
          <p:cNvPr id="12" name="椭圆 11">
            <a:extLst>
              <a:ext uri="{FF2B5EF4-FFF2-40B4-BE49-F238E27FC236}">
                <a16:creationId xmlns:a16="http://schemas.microsoft.com/office/drawing/2014/main" id="{F64AC4DF-9122-329E-8713-D077E74E24D5}"/>
              </a:ext>
            </a:extLst>
          </p:cNvPr>
          <p:cNvSpPr/>
          <p:nvPr/>
        </p:nvSpPr>
        <p:spPr>
          <a:xfrm>
            <a:off x="5858359" y="4548785"/>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39369248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实验分析</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04</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4" y="1040806"/>
            <a:ext cx="9615621" cy="475155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实验设置</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1800" b="1" kern="100" dirty="0">
                <a:effectLst/>
                <a:latin typeface="Times New Roman" panose="02020603050405020304" pitchFamily="18" charset="0"/>
                <a:ea typeface="宋体" panose="02010600030101010101" pitchFamily="2" charset="-122"/>
              </a:rPr>
              <a:t>使用特征：</a:t>
            </a:r>
            <a:endParaRPr lang="en-US" altLang="zh-CN" sz="1800" b="1" kern="100" dirty="0">
              <a:effectLst/>
              <a:latin typeface="Times New Roman" panose="02020603050405020304" pitchFamily="18" charset="0"/>
              <a:ea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b="1" kern="100" dirty="0">
                <a:latin typeface="Times New Roman" panose="02020603050405020304" pitchFamily="18" charset="0"/>
                <a:ea typeface="宋体" panose="02010600030101010101" pitchFamily="2" charset="-122"/>
              </a:rPr>
              <a:t>模型结构：</a:t>
            </a:r>
            <a:r>
              <a:rPr lang="zh-CN" altLang="en-US" kern="100" dirty="0">
                <a:latin typeface="Times New Roman" panose="02020603050405020304" pitchFamily="18" charset="0"/>
                <a:ea typeface="宋体" panose="02010600030101010101" pitchFamily="2" charset="-122"/>
              </a:rPr>
              <a:t>随机森林和支持向量机集成的投票分类器</a:t>
            </a:r>
            <a:endParaRPr lang="en-US" altLang="zh-CN" kern="1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zh-CN" altLang="en-US" b="1" kern="100" dirty="0">
                <a:latin typeface="Times New Roman" panose="02020603050405020304" pitchFamily="18" charset="0"/>
                <a:ea typeface="宋体" panose="02010600030101010101" pitchFamily="2" charset="-122"/>
              </a:rPr>
              <a:t>参数设置：</a:t>
            </a:r>
            <a:endParaRPr lang="en-US" altLang="zh-CN" b="1" kern="100" dirty="0">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随机森林超参数调整为</a:t>
            </a:r>
            <a:r>
              <a:rPr lang="en-US" altLang="zh-CN" sz="1800" kern="100" dirty="0">
                <a:effectLst/>
                <a:latin typeface="Times New Roman" panose="02020603050405020304" pitchFamily="18" charset="0"/>
                <a:ea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rPr>
              <a:t>个基本决策树个数，树最大深度为</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285750" indent="-285750">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rPr>
              <a:t>支持向量机超参数调整为使用正则化参数</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Gamma</a:t>
            </a:r>
            <a:r>
              <a:rPr lang="zh-CN" altLang="zh-CN" sz="1800" kern="100" dirty="0">
                <a:effectLst/>
                <a:latin typeface="Times New Roman" panose="02020603050405020304" pitchFamily="18" charset="0"/>
                <a:ea typeface="宋体" panose="02010600030101010101" pitchFamily="2" charset="-122"/>
              </a:rPr>
              <a:t>调整为</a:t>
            </a:r>
            <a:r>
              <a:rPr lang="en-US" altLang="zh-CN" sz="1800" kern="100" dirty="0">
                <a:effectLst/>
                <a:latin typeface="Times New Roman" panose="02020603050405020304" pitchFamily="18" charset="0"/>
                <a:ea typeface="宋体" panose="02010600030101010101" pitchFamily="2" charset="-122"/>
              </a:rPr>
              <a:t>0.5</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kernel</a:t>
            </a:r>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RBF</a:t>
            </a:r>
            <a:r>
              <a:rPr lang="zh-CN" altLang="zh-CN" sz="1800" kern="100" dirty="0">
                <a:effectLst/>
                <a:latin typeface="Times New Roman" panose="02020603050405020304" pitchFamily="18" charset="0"/>
                <a:ea typeface="宋体" panose="02010600030101010101" pitchFamily="2" charset="-122"/>
              </a:rPr>
              <a:t>核函数。</a:t>
            </a: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C2614D1E-C2D4-AAC2-2128-55492F6252C0}"/>
              </a:ext>
            </a:extLst>
          </p:cNvPr>
          <p:cNvSpPr txBox="1"/>
          <p:nvPr/>
        </p:nvSpPr>
        <p:spPr>
          <a:xfrm>
            <a:off x="2940450" y="1674501"/>
            <a:ext cx="336714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x</a:t>
            </a:r>
            <a:r>
              <a:rPr lang="zh-CN" altLang="en-US" sz="1800" kern="100" dirty="0">
                <a:effectLst/>
                <a:latin typeface="Times New Roman" panose="02020603050405020304" pitchFamily="18" charset="0"/>
                <a:ea typeface="宋体" panose="02010600030101010101" pitchFamily="2" charset="-122"/>
              </a:rPr>
              <a:t>坐标</a:t>
            </a:r>
            <a:endParaRPr lang="en-US" altLang="zh-CN" sz="1800" kern="100"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y</a:t>
            </a:r>
            <a:r>
              <a:rPr lang="zh-CN" altLang="en-US" sz="1800" kern="100" dirty="0">
                <a:effectLst/>
                <a:latin typeface="Times New Roman" panose="02020603050405020304" pitchFamily="18" charset="0"/>
                <a:ea typeface="宋体" panose="02010600030101010101" pitchFamily="2" charset="-122"/>
              </a:rPr>
              <a:t>坐标</a:t>
            </a:r>
            <a:endParaRPr lang="en-US" altLang="zh-CN" sz="1800" kern="100"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z</a:t>
            </a:r>
            <a:r>
              <a:rPr lang="zh-CN" altLang="en-US" sz="1800" kern="100" dirty="0">
                <a:effectLst/>
                <a:latin typeface="Times New Roman" panose="02020603050405020304" pitchFamily="18" charset="0"/>
                <a:ea typeface="宋体" panose="02010600030101010101" pitchFamily="2" charset="-122"/>
              </a:rPr>
              <a:t>坐标</a:t>
            </a:r>
            <a:endParaRPr lang="en-US" altLang="zh-CN" sz="1800" kern="100"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速率</a:t>
            </a:r>
            <a:r>
              <a:rPr lang="en-US" altLang="zh-CN" sz="1800" kern="100" dirty="0">
                <a:effectLst/>
                <a:latin typeface="Times New Roman" panose="02020603050405020304" pitchFamily="18" charset="0"/>
                <a:ea typeface="宋体" panose="02010600030101010101" pitchFamily="2" charset="-122"/>
              </a:rPr>
              <a:t>v</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加速度（速率变化率）</a:t>
            </a:r>
            <a:r>
              <a:rPr lang="en-US" altLang="zh-CN" sz="1800" kern="100" dirty="0">
                <a:effectLst/>
                <a:latin typeface="Times New Roman" panose="02020603050405020304" pitchFamily="18" charset="0"/>
                <a:ea typeface="宋体" panose="02010600030101010101" pitchFamily="2" charset="-122"/>
              </a:rPr>
              <a:t>dv</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group</a:t>
            </a:r>
            <a:r>
              <a:rPr lang="zh-CN" altLang="en-US" sz="1800" kern="100" dirty="0">
                <a:effectLst/>
                <a:latin typeface="Times New Roman" panose="02020603050405020304" pitchFamily="18" charset="0"/>
                <a:ea typeface="宋体" panose="02010600030101010101" pitchFamily="2" charset="-122"/>
              </a:rPr>
              <a:t>值</a:t>
            </a:r>
            <a:endParaRPr lang="en-US"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F2E7DE46-CC39-5CDE-9A37-C39E44F403FD}"/>
              </a:ext>
            </a:extLst>
          </p:cNvPr>
          <p:cNvSpPr txBox="1"/>
          <p:nvPr/>
        </p:nvSpPr>
        <p:spPr>
          <a:xfrm>
            <a:off x="6046654" y="1723154"/>
            <a:ext cx="4641959"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偏航</a:t>
            </a:r>
            <a:r>
              <a:rPr lang="en-US" altLang="zh-CN" sz="1800" kern="100" dirty="0">
                <a:effectLst/>
                <a:latin typeface="Times New Roman" panose="02020603050405020304" pitchFamily="18" charset="0"/>
                <a:ea typeface="宋体" panose="02010600030101010101" pitchFamily="2" charset="-122"/>
              </a:rPr>
              <a:t>heading</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俯仰角</a:t>
            </a:r>
            <a:r>
              <a:rPr lang="en-US" altLang="zh-CN" sz="1800" kern="100" dirty="0">
                <a:effectLst/>
                <a:latin typeface="Times New Roman" panose="02020603050405020304" pitchFamily="18" charset="0"/>
                <a:ea typeface="宋体" panose="02010600030101010101" pitchFamily="2" charset="-122"/>
              </a:rPr>
              <a:t>pitch</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1800" kern="100" dirty="0">
                <a:effectLst/>
                <a:latin typeface="Times New Roman" panose="02020603050405020304" pitchFamily="18" charset="0"/>
                <a:ea typeface="宋体" panose="02010600030101010101" pitchFamily="2" charset="-122"/>
              </a:rPr>
              <a:t>滚转角</a:t>
            </a:r>
            <a:r>
              <a:rPr lang="en-US" altLang="zh-CN" sz="1800" kern="100" dirty="0">
                <a:effectLst/>
                <a:latin typeface="Times New Roman" panose="02020603050405020304" pitchFamily="18" charset="0"/>
                <a:ea typeface="宋体" panose="02010600030101010101" pitchFamily="2" charset="-122"/>
              </a:rPr>
              <a:t>bank</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x</a:t>
            </a:r>
            <a:r>
              <a:rPr lang="zh-CN" altLang="en-US" sz="1800" kern="100" dirty="0">
                <a:effectLst/>
                <a:latin typeface="Times New Roman" panose="02020603050405020304" pitchFamily="18" charset="0"/>
                <a:ea typeface="宋体" panose="02010600030101010101" pitchFamily="2" charset="-122"/>
              </a:rPr>
              <a:t>方向速度</a:t>
            </a:r>
            <a:r>
              <a:rPr lang="en-US" altLang="zh-CN" sz="1800" kern="100" dirty="0" err="1">
                <a:effectLst/>
                <a:latin typeface="Times New Roman" panose="02020603050405020304" pitchFamily="18" charset="0"/>
                <a:ea typeface="宋体" panose="02010600030101010101" pitchFamily="2" charset="-122"/>
              </a:rPr>
              <a:t>vx</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y</a:t>
            </a:r>
            <a:r>
              <a:rPr lang="zh-CN" altLang="en-US" sz="1800" kern="100" dirty="0">
                <a:effectLst/>
                <a:latin typeface="Times New Roman" panose="02020603050405020304" pitchFamily="18" charset="0"/>
                <a:ea typeface="宋体" panose="02010600030101010101" pitchFamily="2" charset="-122"/>
              </a:rPr>
              <a:t>方向速度</a:t>
            </a:r>
            <a:r>
              <a:rPr lang="en-US" altLang="zh-CN" sz="1800" kern="100" dirty="0" err="1">
                <a:effectLst/>
                <a:latin typeface="Times New Roman" panose="02020603050405020304" pitchFamily="18" charset="0"/>
                <a:ea typeface="宋体" panose="02010600030101010101" pitchFamily="2" charset="-122"/>
              </a:rPr>
              <a:t>xy</a:t>
            </a:r>
            <a:endParaRPr lang="en-US" altLang="zh-CN" kern="1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1800" kern="100" dirty="0">
                <a:effectLst/>
                <a:latin typeface="Times New Roman" panose="02020603050405020304" pitchFamily="18" charset="0"/>
                <a:ea typeface="宋体" panose="02010600030101010101" pitchFamily="2" charset="-122"/>
              </a:rPr>
              <a:t>z</a:t>
            </a:r>
            <a:r>
              <a:rPr lang="zh-CN" altLang="en-US" sz="1800" kern="100" dirty="0">
                <a:effectLst/>
                <a:latin typeface="Times New Roman" panose="02020603050405020304" pitchFamily="18" charset="0"/>
                <a:ea typeface="宋体" panose="02010600030101010101" pitchFamily="2" charset="-122"/>
              </a:rPr>
              <a:t>方向速度</a:t>
            </a:r>
            <a:r>
              <a:rPr lang="en-US" altLang="zh-CN" sz="1800" kern="100" dirty="0" err="1">
                <a:effectLst/>
                <a:latin typeface="Times New Roman" panose="02020603050405020304" pitchFamily="18" charset="0"/>
                <a:ea typeface="宋体" panose="02010600030101010101" pitchFamily="2" charset="-122"/>
              </a:rPr>
              <a:t>vz</a:t>
            </a:r>
            <a:endParaRPr lang="en-US" altLang="zh-CN"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6594505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实验分析</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04</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4" y="1040806"/>
            <a:ext cx="9615621" cy="101207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kern="100" dirty="0">
                <a:solidFill>
                  <a:prstClr val="black"/>
                </a:solidFill>
                <a:latin typeface="Times New Roman" panose="02020603050405020304" pitchFamily="18" charset="0"/>
                <a:ea typeface="微软雅黑"/>
                <a:cs typeface="Times New Roman" panose="02020603050405020304" pitchFamily="18" charset="0"/>
              </a:rPr>
              <a:t>实验结果</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p:txBody>
      </p:sp>
      <p:graphicFrame>
        <p:nvGraphicFramePr>
          <p:cNvPr id="5" name="表格 4">
            <a:extLst>
              <a:ext uri="{FF2B5EF4-FFF2-40B4-BE49-F238E27FC236}">
                <a16:creationId xmlns:a16="http://schemas.microsoft.com/office/drawing/2014/main" id="{6249CDC0-B8CB-113B-6CAC-6FF5EAEE745A}"/>
              </a:ext>
            </a:extLst>
          </p:cNvPr>
          <p:cNvGraphicFramePr>
            <a:graphicFrameLocks noGrp="1"/>
          </p:cNvGraphicFramePr>
          <p:nvPr>
            <p:extLst>
              <p:ext uri="{D42A27DB-BD31-4B8C-83A1-F6EECF244321}">
                <p14:modId xmlns:p14="http://schemas.microsoft.com/office/powerpoint/2010/main" val="1688980522"/>
              </p:ext>
            </p:extLst>
          </p:nvPr>
        </p:nvGraphicFramePr>
        <p:xfrm>
          <a:off x="2072640" y="1855396"/>
          <a:ext cx="8046720" cy="2263060"/>
        </p:xfrm>
        <a:graphic>
          <a:graphicData uri="http://schemas.openxmlformats.org/drawingml/2006/table">
            <a:tbl>
              <a:tblPr firstRow="1" firstCol="1" bandRow="1">
                <a:tableStyleId>{5C22544A-7EE6-4342-B048-85BDC9FD1C3A}</a:tableStyleId>
              </a:tblPr>
              <a:tblGrid>
                <a:gridCol w="2681944">
                  <a:extLst>
                    <a:ext uri="{9D8B030D-6E8A-4147-A177-3AD203B41FA5}">
                      <a16:colId xmlns:a16="http://schemas.microsoft.com/office/drawing/2014/main" val="3231686265"/>
                    </a:ext>
                  </a:extLst>
                </a:gridCol>
                <a:gridCol w="2681944">
                  <a:extLst>
                    <a:ext uri="{9D8B030D-6E8A-4147-A177-3AD203B41FA5}">
                      <a16:colId xmlns:a16="http://schemas.microsoft.com/office/drawing/2014/main" val="2914962919"/>
                    </a:ext>
                  </a:extLst>
                </a:gridCol>
                <a:gridCol w="2682832">
                  <a:extLst>
                    <a:ext uri="{9D8B030D-6E8A-4147-A177-3AD203B41FA5}">
                      <a16:colId xmlns:a16="http://schemas.microsoft.com/office/drawing/2014/main" val="883196375"/>
                    </a:ext>
                  </a:extLst>
                </a:gridCol>
              </a:tblGrid>
              <a:tr h="565765">
                <a:tc>
                  <a:txBody>
                    <a:bodyPr/>
                    <a:lstStyle/>
                    <a:p>
                      <a:pPr algn="ctr">
                        <a:lnSpc>
                          <a:spcPct val="150000"/>
                        </a:lnSpc>
                      </a:pPr>
                      <a:r>
                        <a:rPr lang="zh-CN" sz="2000" kern="100">
                          <a:effectLst/>
                        </a:rPr>
                        <a:t>数据集类型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zh-CN" sz="2000" kern="100">
                          <a:effectLst/>
                        </a:rPr>
                        <a:t>准确率</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F1 Score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4871290"/>
                  </a:ext>
                </a:extLst>
              </a:tr>
              <a:tr h="565765">
                <a:tc>
                  <a:txBody>
                    <a:bodyPr/>
                    <a:lstStyle/>
                    <a:p>
                      <a:pPr algn="ctr">
                        <a:lnSpc>
                          <a:spcPct val="150000"/>
                        </a:lnSpc>
                      </a:pPr>
                      <a:r>
                        <a:rPr lang="zh-CN" sz="2000" kern="100">
                          <a:effectLst/>
                        </a:rPr>
                        <a:t>训练集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1.0000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1.0000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8081313"/>
                  </a:ext>
                </a:extLst>
              </a:tr>
              <a:tr h="565765">
                <a:tc>
                  <a:txBody>
                    <a:bodyPr/>
                    <a:lstStyle/>
                    <a:p>
                      <a:pPr algn="ctr">
                        <a:lnSpc>
                          <a:spcPct val="150000"/>
                        </a:lnSpc>
                      </a:pPr>
                      <a:r>
                        <a:rPr lang="zh-CN" sz="2000" kern="100">
                          <a:effectLst/>
                        </a:rPr>
                        <a:t>验证集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0.9982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0.9970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1399097"/>
                  </a:ext>
                </a:extLst>
              </a:tr>
              <a:tr h="565765">
                <a:tc>
                  <a:txBody>
                    <a:bodyPr/>
                    <a:lstStyle/>
                    <a:p>
                      <a:pPr algn="ctr">
                        <a:lnSpc>
                          <a:spcPct val="150000"/>
                        </a:lnSpc>
                      </a:pPr>
                      <a:r>
                        <a:rPr lang="zh-CN" sz="2000" kern="100">
                          <a:effectLst/>
                        </a:rPr>
                        <a:t>测试集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a:effectLst/>
                        </a:rPr>
                        <a:t>0.9943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pPr>
                      <a:r>
                        <a:rPr lang="en-US" sz="2000" kern="100" dirty="0">
                          <a:effectLst/>
                        </a:rPr>
                        <a:t>0.9936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673162"/>
                  </a:ext>
                </a:extLst>
              </a:tr>
            </a:tbl>
          </a:graphicData>
        </a:graphic>
      </p:graphicFrame>
      <p:sp>
        <p:nvSpPr>
          <p:cNvPr id="7" name="文本框 6">
            <a:extLst>
              <a:ext uri="{FF2B5EF4-FFF2-40B4-BE49-F238E27FC236}">
                <a16:creationId xmlns:a16="http://schemas.microsoft.com/office/drawing/2014/main" id="{19BBAE0C-7B63-D2B1-3DA0-14F27BFD8A09}"/>
              </a:ext>
            </a:extLst>
          </p:cNvPr>
          <p:cNvSpPr txBox="1"/>
          <p:nvPr/>
        </p:nvSpPr>
        <p:spPr>
          <a:xfrm>
            <a:off x="2072640" y="4325481"/>
            <a:ext cx="6094206"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相比于</a:t>
            </a:r>
            <a:r>
              <a:rPr lang="en-US" altLang="zh-CN" sz="1800" kern="100" dirty="0">
                <a:effectLst/>
                <a:latin typeface="Times New Roman" panose="02020603050405020304" pitchFamily="18" charset="0"/>
                <a:ea typeface="宋体" panose="02010600030101010101" pitchFamily="2" charset="-122"/>
              </a:rPr>
              <a:t>baseline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有了准确率</a:t>
            </a:r>
            <a:r>
              <a:rPr lang="en-US" altLang="zh-CN" sz="1800" kern="100" dirty="0">
                <a:effectLst/>
                <a:latin typeface="Times New Roman" panose="02020603050405020304" pitchFamily="18" charset="0"/>
                <a:ea typeface="宋体" panose="02010600030101010101" pitchFamily="2" charset="-122"/>
              </a:rPr>
              <a:t>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以上的提升</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9" name="图片 8">
            <a:extLst>
              <a:ext uri="{FF2B5EF4-FFF2-40B4-BE49-F238E27FC236}">
                <a16:creationId xmlns:a16="http://schemas.microsoft.com/office/drawing/2014/main" id="{39CBF988-E3E7-9BF8-2A60-0BFFD7EC6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250" y="4901838"/>
            <a:ext cx="5082980" cy="1265030"/>
          </a:xfrm>
          <a:prstGeom prst="rect">
            <a:avLst/>
          </a:prstGeom>
        </p:spPr>
      </p:pic>
    </p:spTree>
    <p:extLst>
      <p:ext uri="{BB962C8B-B14F-4D97-AF65-F5344CB8AC3E}">
        <p14:creationId xmlns:p14="http://schemas.microsoft.com/office/powerpoint/2010/main" val="34775376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rPr>
              <a:t>实验分析</a:t>
            </a:r>
          </a:p>
        </p:txBody>
      </p:sp>
      <p:sp>
        <p:nvSpPr>
          <p:cNvPr id="36" name="矩形 17">
            <a:extLst>
              <a:ext uri="{FF2B5EF4-FFF2-40B4-BE49-F238E27FC236}">
                <a16:creationId xmlns:a16="http://schemas.microsoft.com/office/drawing/2014/main" id="{34BA6FEF-4053-45CE-B004-86F703A202CC}"/>
              </a:ext>
            </a:extLst>
          </p:cNvPr>
          <p:cNvSpPr/>
          <p:nvPr/>
        </p:nvSpPr>
        <p:spPr>
          <a:xfrm>
            <a:off x="2940450"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04</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4043160" cy="267406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kern="100" dirty="0">
                <a:solidFill>
                  <a:prstClr val="black"/>
                </a:solidFill>
                <a:effectLst/>
                <a:latin typeface="Times New Roman" panose="02020603050405020304" pitchFamily="18" charset="0"/>
                <a:ea typeface="微软雅黑"/>
                <a:cs typeface="Times New Roman" panose="02020603050405020304" pitchFamily="18" charset="0"/>
              </a:rPr>
              <a:t>结果分析</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模型能够将绝大多数的样本分类正确。此外，容易出现将侦察误分类为打击、诱扰；将打击误分类为侦察、干扰；将指挥误分类为打击。</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endParaRPr lang="en-US" altLang="zh-CN" b="1" kern="1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BC932EC4-D389-2FB8-FC65-19A51F938957}"/>
              </a:ext>
            </a:extLst>
          </p:cNvPr>
          <p:cNvPicPr>
            <a:picLocks noChangeAspect="1"/>
          </p:cNvPicPr>
          <p:nvPr/>
        </p:nvPicPr>
        <p:blipFill rotWithShape="1">
          <a:blip r:embed="rId3">
            <a:extLst>
              <a:ext uri="{28A0092B-C50C-407E-A947-70E740481C1C}">
                <a14:useLocalDpi xmlns:a14="http://schemas.microsoft.com/office/drawing/2010/main" val="0"/>
              </a:ext>
            </a:extLst>
          </a:blip>
          <a:srcRect l="4845" t="4540" r="10524" b="815"/>
          <a:stretch/>
        </p:blipFill>
        <p:spPr bwMode="auto">
          <a:xfrm>
            <a:off x="5794786" y="1428638"/>
            <a:ext cx="4773520" cy="40007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54062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758781" y="1501348"/>
            <a:ext cx="5737094" cy="2646878"/>
          </a:xfrm>
          <a:prstGeom prst="rect">
            <a:avLst/>
          </a:prstGeom>
          <a:noFill/>
        </p:spPr>
        <p:txBody>
          <a:bodyPr wrap="square" rtlCol="0">
            <a:spAutoFit/>
          </a:bodyPr>
          <a:lstStyle/>
          <a:p>
            <a:pPr algn="ctr"/>
            <a:r>
              <a:rPr lang="en-US" altLang="zh-CN" sz="16600" b="1" spc="300" dirty="0">
                <a:solidFill>
                  <a:schemeClr val="bg1"/>
                </a:solidFill>
              </a:rPr>
              <a:t>P</a:t>
            </a:r>
            <a:r>
              <a:rPr lang="en-US" altLang="zh-CN" sz="9600" b="1" spc="300" dirty="0">
                <a:solidFill>
                  <a:schemeClr val="bg1"/>
                </a:solidFill>
              </a:rPr>
              <a:t>art</a:t>
            </a:r>
            <a:endParaRPr lang="zh-CN" altLang="en-US" sz="9600" b="1" spc="300" dirty="0">
              <a:solidFill>
                <a:schemeClr val="bg1"/>
              </a:solidFill>
            </a:endParaRPr>
          </a:p>
        </p:txBody>
      </p:sp>
      <p:grpSp>
        <p:nvGrpSpPr>
          <p:cNvPr id="8" name="组合 7"/>
          <p:cNvGrpSpPr/>
          <p:nvPr/>
        </p:nvGrpSpPr>
        <p:grpSpPr>
          <a:xfrm>
            <a:off x="3914074" y="2096314"/>
            <a:ext cx="1695279" cy="1510858"/>
            <a:chOff x="4436392" y="3027170"/>
            <a:chExt cx="720670" cy="642272"/>
          </a:xfrm>
        </p:grpSpPr>
        <p:sp>
          <p:nvSpPr>
            <p:cNvPr id="4" name="圆角矩形 3"/>
            <p:cNvSpPr/>
            <p:nvPr/>
          </p:nvSpPr>
          <p:spPr>
            <a:xfrm>
              <a:off x="4458288" y="302717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a:p>
          </p:txBody>
        </p:sp>
        <p:sp>
          <p:nvSpPr>
            <p:cNvPr id="5" name="文本框 4"/>
            <p:cNvSpPr txBox="1"/>
            <p:nvPr/>
          </p:nvSpPr>
          <p:spPr>
            <a:xfrm>
              <a:off x="4436392" y="3117145"/>
              <a:ext cx="720670" cy="471014"/>
            </a:xfrm>
            <a:prstGeom prst="rect">
              <a:avLst/>
            </a:prstGeom>
            <a:noFill/>
          </p:spPr>
          <p:txBody>
            <a:bodyPr wrap="square" rtlCol="0">
              <a:spAutoFit/>
            </a:bodyPr>
            <a:lstStyle/>
            <a:p>
              <a:pPr algn="ctr"/>
              <a:r>
                <a:rPr lang="en-US" altLang="zh-CN" sz="6600" b="1" dirty="0">
                  <a:solidFill>
                    <a:schemeClr val="bg1"/>
                  </a:solidFill>
                </a:rPr>
                <a:t>05</a:t>
              </a:r>
              <a:endParaRPr lang="zh-CN" altLang="en-US" sz="6600" b="1" dirty="0">
                <a:solidFill>
                  <a:schemeClr val="bg1"/>
                </a:solidFill>
              </a:endParaRPr>
            </a:p>
          </p:txBody>
        </p:sp>
      </p:grpSp>
      <p:sp>
        <p:nvSpPr>
          <p:cNvPr id="18" name="文本框 18">
            <a:extLst>
              <a:ext uri="{FF2B5EF4-FFF2-40B4-BE49-F238E27FC236}">
                <a16:creationId xmlns:a16="http://schemas.microsoft.com/office/drawing/2014/main" id="{07F078D0-1789-49E8-B807-F7BE7EA33E03}"/>
              </a:ext>
            </a:extLst>
          </p:cNvPr>
          <p:cNvSpPr txBox="1"/>
          <p:nvPr/>
        </p:nvSpPr>
        <p:spPr>
          <a:xfrm>
            <a:off x="5737094" y="2403758"/>
            <a:ext cx="5014608" cy="923330"/>
          </a:xfrm>
          <a:prstGeom prst="rect">
            <a:avLst/>
          </a:prstGeom>
          <a:noFill/>
        </p:spPr>
        <p:txBody>
          <a:bodyPr wrap="square" rtlCol="0">
            <a:spAutoFit/>
          </a:bodyPr>
          <a:lstStyle/>
          <a:p>
            <a:r>
              <a:rPr lang="zh-CN" altLang="en-US" sz="5400" b="1" spc="300" dirty="0">
                <a:solidFill>
                  <a:schemeClr val="tx1">
                    <a:lumMod val="75000"/>
                    <a:lumOff val="25000"/>
                  </a:schemeClr>
                </a:solidFill>
              </a:rPr>
              <a:t>总结</a:t>
            </a:r>
          </a:p>
        </p:txBody>
      </p:sp>
      <p:sp>
        <p:nvSpPr>
          <p:cNvPr id="6" name="文本框 5">
            <a:extLst>
              <a:ext uri="{FF2B5EF4-FFF2-40B4-BE49-F238E27FC236}">
                <a16:creationId xmlns:a16="http://schemas.microsoft.com/office/drawing/2014/main" id="{2C103FCB-67A3-838F-0E99-484237207E95}"/>
              </a:ext>
            </a:extLst>
          </p:cNvPr>
          <p:cNvSpPr txBox="1"/>
          <p:nvPr/>
        </p:nvSpPr>
        <p:spPr>
          <a:xfrm>
            <a:off x="6266949" y="3574930"/>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优势</a:t>
            </a:r>
          </a:p>
        </p:txBody>
      </p:sp>
      <p:sp>
        <p:nvSpPr>
          <p:cNvPr id="7" name="椭圆 6">
            <a:extLst>
              <a:ext uri="{FF2B5EF4-FFF2-40B4-BE49-F238E27FC236}">
                <a16:creationId xmlns:a16="http://schemas.microsoft.com/office/drawing/2014/main" id="{BD4CB5CE-C4B3-3C48-E525-8EAA9BBB6B0E}"/>
              </a:ext>
            </a:extLst>
          </p:cNvPr>
          <p:cNvSpPr/>
          <p:nvPr/>
        </p:nvSpPr>
        <p:spPr>
          <a:xfrm>
            <a:off x="5858359"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9">
            <a:extLst>
              <a:ext uri="{FF2B5EF4-FFF2-40B4-BE49-F238E27FC236}">
                <a16:creationId xmlns:a16="http://schemas.microsoft.com/office/drawing/2014/main" id="{EE376CB9-20CB-9523-36DF-8BA867702710}"/>
              </a:ext>
            </a:extLst>
          </p:cNvPr>
          <p:cNvSpPr txBox="1"/>
          <p:nvPr/>
        </p:nvSpPr>
        <p:spPr>
          <a:xfrm>
            <a:off x="6266949"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不足</a:t>
            </a:r>
          </a:p>
        </p:txBody>
      </p:sp>
      <p:sp>
        <p:nvSpPr>
          <p:cNvPr id="10" name="椭圆 10">
            <a:extLst>
              <a:ext uri="{FF2B5EF4-FFF2-40B4-BE49-F238E27FC236}">
                <a16:creationId xmlns:a16="http://schemas.microsoft.com/office/drawing/2014/main" id="{6866D8A2-96F6-B73D-1213-CE89B06EB8A4}"/>
              </a:ext>
            </a:extLst>
          </p:cNvPr>
          <p:cNvSpPr/>
          <p:nvPr/>
        </p:nvSpPr>
        <p:spPr>
          <a:xfrm>
            <a:off x="5858359"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a:extLst>
              <a:ext uri="{FF2B5EF4-FFF2-40B4-BE49-F238E27FC236}">
                <a16:creationId xmlns:a16="http://schemas.microsoft.com/office/drawing/2014/main" id="{4A9747DB-6CB4-379D-D46F-75B1124D4991}"/>
              </a:ext>
            </a:extLst>
          </p:cNvPr>
          <p:cNvSpPr txBox="1"/>
          <p:nvPr/>
        </p:nvSpPr>
        <p:spPr>
          <a:xfrm>
            <a:off x="6266949" y="4521995"/>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展望</a:t>
            </a:r>
          </a:p>
        </p:txBody>
      </p:sp>
      <p:sp>
        <p:nvSpPr>
          <p:cNvPr id="12" name="椭圆 11">
            <a:extLst>
              <a:ext uri="{FF2B5EF4-FFF2-40B4-BE49-F238E27FC236}">
                <a16:creationId xmlns:a16="http://schemas.microsoft.com/office/drawing/2014/main" id="{F64AC4DF-9122-329E-8713-D077E74E24D5}"/>
              </a:ext>
            </a:extLst>
          </p:cNvPr>
          <p:cNvSpPr/>
          <p:nvPr/>
        </p:nvSpPr>
        <p:spPr>
          <a:xfrm>
            <a:off x="5858359" y="4548785"/>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a:extLst>
              <a:ext uri="{FF2B5EF4-FFF2-40B4-BE49-F238E27FC236}">
                <a16:creationId xmlns:a16="http://schemas.microsoft.com/office/drawing/2014/main" id="{56E56DB4-1333-1106-5C67-1E7C2F8BBBE7}"/>
              </a:ext>
            </a:extLst>
          </p:cNvPr>
          <p:cNvSpPr txBox="1"/>
          <p:nvPr/>
        </p:nvSpPr>
        <p:spPr>
          <a:xfrm>
            <a:off x="6266949" y="4997792"/>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体会、收获与建议</a:t>
            </a:r>
          </a:p>
        </p:txBody>
      </p:sp>
      <p:sp>
        <p:nvSpPr>
          <p:cNvPr id="14" name="椭圆 13">
            <a:extLst>
              <a:ext uri="{FF2B5EF4-FFF2-40B4-BE49-F238E27FC236}">
                <a16:creationId xmlns:a16="http://schemas.microsoft.com/office/drawing/2014/main" id="{BCF0F6AC-2B2B-A96D-974F-4038A7C7AE34}"/>
              </a:ext>
            </a:extLst>
          </p:cNvPr>
          <p:cNvSpPr/>
          <p:nvPr/>
        </p:nvSpPr>
        <p:spPr>
          <a:xfrm>
            <a:off x="5858359" y="5024582"/>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32203010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 name="文本框 3"/>
          <p:cNvSpPr txBox="1"/>
          <p:nvPr/>
        </p:nvSpPr>
        <p:spPr>
          <a:xfrm>
            <a:off x="56888" y="2323222"/>
            <a:ext cx="5076423" cy="1631216"/>
          </a:xfrm>
          <a:prstGeom prst="rect">
            <a:avLst/>
          </a:prstGeom>
          <a:noFill/>
        </p:spPr>
        <p:txBody>
          <a:bodyPr wrap="square" rtlCol="0">
            <a:spAutoFit/>
          </a:bodyPr>
          <a:lstStyle/>
          <a:p>
            <a:pPr algn="just"/>
            <a:r>
              <a:rPr lang="en-US" altLang="zh-CN" sz="9800" b="1" spc="300" dirty="0">
                <a:solidFill>
                  <a:schemeClr val="bg1"/>
                </a:solidFill>
              </a:rPr>
              <a:t>C</a:t>
            </a:r>
            <a:r>
              <a:rPr lang="en-US" altLang="zh-CN" sz="4800" b="1" spc="300" dirty="0">
                <a:solidFill>
                  <a:schemeClr val="bg1"/>
                </a:solidFill>
              </a:rPr>
              <a:t>ONTENTS</a:t>
            </a:r>
            <a:endParaRPr lang="zh-CN" altLang="en-US" sz="4800" b="1" spc="300" dirty="0">
              <a:solidFill>
                <a:schemeClr val="bg1"/>
              </a:solidFill>
            </a:endParaRPr>
          </a:p>
        </p:txBody>
      </p:sp>
      <p:grpSp>
        <p:nvGrpSpPr>
          <p:cNvPr id="6" name="组合 5"/>
          <p:cNvGrpSpPr/>
          <p:nvPr/>
        </p:nvGrpSpPr>
        <p:grpSpPr>
          <a:xfrm>
            <a:off x="4453668" y="359407"/>
            <a:ext cx="720670" cy="642272"/>
            <a:chOff x="4438248" y="1649887"/>
            <a:chExt cx="720670" cy="642272"/>
          </a:xfrm>
        </p:grpSpPr>
        <p:sp>
          <p:nvSpPr>
            <p:cNvPr id="7" name="圆角矩形 6"/>
            <p:cNvSpPr/>
            <p:nvPr/>
          </p:nvSpPr>
          <p:spPr>
            <a:xfrm>
              <a:off x="4460144" y="1649887"/>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4438248" y="1739863"/>
              <a:ext cx="720670" cy="461665"/>
            </a:xfrm>
            <a:prstGeom prst="rect">
              <a:avLst/>
            </a:prstGeom>
            <a:noFill/>
          </p:spPr>
          <p:txBody>
            <a:bodyPr wrap="square" rtlCol="0">
              <a:spAutoFit/>
            </a:bodyPr>
            <a:lstStyle/>
            <a:p>
              <a:pPr algn="ctr"/>
              <a:r>
                <a:rPr lang="en-US" altLang="zh-CN" sz="2400" b="1" dirty="0">
                  <a:solidFill>
                    <a:schemeClr val="bg1"/>
                  </a:solidFill>
                </a:rPr>
                <a:t>01</a:t>
              </a:r>
              <a:endParaRPr lang="zh-CN" altLang="en-US" sz="2400" b="1" dirty="0">
                <a:solidFill>
                  <a:schemeClr val="bg1"/>
                </a:solidFill>
              </a:endParaRPr>
            </a:p>
          </p:txBody>
        </p:sp>
      </p:grpSp>
      <p:grpSp>
        <p:nvGrpSpPr>
          <p:cNvPr id="22" name="组合 21"/>
          <p:cNvGrpSpPr/>
          <p:nvPr/>
        </p:nvGrpSpPr>
        <p:grpSpPr>
          <a:xfrm>
            <a:off x="4453668" y="1716515"/>
            <a:ext cx="720670" cy="642272"/>
            <a:chOff x="4438248" y="2615110"/>
            <a:chExt cx="720670" cy="642272"/>
          </a:xfrm>
        </p:grpSpPr>
        <p:sp>
          <p:nvSpPr>
            <p:cNvPr id="8" name="圆角矩形 7"/>
            <p:cNvSpPr/>
            <p:nvPr/>
          </p:nvSpPr>
          <p:spPr>
            <a:xfrm>
              <a:off x="4460144" y="261511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4438248" y="2709794"/>
              <a:ext cx="720670" cy="461665"/>
            </a:xfrm>
            <a:prstGeom prst="rect">
              <a:avLst/>
            </a:prstGeom>
            <a:noFill/>
          </p:spPr>
          <p:txBody>
            <a:bodyPr wrap="square" rtlCol="0">
              <a:spAutoFit/>
            </a:bodyPr>
            <a:lstStyle/>
            <a:p>
              <a:pPr algn="ctr"/>
              <a:r>
                <a:rPr lang="en-US" altLang="zh-CN" sz="2400" b="1" dirty="0">
                  <a:solidFill>
                    <a:schemeClr val="bg1"/>
                  </a:solidFill>
                </a:rPr>
                <a:t>02</a:t>
              </a:r>
              <a:endParaRPr lang="zh-CN" altLang="en-US" sz="2400" b="1" dirty="0">
                <a:solidFill>
                  <a:schemeClr val="bg1"/>
                </a:solidFill>
              </a:endParaRPr>
            </a:p>
          </p:txBody>
        </p:sp>
      </p:grpSp>
      <p:grpSp>
        <p:nvGrpSpPr>
          <p:cNvPr id="29" name="组合 28"/>
          <p:cNvGrpSpPr/>
          <p:nvPr/>
        </p:nvGrpSpPr>
        <p:grpSpPr>
          <a:xfrm>
            <a:off x="4453668" y="3088115"/>
            <a:ext cx="720670" cy="642272"/>
            <a:chOff x="4438248" y="3580333"/>
            <a:chExt cx="720670" cy="642272"/>
          </a:xfrm>
        </p:grpSpPr>
        <p:sp>
          <p:nvSpPr>
            <p:cNvPr id="9" name="圆角矩形 8"/>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03</a:t>
              </a:r>
              <a:endParaRPr lang="zh-CN" altLang="en-US" sz="2400" b="1" dirty="0">
                <a:solidFill>
                  <a:schemeClr val="bg1"/>
                </a:solidFill>
              </a:endParaRPr>
            </a:p>
          </p:txBody>
        </p:sp>
      </p:grpSp>
      <p:sp>
        <p:nvSpPr>
          <p:cNvPr id="19" name="文本框 18"/>
          <p:cNvSpPr txBox="1"/>
          <p:nvPr/>
        </p:nvSpPr>
        <p:spPr>
          <a:xfrm>
            <a:off x="5264170" y="3088115"/>
            <a:ext cx="5014608" cy="584775"/>
          </a:xfrm>
          <a:prstGeom prst="rect">
            <a:avLst/>
          </a:prstGeom>
          <a:noFill/>
        </p:spPr>
        <p:txBody>
          <a:bodyPr wrap="square" rtlCol="0">
            <a:spAutoFit/>
          </a:bodyPr>
          <a:lstStyle/>
          <a:p>
            <a:r>
              <a:rPr lang="zh-CN" altLang="en-US" sz="3200" b="1" spc="300" dirty="0">
                <a:solidFill>
                  <a:schemeClr val="tx1">
                    <a:lumMod val="75000"/>
                    <a:lumOff val="25000"/>
                  </a:schemeClr>
                </a:solidFill>
              </a:rPr>
              <a:t>方法流程</a:t>
            </a:r>
          </a:p>
        </p:txBody>
      </p:sp>
      <p:grpSp>
        <p:nvGrpSpPr>
          <p:cNvPr id="20" name="组合 28">
            <a:extLst>
              <a:ext uri="{FF2B5EF4-FFF2-40B4-BE49-F238E27FC236}">
                <a16:creationId xmlns:a16="http://schemas.microsoft.com/office/drawing/2014/main" id="{2604A61B-F8E5-4C6F-907A-3FD86EA34EDC}"/>
              </a:ext>
            </a:extLst>
          </p:cNvPr>
          <p:cNvGrpSpPr/>
          <p:nvPr/>
        </p:nvGrpSpPr>
        <p:grpSpPr>
          <a:xfrm>
            <a:off x="4453668" y="4452469"/>
            <a:ext cx="720670" cy="642272"/>
            <a:chOff x="4438248" y="3580333"/>
            <a:chExt cx="720670" cy="642272"/>
          </a:xfrm>
        </p:grpSpPr>
        <p:sp>
          <p:nvSpPr>
            <p:cNvPr id="21" name="圆角矩形 8">
              <a:extLst>
                <a:ext uri="{FF2B5EF4-FFF2-40B4-BE49-F238E27FC236}">
                  <a16:creationId xmlns:a16="http://schemas.microsoft.com/office/drawing/2014/main" id="{2B3D5B70-39C7-472B-9576-DB50D4C0E9BC}"/>
                </a:ext>
              </a:extLst>
            </p:cNvPr>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13">
              <a:extLst>
                <a:ext uri="{FF2B5EF4-FFF2-40B4-BE49-F238E27FC236}">
                  <a16:creationId xmlns:a16="http://schemas.microsoft.com/office/drawing/2014/main" id="{95CBE092-5C09-4DF6-8BEB-2D0DA6453FAF}"/>
                </a:ext>
              </a:extLst>
            </p:cNvPr>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04</a:t>
              </a:r>
              <a:endParaRPr lang="zh-CN" altLang="en-US" sz="2400" b="1" dirty="0">
                <a:solidFill>
                  <a:schemeClr val="bg1"/>
                </a:solidFill>
              </a:endParaRPr>
            </a:p>
          </p:txBody>
        </p:sp>
      </p:grpSp>
      <p:grpSp>
        <p:nvGrpSpPr>
          <p:cNvPr id="31" name="组合 28">
            <a:extLst>
              <a:ext uri="{FF2B5EF4-FFF2-40B4-BE49-F238E27FC236}">
                <a16:creationId xmlns:a16="http://schemas.microsoft.com/office/drawing/2014/main" id="{AA3AD154-9E3E-4EE5-A306-3677554AF2CD}"/>
              </a:ext>
            </a:extLst>
          </p:cNvPr>
          <p:cNvGrpSpPr/>
          <p:nvPr/>
        </p:nvGrpSpPr>
        <p:grpSpPr>
          <a:xfrm>
            <a:off x="4453668" y="5816823"/>
            <a:ext cx="720670" cy="642272"/>
            <a:chOff x="4438248" y="3580333"/>
            <a:chExt cx="720670" cy="642272"/>
          </a:xfrm>
        </p:grpSpPr>
        <p:sp>
          <p:nvSpPr>
            <p:cNvPr id="32" name="圆角矩形 8">
              <a:extLst>
                <a:ext uri="{FF2B5EF4-FFF2-40B4-BE49-F238E27FC236}">
                  <a16:creationId xmlns:a16="http://schemas.microsoft.com/office/drawing/2014/main" id="{7C443507-B21D-4029-A340-CC9CBB233DFB}"/>
                </a:ext>
              </a:extLst>
            </p:cNvPr>
            <p:cNvSpPr/>
            <p:nvPr/>
          </p:nvSpPr>
          <p:spPr>
            <a:xfrm>
              <a:off x="4460144" y="3580333"/>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文本框 13">
              <a:extLst>
                <a:ext uri="{FF2B5EF4-FFF2-40B4-BE49-F238E27FC236}">
                  <a16:creationId xmlns:a16="http://schemas.microsoft.com/office/drawing/2014/main" id="{2EF2A0D2-ECC3-4E45-B79D-25808F5227B1}"/>
                </a:ext>
              </a:extLst>
            </p:cNvPr>
            <p:cNvSpPr txBox="1"/>
            <p:nvPr/>
          </p:nvSpPr>
          <p:spPr>
            <a:xfrm>
              <a:off x="4438248" y="3676085"/>
              <a:ext cx="720670" cy="461665"/>
            </a:xfrm>
            <a:prstGeom prst="rect">
              <a:avLst/>
            </a:prstGeom>
            <a:noFill/>
          </p:spPr>
          <p:txBody>
            <a:bodyPr wrap="square" rtlCol="0">
              <a:spAutoFit/>
            </a:bodyPr>
            <a:lstStyle/>
            <a:p>
              <a:pPr algn="ctr"/>
              <a:r>
                <a:rPr lang="en-US" altLang="zh-CN" sz="2400" b="1" dirty="0">
                  <a:solidFill>
                    <a:schemeClr val="bg1"/>
                  </a:solidFill>
                </a:rPr>
                <a:t>05</a:t>
              </a:r>
              <a:endParaRPr lang="zh-CN" altLang="en-US" sz="2400" b="1" dirty="0">
                <a:solidFill>
                  <a:schemeClr val="bg1"/>
                </a:solidFill>
              </a:endParaRPr>
            </a:p>
          </p:txBody>
        </p:sp>
      </p:grpSp>
      <p:sp>
        <p:nvSpPr>
          <p:cNvPr id="38" name="文本框 18">
            <a:extLst>
              <a:ext uri="{FF2B5EF4-FFF2-40B4-BE49-F238E27FC236}">
                <a16:creationId xmlns:a16="http://schemas.microsoft.com/office/drawing/2014/main" id="{F0E51E5D-5107-4462-B648-BB8EDD90C5F2}"/>
              </a:ext>
            </a:extLst>
          </p:cNvPr>
          <p:cNvSpPr txBox="1"/>
          <p:nvPr/>
        </p:nvSpPr>
        <p:spPr>
          <a:xfrm>
            <a:off x="5264170" y="4452469"/>
            <a:ext cx="5772130" cy="584775"/>
          </a:xfrm>
          <a:prstGeom prst="rect">
            <a:avLst/>
          </a:prstGeom>
          <a:noFill/>
        </p:spPr>
        <p:txBody>
          <a:bodyPr wrap="square" rtlCol="0">
            <a:spAutoFit/>
          </a:bodyPr>
          <a:lstStyle/>
          <a:p>
            <a:r>
              <a:rPr lang="zh-CN" altLang="en-US" sz="3200" b="1" spc="300" dirty="0">
                <a:solidFill>
                  <a:schemeClr val="tx1">
                    <a:lumMod val="75000"/>
                    <a:lumOff val="25000"/>
                  </a:schemeClr>
                </a:solidFill>
              </a:rPr>
              <a:t>实验分析</a:t>
            </a:r>
          </a:p>
        </p:txBody>
      </p:sp>
      <p:sp>
        <p:nvSpPr>
          <p:cNvPr id="41" name="文本框 18">
            <a:extLst>
              <a:ext uri="{FF2B5EF4-FFF2-40B4-BE49-F238E27FC236}">
                <a16:creationId xmlns:a16="http://schemas.microsoft.com/office/drawing/2014/main" id="{00D76B8F-48B6-42BC-8876-E31906DEC1E4}"/>
              </a:ext>
            </a:extLst>
          </p:cNvPr>
          <p:cNvSpPr txBox="1"/>
          <p:nvPr/>
        </p:nvSpPr>
        <p:spPr>
          <a:xfrm>
            <a:off x="5264170" y="1716515"/>
            <a:ext cx="5014608" cy="584775"/>
          </a:xfrm>
          <a:prstGeom prst="rect">
            <a:avLst/>
          </a:prstGeom>
          <a:noFill/>
        </p:spPr>
        <p:txBody>
          <a:bodyPr wrap="square" rtlCol="0">
            <a:spAutoFit/>
          </a:bodyPr>
          <a:lstStyle/>
          <a:p>
            <a:r>
              <a:rPr lang="zh-CN" altLang="en-US" sz="3200" b="1" spc="300" dirty="0">
                <a:solidFill>
                  <a:schemeClr val="tx1">
                    <a:lumMod val="75000"/>
                    <a:lumOff val="25000"/>
                  </a:schemeClr>
                </a:solidFill>
              </a:rPr>
              <a:t>原理</a:t>
            </a:r>
          </a:p>
        </p:txBody>
      </p:sp>
      <p:sp>
        <p:nvSpPr>
          <p:cNvPr id="3" name="文本框 18">
            <a:extLst>
              <a:ext uri="{FF2B5EF4-FFF2-40B4-BE49-F238E27FC236}">
                <a16:creationId xmlns:a16="http://schemas.microsoft.com/office/drawing/2014/main" id="{3605AF5E-D7DC-1A0A-5FF5-59E03ED0C701}"/>
              </a:ext>
            </a:extLst>
          </p:cNvPr>
          <p:cNvSpPr txBox="1"/>
          <p:nvPr/>
        </p:nvSpPr>
        <p:spPr>
          <a:xfrm>
            <a:off x="5264170" y="387827"/>
            <a:ext cx="5014608" cy="584775"/>
          </a:xfrm>
          <a:prstGeom prst="rect">
            <a:avLst/>
          </a:prstGeom>
          <a:noFill/>
        </p:spPr>
        <p:txBody>
          <a:bodyPr wrap="square" rtlCol="0">
            <a:spAutoFit/>
          </a:bodyPr>
          <a:lstStyle/>
          <a:p>
            <a:r>
              <a:rPr lang="zh-CN" altLang="en-US" sz="3200" b="1" spc="300" dirty="0">
                <a:solidFill>
                  <a:schemeClr val="tx1">
                    <a:lumMod val="75000"/>
                    <a:lumOff val="25000"/>
                  </a:schemeClr>
                </a:solidFill>
              </a:rPr>
              <a:t>任务背景</a:t>
            </a:r>
          </a:p>
        </p:txBody>
      </p:sp>
      <p:sp>
        <p:nvSpPr>
          <p:cNvPr id="5" name="文本框 18">
            <a:extLst>
              <a:ext uri="{FF2B5EF4-FFF2-40B4-BE49-F238E27FC236}">
                <a16:creationId xmlns:a16="http://schemas.microsoft.com/office/drawing/2014/main" id="{41CB4D1A-A2DA-8D3D-65E6-D91059D34D02}"/>
              </a:ext>
            </a:extLst>
          </p:cNvPr>
          <p:cNvSpPr txBox="1"/>
          <p:nvPr/>
        </p:nvSpPr>
        <p:spPr>
          <a:xfrm>
            <a:off x="5264170" y="5809977"/>
            <a:ext cx="5772130" cy="584775"/>
          </a:xfrm>
          <a:prstGeom prst="rect">
            <a:avLst/>
          </a:prstGeom>
          <a:noFill/>
        </p:spPr>
        <p:txBody>
          <a:bodyPr wrap="square" rtlCol="0">
            <a:spAutoFit/>
          </a:bodyPr>
          <a:lstStyle/>
          <a:p>
            <a:r>
              <a:rPr lang="zh-CN" altLang="en-US" sz="3200" b="1" spc="300" dirty="0">
                <a:solidFill>
                  <a:schemeClr val="tx1">
                    <a:lumMod val="75000"/>
                    <a:lumOff val="25000"/>
                  </a:schemeClr>
                </a:solidFill>
              </a:rPr>
              <a:t>总结</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spc="300" dirty="0">
                <a:solidFill>
                  <a:prstClr val="black">
                    <a:lumMod val="75000"/>
                    <a:lumOff val="25000"/>
                  </a:prstClr>
                </a:solidFill>
                <a:latin typeface="微软雅黑"/>
                <a:ea typeface="微软雅黑"/>
              </a:rPr>
              <a:t>总结</a:t>
            </a:r>
            <a:endPar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36" name="矩形 17">
            <a:extLst>
              <a:ext uri="{FF2B5EF4-FFF2-40B4-BE49-F238E27FC236}">
                <a16:creationId xmlns:a16="http://schemas.microsoft.com/office/drawing/2014/main" id="{34BA6FEF-4053-45CE-B004-86F703A202CC}"/>
              </a:ext>
            </a:extLst>
          </p:cNvPr>
          <p:cNvSpPr/>
          <p:nvPr/>
        </p:nvSpPr>
        <p:spPr>
          <a:xfrm>
            <a:off x="2176654"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05</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10551536" cy="184024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kern="100" dirty="0">
                <a:solidFill>
                  <a:prstClr val="black"/>
                </a:solidFill>
                <a:latin typeface="Times New Roman" panose="02020603050405020304" pitchFamily="18" charset="0"/>
                <a:ea typeface="微软雅黑"/>
                <a:cs typeface="Times New Roman" panose="02020603050405020304" pitchFamily="18" charset="0"/>
              </a:rPr>
              <a:t>优点</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通过分析飞机轨迹和意图分布，找到了适合的特征进行意图识别。</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基于随机森林和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SVM</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的投票分类器，通过分析超参数对效果的影响，得到了合适的超参组合。</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意图识别模型在测试集上达到了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99.43%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准确率，模型效果很好。</a:t>
            </a:r>
            <a:endParaRPr lang="en-US" altLang="zh-CN" b="1" kern="100" dirty="0">
              <a:latin typeface="Times New Roman" panose="02020603050405020304" pitchFamily="18" charset="0"/>
              <a:ea typeface="宋体" panose="02010600030101010101" pitchFamily="2" charset="-122"/>
            </a:endParaRPr>
          </a:p>
        </p:txBody>
      </p:sp>
      <p:sp>
        <p:nvSpPr>
          <p:cNvPr id="4" name="TextBox 1">
            <a:extLst>
              <a:ext uri="{FF2B5EF4-FFF2-40B4-BE49-F238E27FC236}">
                <a16:creationId xmlns:a16="http://schemas.microsoft.com/office/drawing/2014/main" id="{67EA40CC-4D22-64B5-6F06-BABED40ED6E5}"/>
              </a:ext>
            </a:extLst>
          </p:cNvPr>
          <p:cNvSpPr txBox="1"/>
          <p:nvPr/>
        </p:nvSpPr>
        <p:spPr>
          <a:xfrm>
            <a:off x="1200150" y="2888141"/>
            <a:ext cx="10551536" cy="184024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kern="100" dirty="0">
                <a:solidFill>
                  <a:prstClr val="black"/>
                </a:solidFill>
                <a:effectLst/>
                <a:latin typeface="Times New Roman" panose="02020603050405020304" pitchFamily="18" charset="0"/>
                <a:ea typeface="微软雅黑"/>
                <a:cs typeface="Times New Roman" panose="02020603050405020304" pitchFamily="18" charset="0"/>
              </a:rPr>
              <a:t>缺点</a:t>
            </a: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没能从真实的战争场景中去分析和总结各个意图的规律，进而组合生成更具有物理意义和高级语义的特征。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defRPr/>
            </a:pPr>
            <a:r>
              <a:rPr lang="zh-CN" altLang="zh-CN" sz="1800" kern="100" dirty="0">
                <a:effectLst/>
                <a:latin typeface="Times New Roman" panose="02020603050405020304" pitchFamily="18" charset="0"/>
                <a:ea typeface="宋体" panose="02010600030101010101" pitchFamily="2" charset="-122"/>
              </a:rPr>
              <a:t>训练时效率不高，运行代码时间很长。</a:t>
            </a:r>
          </a:p>
        </p:txBody>
      </p:sp>
      <p:sp>
        <p:nvSpPr>
          <p:cNvPr id="5" name="TextBox 1">
            <a:extLst>
              <a:ext uri="{FF2B5EF4-FFF2-40B4-BE49-F238E27FC236}">
                <a16:creationId xmlns:a16="http://schemas.microsoft.com/office/drawing/2014/main" id="{99BE0C38-9E40-F3E6-23D5-84397845AAEC}"/>
              </a:ext>
            </a:extLst>
          </p:cNvPr>
          <p:cNvSpPr txBox="1"/>
          <p:nvPr/>
        </p:nvSpPr>
        <p:spPr>
          <a:xfrm>
            <a:off x="1200150" y="4715937"/>
            <a:ext cx="10551536" cy="196496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kern="100" dirty="0">
                <a:solidFill>
                  <a:prstClr val="black"/>
                </a:solidFill>
                <a:latin typeface="Times New Roman" panose="02020603050405020304" pitchFamily="18" charset="0"/>
                <a:ea typeface="微软雅黑"/>
                <a:cs typeface="Times New Roman" panose="02020603050405020304" pitchFamily="18" charset="0"/>
              </a:rPr>
              <a:t>展望</a:t>
            </a:r>
            <a:endParaRPr lang="en-US" altLang="zh-CN" sz="2400" b="1" kern="100" dirty="0">
              <a:solidFill>
                <a:prstClr val="black"/>
              </a:solidFill>
              <a:latin typeface="Times New Roman" panose="02020603050405020304" pitchFamily="18" charset="0"/>
              <a:ea typeface="微软雅黑"/>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rPr>
              <a:t>考虑</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个较长时间间隔的点的数据</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去除“干扰”、“诱扰”这两种标签的预测可能性，让样本只在剩下的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个可能的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label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中进行选择</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Tx/>
              <a:buSzTx/>
              <a:tabLst/>
              <a:defRPr/>
            </a:pPr>
            <a:endParaRPr lang="en-US" altLang="zh-CN" sz="2400" b="1" kern="100" dirty="0">
              <a:solidFill>
                <a:prstClr val="black"/>
              </a:solidFill>
              <a:effectLst/>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81220703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173931"/>
            <a:ext cx="12192000" cy="21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38773" y="2642890"/>
            <a:ext cx="5907809" cy="1200329"/>
          </a:xfrm>
          <a:prstGeom prst="rect">
            <a:avLst/>
          </a:prstGeom>
          <a:noFill/>
        </p:spPr>
        <p:txBody>
          <a:bodyPr wrap="square" rtlCol="0">
            <a:spAutoFit/>
          </a:bodyPr>
          <a:lstStyle/>
          <a:p>
            <a:pPr algn="ctr"/>
            <a:r>
              <a:rPr lang="en-US" altLang="zh-CN" sz="7200" b="1" spc="300" dirty="0">
                <a:solidFill>
                  <a:schemeClr val="bg1"/>
                </a:solidFill>
                <a:effectLst>
                  <a:outerShdw blurRad="38100" dist="38100" dir="2700000" algn="tl">
                    <a:srgbClr val="000000">
                      <a:alpha val="43137"/>
                    </a:srgbClr>
                  </a:outerShdw>
                </a:effectLst>
              </a:rPr>
              <a:t>Thanks</a:t>
            </a:r>
            <a:endParaRPr lang="zh-CN" altLang="en-US" sz="7200" b="1" spc="3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54888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758781" y="1501348"/>
            <a:ext cx="5737094" cy="2646878"/>
          </a:xfrm>
          <a:prstGeom prst="rect">
            <a:avLst/>
          </a:prstGeom>
          <a:noFill/>
        </p:spPr>
        <p:txBody>
          <a:bodyPr wrap="square" rtlCol="0">
            <a:spAutoFit/>
          </a:bodyPr>
          <a:lstStyle/>
          <a:p>
            <a:pPr algn="ctr"/>
            <a:r>
              <a:rPr lang="en-US" altLang="zh-CN" sz="16600" b="1" spc="300" dirty="0">
                <a:solidFill>
                  <a:schemeClr val="bg1"/>
                </a:solidFill>
              </a:rPr>
              <a:t>P</a:t>
            </a:r>
            <a:r>
              <a:rPr lang="en-US" altLang="zh-CN" sz="9600" b="1" spc="300" dirty="0">
                <a:solidFill>
                  <a:schemeClr val="bg1"/>
                </a:solidFill>
              </a:rPr>
              <a:t>art</a:t>
            </a:r>
            <a:endParaRPr lang="zh-CN" altLang="en-US" sz="9600" b="1" spc="300" dirty="0">
              <a:solidFill>
                <a:schemeClr val="bg1"/>
              </a:solidFill>
            </a:endParaRPr>
          </a:p>
        </p:txBody>
      </p:sp>
      <p:grpSp>
        <p:nvGrpSpPr>
          <p:cNvPr id="8" name="组合 7"/>
          <p:cNvGrpSpPr/>
          <p:nvPr/>
        </p:nvGrpSpPr>
        <p:grpSpPr>
          <a:xfrm>
            <a:off x="3914074" y="2096314"/>
            <a:ext cx="1695279" cy="1510858"/>
            <a:chOff x="4436392" y="3027170"/>
            <a:chExt cx="720670" cy="642272"/>
          </a:xfrm>
        </p:grpSpPr>
        <p:sp>
          <p:nvSpPr>
            <p:cNvPr id="4" name="圆角矩形 3"/>
            <p:cNvSpPr/>
            <p:nvPr/>
          </p:nvSpPr>
          <p:spPr>
            <a:xfrm>
              <a:off x="4458288" y="302717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a:p>
          </p:txBody>
        </p:sp>
        <p:sp>
          <p:nvSpPr>
            <p:cNvPr id="5" name="文本框 4"/>
            <p:cNvSpPr txBox="1"/>
            <p:nvPr/>
          </p:nvSpPr>
          <p:spPr>
            <a:xfrm>
              <a:off x="4436392" y="3117145"/>
              <a:ext cx="720670" cy="471014"/>
            </a:xfrm>
            <a:prstGeom prst="rect">
              <a:avLst/>
            </a:prstGeom>
            <a:noFill/>
          </p:spPr>
          <p:txBody>
            <a:bodyPr wrap="square" rtlCol="0">
              <a:spAutoFit/>
            </a:bodyPr>
            <a:lstStyle/>
            <a:p>
              <a:pPr algn="ctr"/>
              <a:r>
                <a:rPr lang="en-US" altLang="zh-CN" sz="6600" b="1" dirty="0">
                  <a:solidFill>
                    <a:schemeClr val="bg1"/>
                  </a:solidFill>
                </a:rPr>
                <a:t>01</a:t>
              </a:r>
              <a:endParaRPr lang="zh-CN" altLang="en-US" sz="6600" b="1" dirty="0">
                <a:solidFill>
                  <a:schemeClr val="bg1"/>
                </a:solidFill>
              </a:endParaRPr>
            </a:p>
          </p:txBody>
        </p:sp>
      </p:grpSp>
      <p:sp>
        <p:nvSpPr>
          <p:cNvPr id="18" name="文本框 18">
            <a:extLst>
              <a:ext uri="{FF2B5EF4-FFF2-40B4-BE49-F238E27FC236}">
                <a16:creationId xmlns:a16="http://schemas.microsoft.com/office/drawing/2014/main" id="{07F078D0-1789-49E8-B807-F7BE7EA33E03}"/>
              </a:ext>
            </a:extLst>
          </p:cNvPr>
          <p:cNvSpPr txBox="1"/>
          <p:nvPr/>
        </p:nvSpPr>
        <p:spPr>
          <a:xfrm>
            <a:off x="5737094" y="2403758"/>
            <a:ext cx="5014608" cy="923330"/>
          </a:xfrm>
          <a:prstGeom prst="rect">
            <a:avLst/>
          </a:prstGeom>
          <a:noFill/>
        </p:spPr>
        <p:txBody>
          <a:bodyPr wrap="square" rtlCol="0">
            <a:spAutoFit/>
          </a:bodyPr>
          <a:lstStyle/>
          <a:p>
            <a:r>
              <a:rPr lang="zh-CN" altLang="en-US" sz="5400" b="1" spc="300" dirty="0">
                <a:solidFill>
                  <a:schemeClr val="tx1">
                    <a:lumMod val="75000"/>
                    <a:lumOff val="25000"/>
                  </a:schemeClr>
                </a:solidFill>
              </a:rPr>
              <a:t>任务背景</a:t>
            </a:r>
          </a:p>
        </p:txBody>
      </p:sp>
      <p:sp>
        <p:nvSpPr>
          <p:cNvPr id="6" name="文本框 5">
            <a:extLst>
              <a:ext uri="{FF2B5EF4-FFF2-40B4-BE49-F238E27FC236}">
                <a16:creationId xmlns:a16="http://schemas.microsoft.com/office/drawing/2014/main" id="{34B2019B-0934-96EA-0C31-53976AD4D3D0}"/>
              </a:ext>
            </a:extLst>
          </p:cNvPr>
          <p:cNvSpPr txBox="1"/>
          <p:nvPr/>
        </p:nvSpPr>
        <p:spPr>
          <a:xfrm>
            <a:off x="6266949" y="3574930"/>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背景描述</a:t>
            </a:r>
          </a:p>
        </p:txBody>
      </p:sp>
      <p:sp>
        <p:nvSpPr>
          <p:cNvPr id="7" name="椭圆 6">
            <a:extLst>
              <a:ext uri="{FF2B5EF4-FFF2-40B4-BE49-F238E27FC236}">
                <a16:creationId xmlns:a16="http://schemas.microsoft.com/office/drawing/2014/main" id="{585359A9-6F12-D126-E1C2-36C2F29550AB}"/>
              </a:ext>
            </a:extLst>
          </p:cNvPr>
          <p:cNvSpPr/>
          <p:nvPr/>
        </p:nvSpPr>
        <p:spPr>
          <a:xfrm>
            <a:off x="5858359"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9">
            <a:extLst>
              <a:ext uri="{FF2B5EF4-FFF2-40B4-BE49-F238E27FC236}">
                <a16:creationId xmlns:a16="http://schemas.microsoft.com/office/drawing/2014/main" id="{0B031CBC-71CB-5ABE-5755-F549160A03C7}"/>
              </a:ext>
            </a:extLst>
          </p:cNvPr>
          <p:cNvSpPr txBox="1"/>
          <p:nvPr/>
        </p:nvSpPr>
        <p:spPr>
          <a:xfrm>
            <a:off x="6266949"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任务描述</a:t>
            </a:r>
          </a:p>
        </p:txBody>
      </p:sp>
      <p:sp>
        <p:nvSpPr>
          <p:cNvPr id="12" name="椭圆 10">
            <a:extLst>
              <a:ext uri="{FF2B5EF4-FFF2-40B4-BE49-F238E27FC236}">
                <a16:creationId xmlns:a16="http://schemas.microsoft.com/office/drawing/2014/main" id="{A85A290F-1FE7-D7F3-055B-B170DE8EB70A}"/>
              </a:ext>
            </a:extLst>
          </p:cNvPr>
          <p:cNvSpPr/>
          <p:nvPr/>
        </p:nvSpPr>
        <p:spPr>
          <a:xfrm>
            <a:off x="5858359"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algn="dist"/>
              <a:r>
                <a:rPr lang="zh-CN" altLang="en-US" sz="1200" i="1" dirty="0">
                  <a:solidFill>
                    <a:schemeClr val="tx1">
                      <a:lumMod val="75000"/>
                      <a:lumOff val="25000"/>
                    </a:schemeClr>
                  </a:solidFill>
                </a:rPr>
                <a:t>数据挖掘</a:t>
              </a: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r>
              <a:rPr lang="zh-CN" altLang="en-US" sz="2800" b="1" spc="300" dirty="0">
                <a:solidFill>
                  <a:schemeClr val="tx1">
                    <a:lumMod val="75000"/>
                    <a:lumOff val="25000"/>
                  </a:schemeClr>
                </a:solidFill>
              </a:rPr>
              <a:t>背景</a:t>
            </a:r>
          </a:p>
        </p:txBody>
      </p:sp>
      <p:sp>
        <p:nvSpPr>
          <p:cNvPr id="36" name="矩形 17">
            <a:extLst>
              <a:ext uri="{FF2B5EF4-FFF2-40B4-BE49-F238E27FC236}">
                <a16:creationId xmlns:a16="http://schemas.microsoft.com/office/drawing/2014/main" id="{34BA6FEF-4053-45CE-B004-86F703A202CC}"/>
              </a:ext>
            </a:extLst>
          </p:cNvPr>
          <p:cNvSpPr/>
          <p:nvPr/>
        </p:nvSpPr>
        <p:spPr>
          <a:xfrm>
            <a:off x="2165897"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ysClr val="windowText" lastClr="000000"/>
              </a:solidFill>
              <a:latin typeface="Times New Roman" panose="02020603050405020304" pitchFamily="18" charset="0"/>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algn="ctr"/>
              <a:r>
                <a:rPr lang="en-US" altLang="zh-CN" sz="2400" b="1" dirty="0">
                  <a:solidFill>
                    <a:schemeClr val="bg1"/>
                  </a:solidFill>
                  <a:latin typeface="Times New Roman" panose="02020603050405020304" pitchFamily="18" charset="0"/>
                </a:rPr>
                <a:t>01</a:t>
              </a:r>
              <a:endParaRPr lang="zh-CN" altLang="en-US" sz="2400" b="1" dirty="0">
                <a:solidFill>
                  <a:schemeClr val="bg1"/>
                </a:solidFill>
                <a:latin typeface="Times New Roman" panose="02020603050405020304" pitchFamily="18" charset="0"/>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9631085" cy="14247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背景描述</a:t>
            </a:r>
            <a:br>
              <a:rPr lang="en-US" altLang="zh-CN" sz="2400" dirty="0">
                <a:latin typeface="Times New Roman" panose="02020603050405020304" pitchFamily="18" charset="0"/>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rPr>
              <a:t>为了更好地保障我方指挥员作战指挥能力，本项目将开发一个意图识别模型，来使得指挥员更快速、更精准地做出决策。</a:t>
            </a:r>
          </a:p>
        </p:txBody>
      </p:sp>
      <p:sp>
        <p:nvSpPr>
          <p:cNvPr id="3" name="TextBox 1">
            <a:extLst>
              <a:ext uri="{FF2B5EF4-FFF2-40B4-BE49-F238E27FC236}">
                <a16:creationId xmlns:a16="http://schemas.microsoft.com/office/drawing/2014/main" id="{4AA141C7-F3C6-55E9-3470-947416E124D5}"/>
              </a:ext>
            </a:extLst>
          </p:cNvPr>
          <p:cNvSpPr txBox="1"/>
          <p:nvPr/>
        </p:nvSpPr>
        <p:spPr>
          <a:xfrm>
            <a:off x="1238844" y="2485838"/>
            <a:ext cx="9631085" cy="14247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任务描述</a:t>
            </a:r>
            <a:br>
              <a:rPr lang="en-US" altLang="zh-CN" sz="2400" dirty="0">
                <a:latin typeface="Times New Roman" panose="02020603050405020304" pitchFamily="18" charset="0"/>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rPr>
              <a:t>我们需要根据时间、经纬度、海拔、各方向速度和速率、干扰标记、分组等基本特征数据进行合理的特征工程，并训练分类器来精准识别敌机的意图。</a:t>
            </a:r>
          </a:p>
        </p:txBody>
      </p:sp>
      <p:pic>
        <p:nvPicPr>
          <p:cNvPr id="5" name="图片 4">
            <a:extLst>
              <a:ext uri="{FF2B5EF4-FFF2-40B4-BE49-F238E27FC236}">
                <a16:creationId xmlns:a16="http://schemas.microsoft.com/office/drawing/2014/main" id="{562F5D60-6B68-60C7-2F6D-26CAB3072B3D}"/>
              </a:ext>
            </a:extLst>
          </p:cNvPr>
          <p:cNvPicPr>
            <a:picLocks noChangeAspect="1"/>
          </p:cNvPicPr>
          <p:nvPr/>
        </p:nvPicPr>
        <p:blipFill rotWithShape="1">
          <a:blip r:embed="rId3"/>
          <a:srcRect b="14674"/>
          <a:stretch/>
        </p:blipFill>
        <p:spPr>
          <a:xfrm>
            <a:off x="2446440" y="4070132"/>
            <a:ext cx="7215892" cy="2121122"/>
          </a:xfrm>
          <a:prstGeom prst="rect">
            <a:avLst/>
          </a:prstGeom>
        </p:spPr>
      </p:pic>
    </p:spTree>
    <p:extLst>
      <p:ext uri="{BB962C8B-B14F-4D97-AF65-F5344CB8AC3E}">
        <p14:creationId xmlns:p14="http://schemas.microsoft.com/office/powerpoint/2010/main" val="647243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758781" y="1501348"/>
            <a:ext cx="5737094" cy="2646878"/>
          </a:xfrm>
          <a:prstGeom prst="rect">
            <a:avLst/>
          </a:prstGeom>
          <a:noFill/>
        </p:spPr>
        <p:txBody>
          <a:bodyPr wrap="square" rtlCol="0">
            <a:spAutoFit/>
          </a:bodyPr>
          <a:lstStyle/>
          <a:p>
            <a:pPr algn="ctr"/>
            <a:r>
              <a:rPr lang="en-US" altLang="zh-CN" sz="16600" b="1" spc="300" dirty="0">
                <a:solidFill>
                  <a:schemeClr val="bg1"/>
                </a:solidFill>
              </a:rPr>
              <a:t>P</a:t>
            </a:r>
            <a:r>
              <a:rPr lang="en-US" altLang="zh-CN" sz="9600" b="1" spc="300" dirty="0">
                <a:solidFill>
                  <a:schemeClr val="bg1"/>
                </a:solidFill>
              </a:rPr>
              <a:t>art</a:t>
            </a:r>
            <a:endParaRPr lang="zh-CN" altLang="en-US" sz="9600" b="1" spc="300" dirty="0">
              <a:solidFill>
                <a:schemeClr val="bg1"/>
              </a:solidFill>
            </a:endParaRPr>
          </a:p>
        </p:txBody>
      </p:sp>
      <p:grpSp>
        <p:nvGrpSpPr>
          <p:cNvPr id="8" name="组合 7"/>
          <p:cNvGrpSpPr/>
          <p:nvPr/>
        </p:nvGrpSpPr>
        <p:grpSpPr>
          <a:xfrm>
            <a:off x="3914074" y="2096314"/>
            <a:ext cx="1695279" cy="1510858"/>
            <a:chOff x="4436392" y="3027170"/>
            <a:chExt cx="720670" cy="642272"/>
          </a:xfrm>
        </p:grpSpPr>
        <p:sp>
          <p:nvSpPr>
            <p:cNvPr id="4" name="圆角矩形 3"/>
            <p:cNvSpPr/>
            <p:nvPr/>
          </p:nvSpPr>
          <p:spPr>
            <a:xfrm>
              <a:off x="4458288" y="302717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a:p>
          </p:txBody>
        </p:sp>
        <p:sp>
          <p:nvSpPr>
            <p:cNvPr id="5" name="文本框 4"/>
            <p:cNvSpPr txBox="1"/>
            <p:nvPr/>
          </p:nvSpPr>
          <p:spPr>
            <a:xfrm>
              <a:off x="4436392" y="3117145"/>
              <a:ext cx="720670" cy="471014"/>
            </a:xfrm>
            <a:prstGeom prst="rect">
              <a:avLst/>
            </a:prstGeom>
            <a:noFill/>
          </p:spPr>
          <p:txBody>
            <a:bodyPr wrap="square" rtlCol="0">
              <a:spAutoFit/>
            </a:bodyPr>
            <a:lstStyle/>
            <a:p>
              <a:pPr algn="ctr"/>
              <a:r>
                <a:rPr lang="en-US" altLang="zh-CN" sz="6600" b="1" dirty="0">
                  <a:solidFill>
                    <a:schemeClr val="bg1"/>
                  </a:solidFill>
                </a:rPr>
                <a:t>02</a:t>
              </a:r>
              <a:endParaRPr lang="zh-CN" altLang="en-US" sz="6600" b="1" dirty="0">
                <a:solidFill>
                  <a:schemeClr val="bg1"/>
                </a:solidFill>
              </a:endParaRPr>
            </a:p>
          </p:txBody>
        </p:sp>
      </p:grpSp>
      <p:sp>
        <p:nvSpPr>
          <p:cNvPr id="18" name="文本框 18">
            <a:extLst>
              <a:ext uri="{FF2B5EF4-FFF2-40B4-BE49-F238E27FC236}">
                <a16:creationId xmlns:a16="http://schemas.microsoft.com/office/drawing/2014/main" id="{07F078D0-1789-49E8-B807-F7BE7EA33E03}"/>
              </a:ext>
            </a:extLst>
          </p:cNvPr>
          <p:cNvSpPr txBox="1"/>
          <p:nvPr/>
        </p:nvSpPr>
        <p:spPr>
          <a:xfrm>
            <a:off x="5737094" y="2403758"/>
            <a:ext cx="5014608" cy="923330"/>
          </a:xfrm>
          <a:prstGeom prst="rect">
            <a:avLst/>
          </a:prstGeom>
          <a:noFill/>
        </p:spPr>
        <p:txBody>
          <a:bodyPr wrap="square" rtlCol="0">
            <a:spAutoFit/>
          </a:bodyPr>
          <a:lstStyle/>
          <a:p>
            <a:r>
              <a:rPr lang="zh-CN" altLang="en-US" sz="5400" b="1" spc="300" dirty="0">
                <a:solidFill>
                  <a:schemeClr val="tx1">
                    <a:lumMod val="75000"/>
                    <a:lumOff val="25000"/>
                  </a:schemeClr>
                </a:solidFill>
              </a:rPr>
              <a:t>原理</a:t>
            </a:r>
          </a:p>
        </p:txBody>
      </p:sp>
      <p:sp>
        <p:nvSpPr>
          <p:cNvPr id="6" name="文本框 5">
            <a:extLst>
              <a:ext uri="{FF2B5EF4-FFF2-40B4-BE49-F238E27FC236}">
                <a16:creationId xmlns:a16="http://schemas.microsoft.com/office/drawing/2014/main" id="{6814E96B-37E7-C98D-5CD9-9ACF7B1B1467}"/>
              </a:ext>
            </a:extLst>
          </p:cNvPr>
          <p:cNvSpPr txBox="1"/>
          <p:nvPr/>
        </p:nvSpPr>
        <p:spPr>
          <a:xfrm>
            <a:off x="6266949" y="3574930"/>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随机森林</a:t>
            </a:r>
          </a:p>
        </p:txBody>
      </p:sp>
      <p:sp>
        <p:nvSpPr>
          <p:cNvPr id="7" name="椭圆 6">
            <a:extLst>
              <a:ext uri="{FF2B5EF4-FFF2-40B4-BE49-F238E27FC236}">
                <a16:creationId xmlns:a16="http://schemas.microsoft.com/office/drawing/2014/main" id="{6C8A03A3-FC2C-5B74-105B-E8307F3DC202}"/>
              </a:ext>
            </a:extLst>
          </p:cNvPr>
          <p:cNvSpPr/>
          <p:nvPr/>
        </p:nvSpPr>
        <p:spPr>
          <a:xfrm>
            <a:off x="5858359"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9">
            <a:extLst>
              <a:ext uri="{FF2B5EF4-FFF2-40B4-BE49-F238E27FC236}">
                <a16:creationId xmlns:a16="http://schemas.microsoft.com/office/drawing/2014/main" id="{0157D2CF-C78B-03EE-C05A-07F80EC11D5D}"/>
              </a:ext>
            </a:extLst>
          </p:cNvPr>
          <p:cNvSpPr txBox="1"/>
          <p:nvPr/>
        </p:nvSpPr>
        <p:spPr>
          <a:xfrm>
            <a:off x="6266949"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支持向量机</a:t>
            </a:r>
          </a:p>
        </p:txBody>
      </p:sp>
      <p:sp>
        <p:nvSpPr>
          <p:cNvPr id="10" name="椭圆 10">
            <a:extLst>
              <a:ext uri="{FF2B5EF4-FFF2-40B4-BE49-F238E27FC236}">
                <a16:creationId xmlns:a16="http://schemas.microsoft.com/office/drawing/2014/main" id="{86F5B4A0-9BA4-BA4C-6BD4-044B35A62F2F}"/>
              </a:ext>
            </a:extLst>
          </p:cNvPr>
          <p:cNvSpPr/>
          <p:nvPr/>
        </p:nvSpPr>
        <p:spPr>
          <a:xfrm>
            <a:off x="5858359"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a:extLst>
              <a:ext uri="{FF2B5EF4-FFF2-40B4-BE49-F238E27FC236}">
                <a16:creationId xmlns:a16="http://schemas.microsoft.com/office/drawing/2014/main" id="{CE87E13B-1475-4164-2772-A12EF2584B0B}"/>
              </a:ext>
            </a:extLst>
          </p:cNvPr>
          <p:cNvSpPr txBox="1"/>
          <p:nvPr/>
        </p:nvSpPr>
        <p:spPr>
          <a:xfrm>
            <a:off x="6266949" y="4521995"/>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投票分类器</a:t>
            </a:r>
          </a:p>
        </p:txBody>
      </p:sp>
      <p:sp>
        <p:nvSpPr>
          <p:cNvPr id="12" name="椭圆 11">
            <a:extLst>
              <a:ext uri="{FF2B5EF4-FFF2-40B4-BE49-F238E27FC236}">
                <a16:creationId xmlns:a16="http://schemas.microsoft.com/office/drawing/2014/main" id="{D786B129-031F-476F-8EB4-C57DFC0F090D}"/>
              </a:ext>
            </a:extLst>
          </p:cNvPr>
          <p:cNvSpPr/>
          <p:nvPr/>
        </p:nvSpPr>
        <p:spPr>
          <a:xfrm>
            <a:off x="5858359" y="4548785"/>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2118046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C20939-E356-B616-B6FB-BB8207340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521" y="3801236"/>
            <a:ext cx="6198731" cy="2400748"/>
          </a:xfrm>
          <a:prstGeom prst="rect">
            <a:avLst/>
          </a:prstGeom>
        </p:spPr>
      </p:pic>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spc="300" dirty="0">
                <a:solidFill>
                  <a:prstClr val="black">
                    <a:lumMod val="75000"/>
                    <a:lumOff val="25000"/>
                  </a:prstClr>
                </a:solidFill>
                <a:latin typeface="微软雅黑"/>
                <a:ea typeface="微软雅黑"/>
              </a:rPr>
              <a:t>原理</a:t>
            </a:r>
            <a:endPar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36" name="矩形 17">
            <a:extLst>
              <a:ext uri="{FF2B5EF4-FFF2-40B4-BE49-F238E27FC236}">
                <a16:creationId xmlns:a16="http://schemas.microsoft.com/office/drawing/2014/main" id="{34BA6FEF-4053-45CE-B004-86F703A202CC}"/>
              </a:ext>
            </a:extLst>
          </p:cNvPr>
          <p:cNvSpPr/>
          <p:nvPr/>
        </p:nvSpPr>
        <p:spPr>
          <a:xfrm>
            <a:off x="2165897"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02</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9572590" cy="225574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随机森林</a:t>
            </a:r>
            <a:b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br>
            <a:r>
              <a:rPr lang="zh-CN" altLang="en-US" kern="100" dirty="0">
                <a:latin typeface="Times New Roman" panose="02020603050405020304" pitchFamily="18" charset="0"/>
                <a:ea typeface="宋体" panose="02010600030101010101" pitchFamily="2" charset="-122"/>
              </a:rPr>
              <a:t>随机森林作为</a:t>
            </a:r>
            <a:r>
              <a:rPr lang="en-US" altLang="zh-CN" kern="100" dirty="0">
                <a:latin typeface="Times New Roman" panose="02020603050405020304" pitchFamily="18" charset="0"/>
                <a:ea typeface="宋体" panose="02010600030101010101" pitchFamily="2" charset="-122"/>
              </a:rPr>
              <a:t>Bagging</a:t>
            </a:r>
            <a:r>
              <a:rPr lang="zh-CN" altLang="en-US" kern="100" dirty="0">
                <a:latin typeface="Times New Roman" panose="02020603050405020304" pitchFamily="18" charset="0"/>
                <a:ea typeface="宋体" panose="02010600030101010101" pitchFamily="2" charset="-122"/>
              </a:rPr>
              <a:t>集成方法的变体，是一个包含多个决策树基学习器的分类器，其输出的类别由个别树输出类别次数最多的类别决定。在一个大数据集上构造随机森林时，对于森林中的每一棵决策树通过有放回抽样的方式采样训练集，并随机抽取数据集中的特征进行训练。</a:t>
            </a:r>
          </a:p>
        </p:txBody>
      </p:sp>
    </p:spTree>
    <p:extLst>
      <p:ext uri="{BB962C8B-B14F-4D97-AF65-F5344CB8AC3E}">
        <p14:creationId xmlns:p14="http://schemas.microsoft.com/office/powerpoint/2010/main" val="286017619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spc="300" dirty="0">
                <a:solidFill>
                  <a:prstClr val="black">
                    <a:lumMod val="75000"/>
                    <a:lumOff val="25000"/>
                  </a:prstClr>
                </a:solidFill>
                <a:latin typeface="微软雅黑"/>
                <a:ea typeface="微软雅黑"/>
              </a:rPr>
              <a:t>原理</a:t>
            </a:r>
            <a:endPar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36" name="矩形 17">
            <a:extLst>
              <a:ext uri="{FF2B5EF4-FFF2-40B4-BE49-F238E27FC236}">
                <a16:creationId xmlns:a16="http://schemas.microsoft.com/office/drawing/2014/main" id="{34BA6FEF-4053-45CE-B004-86F703A202CC}"/>
              </a:ext>
            </a:extLst>
          </p:cNvPr>
          <p:cNvSpPr/>
          <p:nvPr/>
        </p:nvSpPr>
        <p:spPr>
          <a:xfrm>
            <a:off x="2165897"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02</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9572590" cy="328949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支持向量机（</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SVM</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a:lnSpc>
                <a:spcPct val="150000"/>
              </a:lnSpc>
            </a:pPr>
            <a:r>
              <a:rPr lang="zh-CN" altLang="zh-CN" sz="1800" kern="100" dirty="0">
                <a:effectLst/>
                <a:latin typeface="Times New Roman" panose="02020603050405020304" pitchFamily="18" charset="0"/>
                <a:ea typeface="宋体" panose="02010600030101010101" pitchFamily="2" charset="-122"/>
              </a:rPr>
              <a:t>支持向量机是一种监督学习的二元分类的广义线性分类器，其决策边界是对学习样本求解最大的边距超平面。当训练数据可分时，通过硬间隔最大化，学习一个线性的分类器，即线性可分支持向量机；而当训练数据近似线性可分时，通过软间隔最大化，学习一个线性的分类器，即线性支持向量机；而当训练数据不可分时，通过使用核技巧以及软间隔最大化，学习非线性支持向量机。</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b="0" i="0" u="none" strike="noStrike" kern="12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p:txBody>
      </p:sp>
      <p:pic>
        <p:nvPicPr>
          <p:cNvPr id="4" name="图片 3">
            <a:extLst>
              <a:ext uri="{FF2B5EF4-FFF2-40B4-BE49-F238E27FC236}">
                <a16:creationId xmlns:a16="http://schemas.microsoft.com/office/drawing/2014/main" id="{DF3A1709-7AC5-F669-1C4F-0DCC204013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140" y="3773243"/>
            <a:ext cx="6096000" cy="2361046"/>
          </a:xfrm>
          <a:prstGeom prst="rect">
            <a:avLst/>
          </a:prstGeom>
        </p:spPr>
      </p:pic>
    </p:spTree>
    <p:extLst>
      <p:ext uri="{BB962C8B-B14F-4D97-AF65-F5344CB8AC3E}">
        <p14:creationId xmlns:p14="http://schemas.microsoft.com/office/powerpoint/2010/main" val="16048166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40">
            <a:extLst>
              <a:ext uri="{FF2B5EF4-FFF2-40B4-BE49-F238E27FC236}">
                <a16:creationId xmlns:a16="http://schemas.microsoft.com/office/drawing/2014/main" id="{5D103372-0636-4BE2-A236-FE7B9A79CBD4}"/>
              </a:ext>
            </a:extLst>
          </p:cNvPr>
          <p:cNvGrpSpPr/>
          <p:nvPr/>
        </p:nvGrpSpPr>
        <p:grpSpPr>
          <a:xfrm>
            <a:off x="-3694" y="6575725"/>
            <a:ext cx="12195694" cy="282275"/>
            <a:chOff x="-3694" y="6575725"/>
            <a:chExt cx="12195694" cy="282275"/>
          </a:xfrm>
        </p:grpSpPr>
        <p:sp>
          <p:nvSpPr>
            <p:cNvPr id="24" name="矩形 19">
              <a:extLst>
                <a:ext uri="{FF2B5EF4-FFF2-40B4-BE49-F238E27FC236}">
                  <a16:creationId xmlns:a16="http://schemas.microsoft.com/office/drawing/2014/main" id="{D5D941AC-856A-48E1-B670-37A4D35B41DA}"/>
                </a:ext>
              </a:extLst>
            </p:cNvPr>
            <p:cNvSpPr/>
            <p:nvPr/>
          </p:nvSpPr>
          <p:spPr>
            <a:xfrm>
              <a:off x="-3694" y="6575725"/>
              <a:ext cx="9404869" cy="282275"/>
            </a:xfrm>
            <a:custGeom>
              <a:avLst/>
              <a:gdLst>
                <a:gd name="connsiteX0" fmla="*/ 0 w 9785869"/>
                <a:gd name="connsiteY0" fmla="*/ 0 h 282275"/>
                <a:gd name="connsiteX1" fmla="*/ 9785869 w 9785869"/>
                <a:gd name="connsiteY1" fmla="*/ 0 h 282275"/>
                <a:gd name="connsiteX2" fmla="*/ 9785869 w 9785869"/>
                <a:gd name="connsiteY2" fmla="*/ 282275 h 282275"/>
                <a:gd name="connsiteX3" fmla="*/ 0 w 9785869"/>
                <a:gd name="connsiteY3" fmla="*/ 282275 h 282275"/>
                <a:gd name="connsiteX4" fmla="*/ 0 w 9785869"/>
                <a:gd name="connsiteY4" fmla="*/ 0 h 282275"/>
                <a:gd name="connsiteX0-1" fmla="*/ 0 w 9785869"/>
                <a:gd name="connsiteY0-2" fmla="*/ 0 h 282275"/>
                <a:gd name="connsiteX1-3" fmla="*/ 9785869 w 9785869"/>
                <a:gd name="connsiteY1-4" fmla="*/ 0 h 282275"/>
                <a:gd name="connsiteX2-5" fmla="*/ 9500119 w 9785869"/>
                <a:gd name="connsiteY2-6" fmla="*/ 282275 h 282275"/>
                <a:gd name="connsiteX3-7" fmla="*/ 0 w 9785869"/>
                <a:gd name="connsiteY3-8" fmla="*/ 282275 h 282275"/>
                <a:gd name="connsiteX4-9" fmla="*/ 0 w 9785869"/>
                <a:gd name="connsiteY4-10" fmla="*/ 0 h 282275"/>
                <a:gd name="connsiteX0-11" fmla="*/ 0 w 9785869"/>
                <a:gd name="connsiteY0-12" fmla="*/ 0 h 282275"/>
                <a:gd name="connsiteX1-13" fmla="*/ 9785869 w 9785869"/>
                <a:gd name="connsiteY1-14" fmla="*/ 0 h 282275"/>
                <a:gd name="connsiteX2-15" fmla="*/ 9623944 w 9785869"/>
                <a:gd name="connsiteY2-16" fmla="*/ 263225 h 282275"/>
                <a:gd name="connsiteX3-17" fmla="*/ 0 w 9785869"/>
                <a:gd name="connsiteY3-18" fmla="*/ 282275 h 282275"/>
                <a:gd name="connsiteX4-19" fmla="*/ 0 w 9785869"/>
                <a:gd name="connsiteY4-20" fmla="*/ 0 h 282275"/>
                <a:gd name="connsiteX0-21" fmla="*/ 0 w 9785869"/>
                <a:gd name="connsiteY0-22" fmla="*/ 0 h 282275"/>
                <a:gd name="connsiteX1-23" fmla="*/ 9785869 w 9785869"/>
                <a:gd name="connsiteY1-24" fmla="*/ 0 h 282275"/>
                <a:gd name="connsiteX2-25" fmla="*/ 9633469 w 9785869"/>
                <a:gd name="connsiteY2-26" fmla="*/ 282275 h 282275"/>
                <a:gd name="connsiteX3-27" fmla="*/ 0 w 9785869"/>
                <a:gd name="connsiteY3-28" fmla="*/ 282275 h 282275"/>
                <a:gd name="connsiteX4-29" fmla="*/ 0 w 9785869"/>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5869" h="282275">
                  <a:moveTo>
                    <a:pt x="0" y="0"/>
                  </a:moveTo>
                  <a:lnTo>
                    <a:pt x="9785869" y="0"/>
                  </a:lnTo>
                  <a:lnTo>
                    <a:pt x="9633469" y="282275"/>
                  </a:lnTo>
                  <a:lnTo>
                    <a:pt x="0" y="2822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文本框 42">
              <a:extLst>
                <a:ext uri="{FF2B5EF4-FFF2-40B4-BE49-F238E27FC236}">
                  <a16:creationId xmlns:a16="http://schemas.microsoft.com/office/drawing/2014/main" id="{E8B69FE5-F618-4BE4-810D-76DD9FDBCE3C}"/>
                </a:ext>
              </a:extLst>
            </p:cNvPr>
            <p:cNvSpPr txBox="1"/>
            <p:nvPr/>
          </p:nvSpPr>
          <p:spPr>
            <a:xfrm>
              <a:off x="9324975" y="6575725"/>
              <a:ext cx="2266951"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200" i="1" dirty="0">
                  <a:solidFill>
                    <a:prstClr val="black">
                      <a:lumMod val="75000"/>
                      <a:lumOff val="25000"/>
                    </a:prstClr>
                  </a:solidFill>
                  <a:latin typeface="微软雅黑"/>
                  <a:ea typeface="微软雅黑"/>
                </a:rPr>
                <a:t>数据挖掘</a:t>
              </a:r>
              <a:endParaRPr kumimoji="0" lang="zh-CN" altLang="en-US" sz="1200" b="0" i="1"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26" name="矩形 21">
              <a:extLst>
                <a:ext uri="{FF2B5EF4-FFF2-40B4-BE49-F238E27FC236}">
                  <a16:creationId xmlns:a16="http://schemas.microsoft.com/office/drawing/2014/main" id="{AA565E67-B729-4F3A-A4A1-830580C90712}"/>
                </a:ext>
              </a:extLst>
            </p:cNvPr>
            <p:cNvSpPr/>
            <p:nvPr/>
          </p:nvSpPr>
          <p:spPr>
            <a:xfrm>
              <a:off x="11591925" y="6575725"/>
              <a:ext cx="600075" cy="282275"/>
            </a:xfrm>
            <a:custGeom>
              <a:avLst/>
              <a:gdLst>
                <a:gd name="connsiteX0" fmla="*/ 0 w 600075"/>
                <a:gd name="connsiteY0" fmla="*/ 0 h 282275"/>
                <a:gd name="connsiteX1" fmla="*/ 600075 w 600075"/>
                <a:gd name="connsiteY1" fmla="*/ 0 h 282275"/>
                <a:gd name="connsiteX2" fmla="*/ 600075 w 600075"/>
                <a:gd name="connsiteY2" fmla="*/ 282275 h 282275"/>
                <a:gd name="connsiteX3" fmla="*/ 0 w 600075"/>
                <a:gd name="connsiteY3" fmla="*/ 282275 h 282275"/>
                <a:gd name="connsiteX4" fmla="*/ 0 w 600075"/>
                <a:gd name="connsiteY4" fmla="*/ 0 h 282275"/>
                <a:gd name="connsiteX0-1" fmla="*/ 247650 w 600075"/>
                <a:gd name="connsiteY0-2" fmla="*/ 0 h 282275"/>
                <a:gd name="connsiteX1-3" fmla="*/ 600075 w 600075"/>
                <a:gd name="connsiteY1-4" fmla="*/ 0 h 282275"/>
                <a:gd name="connsiteX2-5" fmla="*/ 600075 w 600075"/>
                <a:gd name="connsiteY2-6" fmla="*/ 282275 h 282275"/>
                <a:gd name="connsiteX3-7" fmla="*/ 0 w 600075"/>
                <a:gd name="connsiteY3-8" fmla="*/ 282275 h 282275"/>
                <a:gd name="connsiteX4-9" fmla="*/ 247650 w 600075"/>
                <a:gd name="connsiteY4-10" fmla="*/ 0 h 282275"/>
                <a:gd name="connsiteX0-11" fmla="*/ 217170 w 600075"/>
                <a:gd name="connsiteY0-12" fmla="*/ 0 h 282275"/>
                <a:gd name="connsiteX1-13" fmla="*/ 600075 w 600075"/>
                <a:gd name="connsiteY1-14" fmla="*/ 0 h 282275"/>
                <a:gd name="connsiteX2-15" fmla="*/ 600075 w 600075"/>
                <a:gd name="connsiteY2-16" fmla="*/ 282275 h 282275"/>
                <a:gd name="connsiteX3-17" fmla="*/ 0 w 600075"/>
                <a:gd name="connsiteY3-18" fmla="*/ 282275 h 282275"/>
                <a:gd name="connsiteX4-19" fmla="*/ 217170 w 600075"/>
                <a:gd name="connsiteY4-20" fmla="*/ 0 h 282275"/>
                <a:gd name="connsiteX0-21" fmla="*/ 140970 w 600075"/>
                <a:gd name="connsiteY0-22" fmla="*/ 0 h 282275"/>
                <a:gd name="connsiteX1-23" fmla="*/ 600075 w 600075"/>
                <a:gd name="connsiteY1-24" fmla="*/ 0 h 282275"/>
                <a:gd name="connsiteX2-25" fmla="*/ 600075 w 600075"/>
                <a:gd name="connsiteY2-26" fmla="*/ 282275 h 282275"/>
                <a:gd name="connsiteX3-27" fmla="*/ 0 w 600075"/>
                <a:gd name="connsiteY3-28" fmla="*/ 282275 h 282275"/>
                <a:gd name="connsiteX4-29" fmla="*/ 140970 w 600075"/>
                <a:gd name="connsiteY4-30" fmla="*/ 0 h 282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0075" h="282275">
                  <a:moveTo>
                    <a:pt x="140970" y="0"/>
                  </a:moveTo>
                  <a:lnTo>
                    <a:pt x="600075" y="0"/>
                  </a:lnTo>
                  <a:lnTo>
                    <a:pt x="600075" y="282275"/>
                  </a:lnTo>
                  <a:lnTo>
                    <a:pt x="0" y="282275"/>
                  </a:lnTo>
                  <a:lnTo>
                    <a:pt x="14097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35" name="文本框 16">
            <a:extLst>
              <a:ext uri="{FF2B5EF4-FFF2-40B4-BE49-F238E27FC236}">
                <a16:creationId xmlns:a16="http://schemas.microsoft.com/office/drawing/2014/main" id="{CC5311B8-45D4-4298-9919-85D495140007}"/>
              </a:ext>
            </a:extLst>
          </p:cNvPr>
          <p:cNvSpPr txBox="1"/>
          <p:nvPr/>
        </p:nvSpPr>
        <p:spPr>
          <a:xfrm>
            <a:off x="1238845" y="202283"/>
            <a:ext cx="264466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spc="300" dirty="0">
                <a:solidFill>
                  <a:prstClr val="black">
                    <a:lumMod val="75000"/>
                    <a:lumOff val="25000"/>
                  </a:prstClr>
                </a:solidFill>
                <a:latin typeface="微软雅黑"/>
                <a:ea typeface="微软雅黑"/>
              </a:rPr>
              <a:t>原理</a:t>
            </a:r>
            <a:endParaRPr kumimoji="0" lang="zh-CN" altLang="en-US" sz="2800" b="1" i="0" u="none" strike="noStrike" kern="1200" cap="none" spc="300" normalizeH="0" baseline="0" noProof="0" dirty="0">
              <a:ln>
                <a:noFill/>
              </a:ln>
              <a:solidFill>
                <a:prstClr val="black">
                  <a:lumMod val="75000"/>
                  <a:lumOff val="25000"/>
                </a:prstClr>
              </a:solidFill>
              <a:effectLst/>
              <a:uLnTx/>
              <a:uFillTx/>
              <a:latin typeface="微软雅黑"/>
              <a:ea typeface="微软雅黑"/>
              <a:cs typeface="+mn-cs"/>
            </a:endParaRPr>
          </a:p>
        </p:txBody>
      </p:sp>
      <p:sp>
        <p:nvSpPr>
          <p:cNvPr id="36" name="矩形 17">
            <a:extLst>
              <a:ext uri="{FF2B5EF4-FFF2-40B4-BE49-F238E27FC236}">
                <a16:creationId xmlns:a16="http://schemas.microsoft.com/office/drawing/2014/main" id="{34BA6FEF-4053-45CE-B004-86F703A202CC}"/>
              </a:ext>
            </a:extLst>
          </p:cNvPr>
          <p:cNvSpPr/>
          <p:nvPr/>
        </p:nvSpPr>
        <p:spPr>
          <a:xfrm>
            <a:off x="2165897" y="298533"/>
            <a:ext cx="45719" cy="339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a:cs typeface="+mn-cs"/>
            </a:endParaRPr>
          </a:p>
        </p:txBody>
      </p:sp>
      <p:grpSp>
        <p:nvGrpSpPr>
          <p:cNvPr id="38" name="组合 22">
            <a:extLst>
              <a:ext uri="{FF2B5EF4-FFF2-40B4-BE49-F238E27FC236}">
                <a16:creationId xmlns:a16="http://schemas.microsoft.com/office/drawing/2014/main" id="{4A0C62F0-3DF6-4B5E-9BE3-F3773FEFBB59}"/>
              </a:ext>
            </a:extLst>
          </p:cNvPr>
          <p:cNvGrpSpPr/>
          <p:nvPr/>
        </p:nvGrpSpPr>
        <p:grpSpPr>
          <a:xfrm>
            <a:off x="-3694" y="237055"/>
            <a:ext cx="1203844" cy="488496"/>
            <a:chOff x="-3694" y="237055"/>
            <a:chExt cx="1203844" cy="488496"/>
          </a:xfrm>
        </p:grpSpPr>
        <p:grpSp>
          <p:nvGrpSpPr>
            <p:cNvPr id="39" name="组合 23">
              <a:extLst>
                <a:ext uri="{FF2B5EF4-FFF2-40B4-BE49-F238E27FC236}">
                  <a16:creationId xmlns:a16="http://schemas.microsoft.com/office/drawing/2014/main" id="{D261BC4E-7785-41DD-8B75-17C09606E7AF}"/>
                </a:ext>
              </a:extLst>
            </p:cNvPr>
            <p:cNvGrpSpPr/>
            <p:nvPr/>
          </p:nvGrpSpPr>
          <p:grpSpPr>
            <a:xfrm>
              <a:off x="0" y="237055"/>
              <a:ext cx="1200150" cy="488496"/>
              <a:chOff x="0" y="254454"/>
              <a:chExt cx="1795510" cy="732518"/>
            </a:xfrm>
          </p:grpSpPr>
          <p:sp>
            <p:nvSpPr>
              <p:cNvPr id="41" name="矩形 1">
                <a:extLst>
                  <a:ext uri="{FF2B5EF4-FFF2-40B4-BE49-F238E27FC236}">
                    <a16:creationId xmlns:a16="http://schemas.microsoft.com/office/drawing/2014/main" id="{154ACE7D-DF3D-4046-88E3-C58DC8FB8CB6}"/>
                  </a:ext>
                </a:extLst>
              </p:cNvPr>
              <p:cNvSpPr/>
              <p:nvPr/>
            </p:nvSpPr>
            <p:spPr>
              <a:xfrm>
                <a:off x="0" y="254454"/>
                <a:ext cx="1487837" cy="732518"/>
              </a:xfrm>
              <a:custGeom>
                <a:avLst/>
                <a:gdLst>
                  <a:gd name="connsiteX0" fmla="*/ 0 w 1487837"/>
                  <a:gd name="connsiteY0" fmla="*/ 0 h 914400"/>
                  <a:gd name="connsiteX1" fmla="*/ 1487837 w 1487837"/>
                  <a:gd name="connsiteY1" fmla="*/ 0 h 914400"/>
                  <a:gd name="connsiteX2" fmla="*/ 1487837 w 1487837"/>
                  <a:gd name="connsiteY2" fmla="*/ 914400 h 914400"/>
                  <a:gd name="connsiteX3" fmla="*/ 0 w 1487837"/>
                  <a:gd name="connsiteY3" fmla="*/ 914400 h 914400"/>
                  <a:gd name="connsiteX4" fmla="*/ 0 w 1487837"/>
                  <a:gd name="connsiteY4" fmla="*/ 0 h 914400"/>
                  <a:gd name="connsiteX0-1" fmla="*/ 0 w 1487837"/>
                  <a:gd name="connsiteY0-2" fmla="*/ 29029 h 943429"/>
                  <a:gd name="connsiteX1-3" fmla="*/ 820180 w 1487837"/>
                  <a:gd name="connsiteY1-4" fmla="*/ 0 h 943429"/>
                  <a:gd name="connsiteX2-5" fmla="*/ 1487837 w 1487837"/>
                  <a:gd name="connsiteY2-6" fmla="*/ 943429 h 943429"/>
                  <a:gd name="connsiteX3-7" fmla="*/ 0 w 1487837"/>
                  <a:gd name="connsiteY3-8" fmla="*/ 943429 h 943429"/>
                  <a:gd name="connsiteX4-9" fmla="*/ 0 w 1487837"/>
                  <a:gd name="connsiteY4-10" fmla="*/ 29029 h 943429"/>
                  <a:gd name="connsiteX0-11" fmla="*/ 0 w 1487837"/>
                  <a:gd name="connsiteY0-12" fmla="*/ 0 h 914400"/>
                  <a:gd name="connsiteX1-13" fmla="*/ 820180 w 1487837"/>
                  <a:gd name="connsiteY1-14" fmla="*/ 10659 h 914400"/>
                  <a:gd name="connsiteX2-15" fmla="*/ 1487837 w 1487837"/>
                  <a:gd name="connsiteY2-16" fmla="*/ 914400 h 914400"/>
                  <a:gd name="connsiteX3-17" fmla="*/ 0 w 1487837"/>
                  <a:gd name="connsiteY3-18" fmla="*/ 914400 h 914400"/>
                  <a:gd name="connsiteX4-19" fmla="*/ 0 w 1487837"/>
                  <a:gd name="connsiteY4-20" fmla="*/ 0 h 914400"/>
                  <a:gd name="connsiteX0-21" fmla="*/ 0 w 1487837"/>
                  <a:gd name="connsiteY0-22" fmla="*/ 0 h 914400"/>
                  <a:gd name="connsiteX1-23" fmla="*/ 820180 w 1487837"/>
                  <a:gd name="connsiteY1-24" fmla="*/ 2721 h 914400"/>
                  <a:gd name="connsiteX2-25" fmla="*/ 1487837 w 1487837"/>
                  <a:gd name="connsiteY2-26" fmla="*/ 914400 h 914400"/>
                  <a:gd name="connsiteX3-27" fmla="*/ 0 w 1487837"/>
                  <a:gd name="connsiteY3-28" fmla="*/ 914400 h 914400"/>
                  <a:gd name="connsiteX4-29" fmla="*/ 0 w 1487837"/>
                  <a:gd name="connsiteY4-30" fmla="*/ 0 h 914400"/>
                  <a:gd name="connsiteX0-31" fmla="*/ 0 w 1487837"/>
                  <a:gd name="connsiteY0-32" fmla="*/ 1248 h 915648"/>
                  <a:gd name="connsiteX1-33" fmla="*/ 867805 w 1487837"/>
                  <a:gd name="connsiteY1-34" fmla="*/ 0 h 915648"/>
                  <a:gd name="connsiteX2-35" fmla="*/ 1487837 w 1487837"/>
                  <a:gd name="connsiteY2-36" fmla="*/ 915648 h 915648"/>
                  <a:gd name="connsiteX3-37" fmla="*/ 0 w 1487837"/>
                  <a:gd name="connsiteY3-38" fmla="*/ 915648 h 915648"/>
                  <a:gd name="connsiteX4-39" fmla="*/ 0 w 1487837"/>
                  <a:gd name="connsiteY4-40" fmla="*/ 1248 h 91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87837" h="915648">
                    <a:moveTo>
                      <a:pt x="0" y="1248"/>
                    </a:moveTo>
                    <a:lnTo>
                      <a:pt x="867805" y="0"/>
                    </a:lnTo>
                    <a:lnTo>
                      <a:pt x="1487837" y="915648"/>
                    </a:lnTo>
                    <a:lnTo>
                      <a:pt x="0" y="915648"/>
                    </a:lnTo>
                    <a:lnTo>
                      <a:pt x="0" y="124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2" name="任意多边形 4">
                <a:extLst>
                  <a:ext uri="{FF2B5EF4-FFF2-40B4-BE49-F238E27FC236}">
                    <a16:creationId xmlns:a16="http://schemas.microsoft.com/office/drawing/2014/main" id="{C9871E6F-2ACE-4C41-A1A0-FA090061EE29}"/>
                  </a:ext>
                </a:extLst>
              </p:cNvPr>
              <p:cNvSpPr/>
              <p:nvPr/>
            </p:nvSpPr>
            <p:spPr>
              <a:xfrm>
                <a:off x="1010747" y="254454"/>
                <a:ext cx="784763" cy="732518"/>
              </a:xfrm>
              <a:custGeom>
                <a:avLst/>
                <a:gdLst>
                  <a:gd name="connsiteX0" fmla="*/ 164731 w 784763"/>
                  <a:gd name="connsiteY0" fmla="*/ 0 h 732518"/>
                  <a:gd name="connsiteX1" fmla="*/ 784763 w 784763"/>
                  <a:gd name="connsiteY1" fmla="*/ 732518 h 732518"/>
                  <a:gd name="connsiteX2" fmla="*/ 619871 w 784763"/>
                  <a:gd name="connsiteY2" fmla="*/ 732518 h 732518"/>
                  <a:gd name="connsiteX3" fmla="*/ 0 w 784763"/>
                  <a:gd name="connsiteY3" fmla="*/ 190 h 732518"/>
                </a:gdLst>
                <a:ahLst/>
                <a:cxnLst>
                  <a:cxn ang="0">
                    <a:pos x="connsiteX0" y="connsiteY0"/>
                  </a:cxn>
                  <a:cxn ang="0">
                    <a:pos x="connsiteX1" y="connsiteY1"/>
                  </a:cxn>
                  <a:cxn ang="0">
                    <a:pos x="connsiteX2" y="connsiteY2"/>
                  </a:cxn>
                  <a:cxn ang="0">
                    <a:pos x="connsiteX3" y="connsiteY3"/>
                  </a:cxn>
                </a:cxnLst>
                <a:rect l="l" t="t" r="r" b="b"/>
                <a:pathLst>
                  <a:path w="784763" h="732518">
                    <a:moveTo>
                      <a:pt x="164731" y="0"/>
                    </a:moveTo>
                    <a:lnTo>
                      <a:pt x="784763" y="732518"/>
                    </a:lnTo>
                    <a:lnTo>
                      <a:pt x="619871" y="732518"/>
                    </a:lnTo>
                    <a:lnTo>
                      <a:pt x="0" y="1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grpSp>
        <p:sp>
          <p:nvSpPr>
            <p:cNvPr id="40" name="文本框 24">
              <a:extLst>
                <a:ext uri="{FF2B5EF4-FFF2-40B4-BE49-F238E27FC236}">
                  <a16:creationId xmlns:a16="http://schemas.microsoft.com/office/drawing/2014/main" id="{A7EC7E1B-B872-4C79-A6A7-43F69FD58762}"/>
                </a:ext>
              </a:extLst>
            </p:cNvPr>
            <p:cNvSpPr txBox="1"/>
            <p:nvPr/>
          </p:nvSpPr>
          <p:spPr>
            <a:xfrm>
              <a:off x="-3694" y="237055"/>
              <a:ext cx="7206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rPr>
                <a:t>02</a:t>
              </a:r>
              <a:endParaRPr kumimoji="0" lang="zh-CN" altLang="en-US" sz="2400" b="1" i="0" u="none" strike="noStrike" kern="1200" cap="none" spc="0" normalizeH="0" baseline="0" noProof="0" dirty="0">
                <a:ln>
                  <a:noFill/>
                </a:ln>
                <a:solidFill>
                  <a:prstClr val="white"/>
                </a:solidFill>
                <a:effectLst/>
                <a:uLnTx/>
                <a:uFillTx/>
                <a:latin typeface="Times New Roman" panose="02020603050405020304" pitchFamily="18" charset="0"/>
                <a:ea typeface="微软雅黑"/>
                <a:cs typeface="+mn-cs"/>
              </a:endParaRPr>
            </a:p>
          </p:txBody>
        </p:sp>
      </p:grpSp>
      <p:sp>
        <p:nvSpPr>
          <p:cNvPr id="2" name="TextBox 1">
            <a:extLst>
              <a:ext uri="{FF2B5EF4-FFF2-40B4-BE49-F238E27FC236}">
                <a16:creationId xmlns:a16="http://schemas.microsoft.com/office/drawing/2014/main" id="{85FAD118-3088-4569-B207-E5EA43BF7528}"/>
              </a:ext>
            </a:extLst>
          </p:cNvPr>
          <p:cNvSpPr txBox="1"/>
          <p:nvPr/>
        </p:nvSpPr>
        <p:spPr>
          <a:xfrm>
            <a:off x="1238845" y="1040806"/>
            <a:ext cx="4307022" cy="433387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prstClr val="black"/>
                </a:solidFill>
                <a:latin typeface="Times New Roman" panose="02020603050405020304" pitchFamily="18" charset="0"/>
                <a:ea typeface="微软雅黑"/>
                <a:cs typeface="Times New Roman" panose="02020603050405020304" pitchFamily="18" charset="0"/>
              </a:rPr>
              <a:t>投票分类器</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a:lnSpc>
                <a:spcPct val="150000"/>
              </a:lnSpc>
            </a:pPr>
            <a:r>
              <a:rPr lang="zh-CN" altLang="en-US" sz="1800" kern="100" dirty="0">
                <a:effectLst/>
                <a:latin typeface="Times New Roman" panose="02020603050405020304" pitchFamily="18" charset="0"/>
                <a:ea typeface="宋体" panose="02010600030101010101" pitchFamily="2" charset="-122"/>
              </a:rPr>
              <a:t>投票分类器是组合概念上不同的机器学习分类器，并使用多数投票或加权平均预测概率来预测类别的标签。投票分类器包括了硬投票和软投票两类。硬投票，即多数投票法，根据少数服从多数的原则；若是有并列的最高票，则按照升序顺序选择。软投票，即加权投票法，相比于硬投票增加了权重参数，使用加权平均概率来预测类别标签。</a:t>
            </a:r>
            <a:endParaRPr kumimoji="0" lang="zh-CN" altLang="en-US" sz="2400" b="0" i="0" u="none" strike="noStrike" kern="12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p:txBody>
      </p:sp>
      <p:pic>
        <p:nvPicPr>
          <p:cNvPr id="5" name="图片 4">
            <a:extLst>
              <a:ext uri="{FF2B5EF4-FFF2-40B4-BE49-F238E27FC236}">
                <a16:creationId xmlns:a16="http://schemas.microsoft.com/office/drawing/2014/main" id="{79798B74-F9E8-C973-5E16-FD5E09DB86D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276" l="2790" r="82833">
                        <a14:foregroundMark x1="9657" y1="18473" x2="12876" y2="86700"/>
                        <a14:foregroundMark x1="6438" y1="9360" x2="3648" y2="33251"/>
                        <a14:foregroundMark x1="35837" y1="5172" x2="69099" y2="8621"/>
                        <a14:foregroundMark x1="76180" y1="6404" x2="79614" y2="87685"/>
                        <a14:foregroundMark x1="32833" y1="88670" x2="66524" y2="90887"/>
                        <a14:foregroundMark x1="41631" y1="73399" x2="63734" y2="69212"/>
                        <a14:foregroundMark x1="30043" y1="71675" x2="50858" y2="66749"/>
                        <a14:foregroundMark x1="4077" y1="8621" x2="3004" y2="91133"/>
                        <a14:foregroundMark x1="6652" y1="2709" x2="72747" y2="4680"/>
                        <a14:foregroundMark x1="4292" y1="15271" x2="63305" y2="71675"/>
                        <a14:foregroundMark x1="23391" y1="6158" x2="67811" y2="84729"/>
                        <a14:foregroundMark x1="67811" y1="84729" x2="67811" y2="84729"/>
                        <a14:foregroundMark x1="64378" y1="6404" x2="75107" y2="89901"/>
                        <a14:foregroundMark x1="46352" y1="13054" x2="61373" y2="82512"/>
                        <a14:foregroundMark x1="51073" y1="24384" x2="67382" y2="94828"/>
                        <a14:foregroundMark x1="10515" y1="98276" x2="41416" y2="96059"/>
                        <a14:foregroundMark x1="41416" y1="96059" x2="73176" y2="96798"/>
                        <a14:foregroundMark x1="73176" y1="96798" x2="78112" y2="95074"/>
                        <a14:foregroundMark x1="68240" y1="19704" x2="54506" y2="18227"/>
                        <a14:foregroundMark x1="54506" y1="18227" x2="22747" y2="50985"/>
                        <a14:foregroundMark x1="22747" y1="50985" x2="28326" y2="93103"/>
                        <a14:foregroundMark x1="28326" y1="93103" x2="62446" y2="91379"/>
                        <a14:foregroundMark x1="62446" y1="91379" x2="68455" y2="87931"/>
                        <a14:foregroundMark x1="23391" y1="15764" x2="18026" y2="95567"/>
                        <a14:foregroundMark x1="64807" y1="18227" x2="53863" y2="88424"/>
                        <a14:foregroundMark x1="41845" y1="42857" x2="38412" y2="89901"/>
                        <a14:foregroundMark x1="28755" y1="25123" x2="34979" y2="44828"/>
                        <a14:foregroundMark x1="34979" y1="58374" x2="21888" y2="69212"/>
                        <a14:foregroundMark x1="4506" y1="95567" x2="5794" y2="97044"/>
                        <a14:foregroundMark x1="32833" y1="13547" x2="82189" y2="8867"/>
                        <a14:foregroundMark x1="60515" y1="16995" x2="60515" y2="16995"/>
                        <a14:foregroundMark x1="56223" y1="15764" x2="56223" y2="15764"/>
                        <a14:foregroundMark x1="35408" y1="16749" x2="35408" y2="16749"/>
                        <a14:foregroundMark x1="13519" y1="16256" x2="13519" y2="16256"/>
                        <a14:foregroundMark x1="48069" y1="0" x2="48069" y2="0"/>
                        <a14:foregroundMark x1="49356" y1="1232" x2="49356" y2="1232"/>
                        <a14:foregroundMark x1="50644" y1="1724" x2="81116" y2="493"/>
                        <a14:foregroundMark x1="81116" y1="493" x2="82618" y2="985"/>
                        <a14:foregroundMark x1="47854" y1="493" x2="20815" y2="1478"/>
                        <a14:foregroundMark x1="20815" y1="1478" x2="31974" y2="1232"/>
                        <a14:foregroundMark x1="31974" y1="1232" x2="49356" y2="1970"/>
                        <a14:foregroundMark x1="81974" y1="1970" x2="79399" y2="97044"/>
                        <a14:foregroundMark x1="79399" y1="97044" x2="80687" y2="7635"/>
                        <a14:foregroundMark x1="80687" y1="7635" x2="80687" y2="98522"/>
                        <a14:foregroundMark x1="74249" y1="27340" x2="72747" y2="46059"/>
                        <a14:foregroundMark x1="82833" y1="2956" x2="82189" y2="21675"/>
                      </a14:backgroundRemoval>
                    </a14:imgEffect>
                  </a14:imgLayer>
                </a14:imgProps>
              </a:ext>
              <a:ext uri="{28A0092B-C50C-407E-A947-70E740481C1C}">
                <a14:useLocalDpi xmlns:a14="http://schemas.microsoft.com/office/drawing/2010/main" val="0"/>
              </a:ext>
            </a:extLst>
          </a:blip>
          <a:srcRect r="14986"/>
          <a:stretch/>
        </p:blipFill>
        <p:spPr>
          <a:xfrm>
            <a:off x="6913205" y="1628069"/>
            <a:ext cx="3661563" cy="3752470"/>
          </a:xfrm>
          <a:prstGeom prst="rect">
            <a:avLst/>
          </a:prstGeom>
        </p:spPr>
      </p:pic>
    </p:spTree>
    <p:extLst>
      <p:ext uri="{BB962C8B-B14F-4D97-AF65-F5344CB8AC3E}">
        <p14:creationId xmlns:p14="http://schemas.microsoft.com/office/powerpoint/2010/main" val="9219388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274"/>
            <a:ext cx="47967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 name="文本框 2"/>
          <p:cNvSpPr txBox="1"/>
          <p:nvPr/>
        </p:nvSpPr>
        <p:spPr>
          <a:xfrm>
            <a:off x="-758781" y="1501348"/>
            <a:ext cx="5737094" cy="2646878"/>
          </a:xfrm>
          <a:prstGeom prst="rect">
            <a:avLst/>
          </a:prstGeom>
          <a:noFill/>
        </p:spPr>
        <p:txBody>
          <a:bodyPr wrap="square" rtlCol="0">
            <a:spAutoFit/>
          </a:bodyPr>
          <a:lstStyle/>
          <a:p>
            <a:pPr algn="ctr"/>
            <a:r>
              <a:rPr lang="en-US" altLang="zh-CN" sz="16600" b="1" spc="300" dirty="0">
                <a:solidFill>
                  <a:schemeClr val="bg1"/>
                </a:solidFill>
              </a:rPr>
              <a:t>P</a:t>
            </a:r>
            <a:r>
              <a:rPr lang="en-US" altLang="zh-CN" sz="9600" b="1" spc="300" dirty="0">
                <a:solidFill>
                  <a:schemeClr val="bg1"/>
                </a:solidFill>
              </a:rPr>
              <a:t>art</a:t>
            </a:r>
            <a:endParaRPr lang="zh-CN" altLang="en-US" sz="9600" b="1" spc="300" dirty="0">
              <a:solidFill>
                <a:schemeClr val="bg1"/>
              </a:solidFill>
            </a:endParaRPr>
          </a:p>
        </p:txBody>
      </p:sp>
      <p:grpSp>
        <p:nvGrpSpPr>
          <p:cNvPr id="8" name="组合 7"/>
          <p:cNvGrpSpPr/>
          <p:nvPr/>
        </p:nvGrpSpPr>
        <p:grpSpPr>
          <a:xfrm>
            <a:off x="3914074" y="2096314"/>
            <a:ext cx="1695279" cy="1510858"/>
            <a:chOff x="4436392" y="3027170"/>
            <a:chExt cx="720670" cy="642272"/>
          </a:xfrm>
        </p:grpSpPr>
        <p:sp>
          <p:nvSpPr>
            <p:cNvPr id="4" name="圆角矩形 3"/>
            <p:cNvSpPr/>
            <p:nvPr/>
          </p:nvSpPr>
          <p:spPr>
            <a:xfrm>
              <a:off x="4458288" y="3027170"/>
              <a:ext cx="673167" cy="642272"/>
            </a:xfrm>
            <a:prstGeom prst="roundRect">
              <a:avLst>
                <a:gd name="adj" fmla="val 11351"/>
              </a:avLst>
            </a:prstGeom>
            <a:ln w="444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5400"/>
            </a:p>
          </p:txBody>
        </p:sp>
        <p:sp>
          <p:nvSpPr>
            <p:cNvPr id="5" name="文本框 4"/>
            <p:cNvSpPr txBox="1"/>
            <p:nvPr/>
          </p:nvSpPr>
          <p:spPr>
            <a:xfrm>
              <a:off x="4436392" y="3117145"/>
              <a:ext cx="720670" cy="471014"/>
            </a:xfrm>
            <a:prstGeom prst="rect">
              <a:avLst/>
            </a:prstGeom>
            <a:noFill/>
          </p:spPr>
          <p:txBody>
            <a:bodyPr wrap="square" rtlCol="0">
              <a:spAutoFit/>
            </a:bodyPr>
            <a:lstStyle/>
            <a:p>
              <a:pPr algn="ctr"/>
              <a:r>
                <a:rPr lang="en-US" altLang="zh-CN" sz="6600" b="1" dirty="0">
                  <a:solidFill>
                    <a:schemeClr val="bg1"/>
                  </a:solidFill>
                </a:rPr>
                <a:t>03</a:t>
              </a:r>
              <a:endParaRPr lang="zh-CN" altLang="en-US" sz="6600" b="1" dirty="0">
                <a:solidFill>
                  <a:schemeClr val="bg1"/>
                </a:solidFill>
              </a:endParaRPr>
            </a:p>
          </p:txBody>
        </p:sp>
      </p:grpSp>
      <p:sp>
        <p:nvSpPr>
          <p:cNvPr id="18" name="文本框 18">
            <a:extLst>
              <a:ext uri="{FF2B5EF4-FFF2-40B4-BE49-F238E27FC236}">
                <a16:creationId xmlns:a16="http://schemas.microsoft.com/office/drawing/2014/main" id="{07F078D0-1789-49E8-B807-F7BE7EA33E03}"/>
              </a:ext>
            </a:extLst>
          </p:cNvPr>
          <p:cNvSpPr txBox="1"/>
          <p:nvPr/>
        </p:nvSpPr>
        <p:spPr>
          <a:xfrm>
            <a:off x="5737094" y="2403758"/>
            <a:ext cx="5014608" cy="923330"/>
          </a:xfrm>
          <a:prstGeom prst="rect">
            <a:avLst/>
          </a:prstGeom>
          <a:noFill/>
        </p:spPr>
        <p:txBody>
          <a:bodyPr wrap="square" rtlCol="0">
            <a:spAutoFit/>
          </a:bodyPr>
          <a:lstStyle/>
          <a:p>
            <a:r>
              <a:rPr lang="zh-CN" altLang="en-US" sz="5400" b="1" spc="300" dirty="0">
                <a:solidFill>
                  <a:schemeClr val="tx1">
                    <a:lumMod val="75000"/>
                    <a:lumOff val="25000"/>
                  </a:schemeClr>
                </a:solidFill>
              </a:rPr>
              <a:t>方法流程</a:t>
            </a:r>
          </a:p>
        </p:txBody>
      </p:sp>
      <p:sp>
        <p:nvSpPr>
          <p:cNvPr id="6" name="文本框 5">
            <a:extLst>
              <a:ext uri="{FF2B5EF4-FFF2-40B4-BE49-F238E27FC236}">
                <a16:creationId xmlns:a16="http://schemas.microsoft.com/office/drawing/2014/main" id="{2C103FCB-67A3-838F-0E99-484237207E95}"/>
              </a:ext>
            </a:extLst>
          </p:cNvPr>
          <p:cNvSpPr txBox="1"/>
          <p:nvPr/>
        </p:nvSpPr>
        <p:spPr>
          <a:xfrm>
            <a:off x="6266949" y="3574930"/>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数据统计</a:t>
            </a:r>
          </a:p>
        </p:txBody>
      </p:sp>
      <p:sp>
        <p:nvSpPr>
          <p:cNvPr id="7" name="椭圆 6">
            <a:extLst>
              <a:ext uri="{FF2B5EF4-FFF2-40B4-BE49-F238E27FC236}">
                <a16:creationId xmlns:a16="http://schemas.microsoft.com/office/drawing/2014/main" id="{BD4CB5CE-C4B3-3C48-E525-8EAA9BBB6B0E}"/>
              </a:ext>
            </a:extLst>
          </p:cNvPr>
          <p:cNvSpPr/>
          <p:nvPr/>
        </p:nvSpPr>
        <p:spPr>
          <a:xfrm>
            <a:off x="5858359"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9">
            <a:extLst>
              <a:ext uri="{FF2B5EF4-FFF2-40B4-BE49-F238E27FC236}">
                <a16:creationId xmlns:a16="http://schemas.microsoft.com/office/drawing/2014/main" id="{EE376CB9-20CB-9523-36DF-8BA867702710}"/>
              </a:ext>
            </a:extLst>
          </p:cNvPr>
          <p:cNvSpPr txBox="1"/>
          <p:nvPr/>
        </p:nvSpPr>
        <p:spPr>
          <a:xfrm>
            <a:off x="6266949"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数据特征组合</a:t>
            </a:r>
          </a:p>
        </p:txBody>
      </p:sp>
      <p:sp>
        <p:nvSpPr>
          <p:cNvPr id="10" name="椭圆 10">
            <a:extLst>
              <a:ext uri="{FF2B5EF4-FFF2-40B4-BE49-F238E27FC236}">
                <a16:creationId xmlns:a16="http://schemas.microsoft.com/office/drawing/2014/main" id="{6866D8A2-96F6-B73D-1213-CE89B06EB8A4}"/>
              </a:ext>
            </a:extLst>
          </p:cNvPr>
          <p:cNvSpPr/>
          <p:nvPr/>
        </p:nvSpPr>
        <p:spPr>
          <a:xfrm>
            <a:off x="5858359"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a:extLst>
              <a:ext uri="{FF2B5EF4-FFF2-40B4-BE49-F238E27FC236}">
                <a16:creationId xmlns:a16="http://schemas.microsoft.com/office/drawing/2014/main" id="{4A9747DB-6CB4-379D-D46F-75B1124D4991}"/>
              </a:ext>
            </a:extLst>
          </p:cNvPr>
          <p:cNvSpPr txBox="1"/>
          <p:nvPr/>
        </p:nvSpPr>
        <p:spPr>
          <a:xfrm>
            <a:off x="6266949" y="4521995"/>
            <a:ext cx="2495359" cy="338554"/>
          </a:xfrm>
          <a:prstGeom prst="rect">
            <a:avLst/>
          </a:prstGeom>
          <a:noFill/>
        </p:spPr>
        <p:txBody>
          <a:bodyPr wrap="square" rtlCol="0">
            <a:spAutoFit/>
          </a:bodyPr>
          <a:lstStyle/>
          <a:p>
            <a:r>
              <a:rPr lang="en-US" altLang="zh-CN" sz="1600" dirty="0">
                <a:solidFill>
                  <a:schemeClr val="tx1">
                    <a:lumMod val="65000"/>
                    <a:lumOff val="35000"/>
                  </a:schemeClr>
                </a:solidFill>
              </a:rPr>
              <a:t>Padding</a:t>
            </a:r>
            <a:r>
              <a:rPr lang="zh-CN" altLang="en-US" sz="1600" dirty="0">
                <a:solidFill>
                  <a:schemeClr val="tx1">
                    <a:lumMod val="65000"/>
                    <a:lumOff val="35000"/>
                  </a:schemeClr>
                </a:solidFill>
              </a:rPr>
              <a:t>操作分析</a:t>
            </a:r>
          </a:p>
        </p:txBody>
      </p:sp>
      <p:sp>
        <p:nvSpPr>
          <p:cNvPr id="12" name="椭圆 11">
            <a:extLst>
              <a:ext uri="{FF2B5EF4-FFF2-40B4-BE49-F238E27FC236}">
                <a16:creationId xmlns:a16="http://schemas.microsoft.com/office/drawing/2014/main" id="{F64AC4DF-9122-329E-8713-D077E74E24D5}"/>
              </a:ext>
            </a:extLst>
          </p:cNvPr>
          <p:cNvSpPr/>
          <p:nvPr/>
        </p:nvSpPr>
        <p:spPr>
          <a:xfrm>
            <a:off x="5858359" y="4548785"/>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a:extLst>
              <a:ext uri="{FF2B5EF4-FFF2-40B4-BE49-F238E27FC236}">
                <a16:creationId xmlns:a16="http://schemas.microsoft.com/office/drawing/2014/main" id="{F0BE16E6-7252-3BF8-3641-ADD1AE069C1D}"/>
              </a:ext>
            </a:extLst>
          </p:cNvPr>
          <p:cNvSpPr txBox="1"/>
          <p:nvPr/>
        </p:nvSpPr>
        <p:spPr>
          <a:xfrm>
            <a:off x="8581636" y="3574930"/>
            <a:ext cx="2495359" cy="338554"/>
          </a:xfrm>
          <a:prstGeom prst="rect">
            <a:avLst/>
          </a:prstGeom>
          <a:noFill/>
        </p:spPr>
        <p:txBody>
          <a:bodyPr wrap="square" rtlCol="0">
            <a:spAutoFit/>
          </a:bodyPr>
          <a:lstStyle/>
          <a:p>
            <a:r>
              <a:rPr lang="en-US" altLang="zh-CN" sz="1600" dirty="0">
                <a:solidFill>
                  <a:schemeClr val="tx1">
                    <a:lumMod val="65000"/>
                    <a:lumOff val="35000"/>
                  </a:schemeClr>
                </a:solidFill>
              </a:rPr>
              <a:t>Shuffle</a:t>
            </a:r>
            <a:r>
              <a:rPr lang="zh-CN" altLang="en-US" sz="1600" dirty="0">
                <a:solidFill>
                  <a:schemeClr val="tx1">
                    <a:lumMod val="65000"/>
                    <a:lumOff val="35000"/>
                  </a:schemeClr>
                </a:solidFill>
              </a:rPr>
              <a:t>操作分析</a:t>
            </a:r>
          </a:p>
        </p:txBody>
      </p:sp>
      <p:sp>
        <p:nvSpPr>
          <p:cNvPr id="14" name="椭圆 13">
            <a:extLst>
              <a:ext uri="{FF2B5EF4-FFF2-40B4-BE49-F238E27FC236}">
                <a16:creationId xmlns:a16="http://schemas.microsoft.com/office/drawing/2014/main" id="{C5E2ED5B-0344-5673-FA45-71186BC74151}"/>
              </a:ext>
            </a:extLst>
          </p:cNvPr>
          <p:cNvSpPr/>
          <p:nvPr/>
        </p:nvSpPr>
        <p:spPr>
          <a:xfrm>
            <a:off x="8173046" y="3601720"/>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文本框 9">
            <a:extLst>
              <a:ext uri="{FF2B5EF4-FFF2-40B4-BE49-F238E27FC236}">
                <a16:creationId xmlns:a16="http://schemas.microsoft.com/office/drawing/2014/main" id="{59D071A6-C000-84A7-46AF-226B18D3C305}"/>
              </a:ext>
            </a:extLst>
          </p:cNvPr>
          <p:cNvSpPr txBox="1"/>
          <p:nvPr/>
        </p:nvSpPr>
        <p:spPr>
          <a:xfrm>
            <a:off x="8581636" y="4046198"/>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标准化操作分析</a:t>
            </a:r>
          </a:p>
        </p:txBody>
      </p:sp>
      <p:sp>
        <p:nvSpPr>
          <p:cNvPr id="16" name="椭圆 10">
            <a:extLst>
              <a:ext uri="{FF2B5EF4-FFF2-40B4-BE49-F238E27FC236}">
                <a16:creationId xmlns:a16="http://schemas.microsoft.com/office/drawing/2014/main" id="{510A65BB-9DC4-23A3-8005-36D72BF0BD8A}"/>
              </a:ext>
            </a:extLst>
          </p:cNvPr>
          <p:cNvSpPr/>
          <p:nvPr/>
        </p:nvSpPr>
        <p:spPr>
          <a:xfrm>
            <a:off x="8173046" y="4072988"/>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文本框 16">
            <a:extLst>
              <a:ext uri="{FF2B5EF4-FFF2-40B4-BE49-F238E27FC236}">
                <a16:creationId xmlns:a16="http://schemas.microsoft.com/office/drawing/2014/main" id="{13326B22-53FF-BFB9-7D10-88B2758797AB}"/>
              </a:ext>
            </a:extLst>
          </p:cNvPr>
          <p:cNvSpPr txBox="1"/>
          <p:nvPr/>
        </p:nvSpPr>
        <p:spPr>
          <a:xfrm>
            <a:off x="8581636" y="4521995"/>
            <a:ext cx="2495359" cy="338554"/>
          </a:xfrm>
          <a:prstGeom prst="rect">
            <a:avLst/>
          </a:prstGeom>
          <a:noFill/>
        </p:spPr>
        <p:txBody>
          <a:bodyPr wrap="square" rtlCol="0">
            <a:spAutoFit/>
          </a:bodyPr>
          <a:lstStyle/>
          <a:p>
            <a:r>
              <a:rPr lang="zh-CN" altLang="en-US" sz="1600" dirty="0">
                <a:solidFill>
                  <a:schemeClr val="tx1">
                    <a:lumMod val="65000"/>
                    <a:lumOff val="35000"/>
                  </a:schemeClr>
                </a:solidFill>
              </a:rPr>
              <a:t>最优超参数确定</a:t>
            </a:r>
          </a:p>
        </p:txBody>
      </p:sp>
      <p:sp>
        <p:nvSpPr>
          <p:cNvPr id="19" name="椭圆 18">
            <a:extLst>
              <a:ext uri="{FF2B5EF4-FFF2-40B4-BE49-F238E27FC236}">
                <a16:creationId xmlns:a16="http://schemas.microsoft.com/office/drawing/2014/main" id="{51BD0FFE-3272-6993-6DEF-2C400AD9B48E}"/>
              </a:ext>
            </a:extLst>
          </p:cNvPr>
          <p:cNvSpPr/>
          <p:nvPr/>
        </p:nvSpPr>
        <p:spPr>
          <a:xfrm>
            <a:off x="8173046" y="4548785"/>
            <a:ext cx="284974" cy="284974"/>
          </a:xfrm>
          <a:prstGeom prst="ellipse">
            <a:avLst/>
          </a:pr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4154456029"/>
      </p:ext>
    </p:extLst>
  </p:cSld>
  <p:clrMapOvr>
    <a:masterClrMapping/>
  </p:clrMapOvr>
  <p:transition spd="slow">
    <p:push dir="u"/>
  </p:transition>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44546A"/>
      </a:dk2>
      <a:lt2>
        <a:srgbClr val="E7E6E6"/>
      </a:lt2>
      <a:accent1>
        <a:srgbClr val="0070C0"/>
      </a:accent1>
      <a:accent2>
        <a:srgbClr val="07C1CC"/>
      </a:accent2>
      <a:accent3>
        <a:srgbClr val="839192"/>
      </a:accent3>
      <a:accent4>
        <a:srgbClr val="156595"/>
      </a:accent4>
      <a:accent5>
        <a:srgbClr val="FBD78D"/>
      </a:accent5>
      <a:accent6>
        <a:srgbClr val="F2523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1437</Words>
  <Application>Microsoft Office PowerPoint</Application>
  <PresentationFormat>宽屏</PresentationFormat>
  <Paragraphs>199</Paragraphs>
  <Slides>21</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Calibri</vt:lpstr>
      <vt:lpstr>Sitka Banner</vt:lpstr>
      <vt:lpstr>Times New Roman</vt:lpstr>
      <vt:lpstr>Wingdings</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chenjiawei</dc:creator>
  <cp:lastModifiedBy>修 曾琪</cp:lastModifiedBy>
  <cp:revision>925</cp:revision>
  <dcterms:created xsi:type="dcterms:W3CDTF">2016-05-11T01:57:00Z</dcterms:created>
  <dcterms:modified xsi:type="dcterms:W3CDTF">2023-05-30T12:15:42Z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