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Agenda…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Background...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Goals…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Outcomes...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How do we build the right things?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What are our Blindspots?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Are there patterns merging?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usable?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it match the customer’s mental model?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it be improved?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people love it?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make this right for us - that’s why we’re all here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Screen prospects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Principles Tasks for Research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No single way - but there are some wrong ways.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What are we trying to learn?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What’s the right audience?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Audience appropriate? Prototype in front of SVP etc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Everyone listens differently.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Small group to recap and review what we’ve heard.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Prepare for the larger group.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Make accessible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b="0" i="0" lang="en" sz="1500" u="none" cap="none" strike="noStrike"/>
              <a:t>Systematic review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Also great to review to see if timing is aligned - sometimes you are too early.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b="0" i="0" lang="en" sz="1500" u="none" cap="none" strike="noStrike"/>
              <a:t>Principles Tasks for Research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799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50" lIns="94850" rIns="94850" tIns="9485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things resonate with existing and potential customers? 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we differentiated from our competitors? Is it a compelling story? Is it valuable?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 an appropriate number of customers or potential customers as needed (A cross-functional research team will include Product, Design, Engineering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Marketing)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Regularly test our creative and messaging concepts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Summaries of our research and testing will also be shared with the company in the form of a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“Voice of the Customer”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series.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1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64004" y="134039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3600"/>
              <a:t>Open</a:t>
            </a: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381378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Establishing the Voice of the Customer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550925" y="1076300"/>
            <a:ext cx="8035499" cy="31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Discovery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we missing? What are the insights </a:t>
            </a:r>
            <a:b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drive us to innovate on behalf of our customers?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In-person Sessions     Phone Calls     POC Prototyping     Surveys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626900" y="1804950"/>
            <a:ext cx="8003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3350480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6937789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4899810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550925" y="1076300"/>
            <a:ext cx="8035499" cy="31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Validation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our hypotheses measure up when translated into a product or app? Does it work perform as expected? Will people love it?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Usability Tests     In-person Sessions     POC Prototyping     Phone Calls    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626900" y="1804950"/>
            <a:ext cx="8003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2524944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842592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4804612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550925" y="1895501"/>
            <a:ext cx="8035499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What’s the </a:t>
            </a:r>
            <a:r>
              <a:rPr b="1" i="0" lang="en" sz="4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Process?</a:t>
            </a:r>
          </a:p>
        </p:txBody>
      </p:sp>
      <p:cxnSp>
        <p:nvCxnSpPr>
          <p:cNvPr id="122" name="Shape 122"/>
          <p:cNvCxnSpPr/>
          <p:nvPr/>
        </p:nvCxnSpPr>
        <p:spPr>
          <a:xfrm>
            <a:off x="626900" y="2624151"/>
            <a:ext cx="8003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550925" y="295302"/>
            <a:ext cx="8035499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Planning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626900" y="1023951"/>
            <a:ext cx="8003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>
            <p:ph idx="4294967295" type="ctrTitle"/>
          </p:nvPr>
        </p:nvSpPr>
        <p:spPr>
          <a:xfrm>
            <a:off x="685800" y="1348594"/>
            <a:ext cx="7772400" cy="3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Agree on what we’re trying to learn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Establish who the appropriate audience may be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Decide the frequency and number of sessions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Craft a research plan that will guide our interviews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 who is best suited to sit-in on the interview session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 our pool of interviewees and research subjects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550925" y="295302"/>
            <a:ext cx="8035499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Conducting an Interview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626900" y="1023951"/>
            <a:ext cx="8003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>
            <p:ph idx="4294967295" type="ctrTitle"/>
          </p:nvPr>
        </p:nvSpPr>
        <p:spPr>
          <a:xfrm>
            <a:off x="685800" y="1348594"/>
            <a:ext cx="7772400" cy="3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prepared and respectful of everyone’s time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on time and remain mindful of the clock (it goes quickly) 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 the number of people sitting in (especially for in-person sessions)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expectations about the interview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 open...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550925" y="295302"/>
            <a:ext cx="8035499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Recap as a Group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626900" y="1023951"/>
            <a:ext cx="8003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Shape 143"/>
          <p:cNvSpPr txBox="1"/>
          <p:nvPr>
            <p:ph idx="4294967295" type="ctrTitle"/>
          </p:nvPr>
        </p:nvSpPr>
        <p:spPr>
          <a:xfrm>
            <a:off x="685800" y="1348594"/>
            <a:ext cx="7772400" cy="3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Discuss how things went overall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 what we missed and why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Highlight any insights that were unexpected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Compile detailed notes from participants who observed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 high-level summaries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 Details and High-Level versions to Research Index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 dates for socializing what we’ve learned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2539025" y="1076300"/>
            <a:ext cx="4059299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</a:p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Distill</a:t>
            </a:r>
          </a:p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Socialize</a:t>
            </a:r>
          </a:p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Catalogue</a:t>
            </a:r>
          </a:p>
        </p:txBody>
      </p:sp>
      <p:cxnSp>
        <p:nvCxnSpPr>
          <p:cNvPr id="41" name="Shape 41"/>
          <p:cNvCxnSpPr/>
          <p:nvPr/>
        </p:nvCxnSpPr>
        <p:spPr>
          <a:xfrm>
            <a:off x="2349325" y="1804957"/>
            <a:ext cx="4457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Shape 42"/>
          <p:cNvCxnSpPr/>
          <p:nvPr/>
        </p:nvCxnSpPr>
        <p:spPr>
          <a:xfrm>
            <a:off x="2349325" y="2571757"/>
            <a:ext cx="4457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Shape 43"/>
          <p:cNvCxnSpPr/>
          <p:nvPr/>
        </p:nvCxnSpPr>
        <p:spPr>
          <a:xfrm>
            <a:off x="2349325" y="3312657"/>
            <a:ext cx="4457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810225" y="1076300"/>
            <a:ext cx="7516799" cy="31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Collect Lots of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key is framing our hypotheses properly and selecting</a:t>
            </a:r>
            <a:b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best method to capture actionable insights.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In-person Sessions     1:1 / Group Sessions     Phone Calls     Surveys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cxnSp>
        <p:nvCxnSpPr>
          <p:cNvPr id="49" name="Shape 49"/>
          <p:cNvCxnSpPr/>
          <p:nvPr/>
        </p:nvCxnSpPr>
        <p:spPr>
          <a:xfrm>
            <a:off x="873875" y="1804950"/>
            <a:ext cx="74532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Shape 50"/>
          <p:cNvCxnSpPr/>
          <p:nvPr/>
        </p:nvCxnSpPr>
        <p:spPr>
          <a:xfrm>
            <a:off x="3159875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Shape 51"/>
          <p:cNvCxnSpPr/>
          <p:nvPr/>
        </p:nvCxnSpPr>
        <p:spPr>
          <a:xfrm>
            <a:off x="5598275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Shape 52"/>
          <p:cNvCxnSpPr/>
          <p:nvPr/>
        </p:nvCxnSpPr>
        <p:spPr>
          <a:xfrm>
            <a:off x="7147603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810225" y="1076300"/>
            <a:ext cx="7516799" cy="31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Distill What We’ve Heard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build a shared understanding and provide actionable insights, </a:t>
            </a:r>
            <a:b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we’ll work through research findings as a small group before socializing.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Group Recap     Compile Summary     High-level Take-aways     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x="873875" y="1804950"/>
            <a:ext cx="74532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>
            <a:off x="3020141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Shape 60"/>
          <p:cNvCxnSpPr/>
          <p:nvPr/>
        </p:nvCxnSpPr>
        <p:spPr>
          <a:xfrm>
            <a:off x="5198276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810225" y="1076300"/>
            <a:ext cx="7516799" cy="31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Socialize Our Findings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Hearing the “Voice of the Customer” (VOC) helps the entire </a:t>
            </a:r>
            <a:b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organization empathize, innovate, and prioritize what things we create.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lang="en" sz="1800">
                <a:solidFill>
                  <a:srgbClr val="999999"/>
                </a:solidFill>
              </a:rPr>
              <a:t>Standups</a:t>
            </a:r>
            <a:r>
              <a:rPr b="0" i="0" lang="en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lang="en" sz="1800">
                <a:solidFill>
                  <a:srgbClr val="999999"/>
                </a:solidFill>
              </a:rPr>
              <a:t>Demos</a:t>
            </a:r>
            <a:r>
              <a:rPr b="0" i="0" lang="en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    Town Halls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873875" y="1804950"/>
            <a:ext cx="74532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Shape 67"/>
          <p:cNvCxnSpPr/>
          <p:nvPr/>
        </p:nvCxnSpPr>
        <p:spPr>
          <a:xfrm>
            <a:off x="3896527" y="3083835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Shape 68"/>
          <p:cNvCxnSpPr/>
          <p:nvPr/>
        </p:nvCxnSpPr>
        <p:spPr>
          <a:xfrm>
            <a:off x="4981373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810225" y="1076300"/>
            <a:ext cx="7516799" cy="31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Catalogue &amp; Archive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Keep research centralized in one location and organized</a:t>
            </a:r>
            <a:b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a way that can be viewed by date or tags.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Accessible Research Index     Onboarding Process     Periodic Review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873875" y="1804950"/>
            <a:ext cx="74532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Shape 75"/>
          <p:cNvCxnSpPr/>
          <p:nvPr/>
        </p:nvCxnSpPr>
        <p:spPr>
          <a:xfrm>
            <a:off x="3934539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/>
          <p:nvPr/>
        </p:nvCxnSpPr>
        <p:spPr>
          <a:xfrm>
            <a:off x="6334523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120525" y="1076300"/>
            <a:ext cx="6896399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Discovery</a:t>
            </a:r>
          </a:p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/ Marketing Validation Product Discovery</a:t>
            </a:r>
          </a:p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Validation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1291800" y="1804950"/>
            <a:ext cx="6572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Shape 83"/>
          <p:cNvCxnSpPr/>
          <p:nvPr/>
        </p:nvCxnSpPr>
        <p:spPr>
          <a:xfrm>
            <a:off x="1291800" y="2571750"/>
            <a:ext cx="6572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Shape 84"/>
          <p:cNvCxnSpPr/>
          <p:nvPr/>
        </p:nvCxnSpPr>
        <p:spPr>
          <a:xfrm>
            <a:off x="1291800" y="3312650"/>
            <a:ext cx="6572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810225" y="1076300"/>
            <a:ext cx="7516799" cy="31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Discovery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there opportunities in our market that </a:t>
            </a:r>
            <a:b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aren’t currently being addressed by competitors?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873875" y="1804950"/>
            <a:ext cx="74532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550925" y="1076300"/>
            <a:ext cx="8035499" cy="3115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/ Marketing Validation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our positioning, messaging, and creative resonate </a:t>
            </a:r>
            <a:b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current customers and potential customers?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Contextual Inquiry     Surveys     Testing Marketing Creative</a:t>
            </a: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626900" y="1804950"/>
            <a:ext cx="8003999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Shape 97"/>
          <p:cNvCxnSpPr/>
          <p:nvPr/>
        </p:nvCxnSpPr>
        <p:spPr>
          <a:xfrm>
            <a:off x="3572537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>
            <a:off x="4721657" y="3083882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