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65" r:id="rId3"/>
    <p:sldMasterId id="214748366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1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1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1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1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1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1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1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1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799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4850" lIns="94850" rIns="94850" tIns="9485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500" u="none" cap="none" strike="noStrik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799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4850" lIns="94850" rIns="94850" tIns="9485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500" u="none" cap="none" strike="noStrik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799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4850" lIns="94850" rIns="94850" tIns="9485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500" u="none" cap="none" strike="noStrik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799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4850" lIns="94850" rIns="94850" tIns="9485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500" u="none" cap="none" strike="noStrik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799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4850" lIns="94850" rIns="94850" tIns="9485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500" u="none" cap="none" strike="noStrike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idx="1" type="subTitle"/>
          </p:nvPr>
        </p:nvSpPr>
        <p:spPr>
          <a:xfrm>
            <a:off x="685800" y="2840052"/>
            <a:ext cx="7772400" cy="78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Shape 11"/>
          <p:cNvSpPr txBox="1"/>
          <p:nvPr>
            <p:ph type="ctrTitle"/>
          </p:nvPr>
        </p:nvSpPr>
        <p:spPr>
          <a:xfrm>
            <a:off x="685800" y="1583341"/>
            <a:ext cx="7772400" cy="115979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 algn="ctr">
              <a:spcBef>
                <a:spcPts val="0"/>
              </a:spcBef>
              <a:buClr>
                <a:schemeClr val="lt1"/>
              </a:buClr>
              <a:buFont typeface="Arial"/>
              <a:buNone/>
              <a:defRPr b="1" sz="4800">
                <a:solidFill>
                  <a:schemeClr val="lt1"/>
                </a:solidFill>
              </a:defRPr>
            </a:lvl2pPr>
            <a:lvl3pPr indent="0" lvl="2" rtl="0" algn="ctr">
              <a:spcBef>
                <a:spcPts val="0"/>
              </a:spcBef>
              <a:buClr>
                <a:schemeClr val="lt1"/>
              </a:buClr>
              <a:buFont typeface="Arial"/>
              <a:buNone/>
              <a:defRPr b="1" sz="4800">
                <a:solidFill>
                  <a:schemeClr val="lt1"/>
                </a:solidFill>
              </a:defRPr>
            </a:lvl3pPr>
            <a:lvl4pPr indent="0" lvl="3" rtl="0" algn="ctr">
              <a:spcBef>
                <a:spcPts val="0"/>
              </a:spcBef>
              <a:buClr>
                <a:schemeClr val="lt1"/>
              </a:buClr>
              <a:buFont typeface="Arial"/>
              <a:buNone/>
              <a:defRPr b="1" sz="4800">
                <a:solidFill>
                  <a:schemeClr val="lt1"/>
                </a:solidFill>
              </a:defRPr>
            </a:lvl4pPr>
            <a:lvl5pPr indent="0" lvl="4" rtl="0" algn="ctr">
              <a:spcBef>
                <a:spcPts val="0"/>
              </a:spcBef>
              <a:buClr>
                <a:schemeClr val="lt1"/>
              </a:buClr>
              <a:buFont typeface="Arial"/>
              <a:buNone/>
              <a:defRPr b="1" sz="4800">
                <a:solidFill>
                  <a:schemeClr val="lt1"/>
                </a:solidFill>
              </a:defRPr>
            </a:lvl5pPr>
            <a:lvl6pPr indent="0" lvl="5" rtl="0" algn="ctr">
              <a:spcBef>
                <a:spcPts val="0"/>
              </a:spcBef>
              <a:buClr>
                <a:schemeClr val="lt1"/>
              </a:buClr>
              <a:buFont typeface="Arial"/>
              <a:buNone/>
              <a:defRPr b="1" sz="4800">
                <a:solidFill>
                  <a:schemeClr val="lt1"/>
                </a:solidFill>
              </a:defRPr>
            </a:lvl6pPr>
            <a:lvl7pPr indent="0" lvl="6" rtl="0" algn="ctr">
              <a:spcBef>
                <a:spcPts val="0"/>
              </a:spcBef>
              <a:buClr>
                <a:schemeClr val="lt1"/>
              </a:buClr>
              <a:buFont typeface="Arial"/>
              <a:buNone/>
              <a:defRPr b="1" sz="4800">
                <a:solidFill>
                  <a:schemeClr val="lt1"/>
                </a:solidFill>
              </a:defRPr>
            </a:lvl7pPr>
            <a:lvl8pPr indent="0" lvl="7" rtl="0" algn="ctr">
              <a:spcBef>
                <a:spcPts val="0"/>
              </a:spcBef>
              <a:buClr>
                <a:schemeClr val="lt1"/>
              </a:buClr>
              <a:buFont typeface="Arial"/>
              <a:buNone/>
              <a:defRPr b="1" sz="4800">
                <a:solidFill>
                  <a:schemeClr val="lt1"/>
                </a:solidFill>
              </a:defRPr>
            </a:lvl8pPr>
            <a:lvl9pPr indent="0" lvl="8" rtl="0" algn="ctr">
              <a:spcBef>
                <a:spcPts val="0"/>
              </a:spcBef>
              <a:buClr>
                <a:schemeClr val="lt1"/>
              </a:buClr>
              <a:buFont typeface="Arial"/>
              <a:buNone/>
              <a:defRPr b="1"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556789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1152475"/>
            <a:ext cx="3999898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2" type="body"/>
          </p:nvPr>
        </p:nvSpPr>
        <p:spPr>
          <a:xfrm>
            <a:off x="4832400" y="1152475"/>
            <a:ext cx="3999898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311700" y="555600"/>
            <a:ext cx="2807999" cy="75569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2pPr>
            <a:lvl3pPr indent="0" lvl="2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3pPr>
            <a:lvl4pPr indent="0" lvl="3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4pPr>
            <a:lvl5pPr indent="0" lvl="4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5pPr>
            <a:lvl6pPr indent="0" lvl="5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6pPr>
            <a:lvl7pPr indent="0" lvl="6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7pPr>
            <a:lvl8pPr indent="0" lvl="7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8pPr>
            <a:lvl9pPr indent="0" lvl="8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2pPr>
            <a:lvl3pPr indent="0" lvl="2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3pPr>
            <a:lvl4pPr indent="0" lvl="3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4pPr>
            <a:lvl5pPr indent="0" lvl="4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5pPr>
            <a:lvl6pPr indent="0" lvl="5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6pPr>
            <a:lvl7pPr indent="0" lvl="6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7pPr>
            <a:lvl8pPr indent="0" lvl="7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8pPr>
            <a:lvl9pPr indent="0" lvl="8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Shape 62"/>
          <p:cNvSpPr txBox="1"/>
          <p:nvPr>
            <p:ph type="title"/>
          </p:nvPr>
        </p:nvSpPr>
        <p:spPr>
          <a:xfrm>
            <a:off x="265500" y="1233175"/>
            <a:ext cx="4045198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2pPr>
            <a:lvl3pPr indent="0" lvl="2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3pPr>
            <a:lvl4pPr indent="0" lvl="3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4pPr>
            <a:lvl5pPr indent="0" lvl="4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5pPr>
            <a:lvl6pPr indent="0" lvl="5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6pPr>
            <a:lvl7pPr indent="0" lvl="6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7pPr>
            <a:lvl8pPr indent="0" lvl="7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8pPr>
            <a:lvl9pPr indent="0" lvl="8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265500" y="2803075"/>
            <a:ext cx="4045198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2pPr>
            <a:lvl3pPr indent="0" lvl="2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3pPr>
            <a:lvl4pPr indent="0" lvl="3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4pPr>
            <a:lvl5pPr indent="0" lvl="4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5pPr>
            <a:lvl6pPr indent="0" lvl="5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6pPr>
            <a:lvl7pPr indent="0" lvl="6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7pPr>
            <a:lvl8pPr indent="0" lvl="7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8pPr>
            <a:lvl9pPr indent="0" lvl="8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 b="1" sz="3600">
                <a:solidFill>
                  <a:schemeClr val="lt1"/>
                </a:solidFill>
              </a:defRPr>
            </a:lvl2pPr>
            <a:lvl3pPr indent="0" lvl="2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 b="1" sz="3600">
                <a:solidFill>
                  <a:schemeClr val="lt1"/>
                </a:solidFill>
              </a:defRPr>
            </a:lvl3pPr>
            <a:lvl4pPr indent="0" lvl="3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 b="1" sz="3600">
                <a:solidFill>
                  <a:schemeClr val="lt1"/>
                </a:solidFill>
              </a:defRPr>
            </a:lvl4pPr>
            <a:lvl5pPr indent="0" lvl="4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 b="1" sz="3600">
                <a:solidFill>
                  <a:schemeClr val="lt1"/>
                </a:solidFill>
              </a:defRPr>
            </a:lvl5pPr>
            <a:lvl6pPr indent="0" lvl="5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 b="1" sz="3600">
                <a:solidFill>
                  <a:schemeClr val="lt1"/>
                </a:solidFill>
              </a:defRPr>
            </a:lvl6pPr>
            <a:lvl7pPr indent="0" lvl="6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 b="1" sz="3600">
                <a:solidFill>
                  <a:schemeClr val="lt1"/>
                </a:solidFill>
              </a:defRPr>
            </a:lvl7pPr>
            <a:lvl8pPr indent="0" lvl="7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 b="1" sz="3600">
                <a:solidFill>
                  <a:schemeClr val="lt1"/>
                </a:solidFill>
              </a:defRPr>
            </a:lvl8pPr>
            <a:lvl9pPr indent="0" lvl="8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x="457200" y="1200150"/>
            <a:ext cx="8229600" cy="37256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556789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 b="1" sz="3600">
                <a:solidFill>
                  <a:schemeClr val="lt1"/>
                </a:solidFill>
              </a:defRPr>
            </a:lvl2pPr>
            <a:lvl3pPr indent="0" lvl="2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 b="1" sz="3600">
                <a:solidFill>
                  <a:schemeClr val="lt1"/>
                </a:solidFill>
              </a:defRPr>
            </a:lvl3pPr>
            <a:lvl4pPr indent="0" lvl="3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 b="1" sz="3600">
                <a:solidFill>
                  <a:schemeClr val="lt1"/>
                </a:solidFill>
              </a:defRPr>
            </a:lvl4pPr>
            <a:lvl5pPr indent="0" lvl="4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 b="1" sz="3600">
                <a:solidFill>
                  <a:schemeClr val="lt1"/>
                </a:solidFill>
              </a:defRPr>
            </a:lvl5pPr>
            <a:lvl6pPr indent="0" lvl="5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 b="1" sz="3600">
                <a:solidFill>
                  <a:schemeClr val="lt1"/>
                </a:solidFill>
              </a:defRPr>
            </a:lvl6pPr>
            <a:lvl7pPr indent="0" lvl="6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 b="1" sz="3600">
                <a:solidFill>
                  <a:schemeClr val="lt1"/>
                </a:solidFill>
              </a:defRPr>
            </a:lvl7pPr>
            <a:lvl8pPr indent="0" lvl="7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 b="1" sz="3600">
                <a:solidFill>
                  <a:schemeClr val="lt1"/>
                </a:solidFill>
              </a:defRPr>
            </a:lvl8pPr>
            <a:lvl9pPr indent="0" lvl="8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457200" y="1200150"/>
            <a:ext cx="3994500" cy="37256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2" type="body"/>
          </p:nvPr>
        </p:nvSpPr>
        <p:spPr>
          <a:xfrm>
            <a:off x="4692273" y="1200150"/>
            <a:ext cx="3994500" cy="37256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556789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 b="1" sz="3600">
                <a:solidFill>
                  <a:schemeClr val="lt1"/>
                </a:solidFill>
              </a:defRPr>
            </a:lvl2pPr>
            <a:lvl3pPr indent="0" lvl="2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 b="1" sz="3600">
                <a:solidFill>
                  <a:schemeClr val="lt1"/>
                </a:solidFill>
              </a:defRPr>
            </a:lvl3pPr>
            <a:lvl4pPr indent="0" lvl="3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 b="1" sz="3600">
                <a:solidFill>
                  <a:schemeClr val="lt1"/>
                </a:solidFill>
              </a:defRPr>
            </a:lvl4pPr>
            <a:lvl5pPr indent="0" lvl="4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 b="1" sz="3600">
                <a:solidFill>
                  <a:schemeClr val="lt1"/>
                </a:solidFill>
              </a:defRPr>
            </a:lvl5pPr>
            <a:lvl6pPr indent="0" lvl="5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 b="1" sz="3600">
                <a:solidFill>
                  <a:schemeClr val="lt1"/>
                </a:solidFill>
              </a:defRPr>
            </a:lvl6pPr>
            <a:lvl7pPr indent="0" lvl="6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 b="1" sz="3600">
                <a:solidFill>
                  <a:schemeClr val="lt1"/>
                </a:solidFill>
              </a:defRPr>
            </a:lvl7pPr>
            <a:lvl8pPr indent="0" lvl="7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 b="1" sz="3600">
                <a:solidFill>
                  <a:schemeClr val="lt1"/>
                </a:solidFill>
              </a:defRPr>
            </a:lvl8pPr>
            <a:lvl9pPr indent="0" lvl="8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556789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idx="1" type="body"/>
          </p:nvPr>
        </p:nvSpPr>
        <p:spPr>
          <a:xfrm>
            <a:off x="457200" y="4406308"/>
            <a:ext cx="8229600" cy="519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556789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idx="12" type="sldNum"/>
          </p:nvPr>
        </p:nvSpPr>
        <p:spPr>
          <a:xfrm>
            <a:off x="8556789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2pPr>
            <a:lvl3pPr indent="0" lvl="2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3pPr>
            <a:lvl4pPr indent="0" lvl="3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4pPr>
            <a:lvl5pPr indent="0" lvl="4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5pPr>
            <a:lvl6pPr indent="0" lvl="5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6pPr>
            <a:lvl7pPr indent="0" lvl="6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7pPr>
            <a:lvl8pPr indent="0" lvl="7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8pPr>
            <a:lvl9pPr indent="0" lvl="8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2pPr>
            <a:lvl3pPr indent="0" lvl="2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3pPr>
            <a:lvl4pPr indent="0" lvl="3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4pPr>
            <a:lvl5pPr indent="0" lvl="4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5pPr>
            <a:lvl6pPr indent="0" lvl="5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6pPr>
            <a:lvl7pPr indent="0" lvl="6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7pPr>
            <a:lvl8pPr indent="0" lvl="7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8pPr>
            <a:lvl9pPr indent="0" lvl="8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Relationship Id="rId3" Type="http://schemas.openxmlformats.org/officeDocument/2006/relationships/slideLayout" Target="../slideLayouts/slideLayout9.xml"/><Relationship Id="rId4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3.xml"/><Relationship Id="rId8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 b="1" sz="3600">
                <a:solidFill>
                  <a:schemeClr val="lt1"/>
                </a:solidFill>
              </a:defRPr>
            </a:lvl2pPr>
            <a:lvl3pPr indent="0" lvl="2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 b="1" sz="3600">
                <a:solidFill>
                  <a:schemeClr val="lt1"/>
                </a:solidFill>
              </a:defRPr>
            </a:lvl3pPr>
            <a:lvl4pPr indent="0" lvl="3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 b="1" sz="3600">
                <a:solidFill>
                  <a:schemeClr val="lt1"/>
                </a:solidFill>
              </a:defRPr>
            </a:lvl4pPr>
            <a:lvl5pPr indent="0" lvl="4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 b="1" sz="3600">
                <a:solidFill>
                  <a:schemeClr val="lt1"/>
                </a:solidFill>
              </a:defRPr>
            </a:lvl5pPr>
            <a:lvl6pPr indent="0" lvl="5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 b="1" sz="3600">
                <a:solidFill>
                  <a:schemeClr val="lt1"/>
                </a:solidFill>
              </a:defRPr>
            </a:lvl6pPr>
            <a:lvl7pPr indent="0" lvl="6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 b="1" sz="3600">
                <a:solidFill>
                  <a:schemeClr val="lt1"/>
                </a:solidFill>
              </a:defRPr>
            </a:lvl7pPr>
            <a:lvl8pPr indent="0" lvl="7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 b="1" sz="3600">
                <a:solidFill>
                  <a:schemeClr val="lt1"/>
                </a:solidFill>
              </a:defRPr>
            </a:lvl8pPr>
            <a:lvl9pPr indent="0" lvl="8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200150"/>
            <a:ext cx="8229600" cy="37256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56789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ctrTitle"/>
          </p:nvPr>
        </p:nvSpPr>
        <p:spPr>
          <a:xfrm>
            <a:off x="664004" y="1340391"/>
            <a:ext cx="7772400" cy="115979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" sz="3600"/>
              <a:t>Open</a:t>
            </a:r>
            <a:r>
              <a:rPr b="0" i="0" lang="en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Research</a:t>
            </a:r>
          </a:p>
        </p:txBody>
      </p:sp>
      <p:sp>
        <p:nvSpPr>
          <p:cNvPr id="80" name="Shape 80"/>
          <p:cNvSpPr txBox="1"/>
          <p:nvPr>
            <p:ph idx="1" type="subTitle"/>
          </p:nvPr>
        </p:nvSpPr>
        <p:spPr>
          <a:xfrm>
            <a:off x="685800" y="2381378"/>
            <a:ext cx="7772400" cy="78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b="0" i="0" lang="en" sz="1800" u="none" cap="none" strike="noStrik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Research Checklists and Interview Tips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ctrTitle"/>
          </p:nvPr>
        </p:nvSpPr>
        <p:spPr>
          <a:xfrm>
            <a:off x="457200" y="208750"/>
            <a:ext cx="8357399" cy="7358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Logistics Checklist</a:t>
            </a:r>
          </a:p>
        </p:txBody>
      </p:sp>
      <p:sp>
        <p:nvSpPr>
          <p:cNvPr id="86" name="Shape 86"/>
          <p:cNvSpPr txBox="1"/>
          <p:nvPr>
            <p:ph idx="4294967295" type="ctrTitle"/>
          </p:nvPr>
        </p:nvSpPr>
        <p:spPr>
          <a:xfrm>
            <a:off x="685800" y="1639901"/>
            <a:ext cx="8128799" cy="29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ct val="100000"/>
              <a:buFont typeface="Arial"/>
              <a:buChar char="●"/>
            </a:pPr>
            <a:r>
              <a:rPr b="0" i="0" lang="en" sz="1600" u="none" cap="none" strike="noStrike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rPr>
              <a:t>Is this session being conducted in-person or remotely?</a:t>
            </a: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ct val="100000"/>
              <a:buFont typeface="Arial"/>
              <a:buChar char="●"/>
            </a:pPr>
            <a:r>
              <a:rPr b="0" i="0" lang="en" sz="1600" u="none" cap="none" strike="noStrike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rPr>
              <a:t>Does the interviewee need to sign an NDA or Release form?</a:t>
            </a: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ct val="100000"/>
              <a:buFont typeface="Arial"/>
              <a:buChar char="●"/>
            </a:pPr>
            <a:r>
              <a:rPr b="0" i="0" lang="en" sz="1600" u="none" cap="none" strike="noStrike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rPr>
              <a:t>Does the interviewee have office directions and on the door list?</a:t>
            </a: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ct val="100000"/>
              <a:buFont typeface="Arial"/>
              <a:buChar char="●"/>
            </a:pPr>
            <a:r>
              <a:rPr b="0" i="0" lang="en" sz="1600" u="none" cap="none" strike="noStrike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rPr>
              <a:t>Do you have a dedicated room booked (appropriate size for # people)?</a:t>
            </a: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ct val="100000"/>
              <a:buFont typeface="Arial"/>
              <a:buChar char="●"/>
            </a:pPr>
            <a:r>
              <a:rPr b="0" i="0" lang="en" sz="1600" u="none" cap="none" strike="noStrike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rPr>
              <a:t>Have you sent an invite to everyone sitting in?</a:t>
            </a: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ct val="100000"/>
              <a:buFont typeface="Arial"/>
              <a:buChar char="●"/>
            </a:pPr>
            <a:r>
              <a:rPr b="0" i="0" lang="en" sz="1600" u="none" cap="none" strike="noStrike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rPr>
              <a:t>Has a dial-in / screenshare been set up for remote sessions?</a:t>
            </a: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ct val="100000"/>
              <a:buFont typeface="Arial"/>
              <a:buChar char="●"/>
            </a:pPr>
            <a:r>
              <a:rPr b="0" i="0" lang="en" sz="1600" u="none" cap="none" strike="noStrike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rPr>
              <a:t>Does software need to be installed by either party before the session?</a:t>
            </a: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ct val="100000"/>
              <a:buFont typeface="Arial"/>
              <a:buChar char="●"/>
            </a:pPr>
            <a:r>
              <a:rPr b="0" i="0" lang="en" sz="1600" u="none" cap="none" strike="noStrike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rPr>
              <a:t>Will the session be recorded (audio or video)?</a:t>
            </a: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ct val="100000"/>
              <a:buFont typeface="Arial"/>
              <a:buChar char="●"/>
            </a:pPr>
            <a:r>
              <a:rPr b="0" i="0" lang="en" sz="1600" u="none" cap="none" strike="noStrike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rPr>
              <a:t>Are prototype URLs accessible outside of </a:t>
            </a:r>
            <a:r>
              <a:rPr b="0" lang="en" sz="1600">
                <a:solidFill>
                  <a:srgbClr val="B7B7B7"/>
                </a:solidFill>
              </a:rPr>
              <a:t>the </a:t>
            </a:r>
            <a:r>
              <a:rPr b="0" i="0" lang="en" sz="1600" u="none" cap="none" strike="noStrike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rPr>
              <a:t>office without VPN?</a:t>
            </a: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ct val="100000"/>
              <a:buFont typeface="Arial"/>
              <a:buChar char="●"/>
            </a:pPr>
            <a:r>
              <a:rPr b="0" i="0" lang="en" sz="1600" u="none" cap="none" strike="noStrike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rPr>
              <a:t>Are credentials required to sign-in to URLs? If so, what are UN + PW?</a:t>
            </a:r>
          </a:p>
        </p:txBody>
      </p:sp>
      <p:sp>
        <p:nvSpPr>
          <p:cNvPr id="87" name="Shape 87"/>
          <p:cNvSpPr txBox="1"/>
          <p:nvPr>
            <p:ph idx="4294967295" type="ctrTitle"/>
          </p:nvPr>
        </p:nvSpPr>
        <p:spPr>
          <a:xfrm>
            <a:off x="685800" y="1253617"/>
            <a:ext cx="7772400" cy="4373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 few things to consider for a session: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ctrTitle"/>
          </p:nvPr>
        </p:nvSpPr>
        <p:spPr>
          <a:xfrm>
            <a:off x="457200" y="208750"/>
            <a:ext cx="8357399" cy="7358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Tips on Drafting a Research Guide</a:t>
            </a:r>
          </a:p>
        </p:txBody>
      </p:sp>
      <p:sp>
        <p:nvSpPr>
          <p:cNvPr id="93" name="Shape 93"/>
          <p:cNvSpPr txBox="1"/>
          <p:nvPr>
            <p:ph idx="4294967295" type="ctrTitle"/>
          </p:nvPr>
        </p:nvSpPr>
        <p:spPr>
          <a:xfrm>
            <a:off x="685800" y="1252570"/>
            <a:ext cx="8128799" cy="29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ct val="100000"/>
              <a:buFont typeface="Arial"/>
              <a:buChar char="●"/>
            </a:pPr>
            <a:r>
              <a:rPr b="0" i="0" lang="en" sz="1600" u="none" cap="none" strike="noStrike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rPr>
              <a:t>Be clear on what you’re trying to learn. </a:t>
            </a: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ct val="100000"/>
              <a:buFont typeface="Arial"/>
              <a:buChar char="●"/>
            </a:pPr>
            <a:r>
              <a:rPr b="0" i="0" lang="en" sz="1600" u="none" cap="none" strike="noStrike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rPr>
              <a:t>Edit your questions several times to make sure you aren’t being redundant.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B7B7B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ct val="100000"/>
              <a:buFont typeface="Arial"/>
              <a:buChar char="●"/>
            </a:pPr>
            <a:r>
              <a:rPr b="1" i="0" lang="en" sz="1600" u="none" cap="none" strike="noStrike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rPr>
              <a:t>30 - 45 minute sessions:</a:t>
            </a:r>
            <a:r>
              <a:rPr b="0" i="0" lang="en" sz="1600" u="none" cap="none" strike="noStrike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rPr>
              <a:t> 3-5 questions for each section in the Research Guide. </a:t>
            </a: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ct val="100000"/>
              <a:buFont typeface="Arial"/>
              <a:buChar char="●"/>
            </a:pPr>
            <a:r>
              <a:rPr b="1" i="0" lang="en" sz="1600" u="none" cap="none" strike="noStrike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rPr>
              <a:t>45 - 60 minute sessions:</a:t>
            </a:r>
            <a:r>
              <a:rPr b="0" i="0" lang="en" sz="1600" u="none" cap="none" strike="noStrike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rPr>
              <a:t> 10-12 questions total spread across 1-2 sections.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" sz="1600" u="none" cap="none" strike="noStrike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ct val="100000"/>
              <a:buFont typeface="Arial"/>
              <a:buChar char="●"/>
            </a:pPr>
            <a:r>
              <a:rPr b="0" i="0" lang="en" sz="1600" u="none" cap="none" strike="noStrike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rPr>
              <a:t>Allow for adequate conversation and time to dig deeper into responses </a:t>
            </a:r>
            <a:br>
              <a:rPr b="0" i="0" lang="en" sz="1600" u="none" cap="none" strike="noStrike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600" u="none" cap="none" strike="noStrike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rPr>
              <a:t>without the interviewee feeling rushed. This should feel like a rich conversation, </a:t>
            </a:r>
            <a:br>
              <a:rPr b="0" i="0" lang="en" sz="1600" u="none" cap="none" strike="noStrike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600" u="none" cap="none" strike="noStrike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rPr>
              <a:t>not an overly scripted Q&amp;A session.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ctrTitle"/>
          </p:nvPr>
        </p:nvSpPr>
        <p:spPr>
          <a:xfrm>
            <a:off x="457200" y="208750"/>
            <a:ext cx="8357399" cy="7358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Wrap-up Checklist</a:t>
            </a:r>
          </a:p>
        </p:txBody>
      </p:sp>
      <p:sp>
        <p:nvSpPr>
          <p:cNvPr id="99" name="Shape 99"/>
          <p:cNvSpPr txBox="1"/>
          <p:nvPr>
            <p:ph idx="4294967295" type="ctrTitle"/>
          </p:nvPr>
        </p:nvSpPr>
        <p:spPr>
          <a:xfrm>
            <a:off x="685800" y="1252570"/>
            <a:ext cx="8128799" cy="29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ct val="100000"/>
              <a:buFont typeface="Arial"/>
              <a:buChar char="●"/>
            </a:pPr>
            <a:r>
              <a:rPr b="0" i="0" lang="en" sz="1600" u="none" cap="none" strike="noStrike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rPr>
              <a:t>Do you have incentives on-hand or will they be emailed?</a:t>
            </a: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ct val="100000"/>
              <a:buFont typeface="Arial"/>
              <a:buChar char="●"/>
            </a:pPr>
            <a:r>
              <a:rPr b="0" i="0" lang="en" sz="1600" u="none" cap="none" strike="noStrike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rPr>
              <a:t>Can they accept gifts (allowed by their company’s policies)?</a:t>
            </a: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ct val="100000"/>
              <a:buFont typeface="Arial"/>
              <a:buChar char="●"/>
            </a:pPr>
            <a:r>
              <a:rPr b="0" i="0" lang="en" sz="1600" u="none" cap="none" strike="noStrike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rPr>
              <a:t>Do they need to sign a release (especially if audio or video is recorded)?</a:t>
            </a: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ct val="100000"/>
              <a:buFont typeface="Arial"/>
              <a:buChar char="●"/>
            </a:pPr>
            <a:r>
              <a:rPr b="0" i="0" lang="en" sz="1600" u="none" cap="none" strike="noStrike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rPr>
              <a:t>Did you inquire about a time to follow-up if needed? </a:t>
            </a: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ct val="100000"/>
              <a:buFont typeface="Arial"/>
              <a:buChar char="●"/>
            </a:pPr>
            <a:r>
              <a:rPr b="0" i="0" lang="en" sz="1600" u="none" cap="none" strike="noStrike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rPr>
              <a:t>Make sure they take all of their personal belongings (if in-person).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ctrTitle"/>
          </p:nvPr>
        </p:nvSpPr>
        <p:spPr>
          <a:xfrm>
            <a:off x="457200" y="208750"/>
            <a:ext cx="8357399" cy="7358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Documentation Tips</a:t>
            </a:r>
          </a:p>
        </p:txBody>
      </p:sp>
      <p:sp>
        <p:nvSpPr>
          <p:cNvPr id="105" name="Shape 105"/>
          <p:cNvSpPr txBox="1"/>
          <p:nvPr>
            <p:ph idx="4294967295" type="ctrTitle"/>
          </p:nvPr>
        </p:nvSpPr>
        <p:spPr>
          <a:xfrm>
            <a:off x="685800" y="1252570"/>
            <a:ext cx="8128799" cy="29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ct val="100000"/>
              <a:buFont typeface="Arial"/>
              <a:buChar char="●"/>
            </a:pPr>
            <a:r>
              <a:rPr b="0" i="0" lang="en" sz="1600" u="none" cap="none" strike="noStrike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rPr>
              <a:t>Name your files properly to insure they are easy to find.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B7B7B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ct val="100000"/>
              <a:buFont typeface="Arial"/>
              <a:buChar char="●"/>
            </a:pPr>
            <a:r>
              <a:rPr b="0" i="0" lang="en" sz="1600" u="none" cap="none" strike="noStrike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rPr>
              <a:t>Be consistent in file naming conventions. For example, when using the </a:t>
            </a:r>
            <a:br>
              <a:rPr b="0" i="0" lang="en" sz="1600" u="none" cap="none" strike="noStrike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" sz="1600" u="none" cap="none" strike="noStrike">
                <a:solidFill>
                  <a:srgbClr val="6FA8DC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b="1" i="1" lang="en" sz="1600" u="none" cap="none" strike="noStrike">
                <a:solidFill>
                  <a:srgbClr val="6FA8DC"/>
                </a:solidFill>
                <a:latin typeface="Arial"/>
                <a:ea typeface="Arial"/>
                <a:cs typeface="Arial"/>
                <a:sym typeface="Arial"/>
              </a:rPr>
              <a:t>Research - Interview Summary Template</a:t>
            </a:r>
            <a:r>
              <a:rPr b="1" i="0" lang="en" sz="1600" u="none" cap="none" strike="noStrike">
                <a:solidFill>
                  <a:srgbClr val="6FA8DC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b="1" i="0" lang="en" sz="1600" u="none" cap="none" strike="noStrike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0" lang="en" sz="1600" u="none" cap="none" strike="noStrike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rPr>
              <a:t> use this format for each project: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B7B7B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" sz="1600" u="none" cap="none" strike="noStrik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	2015-Oct-19 ProjectName Discovery</a:t>
            </a:r>
          </a:p>
          <a:p>
            <a:pPr indent="4572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600" u="none" cap="none" strike="noStrik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2015-Oct-19 ProjectName Validation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-dark">
  <a:themeElements>
    <a:clrScheme name="Custom 345">
      <a:dk1>
        <a:srgbClr val="000000"/>
      </a:dk1>
      <a:lt1>
        <a:srgbClr val="FFFFFF"/>
      </a:lt1>
      <a:dk2>
        <a:srgbClr val="4C4C4C"/>
      </a:dk2>
      <a:lt2>
        <a:srgbClr val="CCCCCC"/>
      </a:lt2>
      <a:accent1>
        <a:srgbClr val="89B4B8"/>
      </a:accent1>
      <a:accent2>
        <a:srgbClr val="AFA6CA"/>
      </a:accent2>
      <a:accent3>
        <a:srgbClr val="A5B492"/>
      </a:accent3>
      <a:accent4>
        <a:srgbClr val="E8CD6D"/>
      </a:accent4>
      <a:accent5>
        <a:srgbClr val="F4A447"/>
      </a:accent5>
      <a:accent6>
        <a:srgbClr val="D09D94"/>
      </a:accent6>
      <a:hlink>
        <a:srgbClr val="5EA7AA"/>
      </a:hlink>
      <a:folHlink>
        <a:srgbClr val="A295B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