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1184900" y="650700"/>
            <a:ext cx="6999300" cy="36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4000">
                <a:solidFill>
                  <a:srgbClr val="FFFFFF"/>
                </a:solidFill>
              </a:rPr>
              <a:t>Voice of the Customer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Project Name  |  Date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Background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6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B7B7B7"/>
                </a:solidFill>
              </a:rPr>
              <a:t>Set the stage by briefly describing the project...</a:t>
            </a:r>
          </a:p>
          <a:p>
            <a:pPr indent="-381000" lvl="0" marL="457200" rtl="0">
              <a:lnSpc>
                <a:spcPct val="168000"/>
              </a:lnSpc>
              <a:spcBef>
                <a:spcPts val="800"/>
              </a:spcBef>
              <a:spcAft>
                <a:spcPts val="0"/>
              </a:spcAft>
              <a:buClr>
                <a:srgbClr val="CCCCCC"/>
              </a:buClr>
              <a:buSzPct val="100000"/>
            </a:pPr>
            <a:r>
              <a:rPr lang="en" sz="2400">
                <a:solidFill>
                  <a:srgbClr val="CCCCCC"/>
                </a:solidFill>
              </a:rPr>
              <a:t>Bullet one</a:t>
            </a:r>
          </a:p>
          <a:p>
            <a:pPr indent="-381000" lvl="0" marL="457200" rtl="0">
              <a:lnSpc>
                <a:spcPct val="168000"/>
              </a:lnSpc>
              <a:spcBef>
                <a:spcPts val="800"/>
              </a:spcBef>
              <a:spcAft>
                <a:spcPts val="0"/>
              </a:spcAft>
              <a:buClr>
                <a:srgbClr val="CCCCCC"/>
              </a:buClr>
              <a:buSzPct val="100000"/>
            </a:pPr>
            <a:r>
              <a:rPr lang="en" sz="2400">
                <a:solidFill>
                  <a:srgbClr val="CCCCCC"/>
                </a:solidFill>
              </a:rPr>
              <a:t>Bullet two</a:t>
            </a:r>
          </a:p>
          <a:p>
            <a:pPr indent="-381000" lvl="0" marL="457200" rtl="0">
              <a:lnSpc>
                <a:spcPct val="168000"/>
              </a:lnSpc>
              <a:spcBef>
                <a:spcPts val="800"/>
              </a:spcBef>
              <a:spcAft>
                <a:spcPts val="0"/>
              </a:spcAft>
              <a:buClr>
                <a:srgbClr val="CCCCCC"/>
              </a:buClr>
              <a:buSzPct val="100000"/>
            </a:pPr>
            <a:r>
              <a:rPr lang="en" sz="2400">
                <a:solidFill>
                  <a:srgbClr val="CCCCCC"/>
                </a:solidFill>
              </a:rPr>
              <a:t>Bullet three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D303C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Research Objectives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6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B7B7B7"/>
                </a:solidFill>
              </a:rPr>
              <a:t>This should be an outline of the things we’re trying to learn...</a:t>
            </a:r>
          </a:p>
          <a:p>
            <a:pPr indent="-381000" lvl="0" marL="457200" rtl="0">
              <a:lnSpc>
                <a:spcPct val="168000"/>
              </a:lnSpc>
              <a:spcBef>
                <a:spcPts val="800"/>
              </a:spcBef>
              <a:spcAft>
                <a:spcPts val="0"/>
              </a:spcAft>
              <a:buClr>
                <a:srgbClr val="CCCCCC"/>
              </a:buClr>
              <a:buSzPct val="100000"/>
            </a:pPr>
            <a:r>
              <a:rPr lang="en" sz="2400">
                <a:solidFill>
                  <a:srgbClr val="CCCCCC"/>
                </a:solidFill>
              </a:rPr>
              <a:t>Bullet one</a:t>
            </a:r>
          </a:p>
          <a:p>
            <a:pPr indent="-381000" lvl="0" marL="457200" rtl="0">
              <a:lnSpc>
                <a:spcPct val="168000"/>
              </a:lnSpc>
              <a:spcBef>
                <a:spcPts val="800"/>
              </a:spcBef>
              <a:spcAft>
                <a:spcPts val="0"/>
              </a:spcAft>
              <a:buClr>
                <a:srgbClr val="CCCCCC"/>
              </a:buClr>
              <a:buSzPct val="100000"/>
            </a:pPr>
            <a:r>
              <a:rPr lang="en" sz="2400">
                <a:solidFill>
                  <a:srgbClr val="CCCCCC"/>
                </a:solidFill>
              </a:rPr>
              <a:t>Bullet two</a:t>
            </a:r>
          </a:p>
          <a:p>
            <a:pPr indent="-381000" lvl="0" marL="457200" rtl="0">
              <a:lnSpc>
                <a:spcPct val="168000"/>
              </a:lnSpc>
              <a:spcBef>
                <a:spcPts val="800"/>
              </a:spcBef>
              <a:spcAft>
                <a:spcPts val="0"/>
              </a:spcAft>
              <a:buClr>
                <a:srgbClr val="CCCCCC"/>
              </a:buClr>
              <a:buSzPct val="100000"/>
            </a:pPr>
            <a:r>
              <a:rPr lang="en" sz="2400">
                <a:solidFill>
                  <a:srgbClr val="CCCCCC"/>
                </a:solidFill>
              </a:rPr>
              <a:t>Bullet three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Research Methodology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6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B7B7B7"/>
                </a:solidFill>
              </a:rPr>
              <a:t>This is breakdown of who and during what time period...</a:t>
            </a:r>
          </a:p>
          <a:p>
            <a:pPr indent="-381000" lvl="0" marL="457200" rtl="0">
              <a:lnSpc>
                <a:spcPct val="168000"/>
              </a:lnSpc>
              <a:spcBef>
                <a:spcPts val="800"/>
              </a:spcBef>
              <a:spcAft>
                <a:spcPts val="0"/>
              </a:spcAft>
              <a:buClr>
                <a:srgbClr val="CCCCCC"/>
              </a:buClr>
              <a:buSzPct val="100000"/>
            </a:pPr>
            <a:r>
              <a:rPr lang="en" sz="2400">
                <a:solidFill>
                  <a:srgbClr val="CCCCCC"/>
                </a:solidFill>
              </a:rPr>
              <a:t>XX customers who...</a:t>
            </a:r>
          </a:p>
          <a:p>
            <a:pPr indent="-381000" lvl="0" marL="457200" rtl="0">
              <a:lnSpc>
                <a:spcPct val="168000"/>
              </a:lnSpc>
              <a:spcBef>
                <a:spcPts val="800"/>
              </a:spcBef>
              <a:spcAft>
                <a:spcPts val="0"/>
              </a:spcAft>
              <a:buClr>
                <a:srgbClr val="CCCCCC"/>
              </a:buClr>
              <a:buSzPct val="100000"/>
            </a:pPr>
            <a:r>
              <a:rPr lang="en" sz="2400">
                <a:solidFill>
                  <a:srgbClr val="CCCCCC"/>
                </a:solidFill>
              </a:rPr>
              <a:t>XX potential customers who...</a:t>
            </a:r>
          </a:p>
          <a:p>
            <a:pPr indent="-381000" lvl="0" marL="457200" rtl="0">
              <a:lnSpc>
                <a:spcPct val="168000"/>
              </a:lnSpc>
              <a:spcBef>
                <a:spcPts val="800"/>
              </a:spcBef>
              <a:spcAft>
                <a:spcPts val="0"/>
              </a:spcAft>
              <a:buClr>
                <a:srgbClr val="CCCCCC"/>
              </a:buClr>
              <a:buSzPct val="100000"/>
            </a:pPr>
            <a:r>
              <a:rPr lang="en" sz="2400">
                <a:solidFill>
                  <a:srgbClr val="CCCCCC"/>
                </a:solidFill>
              </a:rPr>
              <a:t>Over XX weeks / months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300">
                <a:solidFill>
                  <a:srgbClr val="FFFFFF"/>
                </a:solidFill>
              </a:rPr>
              <a:t>Prototypes, Images, etc...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B7B7B7"/>
                </a:solidFill>
              </a:rPr>
              <a:t>Reference materials can go here to visually describe the research done. 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CCCCCC"/>
                </a:solidFill>
              </a:rPr>
              <a:t>Such as:</a:t>
            </a:r>
          </a:p>
          <a:p>
            <a:pPr indent="-3810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</a:pPr>
            <a:r>
              <a:rPr lang="en" sz="2400">
                <a:solidFill>
                  <a:srgbClr val="CCCCCC"/>
                </a:solidFill>
              </a:rPr>
              <a:t>Prototype screenshots</a:t>
            </a:r>
          </a:p>
          <a:p>
            <a:pPr indent="-3810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</a:pPr>
            <a:r>
              <a:rPr lang="en" sz="2400">
                <a:solidFill>
                  <a:srgbClr val="CCCCCC"/>
                </a:solidFill>
              </a:rPr>
              <a:t>Research action shots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Learnings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6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B7B7B7"/>
                </a:solidFill>
              </a:rPr>
              <a:t>This should be the top three learnings from the series...</a:t>
            </a:r>
          </a:p>
          <a:p>
            <a:pPr indent="-381000" lvl="0" marL="457200" rtl="0">
              <a:lnSpc>
                <a:spcPct val="168000"/>
              </a:lnSpc>
              <a:spcBef>
                <a:spcPts val="800"/>
              </a:spcBef>
              <a:spcAft>
                <a:spcPts val="0"/>
              </a:spcAft>
              <a:buClr>
                <a:srgbClr val="CCCCCC"/>
              </a:buClr>
              <a:buSzPct val="100000"/>
            </a:pPr>
            <a:r>
              <a:rPr lang="en" sz="2400">
                <a:solidFill>
                  <a:srgbClr val="CCCCCC"/>
                </a:solidFill>
              </a:rPr>
              <a:t>Bullet one</a:t>
            </a:r>
          </a:p>
          <a:p>
            <a:pPr indent="-381000" lvl="0" marL="457200" rtl="0">
              <a:lnSpc>
                <a:spcPct val="168000"/>
              </a:lnSpc>
              <a:spcBef>
                <a:spcPts val="800"/>
              </a:spcBef>
              <a:spcAft>
                <a:spcPts val="0"/>
              </a:spcAft>
              <a:buClr>
                <a:srgbClr val="CCCCCC"/>
              </a:buClr>
              <a:buSzPct val="100000"/>
            </a:pPr>
            <a:r>
              <a:rPr lang="en" sz="2400">
                <a:solidFill>
                  <a:srgbClr val="CCCCCC"/>
                </a:solidFill>
              </a:rPr>
              <a:t>Bullet two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</a:pPr>
            <a:r>
              <a:rPr lang="en" sz="2400">
                <a:solidFill>
                  <a:srgbClr val="CCCCCC"/>
                </a:solidFill>
              </a:rPr>
              <a:t>Bullet three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What’s Next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6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B7B7B7"/>
                </a:solidFill>
              </a:rPr>
              <a:t>Tell everyone what’s next based on our learnings...</a:t>
            </a:r>
          </a:p>
          <a:p>
            <a:pPr indent="-381000" lvl="0" marL="457200" rtl="0">
              <a:lnSpc>
                <a:spcPct val="168000"/>
              </a:lnSpc>
              <a:spcBef>
                <a:spcPts val="800"/>
              </a:spcBef>
              <a:spcAft>
                <a:spcPts val="0"/>
              </a:spcAft>
              <a:buClr>
                <a:srgbClr val="CCCCCC"/>
              </a:buClr>
              <a:buSzPct val="100000"/>
            </a:pPr>
            <a:r>
              <a:rPr lang="en" sz="2400">
                <a:solidFill>
                  <a:srgbClr val="CCCCCC"/>
                </a:solidFill>
              </a:rPr>
              <a:t>Bullet one</a:t>
            </a:r>
          </a:p>
          <a:p>
            <a:pPr indent="-381000" lvl="0" marL="457200" rtl="0">
              <a:lnSpc>
                <a:spcPct val="168000"/>
              </a:lnSpc>
              <a:spcBef>
                <a:spcPts val="800"/>
              </a:spcBef>
              <a:spcAft>
                <a:spcPts val="0"/>
              </a:spcAft>
              <a:buClr>
                <a:srgbClr val="CCCCCC"/>
              </a:buClr>
              <a:buSzPct val="100000"/>
            </a:pPr>
            <a:r>
              <a:rPr lang="en" sz="2400">
                <a:solidFill>
                  <a:srgbClr val="CCCCCC"/>
                </a:solidFill>
              </a:rPr>
              <a:t>Bullet two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</a:pPr>
            <a:r>
              <a:rPr lang="en" sz="2400">
                <a:solidFill>
                  <a:srgbClr val="CCCCCC"/>
                </a:solidFill>
              </a:rPr>
              <a:t>Bullet three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Obligatory thank you slide...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694850" y="1796025"/>
            <a:ext cx="5754299" cy="18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</a:rPr>
              <a:t>Thank You!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We’ll keep you updated on what happens next.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