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6433" autoAdjust="0"/>
  </p:normalViewPr>
  <p:slideViewPr>
    <p:cSldViewPr snapToGrid="0" showGuides="1">
      <p:cViewPr>
        <p:scale>
          <a:sx n="118" d="100"/>
          <a:sy n="118" d="100"/>
        </p:scale>
        <p:origin x="-1350" y="-72"/>
      </p:cViewPr>
      <p:guideLst>
        <p:guide orient="horz" pos="2160"/>
        <p:guide orient="horz" pos="736"/>
        <p:guide orient="horz" pos="3583"/>
        <p:guide pos="2880"/>
        <p:guide pos="185"/>
        <p:guide pos="5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03.02.2015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03.02.2015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49" y="6044400"/>
            <a:ext cx="352129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>
          <a:xfrm>
            <a:off x="287338" y="1152525"/>
            <a:ext cx="8569325" cy="40608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9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5359400"/>
            <a:ext cx="8559667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1152000"/>
            <a:ext cx="8569325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9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1684800"/>
            <a:ext cx="8569325" cy="36322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287338" y="604043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 userDrawn="1"/>
        </p:nvSpPr>
        <p:spPr>
          <a:xfrm>
            <a:off x="287338" y="2487613"/>
            <a:ext cx="8569325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Vielen Dank</a:t>
            </a:r>
            <a:br>
              <a:rPr lang="de-DE" dirty="0" smtClean="0"/>
            </a:br>
            <a:r>
              <a:rPr lang="de-DE" dirty="0" smtClean="0"/>
              <a:t>für Ihre Aufmerksamkeit</a:t>
            </a:r>
            <a:endParaRPr lang="en-US" dirty="0"/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3988800"/>
            <a:ext cx="856932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49" y="6044400"/>
            <a:ext cx="352129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8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8" b="33385"/>
          <a:stretch/>
        </p:blipFill>
        <p:spPr>
          <a:xfrm>
            <a:off x="0" y="0"/>
            <a:ext cx="9144000" cy="23034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49" y="6044400"/>
            <a:ext cx="352129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5" b="17949"/>
          <a:stretch/>
        </p:blipFill>
        <p:spPr>
          <a:xfrm>
            <a:off x="0" y="0"/>
            <a:ext cx="9144000" cy="453548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49" y="6044400"/>
            <a:ext cx="352129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287338" y="604043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49" y="6044400"/>
            <a:ext cx="352129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49" y="6044400"/>
            <a:ext cx="3521293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1152000"/>
            <a:ext cx="8569325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87338" y="1684800"/>
            <a:ext cx="8569325" cy="319405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152000"/>
            <a:ext cx="8568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7338" y="1684800"/>
            <a:ext cx="8569325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93688" y="1168400"/>
            <a:ext cx="8566150" cy="4519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7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069013" y="1685925"/>
            <a:ext cx="2787650" cy="399573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1152000"/>
            <a:ext cx="8569325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9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87338" y="1684799"/>
            <a:ext cx="5648325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123950" y="6227763"/>
            <a:ext cx="4251325" cy="630237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Power Point Vorlage |  Steins |  Corporate Design |  Dezember</a:t>
            </a:r>
            <a:endParaRPr lang="de-DE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DF9458F-297F-4EB1-9D88-55F39F30317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287338" y="8143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87338" y="604043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49" y="6044400"/>
            <a:ext cx="3521293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52" r:id="rId6"/>
    <p:sldLayoutId id="2147483753" r:id="rId7"/>
    <p:sldLayoutId id="2147483771" r:id="rId8"/>
    <p:sldLayoutId id="2147483759" r:id="rId9"/>
    <p:sldLayoutId id="2147483760" r:id="rId10"/>
    <p:sldLayoutId id="2147483761" r:id="rId11"/>
    <p:sldLayoutId id="214748377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Leitfaden zur Erstellung von Power Point Präsentationen am WSA</a:t>
            </a:r>
          </a:p>
        </p:txBody>
      </p:sp>
    </p:spTree>
    <p:extLst>
      <p:ext uri="{BB962C8B-B14F-4D97-AF65-F5344CB8AC3E}">
        <p14:creationId xmlns:p14="http://schemas.microsoft.com/office/powerpoint/2010/main" val="26708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Formeln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Formeln sind in der Regel schwer für das Publikum zu durchschauen und sollten entsprechend begrenzt eingesetzt werden</a:t>
            </a:r>
          </a:p>
          <a:p>
            <a:r>
              <a:rPr lang="de-DE" dirty="0"/>
              <a:t>Sonst Formeln möglichst freistellen und wichtige Parameter durch farbliche Markierung oder Kästchen hervorheben</a:t>
            </a:r>
          </a:p>
          <a:p>
            <a:r>
              <a:rPr lang="de-DE" dirty="0"/>
              <a:t>Die Schriftgröße ist nicht kleiner als 18 zu wählen</a:t>
            </a:r>
          </a:p>
          <a:p>
            <a:r>
              <a:rPr lang="de-DE" dirty="0"/>
              <a:t>Es ist der Formeleditor von Power Point zu verwenden (außer dieser kann eine Formel nicht produzieren)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8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Animationen sind nur zur Verbesserung der Gedankenführung bzw. der Story zu verwenden und sollten entsprechend begrenzt eingesetzt werden</a:t>
            </a:r>
          </a:p>
          <a:p>
            <a:r>
              <a:rPr lang="de-DE" dirty="0"/>
              <a:t>Kreisen oder Animationen mit viel „Spektakel“ sollen vermieden werden</a:t>
            </a:r>
          </a:p>
          <a:p>
            <a:r>
              <a:rPr lang="de-DE" dirty="0"/>
              <a:t>Im Allgemeinen ist „Verblassen“ ein sehr guter Effekt, der nicht zu langweilig, aber auch nicht zu abrupt erscheint</a:t>
            </a:r>
          </a:p>
          <a:p>
            <a:r>
              <a:rPr lang="de-DE" dirty="0"/>
              <a:t>Folienübergänge sollen vermieden werden, außer wie bei Punkt 1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3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Sonstiges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Die </a:t>
            </a:r>
            <a:r>
              <a:rPr lang="de-DE" dirty="0" smtClean="0"/>
              <a:t>Ausgaben </a:t>
            </a:r>
            <a:r>
              <a:rPr lang="de-DE" dirty="0"/>
              <a:t>der Folien zum Inhalt und zur Zusammenfassung sollen mit passenden Bildchen aufgewertet werden</a:t>
            </a:r>
          </a:p>
          <a:p>
            <a:r>
              <a:rPr lang="de-DE" dirty="0"/>
              <a:t>„Weniger ist häufig mehr“!</a:t>
            </a:r>
          </a:p>
          <a:p>
            <a:r>
              <a:rPr lang="de-DE" dirty="0"/>
              <a:t>Achsen und Kurven in Diagrammen eindeutig </a:t>
            </a:r>
            <a:r>
              <a:rPr lang="de-DE" dirty="0" smtClean="0"/>
              <a:t>beschriften</a:t>
            </a:r>
          </a:p>
          <a:p>
            <a:r>
              <a:rPr lang="de-DE" dirty="0" smtClean="0"/>
              <a:t>Auf „Sprünge“ zwischen den Folien achten. Dies passiert, falls </a:t>
            </a:r>
            <a:r>
              <a:rPr lang="de-DE" dirty="0" err="1" smtClean="0"/>
              <a:t>Textboxen</a:t>
            </a:r>
            <a:r>
              <a:rPr lang="de-DE" dirty="0" smtClean="0"/>
              <a:t> versehentlich verschoben werden -&gt; </a:t>
            </a:r>
            <a:r>
              <a:rPr lang="de-DE" dirty="0" err="1" smtClean="0"/>
              <a:t>Textboxen</a:t>
            </a:r>
            <a:r>
              <a:rPr lang="de-DE" dirty="0" smtClean="0"/>
              <a:t> an Führungslinien ausrichten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8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9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Hinweise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Eine Präsentation besteht aus dem Deckblatt, mindestens einer Folie und der Schlussfolie (deutsch oder englisch</a:t>
            </a:r>
            <a:r>
              <a:rPr lang="de-DE" dirty="0"/>
              <a:t>)</a:t>
            </a:r>
          </a:p>
          <a:p>
            <a:r>
              <a:rPr lang="de-DE" dirty="0"/>
              <a:t>Folienvorlagen </a:t>
            </a:r>
            <a:r>
              <a:rPr lang="de-DE" dirty="0"/>
              <a:t>sind vorgefertigt und sind </a:t>
            </a:r>
            <a:r>
              <a:rPr lang="de-DE" dirty="0"/>
              <a:t>ausschließlich zu verwenden</a:t>
            </a:r>
            <a:endParaRPr lang="de-DE" dirty="0"/>
          </a:p>
          <a:p>
            <a:r>
              <a:rPr lang="de-DE" dirty="0"/>
              <a:t>Für die Überschrift stehen zwei Zeilen zur Verfügung</a:t>
            </a:r>
            <a:endParaRPr lang="de-DE" dirty="0"/>
          </a:p>
          <a:p>
            <a:r>
              <a:rPr lang="de-DE" dirty="0"/>
              <a:t>Auf der Folien sind bereits Führungslinien sichtbar (sonst Ansicht -&gt; Haken vor Führungslinien). Die Äußeren gelten als äußerer Rand und sind </a:t>
            </a:r>
            <a:r>
              <a:rPr lang="de-DE" dirty="0"/>
              <a:t>nicht </a:t>
            </a:r>
            <a:r>
              <a:rPr lang="de-DE" dirty="0"/>
              <a:t>zu überschreiten</a:t>
            </a:r>
          </a:p>
          <a:p>
            <a:r>
              <a:rPr lang="de-DE" dirty="0"/>
              <a:t>Die Fußzeile ist </a:t>
            </a:r>
            <a:r>
              <a:rPr lang="de-DE" dirty="0"/>
              <a:t>auszufüllen:</a:t>
            </a:r>
          </a:p>
          <a:p>
            <a:pPr lvl="1"/>
            <a:r>
              <a:rPr lang="de-DE" dirty="0"/>
              <a:t>Zum Anpassen der Fußzeile unter Karteireiter Ansicht &gt; auf Folienmaster klicken. Links in der Übersicht auf die oberste Folie scrollen und dort in die Fußzeile klicken. So wird der Text automatisch auf allen Seiten angepasst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2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Einfügen von Inhalten aus alten Foliensätzen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Die Kopie der gesamten Folien führt in der Regel zu Formatierungsfehlern, die im späteren Verlauf immer mitgeführt werden</a:t>
            </a:r>
          </a:p>
          <a:p>
            <a:r>
              <a:rPr lang="de-DE" b="1" dirty="0"/>
              <a:t>Daher: Textpassagen von alter Folie kopieren </a:t>
            </a:r>
            <a:r>
              <a:rPr lang="de-DE" b="1" dirty="0" smtClean="0"/>
              <a:t>und wie </a:t>
            </a:r>
            <a:r>
              <a:rPr lang="de-DE" b="1" dirty="0"/>
              <a:t>folgt in das neue Layout </a:t>
            </a:r>
            <a:r>
              <a:rPr lang="de-DE" b="1" dirty="0" smtClean="0"/>
              <a:t>einfügen</a:t>
            </a:r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dirty="0" smtClean="0"/>
              <a:t>Bilder können einfach kopiert werden: Strg + c / Strg + v</a:t>
            </a:r>
          </a:p>
          <a:p>
            <a:r>
              <a:rPr lang="de-DE" dirty="0" smtClean="0"/>
              <a:t>Bei Grafiken, Pfeilen, etc. auf die richtige Farbgebung achten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77" b="79642"/>
          <a:stretch/>
        </p:blipFill>
        <p:spPr bwMode="auto">
          <a:xfrm>
            <a:off x="2524715" y="2273862"/>
            <a:ext cx="1887794" cy="209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H="1">
            <a:off x="3342011" y="3042605"/>
            <a:ext cx="550258" cy="623087"/>
          </a:xfrm>
          <a:prstGeom prst="straightConnector1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Schriftart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Die Schriftart ist durchgängig, d.h. auch in extern-erstellten Objekten (Diagrammen, etc.), Arial oder einer Arial-ähnlichen Schriftart </a:t>
            </a:r>
          </a:p>
          <a:p>
            <a:r>
              <a:rPr lang="de-DE" dirty="0"/>
              <a:t>Fettdruck </a:t>
            </a:r>
            <a:r>
              <a:rPr lang="de-DE" dirty="0" smtClean="0"/>
              <a:t>hilft, </a:t>
            </a:r>
            <a:r>
              <a:rPr lang="de-DE" dirty="0"/>
              <a:t>markante Wörter hervorzuheben</a:t>
            </a:r>
          </a:p>
          <a:p>
            <a:r>
              <a:rPr lang="de-DE" dirty="0"/>
              <a:t>Die Schriftgröße ist nicht kleiner als 18 zu wählen</a:t>
            </a:r>
          </a:p>
          <a:p>
            <a:r>
              <a:rPr lang="de-DE" dirty="0"/>
              <a:t>Für Aufzählungen sind die Textfelder bereits entsprechend formatiert</a:t>
            </a:r>
          </a:p>
          <a:p>
            <a:r>
              <a:rPr lang="de-DE" dirty="0"/>
              <a:t>Schatten oder sonstige Effekte </a:t>
            </a:r>
            <a:r>
              <a:rPr lang="de-DE" dirty="0"/>
              <a:t>sollen nicht verwendet werden</a:t>
            </a:r>
            <a:endParaRPr lang="de-DE" dirty="0"/>
          </a:p>
          <a:p>
            <a:r>
              <a:rPr lang="de-DE" dirty="0"/>
              <a:t>Die Schriftfarbe ist schwarz, kann aber zur Verdeutlichung bestimmter Sachverhalte durch Farbe hervorgehoben werden</a:t>
            </a:r>
          </a:p>
          <a:p>
            <a:r>
              <a:rPr lang="de-DE" dirty="0"/>
              <a:t>Überschriften im Text sind durch die Folienvorlagen vorgegeben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Farben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Die Farben sind bereits eingestellt</a:t>
            </a:r>
          </a:p>
          <a:p>
            <a:r>
              <a:rPr lang="de-DE" dirty="0"/>
              <a:t>Dunkelblau (RWTH Blau): </a:t>
            </a:r>
          </a:p>
          <a:p>
            <a:pPr lvl="1"/>
            <a:r>
              <a:rPr lang="de-DE" dirty="0"/>
              <a:t>RGB 0-84-15</a:t>
            </a:r>
          </a:p>
          <a:p>
            <a:pPr lvl="1"/>
            <a:r>
              <a:rPr lang="de-DE" dirty="0"/>
              <a:t>CMYK 100-50-0-0</a:t>
            </a:r>
          </a:p>
          <a:p>
            <a:r>
              <a:rPr lang="de-DE" dirty="0"/>
              <a:t>Hellblau (RWTH Blau)</a:t>
            </a:r>
          </a:p>
          <a:p>
            <a:pPr lvl="1"/>
            <a:r>
              <a:rPr lang="de-DE" dirty="0"/>
              <a:t>RGB 142-186-229</a:t>
            </a:r>
          </a:p>
          <a:p>
            <a:pPr lvl="1"/>
            <a:r>
              <a:rPr lang="de-DE" dirty="0"/>
              <a:t>CMYK 45-14-0-0</a:t>
            </a:r>
          </a:p>
          <a:p>
            <a:r>
              <a:rPr lang="de-DE" dirty="0"/>
              <a:t>Ferner sind die Standardfarben zu wählen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4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Textboxen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 err="1"/>
              <a:t>Textboxen</a:t>
            </a:r>
            <a:r>
              <a:rPr lang="de-DE" dirty="0"/>
              <a:t> sind bereits der Vorlage entsprechend formatiert </a:t>
            </a:r>
          </a:p>
          <a:p>
            <a:r>
              <a:rPr lang="de-DE" dirty="0"/>
              <a:t>Zur besonderen Hervorhebung von Kernaussagen, wichtigen Ergebnissen, etc. können diese </a:t>
            </a:r>
            <a:r>
              <a:rPr lang="de-DE" dirty="0" err="1"/>
              <a:t>Textboxen</a:t>
            </a:r>
            <a:r>
              <a:rPr lang="de-DE" dirty="0"/>
              <a:t> mit dem dunklen Blauton und 90% Transparenz (Format -&gt; Fülleffekt -&gt; Weitere Füllfarben) sowie einem Rahmen mit dem dunklen Blauton sowie 1 ½ Strichstärke (Format -&gt; Formkontur) formatiert werden. </a:t>
            </a:r>
          </a:p>
          <a:p>
            <a:pPr lvl="1"/>
            <a:r>
              <a:rPr lang="de-DE" dirty="0"/>
              <a:t>Der Text sollte darin dann auch zentriert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Falls </a:t>
            </a:r>
            <a:r>
              <a:rPr lang="de-DE" dirty="0" err="1"/>
              <a:t>Textboxen</a:t>
            </a:r>
            <a:r>
              <a:rPr lang="de-DE" dirty="0"/>
              <a:t> verwendet werden, bitte auf einen ordentlichen Folienaufbau achten</a:t>
            </a:r>
          </a:p>
          <a:p>
            <a:r>
              <a:rPr lang="de-DE" dirty="0"/>
              <a:t>Schriftgröße, Farbe, etc. sind bereits entsprechend eingestellt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91780" y="2875796"/>
            <a:ext cx="3960440" cy="369332"/>
          </a:xfrm>
          <a:prstGeom prst="rect">
            <a:avLst/>
          </a:prstGeom>
          <a:solidFill>
            <a:srgbClr val="00549F">
              <a:alpha val="10196"/>
            </a:srgbClr>
          </a:solidFill>
          <a:ln w="19050">
            <a:solidFill>
              <a:srgbClr val="00549F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549F"/>
              </a:buClr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Das ist ein wichtiges Beispiel</a:t>
            </a:r>
          </a:p>
        </p:txBody>
      </p:sp>
    </p:spTree>
    <p:extLst>
      <p:ext uri="{BB962C8B-B14F-4D97-AF65-F5344CB8AC3E}">
        <p14:creationId xmlns:p14="http://schemas.microsoft.com/office/powerpoint/2010/main" val="7660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Zeichnungen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Objekte und Linien können zunächst beliebig gestaltet werden, sollen jedoch allgemein folgende Merkmale aufweisen</a:t>
            </a:r>
          </a:p>
          <a:p>
            <a:pPr lvl="1"/>
            <a:r>
              <a:rPr lang="de-DE" dirty="0"/>
              <a:t>Strichstärke</a:t>
            </a:r>
          </a:p>
          <a:p>
            <a:pPr lvl="2"/>
            <a:r>
              <a:rPr lang="de-DE" dirty="0"/>
              <a:t>Begrenzungslinien: 1 ½</a:t>
            </a:r>
          </a:p>
          <a:p>
            <a:pPr lvl="2"/>
            <a:r>
              <a:rPr lang="de-DE" dirty="0"/>
              <a:t>Hinweislinie: ¾ (schwarz)</a:t>
            </a:r>
          </a:p>
          <a:p>
            <a:pPr lvl="1"/>
            <a:r>
              <a:rPr lang="de-DE" dirty="0"/>
              <a:t>Für Pfeile soll der ausgefüllt Kopf verwendet werden</a:t>
            </a:r>
          </a:p>
          <a:p>
            <a:pPr lvl="1"/>
            <a:r>
              <a:rPr lang="de-DE" dirty="0"/>
              <a:t>Objekte sollen keine Schatten, Effekte, etc. aufweisen (außer zur besonderen Verdeutlichung)</a:t>
            </a:r>
          </a:p>
          <a:p>
            <a:pPr lvl="1"/>
            <a:r>
              <a:rPr lang="de-DE" dirty="0"/>
              <a:t>Es sind die Designfüllungen zu verwenden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6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Für Diagramme aus Excel gelten die gleichen Hinweise wie für Objekte, Schrift, etc</a:t>
            </a:r>
            <a:r>
              <a:rPr lang="de-DE" dirty="0"/>
              <a:t>.</a:t>
            </a:r>
          </a:p>
          <a:p>
            <a:r>
              <a:rPr lang="de-DE" dirty="0"/>
              <a:t>Die RWTH bietet einen eigenen Baukasten für Diagramme und Grafiken an. Informationen sind dem Designleitfaden „Grafiken“ zu entnehmen.</a:t>
            </a:r>
            <a:endParaRPr lang="de-DE" dirty="0"/>
          </a:p>
          <a:p>
            <a:r>
              <a:rPr lang="de-DE" dirty="0"/>
              <a:t>Bei Diagrammen aus externen Programmen (z.B. </a:t>
            </a:r>
            <a:r>
              <a:rPr lang="de-DE" dirty="0" err="1"/>
              <a:t>Matlab</a:t>
            </a:r>
            <a:r>
              <a:rPr lang="de-DE" dirty="0"/>
              <a:t>) ist auf eine ausreichende Größe der Beschriftung zu achten</a:t>
            </a:r>
          </a:p>
          <a:p>
            <a:pPr lvl="1"/>
            <a:r>
              <a:rPr lang="de-DE" dirty="0"/>
              <a:t>Vereinfacht kann ein </a:t>
            </a:r>
            <a:r>
              <a:rPr lang="de-DE" dirty="0" err="1"/>
              <a:t>Matlab</a:t>
            </a:r>
            <a:r>
              <a:rPr lang="de-DE" dirty="0"/>
              <a:t>-Diagramm als PDF gespeichert (Latex-Leitfaden beachten) und dann per Screenshot eingebunden werden </a:t>
            </a:r>
          </a:p>
          <a:p>
            <a:r>
              <a:rPr lang="de-DE" dirty="0"/>
              <a:t>Tabellen sind bereits entsprechend </a:t>
            </a:r>
            <a:r>
              <a:rPr lang="de-DE" dirty="0"/>
              <a:t>formatiert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1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lIns="0" tIns="0" rIns="0" bIns="0"/>
          <a:lstStyle/>
          <a:p>
            <a:r>
              <a:rPr lang="de-DE" dirty="0"/>
              <a:t>Bilder sind ohne Schatten auszuführen</a:t>
            </a:r>
          </a:p>
          <a:p>
            <a:r>
              <a:rPr lang="de-DE" dirty="0"/>
              <a:t>Ggf. die Belichtung einstellen</a:t>
            </a:r>
          </a:p>
          <a:p>
            <a:r>
              <a:rPr lang="de-DE" dirty="0"/>
              <a:t>Beachten, dass Personen das Bild schnell erfassen müssen</a:t>
            </a:r>
          </a:p>
          <a:p>
            <a:r>
              <a:rPr lang="de-DE" dirty="0"/>
              <a:t>Bilder können über Einfügen -&gt; Grafik eingebunden werden (</a:t>
            </a:r>
            <a:r>
              <a:rPr lang="de-DE" dirty="0" err="1"/>
              <a:t>jpg</a:t>
            </a:r>
            <a:r>
              <a:rPr lang="de-DE" dirty="0"/>
              <a:t>, </a:t>
            </a:r>
            <a:r>
              <a:rPr lang="de-DE" dirty="0" err="1"/>
              <a:t>png</a:t>
            </a:r>
            <a:r>
              <a:rPr lang="de-DE" dirty="0"/>
              <a:t>)</a:t>
            </a:r>
          </a:p>
          <a:p>
            <a:r>
              <a:rPr lang="de-DE" dirty="0"/>
              <a:t>Video- und Tondateien können über Einfügen -&gt; Video/Audio eingebunden </a:t>
            </a:r>
            <a:r>
              <a:rPr lang="de-DE" dirty="0"/>
              <a:t>werden</a:t>
            </a:r>
          </a:p>
          <a:p>
            <a:r>
              <a:rPr lang="de-DE" dirty="0"/>
              <a:t>Bildunterschriften sind zu verwenden und bereits durch die Folienvorlagen vorgegeben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Vorlage_WSA_deutsch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40711_Powerpointvorlage_institute" id="{6AF4898E-60FD-416D-BF3D-28671F2B1415}" vid="{09427FF8-CA38-4CCF-836C-16EF93A39D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PowerPoint_Vorlage_WSA_deutsch</Template>
  <TotalTime>0</TotalTime>
  <Words>737</Words>
  <Application>Microsoft Office PowerPoint</Application>
  <PresentationFormat>Bildschirmpräsentation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PowerPoint_Vorlage_WSA_deutsch</vt:lpstr>
      <vt:lpstr>Leitfaden zur Erstellung von Power Point Präsentationen am WSA</vt:lpstr>
      <vt:lpstr>Allgemeine Hinweise</vt:lpstr>
      <vt:lpstr>Einfügen von Inhalten aus alten Foliensätzen</vt:lpstr>
      <vt:lpstr>Schriftart</vt:lpstr>
      <vt:lpstr>Farben</vt:lpstr>
      <vt:lpstr>Textboxen</vt:lpstr>
      <vt:lpstr>Zeichnungen</vt:lpstr>
      <vt:lpstr>Diagramme</vt:lpstr>
      <vt:lpstr>Bilder </vt:lpstr>
      <vt:lpstr>Formeln</vt:lpstr>
      <vt:lpstr>Animationen</vt:lpstr>
      <vt:lpstr>Sonstiges</vt:lpstr>
      <vt:lpstr>PowerPoint-Präsentation</vt:lpstr>
    </vt:vector>
  </TitlesOfParts>
  <Company>Lehrstuhl für Wärme- und Stoffübertragung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Steins</dc:creator>
  <cp:lastModifiedBy>Christopher Steins</cp:lastModifiedBy>
  <cp:revision>5</cp:revision>
  <dcterms:created xsi:type="dcterms:W3CDTF">2014-12-17T15:52:55Z</dcterms:created>
  <dcterms:modified xsi:type="dcterms:W3CDTF">2015-02-03T16:28:03Z</dcterms:modified>
</cp:coreProperties>
</file>