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61" r:id="rId5"/>
    <p:sldId id="263" r:id="rId6"/>
    <p:sldId id="262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53"/>
    <p:restoredTop sz="94505"/>
  </p:normalViewPr>
  <p:slideViewPr>
    <p:cSldViewPr snapToGrid="0" snapToObjects="1">
      <p:cViewPr varScale="1">
        <p:scale>
          <a:sx n="120" d="100"/>
          <a:sy n="120" d="100"/>
        </p:scale>
        <p:origin x="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1" d="100"/>
          <a:sy n="121" d="100"/>
        </p:scale>
        <p:origin x="5072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15EC698-2C15-3645-8302-0406A670D8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8DF8E0-CF09-484C-AF65-1C2FFC8CA63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15303-62E1-F04C-AB44-744A54F30B06}" type="datetimeFigureOut">
              <a:rPr kumimoji="1" lang="zh-CN" altLang="en-US" smtClean="0"/>
              <a:t>2018/12/30</a:t>
            </a:fld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C09BF8-22A9-A948-82A5-23D242BCA3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E3B2B4-65C2-2749-B946-D26B03C7958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657D0-E5F2-0F44-8582-41214FF9C2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0730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76E09-99F8-984B-94C5-8B8320C932E0}" type="datetimeFigureOut">
              <a:rPr kumimoji="1" lang="zh-CN" altLang="en-US" smtClean="0"/>
              <a:t>2018/12/30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1C0D1C-4714-A943-99B4-0242D4FBC5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4913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C0D1C-4714-A943-99B4-0242D4FBC566}" type="slidenum">
              <a:rPr kumimoji="1" lang="zh-CN" altLang="en-US" smtClean="0"/>
              <a:t>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9389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C0D1C-4714-A943-99B4-0242D4FBC56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9914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C0D1C-4714-A943-99B4-0242D4FBC56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672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C0D1C-4714-A943-99B4-0242D4FBC56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1154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BA892-E0CF-484B-B466-B09D67A9B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4CE16A-816E-F44E-86E1-081A33FD1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6B9FFC-9738-394A-86CF-8DA00D0BA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3691-845E-8142-B979-FF2E29BECE60}" type="datetime1">
              <a:rPr kumimoji="1" lang="zh-CN" altLang="en-US" smtClean="0"/>
              <a:t>2018/12/30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D16EC9-E68A-D34A-A3D1-CF888FFA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2B38DD-C5D2-C940-86E3-30CB7A53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7643-A425-A84C-84E2-55ABA1CAAA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3318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D0224-8FD7-0F4A-8C22-914DADC83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5291B2-655B-F241-B293-8C5E858C7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11ECA0-1FFD-A24F-901F-A76A18C57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0D75-57EC-7C49-B4C4-8B2BBB1185A3}" type="datetime1">
              <a:rPr kumimoji="1" lang="zh-CN" altLang="en-US" smtClean="0"/>
              <a:t>2018/12/30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618B64-C28F-7C40-B79B-78A7FC5E0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3B52DE-619E-CA4F-90A1-2842B7C3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7643-A425-A84C-84E2-55ABA1CAAA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3845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7CEB39-9418-6446-A26F-22C5514CC2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185612-CCF6-4149-BB50-1E19A2510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C097A4-4B09-294B-A2C0-1E03A0B8C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C7AB1-32FD-124D-A873-18911E43E64F}" type="datetime1">
              <a:rPr kumimoji="1" lang="zh-CN" altLang="en-US" smtClean="0"/>
              <a:t>2018/12/30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F53C12-FE80-6447-8986-B4187C78A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EB3A7D-9131-9544-92DB-2A41B494C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7643-A425-A84C-84E2-55ABA1CAAA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824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384E3-23D6-874E-964C-7A45C54B8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5CCC9E-781C-9345-913C-9F7EBE19D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3F4326-A3F3-914F-84B3-CF1012F1E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554D-A80F-1543-8A8E-96C8B230C53F}" type="datetime1">
              <a:rPr kumimoji="1" lang="zh-CN" altLang="en-US" smtClean="0"/>
              <a:t>2018/12/30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FE2F7F-A511-5B45-8E08-91449853F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46B1F0-8BFE-4041-8920-C45EB8423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7643-A425-A84C-84E2-55ABA1CAAA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0122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9BC1F-6FB6-D040-94F8-AABACB9A1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FF0A99-35F3-4D4A-8E1E-613FB2EAD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8421BD-6A60-DA45-852A-A6A420E12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AC81-1677-EA49-9254-1BCD721F86FE}" type="datetime1">
              <a:rPr kumimoji="1" lang="zh-CN" altLang="en-US" smtClean="0"/>
              <a:t>2018/12/30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9709CB-4AD6-C24E-AE72-5F3E58255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737CEE-631F-1144-9C86-2BC3C1D83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7643-A425-A84C-84E2-55ABA1CAAA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2394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3F4FC-BA51-C644-8081-5B8C6613F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08CEFD-71D1-9A4C-83E7-612865CD81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424805-2F02-9C42-A5A4-D5D54193F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791D6E-BCCE-234F-A2DC-BE0E7188D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AA74-1276-954F-84E5-D85A86DE8023}" type="datetime1">
              <a:rPr kumimoji="1" lang="zh-CN" altLang="en-US" smtClean="0"/>
              <a:t>2018/12/30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F06EA6-E2E8-454B-9934-22A267B18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DC3509-63C2-CD40-B5A7-75EC4B9E5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7643-A425-A84C-84E2-55ABA1CAAA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442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042DF-B2F4-844B-A017-7671287C4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6A3E90-6C6D-AB45-92D0-23DCCE869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899135-CE21-1547-B0B6-C615CA5C4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0D4484-098C-AE46-A68C-4566445BB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80A6F4E-049C-4B44-B571-F955D165F6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BFC7CE-0C7A-7A42-81C3-E8CA82979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AE5EA-0BDD-A340-BF25-2FF86BE58F1F}" type="datetime1">
              <a:rPr kumimoji="1" lang="zh-CN" altLang="en-US" smtClean="0"/>
              <a:t>2018/12/30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1273BC-218C-3148-9EC2-2984AC2B3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39DBF8-B70A-3446-A907-E34AFB680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7643-A425-A84C-84E2-55ABA1CAAA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3304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9D3D6-FB9C-5743-B8C2-621489F7E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7BC15E-A412-DA4D-A9E2-18B4ABDA8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4DB8-1359-DC4B-B349-E7D49A14CBCC}" type="datetime1">
              <a:rPr kumimoji="1" lang="zh-CN" altLang="en-US" smtClean="0"/>
              <a:t>2018/12/30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9B62ED-DE1E-6640-902D-10B183B58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407683-2C3C-6A48-A701-DDE80318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7643-A425-A84C-84E2-55ABA1CAAA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2455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C16EFF-CB06-3046-82F5-3807EAF51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8F85-B009-AD4F-878E-73C8AD54D93E}" type="datetime1">
              <a:rPr kumimoji="1" lang="zh-CN" altLang="en-US" smtClean="0"/>
              <a:t>2018/12/30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C20809-C3B3-B34F-A9F9-46BCB74C0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03BE82-8040-4740-88A7-B2EEE5CD4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7643-A425-A84C-84E2-55ABA1CAAA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6923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A1C82E-01E8-744D-A3A0-FD81CD732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B7DD7C-327B-D846-BAD0-43FD0E0EF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E3B1B0-ABA1-CA46-95BE-03D54E1BC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73D5DF-14C2-C942-A58A-62557CC6A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4B0F-A894-0944-8381-7277A6CB197F}" type="datetime1">
              <a:rPr kumimoji="1" lang="zh-CN" altLang="en-US" smtClean="0"/>
              <a:t>2018/12/30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BBC5B1-14C9-F245-B82A-3747F6A9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398FAD-9226-6541-AB76-43D3A6A38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7643-A425-A84C-84E2-55ABA1CAAA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4094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DB0BE-1911-584A-88C4-DE421A8C2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9465E6-3A1D-D046-9D2D-1AAFDDFB1B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8EEA87-1E96-DC43-96C0-91F32C813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FCC9AE-BA87-C748-9A72-C0916FC48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F7116-8B3B-514D-917D-3D37877F9142}" type="datetime1">
              <a:rPr kumimoji="1" lang="zh-CN" altLang="en-US" smtClean="0"/>
              <a:t>2018/12/30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E61A2D-F7DE-6D4E-95EC-F8516AE25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03FEA4-5CC2-CB4C-9A6F-07B8D5313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7643-A425-A84C-84E2-55ABA1CAAA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326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CE441B-880B-C449-A8CE-51E2AC271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0BEB38-A828-524F-A2F0-042B451D3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186A02-65C0-D14C-92D0-D50255512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C4792-9E67-A349-A1AE-DA04883BA71C}" type="datetime1">
              <a:rPr kumimoji="1" lang="zh-CN" altLang="en-US" smtClean="0"/>
              <a:t>2018/12/30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ECD242-720C-BD4B-A389-E4D3CE344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30E6F4-7900-9146-9CD1-CD7625EE39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77643-A425-A84C-84E2-55ABA1CAAA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799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A91BD-6008-974A-8708-D7F0AB949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8796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Readmission Prediction </a:t>
            </a:r>
            <a:br>
              <a:rPr lang="en-US" altLang="zh-CN" sz="6600" dirty="0"/>
            </a:br>
            <a:endParaRPr kumimoji="1" lang="zh-CN" altLang="en-US" sz="66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210C74-37FE-D54A-B8B6-A4F0838C6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0540"/>
            <a:ext cx="9144000" cy="1655762"/>
          </a:xfrm>
        </p:spPr>
        <p:txBody>
          <a:bodyPr>
            <a:normAutofit/>
          </a:bodyPr>
          <a:lstStyle/>
          <a:p>
            <a:r>
              <a:rPr kumimoji="1" lang="zh-CN" altLang="en-US" sz="3200" dirty="0">
                <a:latin typeface="Heiti SC Medium" pitchFamily="2" charset="-128"/>
                <a:ea typeface="Heiti SC Medium" pitchFamily="2" charset="-128"/>
              </a:rPr>
              <a:t>王镇宇  葛林成</a:t>
            </a:r>
            <a:endParaRPr kumimoji="1" lang="en-US" altLang="zh-CN" sz="3200" dirty="0">
              <a:latin typeface="Heiti SC Medium" pitchFamily="2" charset="-128"/>
              <a:ea typeface="Heiti SC Medium" pitchFamily="2" charset="-128"/>
            </a:endParaRPr>
          </a:p>
          <a:p>
            <a:endParaRPr kumimoji="1" lang="zh-CN" altLang="en-US" sz="4000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2025612D-0565-824B-9810-ED0AADE678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4738421"/>
            <a:ext cx="2743200" cy="365125"/>
          </a:xfrm>
        </p:spPr>
        <p:txBody>
          <a:bodyPr/>
          <a:lstStyle/>
          <a:p>
            <a:pPr algn="ctr"/>
            <a:fld id="{E8DBDFE1-54BE-8D47-B492-474E0BF0B4B7}" type="datetime1">
              <a:rPr kumimoji="1"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2018/12/30</a:t>
            </a:fld>
            <a:endParaRPr kumimoji="1"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10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754B4-76E6-F04F-9D1B-1F878E622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Multi-class classification task 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25F20D-39A3-4947-9A8A-3D017B968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200"/>
            <a:ext cx="10515600" cy="4737630"/>
          </a:xfrm>
        </p:spPr>
        <p:txBody>
          <a:bodyPr/>
          <a:lstStyle/>
          <a:p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What?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How?</a:t>
            </a:r>
          </a:p>
          <a:p>
            <a:pPr marL="1028700" lvl="1" indent="-571500">
              <a:buFont typeface="+mj-lt"/>
              <a:buAutoNum type="romanUcPeriod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marL="1028700" lvl="1" indent="-571500">
              <a:buFont typeface="+mj-lt"/>
              <a:buAutoNum type="romanUcPeriod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</a:p>
          <a:p>
            <a:pPr marL="1028700" lvl="1" indent="-571500">
              <a:buFont typeface="+mj-lt"/>
              <a:buAutoNum type="romanUcPeriod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  <a:p>
            <a:endParaRPr kumimoji="1"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DEAF1EC-DC06-4641-8C98-E6FCCCCA3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067" y="2000515"/>
            <a:ext cx="7366000" cy="1841500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323023F2-B1C2-A644-81B0-7531BA65D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4E93-1821-2A42-8770-455129C3DDEB}" type="datetime1">
              <a:rPr kumimoji="1" lang="zh-CN" altLang="en-US" smtClean="0"/>
              <a:t>2018/12/30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134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754B4-76E6-F04F-9D1B-1F878E622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</p:spPr>
        <p:txBody>
          <a:bodyPr/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25F20D-39A3-4947-9A8A-3D017B968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9130"/>
            <a:ext cx="10515600" cy="5025497"/>
          </a:xfrm>
        </p:spPr>
        <p:txBody>
          <a:bodyPr/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</a:t>
            </a:r>
            <a:endParaRPr kumimoji="1" lang="en-US" altLang="zh-CN" b="1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Simplify</a:t>
            </a:r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endParaRPr kumimoji="1"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323023F2-B1C2-A644-81B0-7531BA65D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4E93-1821-2A42-8770-455129C3DDEB}" type="datetime1">
              <a:rPr kumimoji="1" lang="zh-CN" altLang="en-US" smtClean="0"/>
              <a:t>2018/12/30</a:t>
            </a:fld>
            <a:endParaRPr kumimoji="1"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9DF9002-58A7-134C-B0D3-5455B5E54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112469"/>
              </p:ext>
            </p:extLst>
          </p:nvPr>
        </p:nvGraphicFramePr>
        <p:xfrm>
          <a:off x="1670982" y="1579880"/>
          <a:ext cx="8127999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8881467"/>
                    </a:ext>
                  </a:extLst>
                </a:gridCol>
                <a:gridCol w="5418666">
                  <a:extLst>
                    <a:ext uri="{9D8B030D-6E8A-4147-A177-3AD203B41FA5}">
                      <a16:colId xmlns:a16="http://schemas.microsoft.com/office/drawing/2014/main" val="34330456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40%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missing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weight, 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payer_code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medical_specialty</a:t>
                      </a:r>
                      <a:endParaRPr lang="en-US" altLang="zh-CN" sz="18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384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examide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citoglipton</a:t>
                      </a:r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72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Gender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unknow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Gender is Unknown/Invalid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diagnoses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diagnose value all missing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21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Died patients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‘Expired’ patients never readmit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325380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C2AD170-CDAB-E44A-9D4C-5A11DE2B6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328991"/>
              </p:ext>
            </p:extLst>
          </p:nvPr>
        </p:nvGraphicFramePr>
        <p:xfrm>
          <a:off x="922866" y="4364355"/>
          <a:ext cx="10346267" cy="18811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0734">
                  <a:extLst>
                    <a:ext uri="{9D8B030D-6E8A-4147-A177-3AD203B41FA5}">
                      <a16:colId xmlns:a16="http://schemas.microsoft.com/office/drawing/2014/main" val="889243914"/>
                    </a:ext>
                  </a:extLst>
                </a:gridCol>
                <a:gridCol w="1540933">
                  <a:extLst>
                    <a:ext uri="{9D8B030D-6E8A-4147-A177-3AD203B41FA5}">
                      <a16:colId xmlns:a16="http://schemas.microsoft.com/office/drawing/2014/main" val="1116213979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729688815"/>
                    </a:ext>
                  </a:extLst>
                </a:gridCol>
                <a:gridCol w="2463799">
                  <a:extLst>
                    <a:ext uri="{9D8B030D-6E8A-4147-A177-3AD203B41FA5}">
                      <a16:colId xmlns:a16="http://schemas.microsoft.com/office/drawing/2014/main" val="85795490"/>
                    </a:ext>
                  </a:extLst>
                </a:gridCol>
                <a:gridCol w="2201334">
                  <a:extLst>
                    <a:ext uri="{9D8B030D-6E8A-4147-A177-3AD203B41FA5}">
                      <a16:colId xmlns:a16="http://schemas.microsoft.com/office/drawing/2014/main" val="535824178"/>
                    </a:ext>
                  </a:extLst>
                </a:gridCol>
              </a:tblGrid>
              <a:tr h="3404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admission_type_id</a:t>
                      </a:r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[2, 7] →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[6, 8] → 5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742794"/>
                  </a:ext>
                </a:extLst>
              </a:tr>
              <a:tr h="335784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discharge_disposition_id</a:t>
                      </a:r>
                      <a:endParaRPr lang="en-US" altLang="zh-CN" sz="18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[6, 8, 9, 13] →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[3, 4, 5, 14, 22, 23, 24] →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569558"/>
                  </a:ext>
                </a:extLst>
              </a:tr>
              <a:tr h="3692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strike="sng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[19, 20, 21] →</a:t>
                      </a:r>
                      <a:r>
                        <a:rPr lang="zh-CN" altLang="en-US" sz="1800" b="0" strike="sng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0" strike="sng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[12, 15, 16, 17] →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62725"/>
                  </a:ext>
                </a:extLst>
              </a:tr>
              <a:tr h="4145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[25, 26] →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567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admission_source_id</a:t>
                      </a:r>
                      <a:endParaRPr lang="en-US" altLang="zh-CN" sz="18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[3, 2] →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[13, 14] →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[15, 17, 20, 21] →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[5, 6, 10, 22, 25] →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791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19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754B4-76E6-F04F-9D1B-1F878E622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029"/>
            <a:ext cx="10515600" cy="1325563"/>
          </a:xfrm>
        </p:spPr>
        <p:txBody>
          <a:bodyPr/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25F20D-39A3-4947-9A8A-3D017B968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6133"/>
            <a:ext cx="10515600" cy="274150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num_med_changed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refers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prescription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medicines</a:t>
            </a:r>
          </a:p>
          <a:p>
            <a:pPr marL="0" indent="0">
              <a:buNone/>
            </a:pPr>
            <a:r>
              <a:rPr kumimoji="1" lang="zh-CN" alt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num_med_taken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refers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kinds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medicine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taken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medicines</a:t>
            </a:r>
          </a:p>
          <a:p>
            <a:pPr marL="457200" indent="-457200">
              <a:buFont typeface="+mj-lt"/>
              <a:buAutoNum type="arabicPeriod" startAt="3"/>
            </a:pP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</a:p>
          <a:p>
            <a:pPr marL="0" indent="0">
              <a:buNone/>
            </a:pPr>
            <a:r>
              <a:rPr kumimoji="1"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num_treatment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refers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kumimoji="1" lang="en-US" altLang="zh-C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number_outpatient</a:t>
            </a:r>
            <a:r>
              <a:rPr kumimoji="1"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zh-CN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number_emergency</a:t>
            </a:r>
            <a:r>
              <a:rPr kumimoji="1" lang="zh-CN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1" lang="zh-CN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number_inpatient</a:t>
            </a:r>
            <a:endParaRPr kumimoji="1" lang="en-US" altLang="zh-CN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en-US" altLang="zh-CN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Abandoned</a:t>
            </a:r>
            <a:endParaRPr kumimoji="1"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323023F2-B1C2-A644-81B0-7531BA65D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4E93-1821-2A42-8770-455129C3DDEB}" type="datetime1">
              <a:rPr kumimoji="1" lang="zh-CN" altLang="en-US" smtClean="0"/>
              <a:t>2018/12/30</a:t>
            </a:fld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8F31338-AD23-7248-910E-D3F53FA3DCFE}"/>
              </a:ext>
            </a:extLst>
          </p:cNvPr>
          <p:cNvSpPr txBox="1"/>
          <p:nvPr/>
        </p:nvSpPr>
        <p:spPr>
          <a:xfrm>
            <a:off x="838200" y="3878300"/>
            <a:ext cx="1027006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</a:t>
            </a:r>
            <a:endParaRPr kumimoji="1"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race,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gender,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AlCresults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max_glu_serum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diabetesMed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diagnose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IDC-9</a:t>
            </a:r>
          </a:p>
          <a:p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</a:t>
            </a:r>
          </a:p>
          <a:p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FC281D7-4DCA-6B43-8AD0-034A35062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3980" y="2110740"/>
            <a:ext cx="19050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164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repeatCount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6F14D-CB28-2A4C-8539-B247EEDEF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467"/>
          </a:xfrm>
        </p:spPr>
        <p:txBody>
          <a:bodyPr/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7B64B5-AF3C-904D-B0D3-BB755CB46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008"/>
            <a:ext cx="10515600" cy="4969955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encounter_id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patient_nbr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diag_2, diag_3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training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Readmission sample(total 86556):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with 39347 samples according to the ratio of 4:1</a:t>
            </a:r>
          </a:p>
          <a:p>
            <a:pPr marL="457200" lvl="1" indent="0"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Sampling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(SMOTE)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705449-30EB-7441-9860-858BE4398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554D-A80F-1543-8A8E-96C8B230C53F}" type="datetime1">
              <a:rPr kumimoji="1" lang="zh-CN" altLang="en-US" smtClean="0"/>
              <a:t>2018/12/30</a:t>
            </a:fld>
            <a:endParaRPr kumimoji="1"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3635E5B-3CC0-1F4B-B8E1-8920726D5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604672"/>
              </p:ext>
            </p:extLst>
          </p:nvPr>
        </p:nvGraphicFramePr>
        <p:xfrm>
          <a:off x="1516888" y="4252457"/>
          <a:ext cx="3134360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7624">
                  <a:extLst>
                    <a:ext uri="{9D8B030D-6E8A-4147-A177-3AD203B41FA5}">
                      <a16:colId xmlns:a16="http://schemas.microsoft.com/office/drawing/2014/main" val="2037189733"/>
                    </a:ext>
                  </a:extLst>
                </a:gridCol>
                <a:gridCol w="1316736">
                  <a:extLst>
                    <a:ext uri="{9D8B030D-6E8A-4147-A177-3AD203B41FA5}">
                      <a16:colId xmlns:a16="http://schemas.microsoft.com/office/drawing/2014/main" val="2246310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train_set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11477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604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test_set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27870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935866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E802D16-8064-E243-AFE1-7A93C755F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0788"/>
              </p:ext>
            </p:extLst>
          </p:nvPr>
        </p:nvGraphicFramePr>
        <p:xfrm>
          <a:off x="1516888" y="2312077"/>
          <a:ext cx="4579112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23464">
                  <a:extLst>
                    <a:ext uri="{9D8B030D-6E8A-4147-A177-3AD203B41FA5}">
                      <a16:colId xmlns:a16="http://schemas.microsoft.com/office/drawing/2014/main" val="1999780974"/>
                    </a:ext>
                  </a:extLst>
                </a:gridCol>
                <a:gridCol w="1755648">
                  <a:extLst>
                    <a:ext uri="{9D8B030D-6E8A-4147-A177-3AD203B41FA5}">
                      <a16:colId xmlns:a16="http://schemas.microsoft.com/office/drawing/2014/main" val="1204020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&gt;30 </a:t>
                      </a:r>
                      <a:r>
                        <a:rPr lang="en-US" altLang="zh-C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readmmission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30708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654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&lt;30 </a:t>
                      </a:r>
                      <a:r>
                        <a:rPr lang="en-US" altLang="zh-C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readmmission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590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Never </a:t>
                      </a:r>
                      <a:r>
                        <a:rPr lang="en-US" altLang="zh-C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readmmission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46449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244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35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56DC5-E6C7-E84F-BA42-14FDD698F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0784"/>
          </a:xfrm>
        </p:spPr>
        <p:txBody>
          <a:bodyPr>
            <a:normAutofit fontScale="90000"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B1994F-FBC9-CC4A-862D-A327EF974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5910"/>
            <a:ext cx="10515600" cy="5131053"/>
          </a:xfrm>
        </p:spPr>
        <p:txBody>
          <a:bodyPr/>
          <a:lstStyle/>
          <a:p>
            <a:r>
              <a:rPr kumimoji="1"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kumimoji="1"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end-to-end tree boosting system</a:t>
            </a:r>
          </a:p>
          <a:p>
            <a:pPr marL="0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accuracy of 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57.09%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MACRO-F1 of 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0.39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58244-3637-7D40-9D18-AAE35A4E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554D-A80F-1543-8A8E-96C8B230C53F}" type="datetime1">
              <a:rPr kumimoji="1" lang="zh-CN" altLang="en-US" smtClean="0"/>
              <a:t>2018/12/30</a:t>
            </a:fld>
            <a:endParaRPr kumimoji="1"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B248AE9-D7D1-8646-A4CF-5BCD1D0F8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149397"/>
              </p:ext>
            </p:extLst>
          </p:nvPr>
        </p:nvGraphicFramePr>
        <p:xfrm>
          <a:off x="1172464" y="2088452"/>
          <a:ext cx="8419592" cy="348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14904">
                  <a:extLst>
                    <a:ext uri="{9D8B030D-6E8A-4147-A177-3AD203B41FA5}">
                      <a16:colId xmlns:a16="http://schemas.microsoft.com/office/drawing/2014/main" val="2007736738"/>
                    </a:ext>
                  </a:extLst>
                </a:gridCol>
                <a:gridCol w="676656">
                  <a:extLst>
                    <a:ext uri="{9D8B030D-6E8A-4147-A177-3AD203B41FA5}">
                      <a16:colId xmlns:a16="http://schemas.microsoft.com/office/drawing/2014/main" val="166083479"/>
                    </a:ext>
                  </a:extLst>
                </a:gridCol>
                <a:gridCol w="1847088">
                  <a:extLst>
                    <a:ext uri="{9D8B030D-6E8A-4147-A177-3AD203B41FA5}">
                      <a16:colId xmlns:a16="http://schemas.microsoft.com/office/drawing/2014/main" val="66910351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502532799"/>
                    </a:ext>
                  </a:extLst>
                </a:gridCol>
                <a:gridCol w="969264">
                  <a:extLst>
                    <a:ext uri="{9D8B030D-6E8A-4147-A177-3AD203B41FA5}">
                      <a16:colId xmlns:a16="http://schemas.microsoft.com/office/drawing/2014/main" val="100056567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725835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Cross Validation score: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0.59832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36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Accuracy: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0.57093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534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Confusion matrix: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[[7624  106 1526]</a:t>
                      </a:r>
                    </a:p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[1186   58  670]</a:t>
                      </a:r>
                    </a:p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[3806  134 2202]]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094025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ctr"/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Overall report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436305"/>
                  </a:ext>
                </a:extLst>
              </a:tr>
              <a:tr h="2730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9256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903330"/>
                  </a:ext>
                </a:extLst>
              </a:tr>
              <a:tr h="1803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1914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90474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6142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19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macro </a:t>
                      </a:r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17312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009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06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56DC5-E6C7-E84F-BA42-14FDD698F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0784"/>
          </a:xfrm>
        </p:spPr>
        <p:txBody>
          <a:bodyPr>
            <a:normAutofit fontScale="90000"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B1994F-FBC9-CC4A-862D-A327EF974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5910"/>
            <a:ext cx="10515600" cy="5131053"/>
          </a:xfrm>
        </p:spPr>
        <p:txBody>
          <a:bodyPr/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Forest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 for decision trees' habit of overfitting to their training set</a:t>
            </a:r>
          </a:p>
          <a:p>
            <a:pPr marL="0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accuracy of 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56.20%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MACRO-F1 of 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0.39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58244-3637-7D40-9D18-AAE35A4E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554D-A80F-1543-8A8E-96C8B230C53F}" type="datetime1">
              <a:rPr kumimoji="1" lang="zh-CN" altLang="en-US" smtClean="0"/>
              <a:t>2018/12/30</a:t>
            </a:fld>
            <a:endParaRPr kumimoji="1"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B248AE9-D7D1-8646-A4CF-5BCD1D0F8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658816"/>
              </p:ext>
            </p:extLst>
          </p:nvPr>
        </p:nvGraphicFramePr>
        <p:xfrm>
          <a:off x="1172464" y="2088452"/>
          <a:ext cx="8419592" cy="348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14904">
                  <a:extLst>
                    <a:ext uri="{9D8B030D-6E8A-4147-A177-3AD203B41FA5}">
                      <a16:colId xmlns:a16="http://schemas.microsoft.com/office/drawing/2014/main" val="2007736738"/>
                    </a:ext>
                  </a:extLst>
                </a:gridCol>
                <a:gridCol w="676656">
                  <a:extLst>
                    <a:ext uri="{9D8B030D-6E8A-4147-A177-3AD203B41FA5}">
                      <a16:colId xmlns:a16="http://schemas.microsoft.com/office/drawing/2014/main" val="166083479"/>
                    </a:ext>
                  </a:extLst>
                </a:gridCol>
                <a:gridCol w="1847088">
                  <a:extLst>
                    <a:ext uri="{9D8B030D-6E8A-4147-A177-3AD203B41FA5}">
                      <a16:colId xmlns:a16="http://schemas.microsoft.com/office/drawing/2014/main" val="66910351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502532799"/>
                    </a:ext>
                  </a:extLst>
                </a:gridCol>
                <a:gridCol w="969264">
                  <a:extLst>
                    <a:ext uri="{9D8B030D-6E8A-4147-A177-3AD203B41FA5}">
                      <a16:colId xmlns:a16="http://schemas.microsoft.com/office/drawing/2014/main" val="100056567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725835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Cross Validation score: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0.67027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36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Accuracy: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0.56203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534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Confusion matrix: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[[7347   76 1833]</a:t>
                      </a:r>
                    </a:p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[1181   53  680]</a:t>
                      </a:r>
                    </a:p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[3723   89 2330]]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094025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ctr"/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Overall report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436305"/>
                  </a:ext>
                </a:extLst>
              </a:tr>
              <a:tr h="2730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9256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903330"/>
                  </a:ext>
                </a:extLst>
              </a:tr>
              <a:tr h="1803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1914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90474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6142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19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macro </a:t>
                      </a:r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17312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009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90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A77463-A7D5-8F48-B54F-E58321134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341"/>
            <a:ext cx="10515600" cy="698131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A56F0B82-2219-1046-8642-98DFB7FC1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6545" y="881472"/>
            <a:ext cx="9733338" cy="5840003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F305A4-7D90-FD4A-8B9D-E071B8AEE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554D-A80F-1543-8A8E-96C8B230C53F}" type="datetime1">
              <a:rPr kumimoji="1" lang="zh-CN" altLang="en-US" smtClean="0"/>
              <a:t>2018/12/30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086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1AED3-AB4D-594D-9892-AE410CBD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C4845D-D2AE-AE45-AFE6-04D6D3E70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01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zh-C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kumimoji="1" lang="zh-CN" alt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4CDD7B-D1EE-0242-BD51-E3515491A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554D-A80F-1543-8A8E-96C8B230C53F}" type="datetime1">
              <a:rPr kumimoji="1" lang="zh-CN" altLang="en-US" smtClean="0"/>
              <a:t>2018/12/30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3342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488</Words>
  <Application>Microsoft Macintosh PowerPoint</Application>
  <PresentationFormat>宽屏</PresentationFormat>
  <Paragraphs>189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Heiti SC Medium</vt:lpstr>
      <vt:lpstr>Arial</vt:lpstr>
      <vt:lpstr>Times New Roman</vt:lpstr>
      <vt:lpstr>Office 主题​​</vt:lpstr>
      <vt:lpstr>Readmission Prediction  </vt:lpstr>
      <vt:lpstr>Multi-class classification task </vt:lpstr>
      <vt:lpstr>Process data</vt:lpstr>
      <vt:lpstr>Process data</vt:lpstr>
      <vt:lpstr>Dataset</vt:lpstr>
      <vt:lpstr>Models</vt:lpstr>
      <vt:lpstr>Models</vt:lpstr>
      <vt:lpstr>Feature Importance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Readmission Prediction  </dc:title>
  <dc:creator>王 镇宇</dc:creator>
  <cp:lastModifiedBy>王 镇宇</cp:lastModifiedBy>
  <cp:revision>134</cp:revision>
  <dcterms:created xsi:type="dcterms:W3CDTF">2018-12-23T08:25:18Z</dcterms:created>
  <dcterms:modified xsi:type="dcterms:W3CDTF">2018-12-29T20:02:23Z</dcterms:modified>
</cp:coreProperties>
</file>