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 Danoj" userId="2e92f193a3dc564e" providerId="LiveId" clId="{6E566D70-42B5-45B0-A0A7-C9E5C67076FC}"/>
    <pc:docChg chg="custSel modSld">
      <pc:chgData name="G Danoj" userId="2e92f193a3dc564e" providerId="LiveId" clId="{6E566D70-42B5-45B0-A0A7-C9E5C67076FC}" dt="2024-07-15T17:54:00.079" v="0" actId="478"/>
      <pc:docMkLst>
        <pc:docMk/>
      </pc:docMkLst>
      <pc:sldChg chg="delSp mod">
        <pc:chgData name="G Danoj" userId="2e92f193a3dc564e" providerId="LiveId" clId="{6E566D70-42B5-45B0-A0A7-C9E5C67076FC}" dt="2024-07-15T17:54:00.079" v="0" actId="478"/>
        <pc:sldMkLst>
          <pc:docMk/>
          <pc:sldMk cId="0" sldId="268"/>
        </pc:sldMkLst>
        <pc:spChg chg="del">
          <ac:chgData name="G Danoj" userId="2e92f193a3dc564e" providerId="LiveId" clId="{6E566D70-42B5-45B0-A0A7-C9E5C67076FC}" dt="2024-07-15T17:54:00.079" v="0" actId="478"/>
          <ac:spMkLst>
            <pc:docMk/>
            <pc:sldMk cId="0" sldId="268"/>
            <ac:spMk id="3" creationId="{D2F327A5-2940-5512-DFF8-0A5A02D4E58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32"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8175D-79C7-4C01-B9AA-DD999812AF21}" type="datetimeFigureOut">
              <a:rPr lang="en-IN" smtClean="0"/>
              <a:t>15-07-2024</a:t>
            </a:fld>
            <a:endParaRPr lang="en-IN"/>
          </a:p>
        </p:txBody>
      </p:sp>
      <p:sp>
        <p:nvSpPr>
          <p:cNvPr id="1048733"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34"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5"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36"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86A5F-424C-4CB8-8FA9-AA2C9632C899}"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Slide Image Placeholder 1"/>
          <p:cNvSpPr>
            <a:spLocks noGrp="1" noRot="1" noChangeAspect="1"/>
          </p:cNvSpPr>
          <p:nvPr>
            <p:ph type="sldImg"/>
          </p:nvPr>
        </p:nvSpPr>
        <p:spPr/>
      </p:sp>
      <p:sp>
        <p:nvSpPr>
          <p:cNvPr id="1048608" name="Notes Placeholder 2"/>
          <p:cNvSpPr>
            <a:spLocks noGrp="1"/>
          </p:cNvSpPr>
          <p:nvPr>
            <p:ph type="body" idx="1"/>
          </p:nvPr>
        </p:nvSpPr>
        <p:spPr/>
        <p:txBody>
          <a:bodyPr/>
          <a:lstStyle/>
          <a:p>
            <a:endParaRPr lang="en-IN" dirty="0"/>
          </a:p>
        </p:txBody>
      </p:sp>
      <p:sp>
        <p:nvSpPr>
          <p:cNvPr id="1048609" name="Slide Number Placeholder 3"/>
          <p:cNvSpPr>
            <a:spLocks noGrp="1"/>
          </p:cNvSpPr>
          <p:nvPr>
            <p:ph type="sldNum" sz="quarter" idx="5"/>
          </p:nvPr>
        </p:nvSpPr>
        <p:spPr/>
        <p:txBody>
          <a:bodyPr/>
          <a:lstStyle/>
          <a:p>
            <a:fld id="{E7F86A5F-424C-4CB8-8FA9-AA2C9632C899}"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21341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834577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752498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43659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13874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810670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479909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240902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20268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209694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314311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FDB883-C30C-422F-A2BF-652773BC1D10}"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62362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FDB883-C30C-422F-A2BF-652773BC1D10}" type="datetimeFigureOut">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01209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945794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214377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118938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641105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FDB883-C30C-422F-A2BF-652773BC1D10}" type="datetimeFigureOut">
              <a:rPr lang="en-IN" smtClean="0"/>
              <a:t>15-07-2024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20490F5-ED19-4308-995A-60E8368DFD2A}" type="slidenum">
              <a:rPr lang="en-IN" smtClean="0"/>
              <a:t>‹#›</a:t>
            </a:fld>
            <a:endParaRPr lang="en-IN"/>
          </a:p>
        </p:txBody>
      </p:sp>
    </p:spTree>
    <p:extLst>
      <p:ext uri="{BB962C8B-B14F-4D97-AF65-F5344CB8AC3E}">
        <p14:creationId xmlns:p14="http://schemas.microsoft.com/office/powerpoint/2010/main" val="4175642358"/>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419309" y="1657522"/>
            <a:ext cx="9905998" cy="1478570"/>
          </a:xfrm>
        </p:spPr>
        <p:txBody>
          <a:bodyPr>
            <a:normAutofit fontScale="90000"/>
          </a:bodyPr>
          <a:lstStyle/>
          <a:p>
            <a:r>
              <a:rPr lang="en-IN" sz="3100" dirty="0">
                <a:solidFill>
                  <a:schemeClr val="tx2"/>
                </a:solidFill>
                <a:latin typeface="Times New Roman" panose="02020603050405020304" pitchFamily="18" charset="0"/>
                <a:cs typeface="Times New Roman" panose="02020603050405020304" pitchFamily="18" charset="0"/>
              </a:rPr>
              <a:t>Name:  G. Danoj</a:t>
            </a:r>
            <a:br>
              <a:rPr lang="en-IN" sz="3100" dirty="0">
                <a:solidFill>
                  <a:schemeClr val="tx2"/>
                </a:solidFill>
                <a:latin typeface="Times New Roman" panose="02020603050405020304" pitchFamily="18" charset="0"/>
                <a:cs typeface="Times New Roman" panose="02020603050405020304" pitchFamily="18" charset="0"/>
              </a:rPr>
            </a:br>
            <a:r>
              <a:rPr lang="en-IN" sz="3100" dirty="0">
                <a:solidFill>
                  <a:schemeClr val="tx2"/>
                </a:solidFill>
                <a:latin typeface="Times New Roman" panose="02020603050405020304" pitchFamily="18" charset="0"/>
                <a:cs typeface="Times New Roman" panose="02020603050405020304" pitchFamily="18" charset="0"/>
              </a:rPr>
              <a:t>HALL TICKET NUMBER:23X45A1203</a:t>
            </a:r>
            <a:br>
              <a:rPr lang="en-IN" sz="3100" dirty="0">
                <a:solidFill>
                  <a:schemeClr val="tx2"/>
                </a:solidFill>
                <a:latin typeface="Times New Roman" panose="02020603050405020304" pitchFamily="18" charset="0"/>
                <a:cs typeface="Times New Roman" panose="02020603050405020304" pitchFamily="18" charset="0"/>
              </a:rPr>
            </a:br>
            <a:r>
              <a:rPr lang="en-IN" sz="3100" dirty="0">
                <a:solidFill>
                  <a:schemeClr val="tx2"/>
                </a:solidFill>
                <a:latin typeface="Times New Roman" panose="02020603050405020304" pitchFamily="18" charset="0"/>
                <a:cs typeface="Times New Roman" panose="02020603050405020304" pitchFamily="18" charset="0"/>
              </a:rPr>
              <a:t>BRANCH: I.T</a:t>
            </a:r>
            <a:br>
              <a:rPr lang="en-IN" sz="3100" dirty="0">
                <a:solidFill>
                  <a:schemeClr val="tx2"/>
                </a:solidFill>
                <a:latin typeface="Times New Roman" panose="02020603050405020304" pitchFamily="18" charset="0"/>
                <a:cs typeface="Times New Roman" panose="02020603050405020304" pitchFamily="18" charset="0"/>
              </a:rPr>
            </a:br>
            <a:r>
              <a:rPr lang="en-IN" sz="3100" dirty="0">
                <a:solidFill>
                  <a:schemeClr val="tx2"/>
                </a:solidFill>
                <a:latin typeface="Times New Roman" panose="02020603050405020304" pitchFamily="18" charset="0"/>
                <a:cs typeface="Times New Roman" panose="02020603050405020304" pitchFamily="18" charset="0"/>
              </a:rPr>
              <a:t>COLLEGE: S.R.K INSTITUTE OF TECHNOLOGY ENIKEPADU, VIJAYAWADA-521108</a:t>
            </a:r>
            <a:br>
              <a:rPr lang="en-IN" dirty="0">
                <a:latin typeface="Times New Roman" panose="02020603050405020304" pitchFamily="18" charset="0"/>
                <a:cs typeface="Times New Roman" panose="02020603050405020304" pitchFamily="18" charset="0"/>
              </a:rPr>
            </a:br>
            <a:br>
              <a:rPr lang="en-IN" dirty="0"/>
            </a:br>
            <a:r>
              <a:rPr lang="en-IN" dirty="0"/>
              <a:t>       </a:t>
            </a:r>
            <a:endParaRPr lang="zh-CN" altLang="en-US" dirty="0"/>
          </a:p>
        </p:txBody>
      </p:sp>
      <p:sp>
        <p:nvSpPr>
          <p:cNvPr id="1048588" name="TextBox 3"/>
          <p:cNvSpPr txBox="1"/>
          <p:nvPr/>
        </p:nvSpPr>
        <p:spPr>
          <a:xfrm>
            <a:off x="419309" y="3796959"/>
            <a:ext cx="827611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EMAIL ID: </a:t>
            </a:r>
            <a:r>
              <a:rPr lang="en-IN" sz="2800" dirty="0" err="1">
                <a:latin typeface="Times New Roman" panose="02020603050405020304" pitchFamily="18" charset="0"/>
                <a:cs typeface="Times New Roman" panose="02020603050405020304" pitchFamily="18" charset="0"/>
              </a:rPr>
              <a:t>gudisevadanoj</a:t>
            </a:r>
            <a:r>
              <a:rPr lang="en-US" sz="2800" dirty="0">
                <a:latin typeface="Times New Roman" panose="02020603050405020304" pitchFamily="18" charset="0"/>
                <a:cs typeface="Times New Roman" panose="02020603050405020304" pitchFamily="18" charset="0"/>
              </a:rPr>
              <a:t>@gmail.com</a:t>
            </a:r>
            <a:endParaRPr lang="zh-CN" altLang="en-US"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F342441-EA26-CDE6-0C10-66016350415E}"/>
              </a:ext>
            </a:extLst>
          </p:cNvPr>
          <p:cNvSpPr txBox="1"/>
          <p:nvPr/>
        </p:nvSpPr>
        <p:spPr>
          <a:xfrm>
            <a:off x="4073642" y="653934"/>
            <a:ext cx="3513013"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STUDENT DETAILS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1048277" y="-964"/>
            <a:ext cx="9906000" cy="948267"/>
          </a:xfrm>
        </p:spPr>
        <p:txBody>
          <a:bodyPr>
            <a:normAutofit/>
          </a:bodyPr>
          <a:lstStyle/>
          <a:p>
            <a:r>
              <a:rPr lang="en-IN" sz="2800" b="1" dirty="0">
                <a:solidFill>
                  <a:schemeClr val="tx2"/>
                </a:solidFill>
                <a:latin typeface="Times New Roman" panose="02020603050405020304" pitchFamily="18" charset="0"/>
                <a:cs typeface="Times New Roman" panose="02020603050405020304" pitchFamily="18" charset="0"/>
              </a:rPr>
              <a:t>Results</a:t>
            </a:r>
          </a:p>
        </p:txBody>
      </p:sp>
      <p:sp>
        <p:nvSpPr>
          <p:cNvPr id="1048629" name="Text Placeholder 2"/>
          <p:cNvSpPr>
            <a:spLocks noGrp="1"/>
          </p:cNvSpPr>
          <p:nvPr>
            <p:ph type="body" idx="1"/>
          </p:nvPr>
        </p:nvSpPr>
        <p:spPr>
          <a:xfrm>
            <a:off x="1048277" y="1456267"/>
            <a:ext cx="4522790" cy="1374776"/>
          </a:xfrm>
        </p:spPr>
        <p:txBody>
          <a:bodyPr>
            <a:normAutofit fontScale="96974"/>
          </a:bodyPr>
          <a:lstStyle/>
          <a:p>
            <a:r>
              <a:rPr lang="en-IN" sz="1800" dirty="0">
                <a:solidFill>
                  <a:schemeClr val="tx1"/>
                </a:solidFill>
                <a:latin typeface="Times New Roman" panose="02020603050405020304" pitchFamily="18" charset="0"/>
                <a:cs typeface="Times New Roman" panose="02020603050405020304" pitchFamily="18" charset="0"/>
              </a:rPr>
              <a:t>Normal image</a:t>
            </a:r>
          </a:p>
          <a:p>
            <a:pPr marL="285750" indent="-285750">
              <a:buFont typeface="Arial" panose="020B0604020202020204" pitchFamily="34" charset="0"/>
              <a:buChar char="•"/>
            </a:pPr>
            <a:r>
              <a:rPr lang="en-US" altLang="en-US" sz="1800" cap="none" dirty="0">
                <a:solidFill>
                  <a:schemeClr val="tx1"/>
                </a:solidFill>
                <a:latin typeface="Times New Roman" panose="02020603050405020304" pitchFamily="18" charset="0"/>
                <a:cs typeface="Times New Roman" panose="02020603050405020304" pitchFamily="18" charset="0"/>
              </a:rPr>
              <a:t>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ownload any sample image from google</a:t>
            </a:r>
          </a:p>
          <a:p>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any other websites.</a:t>
            </a:r>
            <a:endParaRPr lang="en-IN" sz="1800" dirty="0">
              <a:latin typeface="Times New Roman" panose="02020603050405020304" pitchFamily="18" charset="0"/>
              <a:cs typeface="Times New Roman" panose="02020603050405020304" pitchFamily="18" charset="0"/>
            </a:endParaRPr>
          </a:p>
        </p:txBody>
      </p:sp>
      <p:sp>
        <p:nvSpPr>
          <p:cNvPr id="1048630" name="TextBox 6"/>
          <p:cNvSpPr txBox="1"/>
          <p:nvPr/>
        </p:nvSpPr>
        <p:spPr>
          <a:xfrm>
            <a:off x="1141411" y="4819910"/>
            <a:ext cx="4133321"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Above image is normal image.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can choose the image on which we want to do the encryption  </a:t>
            </a:r>
          </a:p>
        </p:txBody>
      </p:sp>
      <p:sp>
        <p:nvSpPr>
          <p:cNvPr id="1048631" name="TextBox 7"/>
          <p:cNvSpPr txBox="1"/>
          <p:nvPr/>
        </p:nvSpPr>
        <p:spPr>
          <a:xfrm>
            <a:off x="6620934" y="1371600"/>
            <a:ext cx="251443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ENCRYPTED IMAGE</a:t>
            </a:r>
          </a:p>
        </p:txBody>
      </p:sp>
      <p:sp>
        <p:nvSpPr>
          <p:cNvPr id="1048632" name="TextBox 8"/>
          <p:cNvSpPr txBox="1"/>
          <p:nvPr/>
        </p:nvSpPr>
        <p:spPr>
          <a:xfrm>
            <a:off x="6400800" y="1958989"/>
            <a:ext cx="3581399"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After hiding the text in the image the image will be became as</a:t>
            </a:r>
          </a:p>
        </p:txBody>
      </p:sp>
      <p:sp>
        <p:nvSpPr>
          <p:cNvPr id="1048633" name="TextBox 11"/>
          <p:cNvSpPr txBox="1"/>
          <p:nvPr/>
        </p:nvSpPr>
        <p:spPr>
          <a:xfrm>
            <a:off x="6764870" y="4819910"/>
            <a:ext cx="3581399"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can see there is no difference in both the normal and encrypted images</a:t>
            </a:r>
          </a:p>
        </p:txBody>
      </p:sp>
      <p:pic>
        <p:nvPicPr>
          <p:cNvPr id="2097158" name="Picture 4"/>
          <p:cNvPicPr>
            <a:picLocks noChangeAspect="1"/>
          </p:cNvPicPr>
          <p:nvPr/>
        </p:nvPicPr>
        <p:blipFill>
          <a:blip r:embed="rId2"/>
          <a:stretch>
            <a:fillRect/>
          </a:stretch>
        </p:blipFill>
        <p:spPr>
          <a:xfrm>
            <a:off x="2434430" y="2806609"/>
            <a:ext cx="1750483" cy="1802768"/>
          </a:xfrm>
          <a:prstGeom prst="rect">
            <a:avLst/>
          </a:prstGeom>
        </p:spPr>
      </p:pic>
      <p:pic>
        <p:nvPicPr>
          <p:cNvPr id="2097159" name="Picture 14"/>
          <p:cNvPicPr>
            <a:picLocks noChangeAspect="1"/>
          </p:cNvPicPr>
          <p:nvPr/>
        </p:nvPicPr>
        <p:blipFill>
          <a:blip r:embed="rId2"/>
          <a:stretch>
            <a:fillRect/>
          </a:stretch>
        </p:blipFill>
        <p:spPr>
          <a:xfrm>
            <a:off x="7316257" y="2806609"/>
            <a:ext cx="1750483" cy="17504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extBox 1"/>
          <p:cNvSpPr txBox="1"/>
          <p:nvPr/>
        </p:nvSpPr>
        <p:spPr>
          <a:xfrm>
            <a:off x="982133" y="1498600"/>
            <a:ext cx="9414934"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can protect our text inside the image by keeping an secure password.</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By entering the password we can get the text hided inside the pic</a:t>
            </a:r>
          </a:p>
        </p:txBody>
      </p:sp>
      <p:sp>
        <p:nvSpPr>
          <p:cNvPr id="1048635" name="TextBox 5"/>
          <p:cNvSpPr txBox="1"/>
          <p:nvPr/>
        </p:nvSpPr>
        <p:spPr>
          <a:xfrm>
            <a:off x="5689600" y="4436070"/>
            <a:ext cx="4778039"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By entering the password we can </a:t>
            </a:r>
          </a:p>
          <a:p>
            <a:r>
              <a:rPr lang="en-IN" dirty="0">
                <a:latin typeface="Times New Roman" panose="02020603050405020304" pitchFamily="18" charset="0"/>
                <a:cs typeface="Times New Roman" panose="02020603050405020304" pitchFamily="18" charset="0"/>
              </a:rPr>
              <a:t>    get the text hided inside the image</a:t>
            </a:r>
          </a:p>
        </p:txBody>
      </p:sp>
      <p:sp>
        <p:nvSpPr>
          <p:cNvPr id="1048636" name="TextBox 2"/>
          <p:cNvSpPr txBox="1"/>
          <p:nvPr/>
        </p:nvSpPr>
        <p:spPr>
          <a:xfrm>
            <a:off x="768602" y="4436070"/>
            <a:ext cx="5158065" cy="120032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above image we can see the secret message</a:t>
            </a:r>
          </a:p>
          <a:p>
            <a:r>
              <a:rPr lang="en-IN" dirty="0">
                <a:latin typeface="Times New Roman" panose="02020603050405020304" pitchFamily="18" charset="0"/>
                <a:cs typeface="Times New Roman" panose="02020603050405020304" pitchFamily="18" charset="0"/>
              </a:rPr>
              <a:t>    (hello everyone….its my steganography project)                     that had to be hided inside the image.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And also a password to protect our text.</a:t>
            </a:r>
          </a:p>
        </p:txBody>
      </p:sp>
      <p:pic>
        <p:nvPicPr>
          <p:cNvPr id="2097160" name="Picture 6"/>
          <p:cNvPicPr>
            <a:picLocks noChangeAspect="1"/>
          </p:cNvPicPr>
          <p:nvPr/>
        </p:nvPicPr>
        <p:blipFill>
          <a:blip r:embed="rId2"/>
          <a:stretch>
            <a:fillRect/>
          </a:stretch>
        </p:blipFill>
        <p:spPr>
          <a:xfrm>
            <a:off x="768602" y="2620464"/>
            <a:ext cx="4589926" cy="994374"/>
          </a:xfrm>
          <a:prstGeom prst="rect">
            <a:avLst/>
          </a:prstGeom>
        </p:spPr>
      </p:pic>
      <p:pic>
        <p:nvPicPr>
          <p:cNvPr id="2097161" name="Picture 8"/>
          <p:cNvPicPr>
            <a:picLocks noChangeAspect="1"/>
          </p:cNvPicPr>
          <p:nvPr/>
        </p:nvPicPr>
        <p:blipFill>
          <a:blip r:embed="rId3"/>
          <a:stretch>
            <a:fillRect/>
          </a:stretch>
        </p:blipFill>
        <p:spPr>
          <a:xfrm>
            <a:off x="5689600" y="2436091"/>
            <a:ext cx="5139187" cy="16059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extBox 1"/>
          <p:cNvSpPr txBox="1"/>
          <p:nvPr/>
        </p:nvSpPr>
        <p:spPr>
          <a:xfrm>
            <a:off x="1355625" y="746984"/>
            <a:ext cx="3863356"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PROJECT LINKS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extBox 1"/>
          <p:cNvSpPr txBox="1"/>
          <p:nvPr/>
        </p:nvSpPr>
        <p:spPr>
          <a:xfrm>
            <a:off x="309639" y="2014583"/>
            <a:ext cx="11408228"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an age where information security is paramount, techniques like steganography play a crucial role in safeguarding</a:t>
            </a:r>
          </a:p>
          <a:p>
            <a:r>
              <a:rPr lang="en-US" dirty="0">
                <a:latin typeface="Times New Roman" panose="02020603050405020304" pitchFamily="18" charset="0"/>
                <a:cs typeface="Times New Roman" panose="02020603050405020304" pitchFamily="18" charset="0"/>
              </a:rPr>
              <a:t>   sensitive data. Steganography is the art and science of concealing information within other non-suspicious data, such</a:t>
            </a:r>
          </a:p>
          <a:p>
            <a:r>
              <a:rPr lang="en-US" dirty="0">
                <a:latin typeface="Times New Roman" panose="02020603050405020304" pitchFamily="18" charset="0"/>
                <a:cs typeface="Times New Roman" panose="02020603050405020304" pitchFamily="18" charset="0"/>
              </a:rPr>
              <a:t>   as images, audio files, or even text, without arousing suspicion. Unlike cryptography, which focuses on encrypting data</a:t>
            </a:r>
          </a:p>
          <a:p>
            <a:r>
              <a:rPr lang="en-US" dirty="0">
                <a:latin typeface="Times New Roman" panose="02020603050405020304" pitchFamily="18" charset="0"/>
                <a:cs typeface="Times New Roman" panose="02020603050405020304" pitchFamily="18" charset="0"/>
              </a:rPr>
              <a:t>   to make it unreadable, steganography aims to hide the existence of the message itself.</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project, we explore the application of steganography specifically in the realm of digital images. The primary</a:t>
            </a:r>
          </a:p>
          <a:p>
            <a:r>
              <a:rPr lang="en-US" dirty="0">
                <a:latin typeface="Times New Roman" panose="02020603050405020304" pitchFamily="18" charset="0"/>
                <a:cs typeface="Times New Roman" panose="02020603050405020304" pitchFamily="18" charset="0"/>
              </a:rPr>
              <a:t>   goal is to embed textual information covertly within an image file, making it imperceptible to the human eye and </a:t>
            </a:r>
          </a:p>
          <a:p>
            <a:r>
              <a:rPr lang="en-US" dirty="0">
                <a:latin typeface="Times New Roman" panose="02020603050405020304" pitchFamily="18" charset="0"/>
                <a:cs typeface="Times New Roman" panose="02020603050405020304" pitchFamily="18" charset="0"/>
              </a:rPr>
              <a:t>   difficult to detect without the appropriate tools. This process involves encoding the text into the pixels of the image in</a:t>
            </a:r>
          </a:p>
          <a:p>
            <a:r>
              <a:rPr lang="en-US" dirty="0">
                <a:latin typeface="Times New Roman" panose="02020603050405020304" pitchFamily="18" charset="0"/>
                <a:cs typeface="Times New Roman" panose="02020603050405020304" pitchFamily="18" charset="0"/>
              </a:rPr>
              <a:t>   such a way that the image appears unchanged to casual inspection but can be decoded to retrieve the hidden message.</a:t>
            </a:r>
          </a:p>
          <a:p>
            <a:endParaRPr lang="en-IN" dirty="0">
              <a:latin typeface="Times New Roman" panose="02020603050405020304" pitchFamily="18" charset="0"/>
              <a:cs typeface="Times New Roman" panose="02020603050405020304" pitchFamily="18" charset="0"/>
            </a:endParaRPr>
          </a:p>
        </p:txBody>
      </p:sp>
      <p:sp>
        <p:nvSpPr>
          <p:cNvPr id="1048593" name="TextBox 2"/>
          <p:cNvSpPr txBox="1"/>
          <p:nvPr/>
        </p:nvSpPr>
        <p:spPr>
          <a:xfrm>
            <a:off x="821268" y="635000"/>
            <a:ext cx="110228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HIDING A TEXT INSIDE AN  IMAGE USING STEGANOGRAPHY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1074471" y="207697"/>
            <a:ext cx="10039879" cy="2730235"/>
          </a:xfrm>
        </p:spPr>
        <p:txBody>
          <a:bodyPr>
            <a:normAutofit/>
          </a:bodyPr>
          <a:lstStyle/>
          <a:p>
            <a:r>
              <a:rPr lang="en-US" sz="3100" b="1" dirty="0">
                <a:solidFill>
                  <a:schemeClr val="tx2"/>
                </a:solidFill>
                <a:latin typeface="Times New Roman" panose="02020603050405020304" pitchFamily="18" charset="0"/>
                <a:cs typeface="Times New Roman" panose="02020603050405020304" pitchFamily="18" charset="0"/>
              </a:rPr>
              <a:t>Agenda for Steganography Project: Hiding Text Inside an Image</a:t>
            </a:r>
            <a:br>
              <a:rPr lang="en-US" b="1"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1048600" name="Text Placeholder 2"/>
          <p:cNvSpPr>
            <a:spLocks noGrp="1"/>
          </p:cNvSpPr>
          <p:nvPr>
            <p:ph type="body" idx="1"/>
          </p:nvPr>
        </p:nvSpPr>
        <p:spPr>
          <a:xfrm>
            <a:off x="1074471" y="2150534"/>
            <a:ext cx="9906000" cy="3970338"/>
          </a:xfrm>
        </p:spPr>
        <p:txBody>
          <a:bodyPr>
            <a:normAutofit/>
          </a:bodyPr>
          <a:lstStyle/>
          <a:p>
            <a:r>
              <a:rPr lang="en-IN" sz="1800" dirty="0">
                <a:solidFill>
                  <a:schemeClr val="tx1">
                    <a:lumMod val="95000"/>
                  </a:schemeClr>
                </a:solidFill>
                <a:latin typeface="Times New Roman" panose="02020603050405020304" pitchFamily="18" charset="0"/>
                <a:cs typeface="Times New Roman" panose="02020603050405020304" pitchFamily="18" charset="0"/>
              </a:rPr>
              <a:t>1.Project overview</a:t>
            </a:r>
          </a:p>
          <a:p>
            <a:r>
              <a:rPr lang="en-IN" sz="1800" dirty="0">
                <a:solidFill>
                  <a:schemeClr val="tx1">
                    <a:lumMod val="95000"/>
                  </a:schemeClr>
                </a:solidFill>
                <a:latin typeface="Times New Roman" panose="02020603050405020304" pitchFamily="18" charset="0"/>
                <a:cs typeface="Times New Roman" panose="02020603050405020304" pitchFamily="18" charset="0"/>
              </a:rPr>
              <a:t>2.Software and tools selection</a:t>
            </a:r>
          </a:p>
          <a:p>
            <a:r>
              <a:rPr lang="en-IN" sz="1800" dirty="0">
                <a:solidFill>
                  <a:schemeClr val="tx1">
                    <a:lumMod val="95000"/>
                  </a:schemeClr>
                </a:solidFill>
                <a:latin typeface="Times New Roman" panose="02020603050405020304" pitchFamily="18" charset="0"/>
                <a:cs typeface="Times New Roman" panose="02020603050405020304" pitchFamily="18" charset="0"/>
              </a:rPr>
              <a:t>3.Who are the end users of this project?</a:t>
            </a:r>
          </a:p>
          <a:p>
            <a:r>
              <a:rPr lang="en-IN" sz="1800" dirty="0">
                <a:solidFill>
                  <a:schemeClr val="tx1">
                    <a:lumMod val="95000"/>
                  </a:schemeClr>
                </a:solidFill>
                <a:latin typeface="Times New Roman" panose="02020603050405020304" pitchFamily="18" charset="0"/>
                <a:cs typeface="Times New Roman" panose="02020603050405020304" pitchFamily="18" charset="0"/>
              </a:rPr>
              <a:t>4.Your solution and its value proposition</a:t>
            </a:r>
          </a:p>
          <a:p>
            <a:r>
              <a:rPr lang="en-IN" sz="1800" dirty="0">
                <a:solidFill>
                  <a:schemeClr val="tx1">
                    <a:lumMod val="95000"/>
                  </a:schemeClr>
                </a:solidFill>
                <a:latin typeface="Times New Roman" panose="02020603050405020304" pitchFamily="18" charset="0"/>
                <a:cs typeface="Times New Roman" panose="02020603050405020304" pitchFamily="18" charset="0"/>
              </a:rPr>
              <a:t>5.How did you customize the project and make it your own</a:t>
            </a:r>
          </a:p>
          <a:p>
            <a:r>
              <a:rPr lang="en-IN" sz="1800" dirty="0">
                <a:solidFill>
                  <a:schemeClr val="tx1">
                    <a:lumMod val="95000"/>
                  </a:schemeClr>
                </a:solidFill>
                <a:latin typeface="Times New Roman" panose="02020603050405020304" pitchFamily="18" charset="0"/>
                <a:cs typeface="Times New Roman" panose="02020603050405020304" pitchFamily="18" charset="0"/>
              </a:rPr>
              <a:t>6.Modelling</a:t>
            </a:r>
          </a:p>
          <a:p>
            <a:r>
              <a:rPr lang="en-IN" sz="1800" dirty="0">
                <a:solidFill>
                  <a:schemeClr val="tx1">
                    <a:lumMod val="95000"/>
                  </a:schemeClr>
                </a:solidFill>
                <a:latin typeface="Times New Roman" panose="02020603050405020304" pitchFamily="18" charset="0"/>
                <a:cs typeface="Times New Roman" panose="02020603050405020304" pitchFamily="18" charset="0"/>
              </a:rPr>
              <a:t>7.Results</a:t>
            </a:r>
          </a:p>
          <a:p>
            <a:r>
              <a:rPr lang="en-IN" sz="1800" dirty="0">
                <a:solidFill>
                  <a:schemeClr val="tx1">
                    <a:lumMod val="95000"/>
                  </a:schemeClr>
                </a:solidFill>
                <a:latin typeface="Times New Roman" panose="02020603050405020304" pitchFamily="18" charset="0"/>
                <a:cs typeface="Times New Roman" panose="02020603050405020304" pitchFamily="18" charset="0"/>
              </a:rPr>
              <a:t>8.links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1143000" y="34597"/>
            <a:ext cx="9906000" cy="1002240"/>
          </a:xfrm>
        </p:spPr>
        <p:txBody>
          <a:bodyPr>
            <a:normAutofit/>
          </a:bodyPr>
          <a:lstStyle/>
          <a:p>
            <a:r>
              <a:rPr lang="en-IN" sz="2800" b="1" dirty="0">
                <a:solidFill>
                  <a:schemeClr val="tx2"/>
                </a:solidFill>
                <a:latin typeface="Times New Roman" panose="02020603050405020304" pitchFamily="18" charset="0"/>
                <a:cs typeface="Times New Roman" panose="02020603050405020304" pitchFamily="18" charset="0"/>
              </a:rPr>
              <a:t>Project overview</a:t>
            </a:r>
          </a:p>
        </p:txBody>
      </p:sp>
      <p:sp>
        <p:nvSpPr>
          <p:cNvPr id="1048602" name="Text Placeholder 2"/>
          <p:cNvSpPr>
            <a:spLocks noGrp="1"/>
          </p:cNvSpPr>
          <p:nvPr>
            <p:ph type="body" idx="1"/>
          </p:nvPr>
        </p:nvSpPr>
        <p:spPr>
          <a:xfrm>
            <a:off x="8356599" y="-2023534"/>
            <a:ext cx="2826277" cy="2023533"/>
          </a:xfrm>
        </p:spPr>
        <p:txBody>
          <a:bodyPr>
            <a:normAutofit/>
          </a:bodyPr>
          <a:lstStyle/>
          <a:p>
            <a:endParaRPr lang="en-IN" dirty="0"/>
          </a:p>
        </p:txBody>
      </p:sp>
      <p:sp>
        <p:nvSpPr>
          <p:cNvPr id="1048603" name="TextBox 3"/>
          <p:cNvSpPr txBox="1"/>
          <p:nvPr/>
        </p:nvSpPr>
        <p:spPr>
          <a:xfrm>
            <a:off x="905934" y="1303867"/>
            <a:ext cx="10498666"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lang="en-IN" dirty="0">
              <a:latin typeface="Times New Roman" panose="02020603050405020304" pitchFamily="18" charset="0"/>
              <a:cs typeface="Times New Roman" panose="02020603050405020304" pitchFamily="18" charset="0"/>
            </a:endParaRPr>
          </a:p>
        </p:txBody>
      </p:sp>
      <p:sp>
        <p:nvSpPr>
          <p:cNvPr id="1048604" name="TextBox 4"/>
          <p:cNvSpPr txBox="1"/>
          <p:nvPr/>
        </p:nvSpPr>
        <p:spPr>
          <a:xfrm>
            <a:off x="905934" y="2391236"/>
            <a:ext cx="4628190" cy="1846659"/>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Key objectives: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Understanding Steganography Fundamentals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Implementing Steganographic Techniques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Developing a Steganographic Tool</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Security and Detection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Applications and Ethical Considerations</a:t>
            </a:r>
          </a:p>
        </p:txBody>
      </p:sp>
      <p:sp>
        <p:nvSpPr>
          <p:cNvPr id="1048605" name="TextBox 5"/>
          <p:cNvSpPr txBox="1"/>
          <p:nvPr/>
        </p:nvSpPr>
        <p:spPr>
          <a:xfrm>
            <a:off x="905934" y="5274733"/>
            <a:ext cx="8321509" cy="1477328"/>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on steganography aims to provide a comprehensive exploration of both the </a:t>
            </a:r>
          </a:p>
          <a:p>
            <a:r>
              <a:rPr lang="en-US" dirty="0">
                <a:latin typeface="Times New Roman" panose="02020603050405020304" pitchFamily="18" charset="0"/>
                <a:cs typeface="Times New Roman" panose="02020603050405020304" pitchFamily="18" charset="0"/>
              </a:rPr>
              <a:t>theoretical foundations and</a:t>
            </a:r>
          </a:p>
          <a:p>
            <a:r>
              <a:rPr lang="en-US" dirty="0">
                <a:latin typeface="Times New Roman" panose="02020603050405020304" pitchFamily="18" charset="0"/>
                <a:cs typeface="Times New Roman" panose="02020603050405020304" pitchFamily="18" charset="0"/>
              </a:rPr>
              <a:t>practical implementations of hiding data within digital media. </a:t>
            </a:r>
          </a:p>
          <a:p>
            <a:endParaRPr lang="en-IN" dirty="0"/>
          </a:p>
        </p:txBody>
      </p:sp>
      <p:sp>
        <p:nvSpPr>
          <p:cNvPr id="1048606" name="TextBox 6"/>
          <p:cNvSpPr txBox="1"/>
          <p:nvPr/>
        </p:nvSpPr>
        <p:spPr>
          <a:xfrm>
            <a:off x="905934" y="4136072"/>
            <a:ext cx="8039445" cy="1477328"/>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Deliverables: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detailed report documenting the project's objectives, methodologies, and findings.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Source code of the steganographic tool developed during the project.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Demonstration videos or screenshots showcasing the tool's functionality.</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1141411" y="547160"/>
            <a:ext cx="9906000" cy="714374"/>
          </a:xfrm>
        </p:spPr>
        <p:txBody>
          <a:bodyPr>
            <a:normAutofit/>
          </a:bodyPr>
          <a:lstStyle/>
          <a:p>
            <a:r>
              <a:rPr lang="en-IN" sz="2800" b="1" dirty="0">
                <a:solidFill>
                  <a:schemeClr val="tx2"/>
                </a:solidFill>
                <a:latin typeface="Times New Roman" panose="02020603050405020304" pitchFamily="18" charset="0"/>
                <a:cs typeface="Times New Roman" panose="02020603050405020304" pitchFamily="18" charset="0"/>
              </a:rPr>
              <a:t>Software and tools selection</a:t>
            </a:r>
          </a:p>
        </p:txBody>
      </p:sp>
      <p:sp>
        <p:nvSpPr>
          <p:cNvPr id="1048611" name="Rectangle 1"/>
          <p:cNvSpPr>
            <a:spLocks noGrp="1" noChangeArrowheads="1"/>
          </p:cNvSpPr>
          <p:nvPr>
            <p:ph type="body" idx="1"/>
          </p:nvPr>
        </p:nvSpPr>
        <p:spPr bwMode="auto">
          <a:xfrm>
            <a:off x="1141411" y="1979402"/>
            <a:ext cx="10523856" cy="11963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Choose programming languages and libraries (Python, OpenCV</a:t>
            </a:r>
            <a:r>
              <a:rPr lang="en-US" altLang="en-US" cap="none" dirty="0">
                <a:solidFill>
                  <a:schemeClr val="tx1"/>
                </a:solidFill>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HashLib</a:t>
            </a:r>
            <a:r>
              <a:rPr kumimoji="0" lang="en-US" altLang="en-US" sz="1800" b="0" i="0" u="none" strike="noStrike" cap="none" normalizeH="0" baseline="0" dirty="0">
                <a:ln>
                  <a:noFill/>
                </a:ln>
                <a:solidFill>
                  <a:schemeClr val="tx1"/>
                </a:solidFill>
                <a:effectLst/>
                <a:latin typeface="Arial" panose="020B0604020202020204" pitchFamily="34" charset="0"/>
              </a:rPr>
              <a:t>) suitable for implementation.</a:t>
            </a: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Install necessary software and tools for development and testing. </a:t>
            </a:r>
          </a:p>
        </p:txBody>
      </p:sp>
      <p:pic>
        <p:nvPicPr>
          <p:cNvPr id="2097155" name="Picture 4"/>
          <p:cNvPicPr>
            <a:picLocks noChangeAspect="1"/>
          </p:cNvPicPr>
          <p:nvPr/>
        </p:nvPicPr>
        <p:blipFill>
          <a:blip r:embed="rId2"/>
          <a:stretch>
            <a:fillRect/>
          </a:stretch>
        </p:blipFill>
        <p:spPr>
          <a:xfrm>
            <a:off x="8646036" y="3177736"/>
            <a:ext cx="2228655" cy="2306086"/>
          </a:xfrm>
          <a:prstGeom prst="ellipse">
            <a:avLst/>
          </a:prstGeom>
          <a:ln>
            <a:noFill/>
          </a:ln>
          <a:effectLst>
            <a:softEdge rad="112500"/>
          </a:effectLst>
        </p:spPr>
      </p:pic>
      <p:pic>
        <p:nvPicPr>
          <p:cNvPr id="2097156" name="Picture 5"/>
          <p:cNvPicPr>
            <a:picLocks noChangeAspect="1"/>
          </p:cNvPicPr>
          <p:nvPr/>
        </p:nvPicPr>
        <p:blipFill>
          <a:blip r:embed="rId3"/>
          <a:stretch>
            <a:fillRect/>
          </a:stretch>
        </p:blipFill>
        <p:spPr>
          <a:xfrm>
            <a:off x="5809312" y="3255167"/>
            <a:ext cx="2228655" cy="2228655"/>
          </a:xfrm>
          <a:prstGeom prst="ellipse">
            <a:avLst/>
          </a:prstGeom>
          <a:ln>
            <a:noFill/>
          </a:ln>
          <a:effectLst>
            <a:softEdge rad="1270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779728" y="584409"/>
            <a:ext cx="10632544" cy="900641"/>
          </a:xfrm>
        </p:spPr>
        <p:txBody>
          <a:bodyPr>
            <a:normAutofit/>
          </a:bodyPr>
          <a:lstStyle/>
          <a:p>
            <a:r>
              <a:rPr lang="en-IN" sz="2800" b="1" dirty="0">
                <a:solidFill>
                  <a:schemeClr val="tx2"/>
                </a:solidFill>
                <a:latin typeface="Times New Roman" panose="02020603050405020304" pitchFamily="18" charset="0"/>
                <a:cs typeface="Times New Roman" panose="02020603050405020304" pitchFamily="18" charset="0"/>
              </a:rPr>
              <a:t>Who are the end users of this project?</a:t>
            </a:r>
          </a:p>
        </p:txBody>
      </p:sp>
      <p:sp>
        <p:nvSpPr>
          <p:cNvPr id="1048613" name="Rectangle 1"/>
          <p:cNvSpPr>
            <a:spLocks noGrp="1" noChangeArrowheads="1"/>
          </p:cNvSpPr>
          <p:nvPr>
            <p:ph type="body" idx="1"/>
          </p:nvPr>
        </p:nvSpPr>
        <p:spPr bwMode="auto">
          <a:xfrm>
            <a:off x="779728" y="2128158"/>
            <a:ext cx="9254457" cy="313932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 Users: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Everyday individuals who use steganography tools to hide sensitive information</a:t>
            </a:r>
          </a:p>
          <a:p>
            <a:pPr marL="0" marR="0" lvl="0" indent="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within digital media (like images, audio files, or videos) for privacy or security reasons.</a:t>
            </a: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Law Enforcement and Intelligence Agencies: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These entities may use steganography detection</a:t>
            </a:r>
          </a:p>
          <a:p>
            <a:pPr marL="0" marR="0" lvl="0" indent="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tools to uncover hidden messages or data during investigations.</a:t>
            </a: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Military Personnel: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Military applications may involve embedding secret messages in images or </a:t>
            </a:r>
          </a:p>
          <a:p>
            <a:pPr marL="0" marR="0" lvl="0" indent="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other media for secure communication.</a:t>
            </a: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Experts: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Cybersecurity professionals might utilize steganography tools to test network</a:t>
            </a:r>
          </a:p>
          <a:p>
            <a:pPr marL="0" marR="0" lvl="0" indent="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defenses or to secure data transmission.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375126" y="211392"/>
            <a:ext cx="9906000" cy="849841"/>
          </a:xfrm>
        </p:spPr>
        <p:txBody>
          <a:bodyPr>
            <a:normAutofit/>
          </a:bodyPr>
          <a:lstStyle/>
          <a:p>
            <a:r>
              <a:rPr lang="en-IN" sz="2800" b="1" dirty="0">
                <a:solidFill>
                  <a:schemeClr val="tx2"/>
                </a:solidFill>
                <a:latin typeface="Times New Roman" panose="02020603050405020304" pitchFamily="18" charset="0"/>
                <a:cs typeface="Times New Roman" panose="02020603050405020304" pitchFamily="18" charset="0"/>
              </a:rPr>
              <a:t>Your solution and its value proposition</a:t>
            </a:r>
          </a:p>
        </p:txBody>
      </p:sp>
      <p:sp>
        <p:nvSpPr>
          <p:cNvPr id="1048615" name="Rectangle 1"/>
          <p:cNvSpPr>
            <a:spLocks noGrp="1" noChangeArrowheads="1"/>
          </p:cNvSpPr>
          <p:nvPr>
            <p:ph type="body" idx="1"/>
          </p:nvPr>
        </p:nvSpPr>
        <p:spPr bwMode="auto">
          <a:xfrm>
            <a:off x="304649" y="1264735"/>
            <a:ext cx="9492722" cy="286232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Steganography Techniques: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Implementation of various steganographic techniques such  as LSB           (Least Significant Bit) embedding in images, hiding text in audio files through frequency manipulation,  or embedding data in the whitespace of text files.</a:t>
            </a:r>
          </a:p>
          <a:p>
            <a:pPr eaLnBrk="0" fontAlgn="base" hangingPunct="0">
              <a:lnSpc>
                <a:spcPct val="100000"/>
              </a:lnSpc>
              <a:spcBef>
                <a:spcPct val="0"/>
              </a:spcBef>
              <a:spcAft>
                <a:spcPct val="0"/>
              </a:spcAft>
              <a:buSzTx/>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Often, steganography is combined with encryption to ensure that the hidden information    remains secure even if discovered.</a:t>
            </a:r>
          </a:p>
          <a:p>
            <a:pPr marL="0" marR="0" lvl="0" indent="0"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Detection and Analysis Tools: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Development of tools to detect steganographic content</a:t>
            </a:r>
            <a:r>
              <a:rPr lang="en-US" altLang="en-US" sz="1800" cap="none"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within media   files, which can involve statistical analysis, anomaly detection, or visual inspection techniques.</a:t>
            </a:r>
          </a:p>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48616" name="TextBox 6"/>
          <p:cNvSpPr txBox="1"/>
          <p:nvPr/>
        </p:nvSpPr>
        <p:spPr>
          <a:xfrm>
            <a:off x="3496733" y="5223933"/>
            <a:ext cx="184731" cy="369332"/>
          </a:xfrm>
          <a:prstGeom prst="rect">
            <a:avLst/>
          </a:prstGeom>
          <a:noFill/>
        </p:spPr>
        <p:txBody>
          <a:bodyPr wrap="none" rtlCol="0">
            <a:spAutoFit/>
          </a:bodyPr>
          <a:lstStyle/>
          <a:p>
            <a:endParaRPr lang="en-IN" dirty="0"/>
          </a:p>
        </p:txBody>
      </p:sp>
      <p:sp>
        <p:nvSpPr>
          <p:cNvPr id="1048617" name="TextBox 8"/>
          <p:cNvSpPr txBox="1"/>
          <p:nvPr/>
        </p:nvSpPr>
        <p:spPr>
          <a:xfrm>
            <a:off x="1358537" y="4458789"/>
            <a:ext cx="2475327" cy="358140"/>
          </a:xfrm>
          <a:prstGeom prst="rect">
            <a:avLst/>
          </a:prstGeom>
          <a:noFill/>
        </p:spPr>
        <p:txBody>
          <a:bodyPr wrap="square" rtlCol="0">
            <a:spAutoFit/>
          </a:bodyPr>
          <a:lstStyle/>
          <a:p>
            <a:endParaRPr lang="en-IN" dirty="0"/>
          </a:p>
        </p:txBody>
      </p:sp>
      <p:sp>
        <p:nvSpPr>
          <p:cNvPr id="1048618" name="Rectangle 2"/>
          <p:cNvSpPr>
            <a:spLocks noChangeArrowheads="1"/>
          </p:cNvSpPr>
          <p:nvPr/>
        </p:nvSpPr>
        <p:spPr bwMode="auto">
          <a:xfrm rot="10800000" flipV="1">
            <a:off x="304649" y="3931271"/>
            <a:ext cx="11436444" cy="258532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p>
          <a:p>
            <a:pPr marR="0" lvl="0" defTabSz="914400" rtl="0" eaLnBrk="0" fontAlgn="base" latinLnBrk="0" hangingPunct="0">
              <a:lnSpc>
                <a:spcPct val="100000"/>
              </a:lnSpc>
              <a:spcBef>
                <a:spcPct val="0"/>
              </a:spcBef>
              <a:spcAft>
                <a:spcPct val="0"/>
              </a:spcAft>
              <a:buClrTx/>
              <a:buSzTx/>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Flexibility and Versatility: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be applied across various digital media types (images, audio,</a:t>
            </a:r>
          </a:p>
          <a:p>
            <a:pPr marL="0" marR="0" lvl="0" indent="0"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video, text), offering flexibility in how information is concealed and transmitted.</a:t>
            </a:r>
          </a:p>
          <a:p>
            <a:pPr marL="0" marR="0" lvl="0" indent="0" defTabSz="914400" rtl="0" eaLnBrk="0" fontAlgn="base" latinLnBrk="0" hangingPunct="0">
              <a:lnSpc>
                <a:spcPct val="10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Forensic Applications: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Tools for detecting steganographic content can aid forensic investigations, </a:t>
            </a:r>
          </a:p>
          <a:p>
            <a:pPr marL="0" marR="0" lvl="0" indent="0"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providing insights into hidden communication or digital manipulation.</a:t>
            </a:r>
          </a:p>
          <a:p>
            <a:pPr marL="0" marR="0" lvl="0" indent="0" defTabSz="914400" rtl="0" eaLnBrk="0" fontAlgn="base" latinLnBrk="0" hangingPunct="0">
              <a:lnSpc>
                <a:spcPct val="10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 and Development: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ongoing research into new techniques and advancements </a:t>
            </a:r>
          </a:p>
          <a:p>
            <a:pPr marL="0" marR="0" lvl="0" indent="0"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steganography, contributing to the field of information security and cryptography.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938285" y="66726"/>
            <a:ext cx="12893124" cy="1154640"/>
          </a:xfrm>
        </p:spPr>
        <p:txBody>
          <a:bodyPr>
            <a:normAutofit/>
          </a:bodyPr>
          <a:lstStyle/>
          <a:p>
            <a:r>
              <a:rPr lang="en-IN" sz="2800" b="1" dirty="0">
                <a:solidFill>
                  <a:schemeClr val="tx2"/>
                </a:solidFill>
                <a:latin typeface="Times New Roman" panose="02020603050405020304" pitchFamily="18" charset="0"/>
                <a:cs typeface="Times New Roman" panose="02020603050405020304" pitchFamily="18" charset="0"/>
              </a:rPr>
              <a:t>How did you customize the project and make it your own</a:t>
            </a:r>
          </a:p>
        </p:txBody>
      </p:sp>
      <p:sp>
        <p:nvSpPr>
          <p:cNvPr id="1048620" name="Text Placeholder 2"/>
          <p:cNvSpPr>
            <a:spLocks noGrp="1"/>
          </p:cNvSpPr>
          <p:nvPr>
            <p:ph type="body" idx="1"/>
          </p:nvPr>
        </p:nvSpPr>
        <p:spPr>
          <a:xfrm>
            <a:off x="938285" y="1926078"/>
            <a:ext cx="9906000" cy="453845"/>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Algorithm selection and modification</a:t>
            </a:r>
            <a:r>
              <a:rPr lang="en-IN" dirty="0">
                <a:latin typeface="Times New Roman" panose="02020603050405020304" pitchFamily="18" charset="0"/>
                <a:cs typeface="Times New Roman" panose="02020603050405020304" pitchFamily="18" charset="0"/>
              </a:rPr>
              <a:t>:</a:t>
            </a:r>
          </a:p>
        </p:txBody>
      </p:sp>
      <p:sp>
        <p:nvSpPr>
          <p:cNvPr id="1048621" name="TextBox 3"/>
          <p:cNvSpPr txBox="1"/>
          <p:nvPr/>
        </p:nvSpPr>
        <p:spPr>
          <a:xfrm>
            <a:off x="838202" y="2634707"/>
            <a:ext cx="10334895"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choice of steganographic algorithm was carefully considered based on its suitability for embedding data within various media types.</a:t>
            </a:r>
          </a:p>
          <a:p>
            <a:r>
              <a:rPr lang="en-US" b="1" dirty="0">
                <a:latin typeface="Times New Roman" panose="02020603050405020304" pitchFamily="18" charset="0"/>
                <a:cs typeface="Times New Roman" panose="02020603050405020304" pitchFamily="18" charset="0"/>
              </a:rPr>
              <a:t>USER INTERFACE DESIGN</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user interface (UI) was customized to ensure ease of use and intuitive interaction.</a:t>
            </a:r>
          </a:p>
          <a:p>
            <a:r>
              <a:rPr lang="en-US" b="1" dirty="0">
                <a:latin typeface="Times New Roman" panose="02020603050405020304" pitchFamily="18" charset="0"/>
                <a:cs typeface="Times New Roman" panose="02020603050405020304" pitchFamily="18" charset="0"/>
              </a:rPr>
              <a:t>INTEGRATION OF ADDITIONAL FEATURES</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Additional functionalities were integrated to extend the utility of the application beyond basic steganographic operations.</a:t>
            </a:r>
          </a:p>
          <a:p>
            <a:r>
              <a:rPr lang="en-US" b="1" dirty="0">
                <a:latin typeface="Times New Roman" panose="02020603050405020304" pitchFamily="18" charset="0"/>
                <a:cs typeface="Times New Roman" panose="02020603050405020304" pitchFamily="18" charset="0"/>
              </a:rPr>
              <a:t>TESTING AND VALIDATION PROCEDURES</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Rigorous testing procedures were customized to validate the accuracy and reliability of the steganographic techniques employed.</a:t>
            </a:r>
          </a:p>
          <a:p>
            <a:r>
              <a:rPr lang="en-US" b="1" dirty="0">
                <a:latin typeface="Times New Roman" panose="02020603050405020304" pitchFamily="18" charset="0"/>
                <a:cs typeface="Times New Roman" panose="02020603050405020304" pitchFamily="18" charset="0"/>
              </a:rPr>
              <a:t>DOCUMENTATION AND REPORTING</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Detailed documentation was customized to provide comprehensive insights into the project’s development process.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447948" y="575385"/>
            <a:ext cx="10364451" cy="1596177"/>
          </a:xfrm>
        </p:spPr>
        <p:txBody>
          <a:bodyPr>
            <a:normAutofit/>
          </a:bodyPr>
          <a:lstStyle/>
          <a:p>
            <a:r>
              <a:rPr lang="en-IN" sz="2800" b="1" dirty="0">
                <a:solidFill>
                  <a:schemeClr val="tx2"/>
                </a:solidFill>
                <a:latin typeface="Times New Roman" panose="02020603050405020304" pitchFamily="18" charset="0"/>
                <a:cs typeface="Times New Roman" panose="02020603050405020304" pitchFamily="18" charset="0"/>
              </a:rPr>
              <a:t>MODELLING</a:t>
            </a:r>
          </a:p>
        </p:txBody>
      </p:sp>
      <p:sp>
        <p:nvSpPr>
          <p:cNvPr id="1048627" name="TextBox 2"/>
          <p:cNvSpPr txBox="1"/>
          <p:nvPr/>
        </p:nvSpPr>
        <p:spPr>
          <a:xfrm>
            <a:off x="374085" y="1853828"/>
            <a:ext cx="11700639" cy="286232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Data Model: This involves defining how data will be represented and manipulated within the steganography</a:t>
            </a:r>
          </a:p>
          <a:p>
            <a:r>
              <a:rPr lang="en-US" dirty="0">
                <a:latin typeface="Times New Roman" panose="02020603050405020304" pitchFamily="18" charset="0"/>
                <a:cs typeface="Times New Roman" panose="02020603050405020304" pitchFamily="18" charset="0"/>
              </a:rPr>
              <a:t> system. It includes decisions on data formats (text, binary, etc.), encoding schemes, and how data will be structured</a:t>
            </a:r>
          </a:p>
          <a:p>
            <a:r>
              <a:rPr lang="en-US" dirty="0">
                <a:latin typeface="Times New Roman" panose="02020603050405020304" pitchFamily="18" charset="0"/>
                <a:cs typeface="Times New Roman" panose="02020603050405020304" pitchFamily="18" charset="0"/>
              </a:rPr>
              <a:t> for embedding and extraction.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Embedding Model: This specifies the technique or algorithm used to embed hidden data into a cover media</a:t>
            </a:r>
          </a:p>
          <a:p>
            <a:r>
              <a:rPr lang="en-US" dirty="0">
                <a:latin typeface="Times New Roman" panose="02020603050405020304" pitchFamily="18" charset="0"/>
                <a:cs typeface="Times New Roman" panose="02020603050405020304" pitchFamily="18" charset="0"/>
              </a:rPr>
              <a:t> (such as an image or audio file). Modeling here involves determining how to modify the carrier file to embed the </a:t>
            </a:r>
          </a:p>
          <a:p>
            <a:r>
              <a:rPr lang="en-US" dirty="0">
                <a:latin typeface="Times New Roman" panose="02020603050405020304" pitchFamily="18" charset="0"/>
                <a:cs typeface="Times New Roman" panose="02020603050405020304" pitchFamily="18" charset="0"/>
              </a:rPr>
              <a:t>hidden information while minimizing perceptible changes and maintaining cover media integrity.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Extraction Model: This defines the method for extracting hidden data from the carrier media. Modeling the extraction</a:t>
            </a:r>
          </a:p>
          <a:p>
            <a:r>
              <a:rPr lang="en-US" dirty="0">
                <a:latin typeface="Times New Roman" panose="02020603050405020304" pitchFamily="18" charset="0"/>
                <a:cs typeface="Times New Roman" panose="02020603050405020304" pitchFamily="18" charset="0"/>
              </a:rPr>
              <a:t> process ensures that the embedded information can be accurately retrieved, even after potential alterations to the carrier file.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36</TotalTime>
  <Words>1125</Words>
  <Application>Microsoft Office PowerPoint</Application>
  <PresentationFormat>Widescreen</PresentationFormat>
  <Paragraphs>110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Times New Roman</vt:lpstr>
      <vt:lpstr>Wingdings</vt:lpstr>
      <vt:lpstr>Wingdings 3</vt:lpstr>
      <vt:lpstr>Ion</vt:lpstr>
      <vt:lpstr>Name:  G. Danoj HALL TICKET NUMBER:23X45A1203 BRANCH: I.T COLLEGE: S.R.K INSTITUTE OF TECHNOLOGY ENIKEPADU, VIJAYAWADA-521108         </vt:lpstr>
      <vt:lpstr>PowerPoint Presentation</vt:lpstr>
      <vt:lpstr>Agenda for Steganography Project: Hiding Text Inside an Image  </vt:lpstr>
      <vt:lpstr>Project overview</vt:lpstr>
      <vt:lpstr>Software and tools selection</vt:lpstr>
      <vt:lpstr>Who are the end users of this project?</vt:lpstr>
      <vt:lpstr>Your solution and its value proposition</vt:lpstr>
      <vt:lpstr>How did you customize the project and make it your own</vt:lpstr>
      <vt:lpstr>MODELLING</vt:lpstr>
      <vt:lpstr>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jyothika pallavi</dc:creator>
  <cp:lastModifiedBy>G Danoj</cp:lastModifiedBy>
  <cp:revision>5</cp:revision>
  <dcterms:created xsi:type="dcterms:W3CDTF">2024-06-30T19:49:23Z</dcterms:created>
  <dcterms:modified xsi:type="dcterms:W3CDTF">2024-07-15T17:54:10Z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10da139199d84c47b9195b584100bc63</vt:lpwstr>
  </property>
</Properties>
</file>