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7" r:id="rId9"/>
    <p:sldId id="266"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48C"/>
    <a:srgbClr val="A9D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041E-D03B-A343-4D29-5C4F84467E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2F76C-7A96-BE10-942C-85336C9CE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43FD6-00B5-FCF1-E3F9-06B4F67CD4DB}"/>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5C778420-2B81-3D26-A637-79492CB72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75FB3-E85E-BBF3-9FB1-459871AD6E4C}"/>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409333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26E2-A526-F170-0F3E-0C7CE83C1D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24E24-2409-D600-0AD7-CD214575E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C6A8E-8220-575B-D258-E1B12F93A395}"/>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3C149AA7-2850-C48A-ED97-56BD4B957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4809-5CF3-E2FF-2A99-AF8F86F0532D}"/>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66844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F5CE5-01D4-FBB9-4889-9E8D88A6F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B4EBD-EF6D-DA3E-F49D-7E5BEF71C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36D58-7F29-623A-0CE7-5F2FDB9C2170}"/>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4B8AA50D-47EF-9468-45EF-10CB68955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8376C-6CB4-CE14-305A-6397D6F0195E}"/>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315892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AE02-0B06-A697-D310-50C1DDEB0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60A8F-8597-AFB9-8AFC-0C9DC3060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A0772-7B42-2D41-DF02-193A7DB2A317}"/>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2F852B98-20E8-D96A-C5B6-DFFC2829D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D57F-34FF-BCE8-1529-8A824C08E1A3}"/>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70684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0F41-3280-1DC5-6FBE-DE314657A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A74CBB-1E2F-0515-1872-9A97EE4D3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0A4A8-49F9-76B1-4D80-7FF9533C7330}"/>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80C6E853-86D4-E2BB-2E3F-D19749F81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5FE-2808-8A0A-C480-5C7739589F55}"/>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63365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E1D8-EE2A-90BB-7ADD-C5F464340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F66F7C-E5A0-98ED-A13C-0B23E3168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5009E-F38C-BE88-7380-BAF3D8954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5287C4-4B26-E8DE-8316-B3FF51FDB5C0}"/>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6" name="Footer Placeholder 5">
            <a:extLst>
              <a:ext uri="{FF2B5EF4-FFF2-40B4-BE49-F238E27FC236}">
                <a16:creationId xmlns:a16="http://schemas.microsoft.com/office/drawing/2014/main" id="{F801830D-EBB2-9008-37A6-A22F76458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D6B8EF-EA6D-314A-D805-B32F222ADF23}"/>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149364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7E67-2E4F-A4B8-BD63-7B09731D33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ECE4EB-514E-6F9D-4CCD-0C15E04CE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C0075C-B28A-F9BF-72B3-5DF3B631C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826966-EF88-5F2A-A906-7252216CE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44944-0BA2-4530-0822-21587E398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5BE29-6DB0-9487-923F-FDB761C577AB}"/>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8" name="Footer Placeholder 7">
            <a:extLst>
              <a:ext uri="{FF2B5EF4-FFF2-40B4-BE49-F238E27FC236}">
                <a16:creationId xmlns:a16="http://schemas.microsoft.com/office/drawing/2014/main" id="{0638FE70-C38A-6A18-6A9D-C14231E975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0BAEE-EA30-46A8-486C-6E5937DD2FCB}"/>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400026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4C14-FA30-D0B1-4E9A-A09105CE1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D4469-9D47-9858-8DC5-9AAF571EF83F}"/>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4" name="Footer Placeholder 3">
            <a:extLst>
              <a:ext uri="{FF2B5EF4-FFF2-40B4-BE49-F238E27FC236}">
                <a16:creationId xmlns:a16="http://schemas.microsoft.com/office/drawing/2014/main" id="{C14AEAE3-0CD8-AE1B-DBFC-40B001486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7826C4-D000-2EA6-FC12-211721F8D122}"/>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245552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8F1E9-BB29-912F-0245-651FEF53FA05}"/>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3" name="Footer Placeholder 2">
            <a:extLst>
              <a:ext uri="{FF2B5EF4-FFF2-40B4-BE49-F238E27FC236}">
                <a16:creationId xmlns:a16="http://schemas.microsoft.com/office/drawing/2014/main" id="{4AFE9F0B-ECD3-EE2E-FFD2-21E528D509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AB260-E8DA-F29F-68F4-3514A148433A}"/>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333207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DD40-4403-0889-3A56-5D92557E0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82E19A-3DE2-B514-818A-A707B02E5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959CCE-B9F3-01EF-BCF7-994FC6FA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7BF5D-246B-0DA0-2F96-0E38EAE53B54}"/>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6" name="Footer Placeholder 5">
            <a:extLst>
              <a:ext uri="{FF2B5EF4-FFF2-40B4-BE49-F238E27FC236}">
                <a16:creationId xmlns:a16="http://schemas.microsoft.com/office/drawing/2014/main" id="{29D975AC-A6E9-475E-69AA-3F7220D14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A1DE8-5BD6-372B-36B7-F8A9D72D8BD3}"/>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18324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D270-4E84-DE8D-A6F5-B6DE597A4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4275E-D10B-11F2-ACD6-F8BE4D9D8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622A6A-806B-8F29-CE1E-0A849D7D8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77D1B-F03A-5A0F-13FC-E12AFDF69C09}"/>
              </a:ext>
            </a:extLst>
          </p:cNvPr>
          <p:cNvSpPr>
            <a:spLocks noGrp="1"/>
          </p:cNvSpPr>
          <p:nvPr>
            <p:ph type="dt" sz="half" idx="10"/>
          </p:nvPr>
        </p:nvSpPr>
        <p:spPr/>
        <p:txBody>
          <a:bodyPr/>
          <a:lstStyle/>
          <a:p>
            <a:fld id="{C2219F75-6DCB-4A36-A28E-1187907D21AC}" type="datetimeFigureOut">
              <a:rPr lang="en-US" smtClean="0"/>
              <a:t>5/7/2024</a:t>
            </a:fld>
            <a:endParaRPr lang="en-US"/>
          </a:p>
        </p:txBody>
      </p:sp>
      <p:sp>
        <p:nvSpPr>
          <p:cNvPr id="6" name="Footer Placeholder 5">
            <a:extLst>
              <a:ext uri="{FF2B5EF4-FFF2-40B4-BE49-F238E27FC236}">
                <a16:creationId xmlns:a16="http://schemas.microsoft.com/office/drawing/2014/main" id="{629A55F3-21D3-B715-664A-4DC772271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80F19-934D-662B-1D4A-4C92340DB845}"/>
              </a:ext>
            </a:extLst>
          </p:cNvPr>
          <p:cNvSpPr>
            <a:spLocks noGrp="1"/>
          </p:cNvSpPr>
          <p:nvPr>
            <p:ph type="sldNum" sz="quarter" idx="12"/>
          </p:nvPr>
        </p:nvSpPr>
        <p:spPr/>
        <p:txBody>
          <a:bodyPr/>
          <a:lstStyle/>
          <a:p>
            <a:fld id="{9DA5E131-2FD0-4905-89F7-A8F627FEA024}" type="slidenum">
              <a:rPr lang="en-US" smtClean="0"/>
              <a:t>‹#›</a:t>
            </a:fld>
            <a:endParaRPr lang="en-US"/>
          </a:p>
        </p:txBody>
      </p:sp>
    </p:spTree>
    <p:extLst>
      <p:ext uri="{BB962C8B-B14F-4D97-AF65-F5344CB8AC3E}">
        <p14:creationId xmlns:p14="http://schemas.microsoft.com/office/powerpoint/2010/main" val="367484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CBE0B-F961-44CB-1AC2-ED6CE1382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A81CE-84D4-5B84-4416-713F20D83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6F6F6-4B65-D106-015F-0513761B2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19F75-6DCB-4A36-A28E-1187907D21AC}" type="datetimeFigureOut">
              <a:rPr lang="en-US" smtClean="0"/>
              <a:t>5/7/2024</a:t>
            </a:fld>
            <a:endParaRPr lang="en-US"/>
          </a:p>
        </p:txBody>
      </p:sp>
      <p:sp>
        <p:nvSpPr>
          <p:cNvPr id="5" name="Footer Placeholder 4">
            <a:extLst>
              <a:ext uri="{FF2B5EF4-FFF2-40B4-BE49-F238E27FC236}">
                <a16:creationId xmlns:a16="http://schemas.microsoft.com/office/drawing/2014/main" id="{95CA020E-EBDE-F646-2C82-F1A36164D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E32CC-EA09-E267-829A-6373DB02A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5E131-2FD0-4905-89F7-A8F627FEA024}" type="slidenum">
              <a:rPr lang="en-US" smtClean="0"/>
              <a:t>‹#›</a:t>
            </a:fld>
            <a:endParaRPr lang="en-US"/>
          </a:p>
        </p:txBody>
      </p:sp>
    </p:spTree>
    <p:extLst>
      <p:ext uri="{BB962C8B-B14F-4D97-AF65-F5344CB8AC3E}">
        <p14:creationId xmlns:p14="http://schemas.microsoft.com/office/powerpoint/2010/main" val="44829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iagnosingmentalhealth.streamlit.app/"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507F3-5B7C-EC95-DA7D-BC44270C0300}"/>
              </a:ext>
            </a:extLst>
          </p:cNvPr>
          <p:cNvSpPr txBox="1"/>
          <p:nvPr/>
        </p:nvSpPr>
        <p:spPr>
          <a:xfrm>
            <a:off x="2405270" y="318051"/>
            <a:ext cx="3279913" cy="400110"/>
          </a:xfrm>
          <a:prstGeom prst="rect">
            <a:avLst/>
          </a:prstGeom>
          <a:noFill/>
        </p:spPr>
        <p:txBody>
          <a:bodyPr wrap="square" rtlCol="0">
            <a:spAutoFit/>
          </a:bodyPr>
          <a:lstStyle/>
          <a:p>
            <a:r>
              <a:rPr lang="en-US" sz="2000" b="1" dirty="0"/>
              <a:t>Problem Statement:</a:t>
            </a:r>
            <a:endParaRPr lang="en-US" b="1" dirty="0"/>
          </a:p>
        </p:txBody>
      </p:sp>
      <p:sp>
        <p:nvSpPr>
          <p:cNvPr id="3" name="TextBox 2">
            <a:extLst>
              <a:ext uri="{FF2B5EF4-FFF2-40B4-BE49-F238E27FC236}">
                <a16:creationId xmlns:a16="http://schemas.microsoft.com/office/drawing/2014/main" id="{E2851799-71DC-B05D-C0EE-A807AF33ECF7}"/>
              </a:ext>
            </a:extLst>
          </p:cNvPr>
          <p:cNvSpPr txBox="1"/>
          <p:nvPr/>
        </p:nvSpPr>
        <p:spPr>
          <a:xfrm>
            <a:off x="2792894" y="864704"/>
            <a:ext cx="7832035" cy="646331"/>
          </a:xfrm>
          <a:prstGeom prst="rect">
            <a:avLst/>
          </a:prstGeom>
          <a:noFill/>
        </p:spPr>
        <p:txBody>
          <a:bodyPr wrap="square" rtlCol="0">
            <a:spAutoFit/>
          </a:bodyPr>
          <a:lstStyle/>
          <a:p>
            <a:r>
              <a:rPr lang="en-US" dirty="0"/>
              <a:t>To diagnose patients into Normal, Depressive, Bipolar Type-2, and Bipolar Type-1 Individuals.</a:t>
            </a:r>
          </a:p>
        </p:txBody>
      </p:sp>
      <p:sp>
        <p:nvSpPr>
          <p:cNvPr id="4" name="TextBox 3">
            <a:extLst>
              <a:ext uri="{FF2B5EF4-FFF2-40B4-BE49-F238E27FC236}">
                <a16:creationId xmlns:a16="http://schemas.microsoft.com/office/drawing/2014/main" id="{F00213CC-839E-34BA-DE6D-20029B61863B}"/>
              </a:ext>
            </a:extLst>
          </p:cNvPr>
          <p:cNvSpPr txBox="1"/>
          <p:nvPr/>
        </p:nvSpPr>
        <p:spPr>
          <a:xfrm>
            <a:off x="2405270" y="2949183"/>
            <a:ext cx="7543800" cy="400110"/>
          </a:xfrm>
          <a:prstGeom prst="rect">
            <a:avLst/>
          </a:prstGeom>
          <a:noFill/>
        </p:spPr>
        <p:txBody>
          <a:bodyPr wrap="square" rtlCol="0">
            <a:spAutoFit/>
          </a:bodyPr>
          <a:lstStyle/>
          <a:p>
            <a:pPr algn="ctr"/>
            <a:r>
              <a:rPr lang="en-US" sz="2000" b="1" dirty="0"/>
              <a:t>Methodology:</a:t>
            </a:r>
          </a:p>
        </p:txBody>
      </p:sp>
      <p:sp>
        <p:nvSpPr>
          <p:cNvPr id="5" name="TextBox 4">
            <a:extLst>
              <a:ext uri="{FF2B5EF4-FFF2-40B4-BE49-F238E27FC236}">
                <a16:creationId xmlns:a16="http://schemas.microsoft.com/office/drawing/2014/main" id="{AF2D552E-C83E-F7FA-5B21-119CA8256D9C}"/>
              </a:ext>
            </a:extLst>
          </p:cNvPr>
          <p:cNvSpPr txBox="1"/>
          <p:nvPr/>
        </p:nvSpPr>
        <p:spPr>
          <a:xfrm>
            <a:off x="695739" y="2964572"/>
            <a:ext cx="2554357" cy="369332"/>
          </a:xfrm>
          <a:prstGeom prst="rect">
            <a:avLst/>
          </a:prstGeom>
          <a:noFill/>
        </p:spPr>
        <p:txBody>
          <a:bodyPr wrap="square" rtlCol="0">
            <a:spAutoFit/>
          </a:bodyPr>
          <a:lstStyle/>
          <a:p>
            <a:r>
              <a:rPr lang="en-US" dirty="0"/>
              <a:t> </a:t>
            </a:r>
          </a:p>
        </p:txBody>
      </p:sp>
      <p:sp>
        <p:nvSpPr>
          <p:cNvPr id="6" name="TextBox 5">
            <a:extLst>
              <a:ext uri="{FF2B5EF4-FFF2-40B4-BE49-F238E27FC236}">
                <a16:creationId xmlns:a16="http://schemas.microsoft.com/office/drawing/2014/main" id="{4C409514-5C07-2E39-4805-D9B90F2C6E1E}"/>
              </a:ext>
            </a:extLst>
          </p:cNvPr>
          <p:cNvSpPr txBox="1"/>
          <p:nvPr/>
        </p:nvSpPr>
        <p:spPr>
          <a:xfrm>
            <a:off x="2405270" y="3737761"/>
            <a:ext cx="397565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Data Collection</a:t>
            </a:r>
          </a:p>
          <a:p>
            <a:endParaRPr lang="en-US" dirty="0"/>
          </a:p>
          <a:p>
            <a:pPr marL="285750" indent="-285750">
              <a:buFont typeface="Wingdings" panose="05000000000000000000" pitchFamily="2" charset="2"/>
              <a:buChar char="Ø"/>
            </a:pPr>
            <a:r>
              <a:rPr lang="en-US" dirty="0"/>
              <a:t>Data Preparation</a:t>
            </a:r>
          </a:p>
          <a:p>
            <a:endParaRPr lang="en-US" dirty="0"/>
          </a:p>
          <a:p>
            <a:pPr marL="285750" indent="-285750">
              <a:buFont typeface="Wingdings" panose="05000000000000000000" pitchFamily="2" charset="2"/>
              <a:buChar char="Ø"/>
            </a:pPr>
            <a:r>
              <a:rPr lang="en-US" dirty="0"/>
              <a:t>Exploratory Data Analysis(EDA)</a:t>
            </a:r>
          </a:p>
          <a:p>
            <a:endParaRPr lang="en-US" dirty="0"/>
          </a:p>
          <a:p>
            <a:pPr marL="285750" indent="-285750">
              <a:buFont typeface="Wingdings" panose="05000000000000000000" pitchFamily="2" charset="2"/>
              <a:buChar char="Ø"/>
            </a:pPr>
            <a:r>
              <a:rPr lang="en-US" dirty="0"/>
              <a:t>Data Preprocessing</a:t>
            </a:r>
          </a:p>
        </p:txBody>
      </p:sp>
      <p:sp>
        <p:nvSpPr>
          <p:cNvPr id="7" name="TextBox 6">
            <a:extLst>
              <a:ext uri="{FF2B5EF4-FFF2-40B4-BE49-F238E27FC236}">
                <a16:creationId xmlns:a16="http://schemas.microsoft.com/office/drawing/2014/main" id="{18FECDFC-87E3-2CBD-3DE7-D887BA5C5459}"/>
              </a:ext>
            </a:extLst>
          </p:cNvPr>
          <p:cNvSpPr txBox="1"/>
          <p:nvPr/>
        </p:nvSpPr>
        <p:spPr>
          <a:xfrm>
            <a:off x="6380922" y="3737760"/>
            <a:ext cx="390607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Model Training</a:t>
            </a:r>
          </a:p>
          <a:p>
            <a:pPr marL="742950" lvl="1" indent="-285750">
              <a:buFont typeface="Arial" panose="020B0604020202020204" pitchFamily="34" charset="0"/>
              <a:buChar char="•"/>
            </a:pPr>
            <a:r>
              <a:rPr lang="en-US" dirty="0"/>
              <a:t>Base Model Formulation</a:t>
            </a:r>
          </a:p>
          <a:p>
            <a:pPr marL="742950" lvl="1" indent="-285750">
              <a:buFont typeface="Arial" panose="020B0604020202020204" pitchFamily="34" charset="0"/>
              <a:buChar char="•"/>
            </a:pPr>
            <a:r>
              <a:rPr lang="en-US" dirty="0"/>
              <a:t>Other Models Formulation</a:t>
            </a:r>
          </a:p>
          <a:p>
            <a:pPr marL="742950" lvl="1" indent="-285750">
              <a:buFont typeface="Arial" panose="020B0604020202020204" pitchFamily="34" charset="0"/>
              <a:buChar char="•"/>
            </a:pPr>
            <a:r>
              <a:rPr lang="en-US" dirty="0"/>
              <a:t>Models Comparison</a:t>
            </a:r>
          </a:p>
          <a:p>
            <a:pPr lvl="1"/>
            <a:endParaRPr lang="en-US" dirty="0"/>
          </a:p>
          <a:p>
            <a:pPr marL="285750" indent="-285750">
              <a:buFont typeface="Wingdings" panose="05000000000000000000" pitchFamily="2" charset="2"/>
              <a:buChar char="Ø"/>
            </a:pPr>
            <a:r>
              <a:rPr lang="en-US" dirty="0"/>
              <a:t>Model Deployment</a:t>
            </a:r>
          </a:p>
          <a:p>
            <a:endParaRPr lang="en-US" dirty="0"/>
          </a:p>
        </p:txBody>
      </p:sp>
    </p:spTree>
    <p:extLst>
      <p:ext uri="{BB962C8B-B14F-4D97-AF65-F5344CB8AC3E}">
        <p14:creationId xmlns:p14="http://schemas.microsoft.com/office/powerpoint/2010/main" val="11343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D9C6D-2617-5630-213A-6A2F3FF2F39E}"/>
              </a:ext>
            </a:extLst>
          </p:cNvPr>
          <p:cNvSpPr txBox="1"/>
          <p:nvPr/>
        </p:nvSpPr>
        <p:spPr>
          <a:xfrm>
            <a:off x="6150749" y="2002854"/>
            <a:ext cx="4124739" cy="400110"/>
          </a:xfrm>
          <a:prstGeom prst="rect">
            <a:avLst/>
          </a:prstGeom>
          <a:noFill/>
        </p:spPr>
        <p:txBody>
          <a:bodyPr wrap="square" rtlCol="0">
            <a:spAutoFit/>
          </a:bodyPr>
          <a:lstStyle/>
          <a:p>
            <a:pPr algn="ctr"/>
            <a:r>
              <a:rPr lang="en-US" sz="2000" b="1" dirty="0"/>
              <a:t>Confusion Matrix</a:t>
            </a:r>
          </a:p>
        </p:txBody>
      </p:sp>
      <p:pic>
        <p:nvPicPr>
          <p:cNvPr id="5" name="Picture 4">
            <a:extLst>
              <a:ext uri="{FF2B5EF4-FFF2-40B4-BE49-F238E27FC236}">
                <a16:creationId xmlns:a16="http://schemas.microsoft.com/office/drawing/2014/main" id="{ACA2683F-199E-E59B-9FA2-CD488A1B9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49" y="2524540"/>
            <a:ext cx="3859864" cy="3001618"/>
          </a:xfrm>
          <a:prstGeom prst="rect">
            <a:avLst/>
          </a:prstGeom>
          <a:ln>
            <a:solidFill>
              <a:schemeClr val="tx1"/>
            </a:solidFill>
          </a:ln>
        </p:spPr>
      </p:pic>
      <p:pic>
        <p:nvPicPr>
          <p:cNvPr id="7" name="Picture 6">
            <a:extLst>
              <a:ext uri="{FF2B5EF4-FFF2-40B4-BE49-F238E27FC236}">
                <a16:creationId xmlns:a16="http://schemas.microsoft.com/office/drawing/2014/main" id="{C8D58CB5-74F1-D173-8B13-88C02C8EA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187" y="2524539"/>
            <a:ext cx="3859864" cy="3001618"/>
          </a:xfrm>
          <a:prstGeom prst="rect">
            <a:avLst/>
          </a:prstGeom>
          <a:ln>
            <a:solidFill>
              <a:schemeClr val="tx1"/>
            </a:solidFill>
          </a:ln>
        </p:spPr>
      </p:pic>
      <p:sp>
        <p:nvSpPr>
          <p:cNvPr id="8" name="TextBox 7">
            <a:extLst>
              <a:ext uri="{FF2B5EF4-FFF2-40B4-BE49-F238E27FC236}">
                <a16:creationId xmlns:a16="http://schemas.microsoft.com/office/drawing/2014/main" id="{97091665-7067-52DE-54F1-58E56E470A08}"/>
              </a:ext>
            </a:extLst>
          </p:cNvPr>
          <p:cNvSpPr txBox="1"/>
          <p:nvPr/>
        </p:nvSpPr>
        <p:spPr>
          <a:xfrm>
            <a:off x="536713" y="477078"/>
            <a:ext cx="1967948" cy="400110"/>
          </a:xfrm>
          <a:prstGeom prst="rect">
            <a:avLst/>
          </a:prstGeom>
          <a:noFill/>
        </p:spPr>
        <p:txBody>
          <a:bodyPr wrap="square" rtlCol="0">
            <a:spAutoFit/>
          </a:bodyPr>
          <a:lstStyle/>
          <a:p>
            <a:r>
              <a:rPr lang="en-US" sz="2000" b="1" dirty="0"/>
              <a:t>Result</a:t>
            </a:r>
          </a:p>
        </p:txBody>
      </p:sp>
      <p:sp>
        <p:nvSpPr>
          <p:cNvPr id="9" name="TextBox 8">
            <a:extLst>
              <a:ext uri="{FF2B5EF4-FFF2-40B4-BE49-F238E27FC236}">
                <a16:creationId xmlns:a16="http://schemas.microsoft.com/office/drawing/2014/main" id="{8ECA40B7-9F06-C1C2-6E84-0915060C4333}"/>
              </a:ext>
            </a:extLst>
          </p:cNvPr>
          <p:cNvSpPr txBox="1"/>
          <p:nvPr/>
        </p:nvSpPr>
        <p:spPr>
          <a:xfrm>
            <a:off x="1784075" y="2002854"/>
            <a:ext cx="4124739" cy="400110"/>
          </a:xfrm>
          <a:prstGeom prst="rect">
            <a:avLst/>
          </a:prstGeom>
          <a:noFill/>
        </p:spPr>
        <p:txBody>
          <a:bodyPr wrap="square" rtlCol="0">
            <a:spAutoFit/>
          </a:bodyPr>
          <a:lstStyle/>
          <a:p>
            <a:pPr algn="ctr"/>
            <a:r>
              <a:rPr lang="en-US" sz="2000" b="1" dirty="0"/>
              <a:t>Scores</a:t>
            </a:r>
          </a:p>
        </p:txBody>
      </p:sp>
    </p:spTree>
    <p:extLst>
      <p:ext uri="{BB962C8B-B14F-4D97-AF65-F5344CB8AC3E}">
        <p14:creationId xmlns:p14="http://schemas.microsoft.com/office/powerpoint/2010/main" val="332122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88235" y="357809"/>
            <a:ext cx="3240156" cy="400110"/>
          </a:xfrm>
          <a:prstGeom prst="rect">
            <a:avLst/>
          </a:prstGeom>
          <a:noFill/>
        </p:spPr>
        <p:txBody>
          <a:bodyPr wrap="square" rtlCol="0">
            <a:spAutoFit/>
          </a:bodyPr>
          <a:lstStyle/>
          <a:p>
            <a:r>
              <a:rPr lang="en-US" sz="2000" b="1" dirty="0"/>
              <a:t>Random Forest Regressor</a:t>
            </a:r>
          </a:p>
        </p:txBody>
      </p:sp>
      <p:sp>
        <p:nvSpPr>
          <p:cNvPr id="4" name="TextBox 3">
            <a:extLst>
              <a:ext uri="{FF2B5EF4-FFF2-40B4-BE49-F238E27FC236}">
                <a16:creationId xmlns:a16="http://schemas.microsoft.com/office/drawing/2014/main" id="{D5F57132-940C-A89E-0431-B2B65D310450}"/>
              </a:ext>
            </a:extLst>
          </p:cNvPr>
          <p:cNvSpPr txBox="1"/>
          <p:nvPr/>
        </p:nvSpPr>
        <p:spPr>
          <a:xfrm>
            <a:off x="549136" y="4191867"/>
            <a:ext cx="6072809" cy="2308324"/>
          </a:xfrm>
          <a:prstGeom prst="rect">
            <a:avLst/>
          </a:prstGeom>
          <a:noFill/>
        </p:spPr>
        <p:txBody>
          <a:bodyPr wrap="square" rtlCol="0">
            <a:spAutoFit/>
          </a:bodyPr>
          <a:lstStyle/>
          <a:p>
            <a:r>
              <a:rPr lang="en-US" dirty="0"/>
              <a:t>Random forest is a machine learning algorithm used for both classification and regression tasks. It builds multiple decision trees during training and combines their predictions through a process of averaging or voting to improve accuracy and reduce overfitting. Each tree in the forest is trained on a random subset of the training data and features, making the algorithm robust and effective for various types of data and predictive tasks.</a:t>
            </a:r>
          </a:p>
        </p:txBody>
      </p:sp>
      <p:pic>
        <p:nvPicPr>
          <p:cNvPr id="6" name="Picture 5">
            <a:extLst>
              <a:ext uri="{FF2B5EF4-FFF2-40B4-BE49-F238E27FC236}">
                <a16:creationId xmlns:a16="http://schemas.microsoft.com/office/drawing/2014/main" id="{B5EEB1ED-80F9-B747-AB59-3E3A0D013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570" y="1232551"/>
            <a:ext cx="4010438" cy="2673626"/>
          </a:xfrm>
          <a:prstGeom prst="rect">
            <a:avLst/>
          </a:prstGeom>
          <a:ln>
            <a:solidFill>
              <a:schemeClr val="tx1"/>
            </a:solidFill>
          </a:ln>
        </p:spPr>
      </p:pic>
    </p:spTree>
    <p:extLst>
      <p:ext uri="{BB962C8B-B14F-4D97-AF65-F5344CB8AC3E}">
        <p14:creationId xmlns:p14="http://schemas.microsoft.com/office/powerpoint/2010/main" val="219058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96E58-8FF3-27F6-3DB8-867F47881BDD}"/>
              </a:ext>
            </a:extLst>
          </p:cNvPr>
          <p:cNvSpPr txBox="1"/>
          <p:nvPr/>
        </p:nvSpPr>
        <p:spPr>
          <a:xfrm>
            <a:off x="1784074" y="2027582"/>
            <a:ext cx="4124739" cy="400110"/>
          </a:xfrm>
          <a:prstGeom prst="rect">
            <a:avLst/>
          </a:prstGeom>
          <a:noFill/>
        </p:spPr>
        <p:txBody>
          <a:bodyPr wrap="square" rtlCol="0">
            <a:spAutoFit/>
          </a:bodyPr>
          <a:lstStyle/>
          <a:p>
            <a:pPr algn="ctr"/>
            <a:r>
              <a:rPr lang="en-US" sz="2000" b="1" dirty="0"/>
              <a:t>Scores</a:t>
            </a:r>
          </a:p>
        </p:txBody>
      </p:sp>
      <p:sp>
        <p:nvSpPr>
          <p:cNvPr id="3" name="TextBox 2">
            <a:extLst>
              <a:ext uri="{FF2B5EF4-FFF2-40B4-BE49-F238E27FC236}">
                <a16:creationId xmlns:a16="http://schemas.microsoft.com/office/drawing/2014/main" id="{DABD9C6D-2617-5630-213A-6A2F3FF2F39E}"/>
              </a:ext>
            </a:extLst>
          </p:cNvPr>
          <p:cNvSpPr txBox="1"/>
          <p:nvPr/>
        </p:nvSpPr>
        <p:spPr>
          <a:xfrm>
            <a:off x="6150749" y="2027582"/>
            <a:ext cx="4124739" cy="400110"/>
          </a:xfrm>
          <a:prstGeom prst="rect">
            <a:avLst/>
          </a:prstGeom>
          <a:noFill/>
        </p:spPr>
        <p:txBody>
          <a:bodyPr wrap="square" rtlCol="0">
            <a:spAutoFit/>
          </a:bodyPr>
          <a:lstStyle/>
          <a:p>
            <a:pPr algn="ctr"/>
            <a:r>
              <a:rPr lang="en-US" sz="2000" b="1" dirty="0"/>
              <a:t>Confusion Matrix</a:t>
            </a:r>
          </a:p>
        </p:txBody>
      </p:sp>
      <p:pic>
        <p:nvPicPr>
          <p:cNvPr id="6" name="Picture 5">
            <a:extLst>
              <a:ext uri="{FF2B5EF4-FFF2-40B4-BE49-F238E27FC236}">
                <a16:creationId xmlns:a16="http://schemas.microsoft.com/office/drawing/2014/main" id="{20E90EA5-9828-EA4E-65AF-F659557CC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187" y="2524540"/>
            <a:ext cx="3859864" cy="3001618"/>
          </a:xfrm>
          <a:prstGeom prst="rect">
            <a:avLst/>
          </a:prstGeom>
          <a:ln>
            <a:solidFill>
              <a:schemeClr val="tx1"/>
            </a:solidFill>
          </a:ln>
        </p:spPr>
      </p:pic>
      <p:pic>
        <p:nvPicPr>
          <p:cNvPr id="9" name="Picture 8">
            <a:extLst>
              <a:ext uri="{FF2B5EF4-FFF2-40B4-BE49-F238E27FC236}">
                <a16:creationId xmlns:a16="http://schemas.microsoft.com/office/drawing/2014/main" id="{1150AE80-2FC4-3433-2987-D3912BB01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949" y="2524540"/>
            <a:ext cx="3859864" cy="3071193"/>
          </a:xfrm>
          <a:prstGeom prst="rect">
            <a:avLst/>
          </a:prstGeom>
          <a:ln>
            <a:solidFill>
              <a:schemeClr val="tx1"/>
            </a:solidFill>
          </a:ln>
        </p:spPr>
      </p:pic>
      <p:sp>
        <p:nvSpPr>
          <p:cNvPr id="10" name="TextBox 9">
            <a:extLst>
              <a:ext uri="{FF2B5EF4-FFF2-40B4-BE49-F238E27FC236}">
                <a16:creationId xmlns:a16="http://schemas.microsoft.com/office/drawing/2014/main" id="{E96B8F90-6701-53ED-62FD-874866203547}"/>
              </a:ext>
            </a:extLst>
          </p:cNvPr>
          <p:cNvSpPr txBox="1"/>
          <p:nvPr/>
        </p:nvSpPr>
        <p:spPr>
          <a:xfrm>
            <a:off x="536713" y="477078"/>
            <a:ext cx="1967948" cy="400110"/>
          </a:xfrm>
          <a:prstGeom prst="rect">
            <a:avLst/>
          </a:prstGeom>
          <a:noFill/>
        </p:spPr>
        <p:txBody>
          <a:bodyPr wrap="square" rtlCol="0">
            <a:spAutoFit/>
          </a:bodyPr>
          <a:lstStyle/>
          <a:p>
            <a:r>
              <a:rPr lang="en-US" sz="2000" b="1" dirty="0"/>
              <a:t>Result</a:t>
            </a:r>
          </a:p>
        </p:txBody>
      </p:sp>
    </p:spTree>
    <p:extLst>
      <p:ext uri="{BB962C8B-B14F-4D97-AF65-F5344CB8AC3E}">
        <p14:creationId xmlns:p14="http://schemas.microsoft.com/office/powerpoint/2010/main" val="64039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88235" y="357809"/>
            <a:ext cx="3240156" cy="400110"/>
          </a:xfrm>
          <a:prstGeom prst="rect">
            <a:avLst/>
          </a:prstGeom>
          <a:noFill/>
        </p:spPr>
        <p:txBody>
          <a:bodyPr wrap="square" rtlCol="0">
            <a:spAutoFit/>
          </a:bodyPr>
          <a:lstStyle/>
          <a:p>
            <a:r>
              <a:rPr lang="en-US" sz="2000" b="1" dirty="0"/>
              <a:t>Support Vector Classifier</a:t>
            </a:r>
          </a:p>
        </p:txBody>
      </p:sp>
      <p:sp>
        <p:nvSpPr>
          <p:cNvPr id="4" name="TextBox 3">
            <a:extLst>
              <a:ext uri="{FF2B5EF4-FFF2-40B4-BE49-F238E27FC236}">
                <a16:creationId xmlns:a16="http://schemas.microsoft.com/office/drawing/2014/main" id="{D5F57132-940C-A89E-0431-B2B65D310450}"/>
              </a:ext>
            </a:extLst>
          </p:cNvPr>
          <p:cNvSpPr txBox="1"/>
          <p:nvPr/>
        </p:nvSpPr>
        <p:spPr>
          <a:xfrm>
            <a:off x="549136" y="4191867"/>
            <a:ext cx="6072809" cy="2308324"/>
          </a:xfrm>
          <a:prstGeom prst="rect">
            <a:avLst/>
          </a:prstGeom>
          <a:noFill/>
        </p:spPr>
        <p:txBody>
          <a:bodyPr wrap="square" rtlCol="0">
            <a:spAutoFit/>
          </a:bodyPr>
          <a:lstStyle/>
          <a:p>
            <a:r>
              <a:rPr lang="en-US" dirty="0"/>
              <a:t>A Support Vector Classifier (SVC) is a supervised learning algorithm used primarily for classification tasks. It works by finding the optimal hyperplane that best separates the classes in a high-dimensional feature space. SVC aims to maximize the margin between the closest points of different classes, known as support vectors. It's effective for linearly separable as well as non-linearly separable data when used with appropriate kernel functions.</a:t>
            </a:r>
          </a:p>
        </p:txBody>
      </p:sp>
      <p:pic>
        <p:nvPicPr>
          <p:cNvPr id="7" name="Picture 6">
            <a:extLst>
              <a:ext uri="{FF2B5EF4-FFF2-40B4-BE49-F238E27FC236}">
                <a16:creationId xmlns:a16="http://schemas.microsoft.com/office/drawing/2014/main" id="{2067419A-30F8-A61C-AE14-BC1FAB8C2E3B}"/>
              </a:ext>
            </a:extLst>
          </p:cNvPr>
          <p:cNvPicPr>
            <a:picLocks noChangeAspect="1"/>
          </p:cNvPicPr>
          <p:nvPr/>
        </p:nvPicPr>
        <p:blipFill rotWithShape="1">
          <a:blip r:embed="rId3">
            <a:extLst>
              <a:ext uri="{28A0092B-C50C-407E-A947-70E740481C1C}">
                <a14:useLocalDpi xmlns:a14="http://schemas.microsoft.com/office/drawing/2010/main" val="0"/>
              </a:ext>
            </a:extLst>
          </a:blip>
          <a:srcRect r="1205"/>
          <a:stretch/>
        </p:blipFill>
        <p:spPr>
          <a:xfrm>
            <a:off x="1264753" y="1226259"/>
            <a:ext cx="4052682" cy="2673627"/>
          </a:xfrm>
          <a:prstGeom prst="rect">
            <a:avLst/>
          </a:prstGeom>
          <a:ln>
            <a:solidFill>
              <a:schemeClr val="tx1"/>
            </a:solid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462D56-D29F-A78C-8907-EB02A3D82D5A}"/>
                  </a:ext>
                </a:extLst>
              </p:cNvPr>
              <p:cNvSpPr txBox="1"/>
              <p:nvPr/>
            </p:nvSpPr>
            <p:spPr>
              <a:xfrm>
                <a:off x="8524892" y="5905326"/>
                <a:ext cx="2852127"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2060"/>
                          </a:solidFill>
                          <a:latin typeface="Cambria Math" panose="02040503050406030204" pitchFamily="18" charset="0"/>
                        </a:rPr>
                        <m:t>𝒇</m:t>
                      </m:r>
                      <m:d>
                        <m:dPr>
                          <m:ctrlPr>
                            <a:rPr lang="en-US" b="1" i="1" smtClean="0">
                              <a:solidFill>
                                <a:srgbClr val="002060"/>
                              </a:solidFill>
                              <a:latin typeface="Cambria Math" panose="02040503050406030204" pitchFamily="18" charset="0"/>
                            </a:rPr>
                          </m:ctrlPr>
                        </m:dPr>
                        <m:e>
                          <m:r>
                            <a:rPr lang="en-US" b="1" i="1" smtClean="0">
                              <a:solidFill>
                                <a:srgbClr val="002060"/>
                              </a:solidFill>
                              <a:latin typeface="Cambria Math" panose="02040503050406030204" pitchFamily="18" charset="0"/>
                            </a:rPr>
                            <m:t>𝒙</m:t>
                          </m:r>
                        </m:e>
                      </m:d>
                      <m:r>
                        <a:rPr lang="en-US" b="1" i="1" smtClean="0">
                          <a:solidFill>
                            <a:srgbClr val="002060"/>
                          </a:solidFill>
                          <a:latin typeface="Cambria Math" panose="02040503050406030204" pitchFamily="18" charset="0"/>
                        </a:rPr>
                        <m:t>=</m:t>
                      </m:r>
                      <m:d>
                        <m:dPr>
                          <m:begChr m:val="{"/>
                          <m:endChr m:val=""/>
                          <m:ctrlPr>
                            <a:rPr lang="en-US" b="1" i="1" smtClean="0">
                              <a:solidFill>
                                <a:srgbClr val="002060"/>
                              </a:solidFill>
                              <a:latin typeface="Cambria Math" panose="02040503050406030204" pitchFamily="18" charset="0"/>
                            </a:rPr>
                          </m:ctrlPr>
                        </m:dPr>
                        <m:e>
                          <m:eqArr>
                            <m:eqArrPr>
                              <m:ctrlPr>
                                <a:rPr lang="en-US" b="1" i="1" smtClean="0">
                                  <a:solidFill>
                                    <a:srgbClr val="002060"/>
                                  </a:solidFill>
                                  <a:latin typeface="Cambria Math" panose="02040503050406030204" pitchFamily="18" charset="0"/>
                                </a:rPr>
                              </m:ctrlPr>
                            </m:eqArrPr>
                            <m:e>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𝟏</m:t>
                              </m:r>
                              <m:r>
                                <a:rPr lang="en-US" b="1" i="1" smtClean="0">
                                  <a:solidFill>
                                    <a:srgbClr val="002060"/>
                                  </a:solidFill>
                                  <a:latin typeface="Cambria Math" panose="02040503050406030204" pitchFamily="18" charset="0"/>
                                </a:rPr>
                                <m:t>, </m:t>
                              </m:r>
                              <m:r>
                                <a:rPr lang="en-US" b="1" i="1" smtClean="0">
                                  <a:solidFill>
                                    <a:srgbClr val="002060"/>
                                  </a:solidFill>
                                  <a:latin typeface="Cambria Math" panose="02040503050406030204" pitchFamily="18" charset="0"/>
                                </a:rPr>
                                <m:t>𝒊𝒇</m:t>
                              </m:r>
                              <m:r>
                                <a:rPr lang="en-US" b="1" i="1" smtClean="0">
                                  <a:solidFill>
                                    <a:srgbClr val="002060"/>
                                  </a:solidFill>
                                  <a:latin typeface="Cambria Math" panose="02040503050406030204" pitchFamily="18" charset="0"/>
                                </a:rPr>
                                <m:t> </m:t>
                              </m:r>
                              <m:acc>
                                <m:accPr>
                                  <m:chr m:val="⃗"/>
                                  <m:ctrlPr>
                                    <a:rPr lang="en-US" b="1" i="1" smtClean="0">
                                      <a:solidFill>
                                        <a:srgbClr val="002060"/>
                                      </a:solidFill>
                                      <a:latin typeface="Cambria Math" panose="02040503050406030204" pitchFamily="18" charset="0"/>
                                    </a:rPr>
                                  </m:ctrlPr>
                                </m:accPr>
                                <m:e>
                                  <m:r>
                                    <a:rPr lang="en-US" b="1" i="1" smtClean="0">
                                      <a:solidFill>
                                        <a:srgbClr val="002060"/>
                                      </a:solidFill>
                                      <a:latin typeface="Cambria Math" panose="02040503050406030204" pitchFamily="18" charset="0"/>
                                    </a:rPr>
                                    <m:t>𝑿</m:t>
                                  </m:r>
                                </m:e>
                              </m:acc>
                              <m:r>
                                <a:rPr lang="en-US" b="1" i="1" smtClean="0">
                                  <a:solidFill>
                                    <a:srgbClr val="002060"/>
                                  </a:solidFill>
                                  <a:latin typeface="Cambria Math" panose="02040503050406030204" pitchFamily="18" charset="0"/>
                                </a:rPr>
                                <m:t>.</m:t>
                              </m:r>
                              <m:acc>
                                <m:accPr>
                                  <m:chr m:val="⃗"/>
                                  <m:ctrlPr>
                                    <a:rPr lang="en-US" b="1" i="1" smtClean="0">
                                      <a:solidFill>
                                        <a:srgbClr val="002060"/>
                                      </a:solidFill>
                                      <a:latin typeface="Cambria Math" panose="02040503050406030204" pitchFamily="18" charset="0"/>
                                    </a:rPr>
                                  </m:ctrlPr>
                                </m:accPr>
                                <m:e>
                                  <m:r>
                                    <a:rPr lang="en-US" b="1" i="1" smtClean="0">
                                      <a:solidFill>
                                        <a:srgbClr val="002060"/>
                                      </a:solidFill>
                                      <a:latin typeface="Cambria Math" panose="02040503050406030204" pitchFamily="18" charset="0"/>
                                    </a:rPr>
                                    <m:t>𝒘</m:t>
                                  </m:r>
                                </m:e>
                              </m:acc>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𝒃</m:t>
                              </m:r>
                              <m:r>
                                <a:rPr lang="en-US" b="1" i="1" smtClean="0">
                                  <a:solidFill>
                                    <a:srgbClr val="002060"/>
                                  </a:solidFill>
                                  <a:latin typeface="Cambria Math" panose="02040503050406030204" pitchFamily="18" charset="0"/>
                                  <a:ea typeface="Cambria Math" panose="02040503050406030204" pitchFamily="18" charset="0"/>
                                </a:rPr>
                                <m:t>≥</m:t>
                              </m:r>
                              <m:r>
                                <a:rPr lang="en-US" b="1" i="1" smtClean="0">
                                  <a:solidFill>
                                    <a:srgbClr val="002060"/>
                                  </a:solidFill>
                                  <a:latin typeface="Cambria Math" panose="02040503050406030204" pitchFamily="18" charset="0"/>
                                  <a:ea typeface="Cambria Math" panose="02040503050406030204" pitchFamily="18" charset="0"/>
                                </a:rPr>
                                <m:t>𝟎</m:t>
                              </m:r>
                            </m:e>
                            <m:e>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𝟏</m:t>
                              </m:r>
                              <m:r>
                                <a:rPr lang="en-US" b="1" i="1" smtClean="0">
                                  <a:solidFill>
                                    <a:srgbClr val="002060"/>
                                  </a:solidFill>
                                  <a:latin typeface="Cambria Math" panose="02040503050406030204" pitchFamily="18" charset="0"/>
                                </a:rPr>
                                <m:t>, </m:t>
                              </m:r>
                              <m:r>
                                <a:rPr lang="en-US" b="1" i="1" smtClean="0">
                                  <a:solidFill>
                                    <a:srgbClr val="002060"/>
                                  </a:solidFill>
                                  <a:latin typeface="Cambria Math" panose="02040503050406030204" pitchFamily="18" charset="0"/>
                                </a:rPr>
                                <m:t>𝒊𝒇</m:t>
                              </m:r>
                              <m:r>
                                <a:rPr lang="en-US" b="1" i="1" smtClean="0">
                                  <a:solidFill>
                                    <a:srgbClr val="002060"/>
                                  </a:solidFill>
                                  <a:latin typeface="Cambria Math" panose="02040503050406030204" pitchFamily="18" charset="0"/>
                                </a:rPr>
                                <m:t> </m:t>
                              </m:r>
                              <m:acc>
                                <m:accPr>
                                  <m:chr m:val="⃗"/>
                                  <m:ctrlPr>
                                    <a:rPr lang="en-US" b="1" i="1" smtClean="0">
                                      <a:solidFill>
                                        <a:srgbClr val="002060"/>
                                      </a:solidFill>
                                      <a:latin typeface="Cambria Math" panose="02040503050406030204" pitchFamily="18" charset="0"/>
                                    </a:rPr>
                                  </m:ctrlPr>
                                </m:accPr>
                                <m:e>
                                  <m:r>
                                    <a:rPr lang="en-US" b="1" i="1" smtClean="0">
                                      <a:solidFill>
                                        <a:srgbClr val="002060"/>
                                      </a:solidFill>
                                      <a:latin typeface="Cambria Math" panose="02040503050406030204" pitchFamily="18" charset="0"/>
                                    </a:rPr>
                                    <m:t>𝑿</m:t>
                                  </m:r>
                                </m:e>
                              </m:acc>
                              <m:r>
                                <a:rPr lang="en-US" b="1" i="1" smtClean="0">
                                  <a:solidFill>
                                    <a:srgbClr val="002060"/>
                                  </a:solidFill>
                                  <a:latin typeface="Cambria Math" panose="02040503050406030204" pitchFamily="18" charset="0"/>
                                </a:rPr>
                                <m:t>.</m:t>
                              </m:r>
                              <m:acc>
                                <m:accPr>
                                  <m:chr m:val="⃗"/>
                                  <m:ctrlPr>
                                    <a:rPr lang="en-US" b="1" i="1" smtClean="0">
                                      <a:solidFill>
                                        <a:srgbClr val="002060"/>
                                      </a:solidFill>
                                      <a:latin typeface="Cambria Math" panose="02040503050406030204" pitchFamily="18" charset="0"/>
                                    </a:rPr>
                                  </m:ctrlPr>
                                </m:accPr>
                                <m:e>
                                  <m:r>
                                    <a:rPr lang="en-US" b="1" i="1" smtClean="0">
                                      <a:solidFill>
                                        <a:srgbClr val="002060"/>
                                      </a:solidFill>
                                      <a:latin typeface="Cambria Math" panose="02040503050406030204" pitchFamily="18" charset="0"/>
                                    </a:rPr>
                                    <m:t>𝒘</m:t>
                                  </m:r>
                                </m:e>
                              </m:acc>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𝒃</m:t>
                              </m:r>
                              <m:r>
                                <a:rPr lang="en-US" b="1" i="1" smtClean="0">
                                  <a:solidFill>
                                    <a:srgbClr val="002060"/>
                                  </a:solidFill>
                                  <a:latin typeface="Cambria Math" panose="02040503050406030204" pitchFamily="18" charset="0"/>
                                  <a:ea typeface="Cambria Math" panose="02040503050406030204" pitchFamily="18" charset="0"/>
                                </a:rPr>
                                <m:t>&lt;</m:t>
                              </m:r>
                              <m:r>
                                <a:rPr lang="en-US" b="1" i="1" smtClean="0">
                                  <a:solidFill>
                                    <a:srgbClr val="002060"/>
                                  </a:solidFill>
                                  <a:latin typeface="Cambria Math" panose="02040503050406030204" pitchFamily="18" charset="0"/>
                                  <a:ea typeface="Cambria Math" panose="02040503050406030204" pitchFamily="18" charset="0"/>
                                </a:rPr>
                                <m:t>𝟎</m:t>
                              </m:r>
                            </m:e>
                          </m:eqArr>
                        </m:e>
                      </m:d>
                    </m:oMath>
                  </m:oMathPara>
                </a14:m>
                <a:endParaRPr lang="en-US" b="1" dirty="0"/>
              </a:p>
            </p:txBody>
          </p:sp>
        </mc:Choice>
        <mc:Fallback xmlns="">
          <p:sp>
            <p:nvSpPr>
              <p:cNvPr id="9" name="TextBox 8">
                <a:extLst>
                  <a:ext uri="{FF2B5EF4-FFF2-40B4-BE49-F238E27FC236}">
                    <a16:creationId xmlns:a16="http://schemas.microsoft.com/office/drawing/2014/main" id="{6B462D56-D29F-A78C-8907-EB02A3D82D5A}"/>
                  </a:ext>
                </a:extLst>
              </p:cNvPr>
              <p:cNvSpPr txBox="1">
                <a:spLocks noRot="1" noChangeAspect="1" noMove="1" noResize="1" noEditPoints="1" noAdjustHandles="1" noChangeArrowheads="1" noChangeShapeType="1" noTextEdit="1"/>
              </p:cNvSpPr>
              <p:nvPr/>
            </p:nvSpPr>
            <p:spPr>
              <a:xfrm>
                <a:off x="8524892" y="5905326"/>
                <a:ext cx="2852127" cy="71942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469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96E58-8FF3-27F6-3DB8-867F47881BDD}"/>
              </a:ext>
            </a:extLst>
          </p:cNvPr>
          <p:cNvSpPr txBox="1"/>
          <p:nvPr/>
        </p:nvSpPr>
        <p:spPr>
          <a:xfrm>
            <a:off x="1784075" y="2002854"/>
            <a:ext cx="4124739" cy="400110"/>
          </a:xfrm>
          <a:prstGeom prst="rect">
            <a:avLst/>
          </a:prstGeom>
          <a:noFill/>
        </p:spPr>
        <p:txBody>
          <a:bodyPr wrap="square" rtlCol="0">
            <a:spAutoFit/>
          </a:bodyPr>
          <a:lstStyle/>
          <a:p>
            <a:pPr algn="ctr"/>
            <a:r>
              <a:rPr lang="en-US" sz="2000" b="1" dirty="0"/>
              <a:t>Scores</a:t>
            </a:r>
          </a:p>
        </p:txBody>
      </p:sp>
      <p:sp>
        <p:nvSpPr>
          <p:cNvPr id="3" name="TextBox 2">
            <a:extLst>
              <a:ext uri="{FF2B5EF4-FFF2-40B4-BE49-F238E27FC236}">
                <a16:creationId xmlns:a16="http://schemas.microsoft.com/office/drawing/2014/main" id="{DABD9C6D-2617-5630-213A-6A2F3FF2F39E}"/>
              </a:ext>
            </a:extLst>
          </p:cNvPr>
          <p:cNvSpPr txBox="1"/>
          <p:nvPr/>
        </p:nvSpPr>
        <p:spPr>
          <a:xfrm>
            <a:off x="6150748" y="2002854"/>
            <a:ext cx="4124739" cy="400110"/>
          </a:xfrm>
          <a:prstGeom prst="rect">
            <a:avLst/>
          </a:prstGeom>
          <a:noFill/>
        </p:spPr>
        <p:txBody>
          <a:bodyPr wrap="square" rtlCol="0">
            <a:spAutoFit/>
          </a:bodyPr>
          <a:lstStyle/>
          <a:p>
            <a:pPr algn="ctr"/>
            <a:r>
              <a:rPr lang="en-US" sz="2000" b="1" dirty="0"/>
              <a:t>Confusion Matrix</a:t>
            </a:r>
          </a:p>
        </p:txBody>
      </p:sp>
      <p:pic>
        <p:nvPicPr>
          <p:cNvPr id="5" name="Picture 4">
            <a:extLst>
              <a:ext uri="{FF2B5EF4-FFF2-40B4-BE49-F238E27FC236}">
                <a16:creationId xmlns:a16="http://schemas.microsoft.com/office/drawing/2014/main" id="{34262E78-BE9E-C3F0-5E1A-9DC132E56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49" y="2524540"/>
            <a:ext cx="3859865" cy="3071193"/>
          </a:xfrm>
          <a:prstGeom prst="rect">
            <a:avLst/>
          </a:prstGeom>
          <a:ln>
            <a:solidFill>
              <a:schemeClr val="tx1"/>
            </a:solidFill>
          </a:ln>
        </p:spPr>
      </p:pic>
      <p:pic>
        <p:nvPicPr>
          <p:cNvPr id="8" name="Picture 7">
            <a:extLst>
              <a:ext uri="{FF2B5EF4-FFF2-40B4-BE49-F238E27FC236}">
                <a16:creationId xmlns:a16="http://schemas.microsoft.com/office/drawing/2014/main" id="{09D2386D-5CCB-49CD-C564-07E4B74E7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186" y="2524540"/>
            <a:ext cx="3859865" cy="3071192"/>
          </a:xfrm>
          <a:prstGeom prst="rect">
            <a:avLst/>
          </a:prstGeom>
          <a:ln>
            <a:solidFill>
              <a:schemeClr val="tx1"/>
            </a:solidFill>
          </a:ln>
        </p:spPr>
      </p:pic>
      <p:sp>
        <p:nvSpPr>
          <p:cNvPr id="10" name="TextBox 9">
            <a:extLst>
              <a:ext uri="{FF2B5EF4-FFF2-40B4-BE49-F238E27FC236}">
                <a16:creationId xmlns:a16="http://schemas.microsoft.com/office/drawing/2014/main" id="{98570072-F413-9C5E-80E1-B46FDD70717F}"/>
              </a:ext>
            </a:extLst>
          </p:cNvPr>
          <p:cNvSpPr txBox="1"/>
          <p:nvPr/>
        </p:nvSpPr>
        <p:spPr>
          <a:xfrm>
            <a:off x="536713" y="477078"/>
            <a:ext cx="1967948" cy="400110"/>
          </a:xfrm>
          <a:prstGeom prst="rect">
            <a:avLst/>
          </a:prstGeom>
          <a:noFill/>
        </p:spPr>
        <p:txBody>
          <a:bodyPr wrap="square" rtlCol="0">
            <a:spAutoFit/>
          </a:bodyPr>
          <a:lstStyle/>
          <a:p>
            <a:r>
              <a:rPr lang="en-US" sz="2000" b="1" dirty="0"/>
              <a:t>Result</a:t>
            </a:r>
          </a:p>
        </p:txBody>
      </p:sp>
    </p:spTree>
    <p:extLst>
      <p:ext uri="{BB962C8B-B14F-4D97-AF65-F5344CB8AC3E}">
        <p14:creationId xmlns:p14="http://schemas.microsoft.com/office/powerpoint/2010/main" val="7039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88235" y="357809"/>
            <a:ext cx="3240156" cy="400110"/>
          </a:xfrm>
          <a:prstGeom prst="rect">
            <a:avLst/>
          </a:prstGeom>
          <a:noFill/>
        </p:spPr>
        <p:txBody>
          <a:bodyPr wrap="square" rtlCol="0">
            <a:spAutoFit/>
          </a:bodyPr>
          <a:lstStyle/>
          <a:p>
            <a:r>
              <a:rPr lang="en-US" sz="2000" b="1" dirty="0"/>
              <a:t>K Nearest </a:t>
            </a:r>
            <a:r>
              <a:rPr lang="en-US" sz="2000" b="1" dirty="0" err="1"/>
              <a:t>Neighbour</a:t>
            </a:r>
            <a:endParaRPr lang="en-US" sz="2000" b="1" dirty="0"/>
          </a:p>
        </p:txBody>
      </p:sp>
      <p:sp>
        <p:nvSpPr>
          <p:cNvPr id="4" name="TextBox 3">
            <a:extLst>
              <a:ext uri="{FF2B5EF4-FFF2-40B4-BE49-F238E27FC236}">
                <a16:creationId xmlns:a16="http://schemas.microsoft.com/office/drawing/2014/main" id="{D5F57132-940C-A89E-0431-B2B65D310450}"/>
              </a:ext>
            </a:extLst>
          </p:cNvPr>
          <p:cNvSpPr txBox="1"/>
          <p:nvPr/>
        </p:nvSpPr>
        <p:spPr>
          <a:xfrm>
            <a:off x="491986" y="3995678"/>
            <a:ext cx="6072809" cy="2862322"/>
          </a:xfrm>
          <a:prstGeom prst="rect">
            <a:avLst/>
          </a:prstGeom>
          <a:noFill/>
        </p:spPr>
        <p:txBody>
          <a:bodyPr wrap="square" rtlCol="0">
            <a:spAutoFit/>
          </a:bodyPr>
          <a:lstStyle/>
          <a:p>
            <a:r>
              <a:rPr lang="en-US" dirty="0"/>
              <a:t>K Nearest Neighbor (KNN) classifier is a simple and intuitive supervised learning algorithm used for classification tasks. It assigns a class label to an input data point based on the majority class of its k nearest neighbors in the feature space. The choice of k determines the smoothness of the decision boundary: smaller k values lead to more complex boundaries, while larger k values lead to smoother boundaries. KNN is non-parametric and does not require training, making it easy to implement but sensitive to the choice of distance metric and the number of neighbors.</a:t>
            </a:r>
          </a:p>
        </p:txBody>
      </p:sp>
      <p:pic>
        <p:nvPicPr>
          <p:cNvPr id="5" name="Picture 4">
            <a:extLst>
              <a:ext uri="{FF2B5EF4-FFF2-40B4-BE49-F238E27FC236}">
                <a16:creationId xmlns:a16="http://schemas.microsoft.com/office/drawing/2014/main" id="{F1FB70DC-0F60-39D0-B75C-52F645970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093" y="1003325"/>
            <a:ext cx="4052682" cy="2746947"/>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8C6E27-C8D6-64C3-2B00-9F7BD4598D00}"/>
                  </a:ext>
                </a:extLst>
              </p:cNvPr>
              <p:cNvSpPr txBox="1"/>
              <p:nvPr/>
            </p:nvSpPr>
            <p:spPr>
              <a:xfrm>
                <a:off x="8655628" y="5621482"/>
                <a:ext cx="2632930" cy="1077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2060"/>
                          </a:solidFill>
                          <a:latin typeface="Cambria Math" panose="02040503050406030204" pitchFamily="18" charset="0"/>
                        </a:rPr>
                        <m:t>𝒅</m:t>
                      </m:r>
                      <m:d>
                        <m:dPr>
                          <m:ctrlPr>
                            <a:rPr lang="pt-BR" b="1" i="1" smtClean="0">
                              <a:solidFill>
                                <a:srgbClr val="002060"/>
                              </a:solidFill>
                              <a:latin typeface="Cambria Math" panose="02040503050406030204" pitchFamily="18" charset="0"/>
                            </a:rPr>
                          </m:ctrlPr>
                        </m:dPr>
                        <m:e>
                          <m:r>
                            <a:rPr lang="en-US" b="1" i="1" smtClean="0">
                              <a:solidFill>
                                <a:srgbClr val="002060"/>
                              </a:solidFill>
                              <a:latin typeface="Cambria Math" panose="02040503050406030204" pitchFamily="18" charset="0"/>
                            </a:rPr>
                            <m:t>𝒚</m:t>
                          </m:r>
                          <m:r>
                            <a:rPr lang="en-US" b="1" i="1" smtClean="0">
                              <a:solidFill>
                                <a:srgbClr val="002060"/>
                              </a:solidFill>
                              <a:latin typeface="Cambria Math" panose="02040503050406030204" pitchFamily="18" charset="0"/>
                            </a:rPr>
                            <m:t>, </m:t>
                          </m:r>
                          <m:r>
                            <a:rPr lang="en-US" b="1" i="1" smtClean="0">
                              <a:solidFill>
                                <a:srgbClr val="002060"/>
                              </a:solidFill>
                              <a:latin typeface="Cambria Math" panose="02040503050406030204" pitchFamily="18" charset="0"/>
                            </a:rPr>
                            <m:t>𝒚</m:t>
                          </m:r>
                          <m:r>
                            <a:rPr lang="en-US" b="1" i="1" smtClean="0">
                              <a:solidFill>
                                <a:srgbClr val="002060"/>
                              </a:solidFill>
                              <a:latin typeface="Cambria Math" panose="02040503050406030204" pitchFamily="18" charset="0"/>
                            </a:rPr>
                            <m:t>′</m:t>
                          </m:r>
                        </m:e>
                      </m:d>
                      <m:r>
                        <a:rPr lang="pt-BR" b="1" i="1" smtClean="0">
                          <a:solidFill>
                            <a:srgbClr val="002060"/>
                          </a:solidFill>
                          <a:latin typeface="Cambria Math" panose="02040503050406030204" pitchFamily="18" charset="0"/>
                        </a:rPr>
                        <m:t>=</m:t>
                      </m:r>
                      <m:rad>
                        <m:radPr>
                          <m:ctrlPr>
                            <a:rPr lang="pt-BR" b="1" i="1" smtClean="0">
                              <a:solidFill>
                                <a:srgbClr val="002060"/>
                              </a:solidFill>
                              <a:latin typeface="Cambria Math" panose="02040503050406030204" pitchFamily="18" charset="0"/>
                            </a:rPr>
                          </m:ctrlPr>
                        </m:radPr>
                        <m:deg>
                          <m:r>
                            <a:rPr lang="pt-BR" b="1" i="1" smtClean="0">
                              <a:solidFill>
                                <a:srgbClr val="002060"/>
                              </a:solidFill>
                              <a:latin typeface="Cambria Math" panose="02040503050406030204" pitchFamily="18" charset="0"/>
                            </a:rPr>
                            <m:t>𝟐</m:t>
                          </m:r>
                        </m:deg>
                        <m:e>
                          <m:nary>
                            <m:naryPr>
                              <m:chr m:val="∑"/>
                              <m:ctrlPr>
                                <a:rPr lang="pt-BR" b="1" i="1" smtClean="0">
                                  <a:solidFill>
                                    <a:srgbClr val="002060"/>
                                  </a:solidFill>
                                  <a:latin typeface="Cambria Math" panose="02040503050406030204" pitchFamily="18" charset="0"/>
                                </a:rPr>
                              </m:ctrlPr>
                            </m:naryPr>
                            <m:sub>
                              <m:r>
                                <m:rPr>
                                  <m:brk m:alnAt="23"/>
                                </m:rPr>
                                <a:rPr lang="en-US" b="1" i="1" smtClean="0">
                                  <a:solidFill>
                                    <a:srgbClr val="002060"/>
                                  </a:solidFill>
                                  <a:latin typeface="Cambria Math" panose="02040503050406030204" pitchFamily="18" charset="0"/>
                                </a:rPr>
                                <m:t>𝒊</m:t>
                              </m:r>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𝟎</m:t>
                              </m:r>
                            </m:sub>
                            <m:sup>
                              <m:r>
                                <a:rPr lang="en-US" b="1" i="1" smtClean="0">
                                  <a:solidFill>
                                    <a:srgbClr val="002060"/>
                                  </a:solidFill>
                                  <a:latin typeface="Cambria Math" panose="02040503050406030204" pitchFamily="18" charset="0"/>
                                </a:rPr>
                                <m:t>𝒏</m:t>
                              </m:r>
                            </m:sup>
                            <m:e>
                              <m:sSup>
                                <m:sSupPr>
                                  <m:ctrlPr>
                                    <a:rPr lang="pt-BR" b="1" i="1" smtClean="0">
                                      <a:solidFill>
                                        <a:srgbClr val="002060"/>
                                      </a:solidFill>
                                      <a:latin typeface="Cambria Math" panose="02040503050406030204" pitchFamily="18" charset="0"/>
                                    </a:rPr>
                                  </m:ctrlPr>
                                </m:sSupPr>
                                <m:e>
                                  <m:d>
                                    <m:dPr>
                                      <m:ctrlPr>
                                        <a:rPr lang="pt-BR" b="1" i="1" smtClean="0">
                                          <a:solidFill>
                                            <a:srgbClr val="002060"/>
                                          </a:solidFill>
                                          <a:latin typeface="Cambria Math" panose="02040503050406030204" pitchFamily="18" charset="0"/>
                                        </a:rPr>
                                      </m:ctrlPr>
                                    </m:dPr>
                                    <m:e>
                                      <m:r>
                                        <m:rPr>
                                          <m:nor/>
                                        </m:rPr>
                                        <a:rPr lang="en-US" b="1">
                                          <a:solidFill>
                                            <a:srgbClr val="002060"/>
                                          </a:solidFill>
                                        </a:rPr>
                                        <m:t>y</m:t>
                                      </m:r>
                                      <m:r>
                                        <m:rPr>
                                          <m:nor/>
                                        </m:rPr>
                                        <a:rPr lang="en-US" b="1" baseline="-25000">
                                          <a:solidFill>
                                            <a:srgbClr val="002060"/>
                                          </a:solidFill>
                                        </a:rPr>
                                        <m:t>i</m:t>
                                      </m:r>
                                      <m:r>
                                        <m:rPr>
                                          <m:nor/>
                                        </m:rPr>
                                        <a:rPr lang="en-US" b="1">
                                          <a:solidFill>
                                            <a:srgbClr val="002060"/>
                                          </a:solidFill>
                                        </a:rPr>
                                        <m:t> − </m:t>
                                      </m:r>
                                      <m:r>
                                        <m:rPr>
                                          <m:nor/>
                                        </m:rPr>
                                        <a:rPr lang="en-US" b="1">
                                          <a:solidFill>
                                            <a:srgbClr val="002060"/>
                                          </a:solidFill>
                                        </a:rPr>
                                        <m:t>yi</m:t>
                                      </m:r>
                                      <m:r>
                                        <m:rPr>
                                          <m:nor/>
                                        </m:rPr>
                                        <a:rPr lang="en-US" b="1">
                                          <a:solidFill>
                                            <a:srgbClr val="002060"/>
                                          </a:solidFill>
                                        </a:rPr>
                                        <m:t>’ </m:t>
                                      </m:r>
                                    </m:e>
                                  </m:d>
                                </m:e>
                                <m:sup>
                                  <m:r>
                                    <a:rPr lang="en-US" b="1" i="1" smtClean="0">
                                      <a:solidFill>
                                        <a:srgbClr val="002060"/>
                                      </a:solidFill>
                                      <a:latin typeface="Cambria Math" panose="02040503050406030204" pitchFamily="18" charset="0"/>
                                    </a:rPr>
                                    <m:t>𝟐</m:t>
                                  </m:r>
                                </m:sup>
                              </m:sSup>
                            </m:e>
                          </m:nary>
                        </m:e>
                      </m:rad>
                    </m:oMath>
                  </m:oMathPara>
                </a14:m>
                <a:endParaRPr lang="en-US" b="1" dirty="0">
                  <a:solidFill>
                    <a:srgbClr val="002060"/>
                  </a:solidFill>
                </a:endParaRPr>
              </a:p>
            </p:txBody>
          </p:sp>
        </mc:Choice>
        <mc:Fallback xmlns="">
          <p:sp>
            <p:nvSpPr>
              <p:cNvPr id="6" name="TextBox 5">
                <a:extLst>
                  <a:ext uri="{FF2B5EF4-FFF2-40B4-BE49-F238E27FC236}">
                    <a16:creationId xmlns:a16="http://schemas.microsoft.com/office/drawing/2014/main" id="{C58C6E27-C8D6-64C3-2B00-9F7BD4598D00}"/>
                  </a:ext>
                </a:extLst>
              </p:cNvPr>
              <p:cNvSpPr txBox="1">
                <a:spLocks noRot="1" noChangeAspect="1" noMove="1" noResize="1" noEditPoints="1" noAdjustHandles="1" noChangeArrowheads="1" noChangeShapeType="1" noTextEdit="1"/>
              </p:cNvSpPr>
              <p:nvPr/>
            </p:nvSpPr>
            <p:spPr>
              <a:xfrm>
                <a:off x="8655628" y="5621482"/>
                <a:ext cx="2632930" cy="107760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109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96E58-8FF3-27F6-3DB8-867F47881BDD}"/>
              </a:ext>
            </a:extLst>
          </p:cNvPr>
          <p:cNvSpPr txBox="1"/>
          <p:nvPr/>
        </p:nvSpPr>
        <p:spPr>
          <a:xfrm>
            <a:off x="1916512" y="1992915"/>
            <a:ext cx="4124739" cy="400110"/>
          </a:xfrm>
          <a:prstGeom prst="rect">
            <a:avLst/>
          </a:prstGeom>
          <a:noFill/>
        </p:spPr>
        <p:txBody>
          <a:bodyPr wrap="square" rtlCol="0">
            <a:spAutoFit/>
          </a:bodyPr>
          <a:lstStyle/>
          <a:p>
            <a:pPr algn="ctr"/>
            <a:r>
              <a:rPr lang="en-US" sz="2000" b="1" dirty="0"/>
              <a:t>Scores</a:t>
            </a:r>
          </a:p>
        </p:txBody>
      </p:sp>
      <p:sp>
        <p:nvSpPr>
          <p:cNvPr id="3" name="TextBox 2">
            <a:extLst>
              <a:ext uri="{FF2B5EF4-FFF2-40B4-BE49-F238E27FC236}">
                <a16:creationId xmlns:a16="http://schemas.microsoft.com/office/drawing/2014/main" id="{DABD9C6D-2617-5630-213A-6A2F3FF2F39E}"/>
              </a:ext>
            </a:extLst>
          </p:cNvPr>
          <p:cNvSpPr txBox="1"/>
          <p:nvPr/>
        </p:nvSpPr>
        <p:spPr>
          <a:xfrm>
            <a:off x="6198705" y="1992915"/>
            <a:ext cx="4124739" cy="400110"/>
          </a:xfrm>
          <a:prstGeom prst="rect">
            <a:avLst/>
          </a:prstGeom>
          <a:noFill/>
        </p:spPr>
        <p:txBody>
          <a:bodyPr wrap="square" rtlCol="0">
            <a:spAutoFit/>
          </a:bodyPr>
          <a:lstStyle/>
          <a:p>
            <a:pPr algn="ctr"/>
            <a:r>
              <a:rPr lang="en-US" sz="2000" b="1" dirty="0"/>
              <a:t>Confusion Matrix</a:t>
            </a:r>
          </a:p>
        </p:txBody>
      </p:sp>
      <p:pic>
        <p:nvPicPr>
          <p:cNvPr id="6" name="Picture 5">
            <a:extLst>
              <a:ext uri="{FF2B5EF4-FFF2-40B4-BE49-F238E27FC236}">
                <a16:creationId xmlns:a16="http://schemas.microsoft.com/office/drawing/2014/main" id="{43C6721B-0EC4-7CDD-0C58-F3C73F333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50" y="2524540"/>
            <a:ext cx="3859865" cy="3071192"/>
          </a:xfrm>
          <a:prstGeom prst="rect">
            <a:avLst/>
          </a:prstGeom>
          <a:ln>
            <a:solidFill>
              <a:schemeClr val="tx1"/>
            </a:solidFill>
          </a:ln>
        </p:spPr>
      </p:pic>
      <p:pic>
        <p:nvPicPr>
          <p:cNvPr id="9" name="Picture 8">
            <a:extLst>
              <a:ext uri="{FF2B5EF4-FFF2-40B4-BE49-F238E27FC236}">
                <a16:creationId xmlns:a16="http://schemas.microsoft.com/office/drawing/2014/main" id="{7AC9B7FF-65A3-23F3-440C-5C5830301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142" y="2524540"/>
            <a:ext cx="3859866" cy="3071193"/>
          </a:xfrm>
          <a:prstGeom prst="rect">
            <a:avLst/>
          </a:prstGeom>
          <a:ln>
            <a:solidFill>
              <a:schemeClr val="tx1"/>
            </a:solidFill>
          </a:ln>
        </p:spPr>
      </p:pic>
      <p:sp>
        <p:nvSpPr>
          <p:cNvPr id="10" name="TextBox 9">
            <a:extLst>
              <a:ext uri="{FF2B5EF4-FFF2-40B4-BE49-F238E27FC236}">
                <a16:creationId xmlns:a16="http://schemas.microsoft.com/office/drawing/2014/main" id="{177A974F-5C51-A180-1A20-83E2F7506F0B}"/>
              </a:ext>
            </a:extLst>
          </p:cNvPr>
          <p:cNvSpPr txBox="1"/>
          <p:nvPr/>
        </p:nvSpPr>
        <p:spPr>
          <a:xfrm>
            <a:off x="536713" y="477078"/>
            <a:ext cx="1967948" cy="400110"/>
          </a:xfrm>
          <a:prstGeom prst="rect">
            <a:avLst/>
          </a:prstGeom>
          <a:noFill/>
        </p:spPr>
        <p:txBody>
          <a:bodyPr wrap="square" rtlCol="0">
            <a:spAutoFit/>
          </a:bodyPr>
          <a:lstStyle/>
          <a:p>
            <a:r>
              <a:rPr lang="en-US" sz="2000" b="1" dirty="0"/>
              <a:t>Result</a:t>
            </a:r>
          </a:p>
        </p:txBody>
      </p:sp>
    </p:spTree>
    <p:extLst>
      <p:ext uri="{BB962C8B-B14F-4D97-AF65-F5344CB8AC3E}">
        <p14:creationId xmlns:p14="http://schemas.microsoft.com/office/powerpoint/2010/main" val="201012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88235" y="357809"/>
            <a:ext cx="3240156" cy="400110"/>
          </a:xfrm>
          <a:prstGeom prst="rect">
            <a:avLst/>
          </a:prstGeom>
          <a:noFill/>
        </p:spPr>
        <p:txBody>
          <a:bodyPr wrap="square" rtlCol="0">
            <a:spAutoFit/>
          </a:bodyPr>
          <a:lstStyle/>
          <a:p>
            <a:r>
              <a:rPr lang="en-US" sz="2000" b="1" dirty="0"/>
              <a:t>Neural Networks</a:t>
            </a:r>
          </a:p>
        </p:txBody>
      </p:sp>
      <p:sp>
        <p:nvSpPr>
          <p:cNvPr id="4" name="TextBox 3">
            <a:extLst>
              <a:ext uri="{FF2B5EF4-FFF2-40B4-BE49-F238E27FC236}">
                <a16:creationId xmlns:a16="http://schemas.microsoft.com/office/drawing/2014/main" id="{D5F57132-940C-A89E-0431-B2B65D310450}"/>
              </a:ext>
            </a:extLst>
          </p:cNvPr>
          <p:cNvSpPr txBox="1"/>
          <p:nvPr/>
        </p:nvSpPr>
        <p:spPr>
          <a:xfrm>
            <a:off x="412473" y="4098520"/>
            <a:ext cx="6072809" cy="2585323"/>
          </a:xfrm>
          <a:prstGeom prst="rect">
            <a:avLst/>
          </a:prstGeom>
          <a:noFill/>
        </p:spPr>
        <p:txBody>
          <a:bodyPr wrap="square" rtlCol="0">
            <a:spAutoFit/>
          </a:bodyPr>
          <a:lstStyle/>
          <a:p>
            <a:r>
              <a:rPr lang="en-US" dirty="0"/>
              <a:t>A neural network is a computational model inspired by the structure and function of the human brain. It consists of interconnected nodes organized into layers, including input, hidden, and output layers. Each node applies a transformation to its inputs and passes the result to nodes in the next layer. Through a process of forward and backward propagation, neural networks learn to approximate complex functions and patterns in data, making them powerful tools for tasks such as classification, regression, and pattern recognition.</a:t>
            </a:r>
          </a:p>
        </p:txBody>
      </p:sp>
      <p:pic>
        <p:nvPicPr>
          <p:cNvPr id="6" name="Picture 5">
            <a:extLst>
              <a:ext uri="{FF2B5EF4-FFF2-40B4-BE49-F238E27FC236}">
                <a16:creationId xmlns:a16="http://schemas.microsoft.com/office/drawing/2014/main" id="{33E36A74-8AB0-1769-CBD1-83715575B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484" y="1054746"/>
            <a:ext cx="4052682" cy="2746947"/>
          </a:xfrm>
          <a:prstGeom prst="rect">
            <a:avLst/>
          </a:prstGeom>
          <a:ln>
            <a:solidFill>
              <a:schemeClr val="tx1"/>
            </a:solidFill>
          </a:ln>
        </p:spPr>
      </p:pic>
    </p:spTree>
    <p:extLst>
      <p:ext uri="{BB962C8B-B14F-4D97-AF65-F5344CB8AC3E}">
        <p14:creationId xmlns:p14="http://schemas.microsoft.com/office/powerpoint/2010/main" val="162305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D9C6D-2617-5630-213A-6A2F3FF2F39E}"/>
              </a:ext>
            </a:extLst>
          </p:cNvPr>
          <p:cNvSpPr txBox="1"/>
          <p:nvPr/>
        </p:nvSpPr>
        <p:spPr>
          <a:xfrm>
            <a:off x="6189541" y="1992915"/>
            <a:ext cx="4124739" cy="400110"/>
          </a:xfrm>
          <a:prstGeom prst="rect">
            <a:avLst/>
          </a:prstGeom>
          <a:noFill/>
        </p:spPr>
        <p:txBody>
          <a:bodyPr wrap="square" rtlCol="0">
            <a:spAutoFit/>
          </a:bodyPr>
          <a:lstStyle/>
          <a:p>
            <a:pPr algn="ctr"/>
            <a:r>
              <a:rPr lang="en-US" sz="2000" b="1" dirty="0"/>
              <a:t>Confusion Matrix</a:t>
            </a:r>
          </a:p>
        </p:txBody>
      </p:sp>
      <p:pic>
        <p:nvPicPr>
          <p:cNvPr id="5" name="Picture 4">
            <a:extLst>
              <a:ext uri="{FF2B5EF4-FFF2-40B4-BE49-F238E27FC236}">
                <a16:creationId xmlns:a16="http://schemas.microsoft.com/office/drawing/2014/main" id="{0A21A7EB-30FD-C369-829A-EA3CB9C6F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993" y="2524540"/>
            <a:ext cx="3859866" cy="3071192"/>
          </a:xfrm>
          <a:prstGeom prst="rect">
            <a:avLst/>
          </a:prstGeom>
          <a:ln>
            <a:solidFill>
              <a:schemeClr val="tx1"/>
            </a:solidFill>
          </a:ln>
        </p:spPr>
      </p:pic>
      <p:pic>
        <p:nvPicPr>
          <p:cNvPr id="8" name="Picture 7">
            <a:extLst>
              <a:ext uri="{FF2B5EF4-FFF2-40B4-BE49-F238E27FC236}">
                <a16:creationId xmlns:a16="http://schemas.microsoft.com/office/drawing/2014/main" id="{2DC99003-F628-25D4-7D08-CD35F886C4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816" y="2524540"/>
            <a:ext cx="3878191" cy="3071193"/>
          </a:xfrm>
          <a:prstGeom prst="rect">
            <a:avLst/>
          </a:prstGeom>
          <a:ln>
            <a:solidFill>
              <a:schemeClr val="tx1"/>
            </a:solidFill>
          </a:ln>
        </p:spPr>
      </p:pic>
      <p:sp>
        <p:nvSpPr>
          <p:cNvPr id="10" name="TextBox 9">
            <a:extLst>
              <a:ext uri="{FF2B5EF4-FFF2-40B4-BE49-F238E27FC236}">
                <a16:creationId xmlns:a16="http://schemas.microsoft.com/office/drawing/2014/main" id="{505EC9A1-074E-A1BE-93B7-177D7752ABDA}"/>
              </a:ext>
            </a:extLst>
          </p:cNvPr>
          <p:cNvSpPr txBox="1"/>
          <p:nvPr/>
        </p:nvSpPr>
        <p:spPr>
          <a:xfrm>
            <a:off x="536713" y="477078"/>
            <a:ext cx="1967948" cy="400110"/>
          </a:xfrm>
          <a:prstGeom prst="rect">
            <a:avLst/>
          </a:prstGeom>
          <a:noFill/>
        </p:spPr>
        <p:txBody>
          <a:bodyPr wrap="square" rtlCol="0">
            <a:spAutoFit/>
          </a:bodyPr>
          <a:lstStyle/>
          <a:p>
            <a:r>
              <a:rPr lang="en-US" sz="2000" b="1" dirty="0"/>
              <a:t>Result</a:t>
            </a:r>
          </a:p>
        </p:txBody>
      </p:sp>
      <p:sp>
        <p:nvSpPr>
          <p:cNvPr id="11" name="TextBox 10">
            <a:extLst>
              <a:ext uri="{FF2B5EF4-FFF2-40B4-BE49-F238E27FC236}">
                <a16:creationId xmlns:a16="http://schemas.microsoft.com/office/drawing/2014/main" id="{B542E7A7-037C-AF37-710D-3AE27AEAE545}"/>
              </a:ext>
            </a:extLst>
          </p:cNvPr>
          <p:cNvSpPr txBox="1"/>
          <p:nvPr/>
        </p:nvSpPr>
        <p:spPr>
          <a:xfrm>
            <a:off x="1877720" y="1992915"/>
            <a:ext cx="4163531" cy="400110"/>
          </a:xfrm>
          <a:prstGeom prst="rect">
            <a:avLst/>
          </a:prstGeom>
          <a:noFill/>
        </p:spPr>
        <p:txBody>
          <a:bodyPr wrap="square" rtlCol="0">
            <a:spAutoFit/>
          </a:bodyPr>
          <a:lstStyle/>
          <a:p>
            <a:pPr algn="ctr"/>
            <a:r>
              <a:rPr lang="en-US" sz="2000" b="1" dirty="0"/>
              <a:t>Scores</a:t>
            </a:r>
          </a:p>
        </p:txBody>
      </p:sp>
    </p:spTree>
    <p:extLst>
      <p:ext uri="{BB962C8B-B14F-4D97-AF65-F5344CB8AC3E}">
        <p14:creationId xmlns:p14="http://schemas.microsoft.com/office/powerpoint/2010/main" val="56155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98174" y="467140"/>
            <a:ext cx="3240156" cy="400110"/>
          </a:xfrm>
          <a:prstGeom prst="rect">
            <a:avLst/>
          </a:prstGeom>
          <a:noFill/>
        </p:spPr>
        <p:txBody>
          <a:bodyPr wrap="square" rtlCol="0">
            <a:spAutoFit/>
          </a:bodyPr>
          <a:lstStyle/>
          <a:p>
            <a:r>
              <a:rPr lang="en-US" sz="2000" b="1" dirty="0"/>
              <a:t>Models Comparison</a:t>
            </a:r>
          </a:p>
        </p:txBody>
      </p:sp>
      <p:pic>
        <p:nvPicPr>
          <p:cNvPr id="5" name="Picture 4">
            <a:extLst>
              <a:ext uri="{FF2B5EF4-FFF2-40B4-BE49-F238E27FC236}">
                <a16:creationId xmlns:a16="http://schemas.microsoft.com/office/drawing/2014/main" id="{B8266B9E-6CB0-799C-9B0E-03F1F6BF4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59" y="3324164"/>
            <a:ext cx="3294334" cy="2351433"/>
          </a:xfrm>
          <a:prstGeom prst="rect">
            <a:avLst/>
          </a:prstGeom>
        </p:spPr>
      </p:pic>
      <p:sp>
        <p:nvSpPr>
          <p:cNvPr id="7" name="TextBox 6">
            <a:extLst>
              <a:ext uri="{FF2B5EF4-FFF2-40B4-BE49-F238E27FC236}">
                <a16:creationId xmlns:a16="http://schemas.microsoft.com/office/drawing/2014/main" id="{B09CB37F-87BD-E7C1-5AEC-A342A5538FB6}"/>
              </a:ext>
            </a:extLst>
          </p:cNvPr>
          <p:cNvSpPr txBox="1"/>
          <p:nvPr/>
        </p:nvSpPr>
        <p:spPr>
          <a:xfrm>
            <a:off x="695739" y="2812774"/>
            <a:ext cx="3508513" cy="400110"/>
          </a:xfrm>
          <a:prstGeom prst="rect">
            <a:avLst/>
          </a:prstGeom>
          <a:noFill/>
        </p:spPr>
        <p:txBody>
          <a:bodyPr wrap="square" rtlCol="0">
            <a:spAutoFit/>
          </a:bodyPr>
          <a:lstStyle/>
          <a:p>
            <a:pPr algn="ctr"/>
            <a:r>
              <a:rPr lang="en-US" sz="2000" b="1" dirty="0"/>
              <a:t>Accuracy</a:t>
            </a:r>
          </a:p>
        </p:txBody>
      </p:sp>
      <p:pic>
        <p:nvPicPr>
          <p:cNvPr id="9" name="Picture 8">
            <a:extLst>
              <a:ext uri="{FF2B5EF4-FFF2-40B4-BE49-F238E27FC236}">
                <a16:creationId xmlns:a16="http://schemas.microsoft.com/office/drawing/2014/main" id="{CDF56035-5E4A-BBDC-C3D7-4F7B0B60E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609" y="3268523"/>
            <a:ext cx="3294334" cy="2462713"/>
          </a:xfrm>
          <a:prstGeom prst="rect">
            <a:avLst/>
          </a:prstGeom>
        </p:spPr>
      </p:pic>
      <p:sp>
        <p:nvSpPr>
          <p:cNvPr id="10" name="TextBox 9">
            <a:extLst>
              <a:ext uri="{FF2B5EF4-FFF2-40B4-BE49-F238E27FC236}">
                <a16:creationId xmlns:a16="http://schemas.microsoft.com/office/drawing/2014/main" id="{B457F5BE-4576-07A1-66C7-187E436C1A0A}"/>
              </a:ext>
            </a:extLst>
          </p:cNvPr>
          <p:cNvSpPr txBox="1"/>
          <p:nvPr/>
        </p:nvSpPr>
        <p:spPr>
          <a:xfrm>
            <a:off x="7987750" y="2812774"/>
            <a:ext cx="3508513" cy="400110"/>
          </a:xfrm>
          <a:prstGeom prst="rect">
            <a:avLst/>
          </a:prstGeom>
          <a:noFill/>
        </p:spPr>
        <p:txBody>
          <a:bodyPr wrap="square" rtlCol="0">
            <a:spAutoFit/>
          </a:bodyPr>
          <a:lstStyle/>
          <a:p>
            <a:pPr algn="ctr"/>
            <a:r>
              <a:rPr lang="en-US" sz="2000" b="1" dirty="0"/>
              <a:t>Recall</a:t>
            </a:r>
          </a:p>
        </p:txBody>
      </p:sp>
      <p:sp>
        <p:nvSpPr>
          <p:cNvPr id="12" name="TextBox 11">
            <a:extLst>
              <a:ext uri="{FF2B5EF4-FFF2-40B4-BE49-F238E27FC236}">
                <a16:creationId xmlns:a16="http://schemas.microsoft.com/office/drawing/2014/main" id="{6D5212B9-249A-CA65-C341-F1A510606381}"/>
              </a:ext>
            </a:extLst>
          </p:cNvPr>
          <p:cNvSpPr txBox="1"/>
          <p:nvPr/>
        </p:nvSpPr>
        <p:spPr>
          <a:xfrm>
            <a:off x="4341744" y="2812774"/>
            <a:ext cx="3508513" cy="400110"/>
          </a:xfrm>
          <a:prstGeom prst="rect">
            <a:avLst/>
          </a:prstGeom>
          <a:noFill/>
        </p:spPr>
        <p:txBody>
          <a:bodyPr wrap="square" rtlCol="0">
            <a:spAutoFit/>
          </a:bodyPr>
          <a:lstStyle/>
          <a:p>
            <a:pPr algn="ctr"/>
            <a:r>
              <a:rPr lang="en-US" sz="2000" b="1" dirty="0"/>
              <a:t>Decision</a:t>
            </a:r>
          </a:p>
        </p:txBody>
      </p:sp>
      <p:sp>
        <p:nvSpPr>
          <p:cNvPr id="13" name="TextBox 12">
            <a:extLst>
              <a:ext uri="{FF2B5EF4-FFF2-40B4-BE49-F238E27FC236}">
                <a16:creationId xmlns:a16="http://schemas.microsoft.com/office/drawing/2014/main" id="{B4EE6FE6-D283-C556-CADF-374F82CFFCBB}"/>
              </a:ext>
            </a:extLst>
          </p:cNvPr>
          <p:cNvSpPr txBox="1"/>
          <p:nvPr/>
        </p:nvSpPr>
        <p:spPr>
          <a:xfrm>
            <a:off x="4341744" y="3308780"/>
            <a:ext cx="3508513" cy="2585323"/>
          </a:xfrm>
          <a:prstGeom prst="rect">
            <a:avLst/>
          </a:prstGeom>
          <a:noFill/>
        </p:spPr>
        <p:txBody>
          <a:bodyPr wrap="square" rtlCol="0">
            <a:spAutoFit/>
          </a:bodyPr>
          <a:lstStyle/>
          <a:p>
            <a:r>
              <a:rPr lang="en-US" dirty="0"/>
              <a:t>Out of all the models trained, Random Forest Classifier had the best accuracy and recall score. Hence, the Random Forest model is used for model deployment. Apart from the random forest, Logistic Regression and Neural Networks are also used to provide an alternate model for prediction.</a:t>
            </a:r>
          </a:p>
        </p:txBody>
      </p:sp>
    </p:spTree>
    <p:extLst>
      <p:ext uri="{BB962C8B-B14F-4D97-AF65-F5344CB8AC3E}">
        <p14:creationId xmlns:p14="http://schemas.microsoft.com/office/powerpoint/2010/main" val="145520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41BC0-418B-6050-3604-0A77E1891B66}"/>
              </a:ext>
            </a:extLst>
          </p:cNvPr>
          <p:cNvSpPr txBox="1"/>
          <p:nvPr/>
        </p:nvSpPr>
        <p:spPr>
          <a:xfrm>
            <a:off x="2097156" y="1466022"/>
            <a:ext cx="3588026" cy="400110"/>
          </a:xfrm>
          <a:prstGeom prst="rect">
            <a:avLst/>
          </a:prstGeom>
          <a:noFill/>
        </p:spPr>
        <p:txBody>
          <a:bodyPr wrap="square" rtlCol="0">
            <a:spAutoFit/>
          </a:bodyPr>
          <a:lstStyle/>
          <a:p>
            <a:pPr algn="ctr"/>
            <a:r>
              <a:rPr lang="en-US" sz="2000" b="1" dirty="0"/>
              <a:t>Data Collection</a:t>
            </a:r>
          </a:p>
        </p:txBody>
      </p:sp>
      <p:sp>
        <p:nvSpPr>
          <p:cNvPr id="3" name="TextBox 2">
            <a:extLst>
              <a:ext uri="{FF2B5EF4-FFF2-40B4-BE49-F238E27FC236}">
                <a16:creationId xmlns:a16="http://schemas.microsoft.com/office/drawing/2014/main" id="{E01F83EF-2070-55F2-45AA-22659CC73D34}"/>
              </a:ext>
            </a:extLst>
          </p:cNvPr>
          <p:cNvSpPr txBox="1"/>
          <p:nvPr/>
        </p:nvSpPr>
        <p:spPr>
          <a:xfrm>
            <a:off x="6387549" y="1466022"/>
            <a:ext cx="3707295" cy="400110"/>
          </a:xfrm>
          <a:prstGeom prst="rect">
            <a:avLst/>
          </a:prstGeom>
          <a:noFill/>
        </p:spPr>
        <p:txBody>
          <a:bodyPr wrap="square" rtlCol="0">
            <a:spAutoFit/>
          </a:bodyPr>
          <a:lstStyle/>
          <a:p>
            <a:pPr algn="ctr"/>
            <a:r>
              <a:rPr lang="en-US" sz="2000" b="1" dirty="0"/>
              <a:t>Data Preparation</a:t>
            </a:r>
          </a:p>
        </p:txBody>
      </p:sp>
      <p:sp>
        <p:nvSpPr>
          <p:cNvPr id="4" name="TextBox 3">
            <a:extLst>
              <a:ext uri="{FF2B5EF4-FFF2-40B4-BE49-F238E27FC236}">
                <a16:creationId xmlns:a16="http://schemas.microsoft.com/office/drawing/2014/main" id="{8B90FBB2-6A79-BC94-E6C3-137A8B31D000}"/>
              </a:ext>
            </a:extLst>
          </p:cNvPr>
          <p:cNvSpPr txBox="1"/>
          <p:nvPr/>
        </p:nvSpPr>
        <p:spPr>
          <a:xfrm>
            <a:off x="1987825" y="2188145"/>
            <a:ext cx="3588026"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Secondary Data</a:t>
            </a:r>
          </a:p>
          <a:p>
            <a:pPr marL="285750" indent="-285750">
              <a:buFont typeface="Wingdings" panose="05000000000000000000" pitchFamily="2" charset="2"/>
              <a:buChar char="Ø"/>
            </a:pPr>
            <a:r>
              <a:rPr lang="en-US" dirty="0"/>
              <a:t>120 Patients Data</a:t>
            </a:r>
          </a:p>
          <a:p>
            <a:pPr marL="285750" indent="-285750">
              <a:buFont typeface="Wingdings" panose="05000000000000000000" pitchFamily="2" charset="2"/>
              <a:buChar char="Ø"/>
            </a:pPr>
            <a:r>
              <a:rPr lang="en-US" dirty="0"/>
              <a:t>Features</a:t>
            </a:r>
          </a:p>
        </p:txBody>
      </p:sp>
      <p:sp>
        <p:nvSpPr>
          <p:cNvPr id="5" name="TextBox 4">
            <a:extLst>
              <a:ext uri="{FF2B5EF4-FFF2-40B4-BE49-F238E27FC236}">
                <a16:creationId xmlns:a16="http://schemas.microsoft.com/office/drawing/2014/main" id="{7F2008A3-F8EE-6A92-0281-3E24F1F81472}"/>
              </a:ext>
            </a:extLst>
          </p:cNvPr>
          <p:cNvSpPr txBox="1"/>
          <p:nvPr/>
        </p:nvSpPr>
        <p:spPr>
          <a:xfrm>
            <a:off x="1618723" y="3113406"/>
            <a:ext cx="2435086" cy="2585323"/>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t>Sadness</a:t>
            </a:r>
          </a:p>
          <a:p>
            <a:pPr marL="742950" lvl="1" indent="-285750">
              <a:buFont typeface="Arial" panose="020B0604020202020204" pitchFamily="34" charset="0"/>
              <a:buChar char="•"/>
            </a:pPr>
            <a:r>
              <a:rPr lang="en-US" sz="1600" dirty="0" err="1"/>
              <a:t>Exhaustness</a:t>
            </a:r>
            <a:endParaRPr lang="en-US" sz="1600" dirty="0"/>
          </a:p>
          <a:p>
            <a:pPr marL="742950" lvl="1" indent="-285750">
              <a:buFont typeface="Arial" panose="020B0604020202020204" pitchFamily="34" charset="0"/>
              <a:buChar char="•"/>
            </a:pPr>
            <a:r>
              <a:rPr lang="en-US" sz="1600" dirty="0"/>
              <a:t>Euphoric</a:t>
            </a:r>
          </a:p>
          <a:p>
            <a:pPr marL="742950" lvl="1" indent="-285750">
              <a:buFont typeface="Arial" panose="020B0604020202020204" pitchFamily="34" charset="0"/>
              <a:buChar char="•"/>
            </a:pPr>
            <a:r>
              <a:rPr lang="en-US" sz="1600" dirty="0"/>
              <a:t>Sleep Disorder</a:t>
            </a:r>
          </a:p>
          <a:p>
            <a:pPr marL="742950" lvl="1" indent="-285750">
              <a:buFont typeface="Arial" panose="020B0604020202020204" pitchFamily="34" charset="0"/>
              <a:buChar char="•"/>
            </a:pPr>
            <a:r>
              <a:rPr lang="en-US" sz="1600" dirty="0"/>
              <a:t>Mood Swings</a:t>
            </a:r>
          </a:p>
          <a:p>
            <a:pPr marL="742950" lvl="1" indent="-285750">
              <a:buFont typeface="Arial" panose="020B0604020202020204" pitchFamily="34" charset="0"/>
              <a:buChar char="•"/>
            </a:pPr>
            <a:r>
              <a:rPr lang="en-US" sz="1600" dirty="0"/>
              <a:t>Suicidal Thoughts</a:t>
            </a:r>
          </a:p>
          <a:p>
            <a:pPr marL="742950" lvl="1" indent="-285750">
              <a:buFont typeface="Arial" panose="020B0604020202020204" pitchFamily="34" charset="0"/>
              <a:buChar char="•"/>
            </a:pPr>
            <a:r>
              <a:rPr lang="en-US" sz="1600" dirty="0"/>
              <a:t>Anorexia</a:t>
            </a:r>
          </a:p>
          <a:p>
            <a:pPr marL="742950" lvl="1" indent="-285750">
              <a:buFont typeface="Arial" panose="020B0604020202020204" pitchFamily="34" charset="0"/>
              <a:buChar char="•"/>
            </a:pPr>
            <a:r>
              <a:rPr lang="en-US" sz="1600" dirty="0"/>
              <a:t>Anxiety</a:t>
            </a:r>
          </a:p>
          <a:p>
            <a:pPr marL="742950" lvl="1" indent="-285750">
              <a:buFont typeface="Arial" panose="020B0604020202020204" pitchFamily="34" charset="0"/>
              <a:buChar char="•"/>
            </a:pPr>
            <a:r>
              <a:rPr lang="en-US" sz="1600" dirty="0"/>
              <a:t>Try Explaining</a:t>
            </a:r>
          </a:p>
          <a:p>
            <a:endParaRPr lang="en-US" dirty="0"/>
          </a:p>
        </p:txBody>
      </p:sp>
      <p:sp>
        <p:nvSpPr>
          <p:cNvPr id="6" name="TextBox 5">
            <a:extLst>
              <a:ext uri="{FF2B5EF4-FFF2-40B4-BE49-F238E27FC236}">
                <a16:creationId xmlns:a16="http://schemas.microsoft.com/office/drawing/2014/main" id="{B4567C92-0122-5307-DAE7-59C389C5192F}"/>
              </a:ext>
            </a:extLst>
          </p:cNvPr>
          <p:cNvSpPr txBox="1"/>
          <p:nvPr/>
        </p:nvSpPr>
        <p:spPr>
          <a:xfrm>
            <a:off x="3891169" y="3110144"/>
            <a:ext cx="243508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Nervous Breakdown</a:t>
            </a:r>
          </a:p>
          <a:p>
            <a:pPr marL="285750" indent="-285750">
              <a:buFont typeface="Arial" panose="020B0604020202020204" pitchFamily="34" charset="0"/>
              <a:buChar char="•"/>
            </a:pPr>
            <a:r>
              <a:rPr lang="en-US" sz="1600" dirty="0"/>
              <a:t>Ignore and Move On</a:t>
            </a:r>
          </a:p>
          <a:p>
            <a:pPr marL="285750" indent="-285750">
              <a:buFont typeface="Arial" panose="020B0604020202020204" pitchFamily="34" charset="0"/>
              <a:buChar char="•"/>
            </a:pPr>
            <a:r>
              <a:rPr lang="en-US" sz="1600" dirty="0"/>
              <a:t>Admitting Mistakes</a:t>
            </a:r>
          </a:p>
          <a:p>
            <a:pPr marL="285750" indent="-285750">
              <a:buFont typeface="Arial" panose="020B0604020202020204" pitchFamily="34" charset="0"/>
              <a:buChar char="•"/>
            </a:pPr>
            <a:r>
              <a:rPr lang="en-US" sz="1600" dirty="0"/>
              <a:t>Overthinking</a:t>
            </a:r>
          </a:p>
          <a:p>
            <a:pPr marL="285750" indent="-285750">
              <a:buFont typeface="Arial" panose="020B0604020202020204" pitchFamily="34" charset="0"/>
              <a:buChar char="•"/>
            </a:pPr>
            <a:r>
              <a:rPr lang="en-US" sz="1600" dirty="0"/>
              <a:t>Aggressive Response</a:t>
            </a:r>
          </a:p>
          <a:p>
            <a:pPr marL="285750" indent="-285750">
              <a:buFont typeface="Arial" panose="020B0604020202020204" pitchFamily="34" charset="0"/>
              <a:buChar char="•"/>
            </a:pPr>
            <a:r>
              <a:rPr lang="en-US" sz="1600" dirty="0"/>
              <a:t>Optimism</a:t>
            </a:r>
          </a:p>
          <a:p>
            <a:pPr marL="285750" indent="-285750">
              <a:buFont typeface="Arial" panose="020B0604020202020204" pitchFamily="34" charset="0"/>
              <a:buChar char="•"/>
            </a:pPr>
            <a:r>
              <a:rPr lang="en-US" sz="1600" dirty="0"/>
              <a:t>Sexual Activity</a:t>
            </a:r>
          </a:p>
          <a:p>
            <a:pPr marL="285750" indent="-285750">
              <a:buFont typeface="Arial" panose="020B0604020202020204" pitchFamily="34" charset="0"/>
              <a:buChar char="•"/>
            </a:pPr>
            <a:r>
              <a:rPr lang="en-US" sz="1600" dirty="0"/>
              <a:t>Concentration</a:t>
            </a:r>
          </a:p>
        </p:txBody>
      </p:sp>
      <p:sp>
        <p:nvSpPr>
          <p:cNvPr id="9" name="TextBox 8">
            <a:extLst>
              <a:ext uri="{FF2B5EF4-FFF2-40B4-BE49-F238E27FC236}">
                <a16:creationId xmlns:a16="http://schemas.microsoft.com/office/drawing/2014/main" id="{121D5A8B-F291-194E-1B52-69CB07EB7BC1}"/>
              </a:ext>
            </a:extLst>
          </p:cNvPr>
          <p:cNvSpPr txBox="1"/>
          <p:nvPr/>
        </p:nvSpPr>
        <p:spPr>
          <a:xfrm>
            <a:off x="0" y="6231593"/>
            <a:ext cx="8865704" cy="369332"/>
          </a:xfrm>
          <a:prstGeom prst="rect">
            <a:avLst/>
          </a:prstGeom>
          <a:noFill/>
        </p:spPr>
        <p:txBody>
          <a:bodyPr wrap="square" rtlCol="0">
            <a:spAutoFit/>
          </a:bodyPr>
          <a:lstStyle/>
          <a:p>
            <a:r>
              <a:rPr lang="en-US" b="1" dirty="0"/>
              <a:t>Source: </a:t>
            </a:r>
            <a:r>
              <a:rPr lang="en-US" b="1" dirty="0">
                <a:solidFill>
                  <a:srgbClr val="002060"/>
                </a:solidFill>
              </a:rPr>
              <a:t>https://www.kaggle.com/datasets/cid007/mental-disorder-classification</a:t>
            </a:r>
          </a:p>
        </p:txBody>
      </p:sp>
      <p:sp>
        <p:nvSpPr>
          <p:cNvPr id="10" name="TextBox 9">
            <a:extLst>
              <a:ext uri="{FF2B5EF4-FFF2-40B4-BE49-F238E27FC236}">
                <a16:creationId xmlns:a16="http://schemas.microsoft.com/office/drawing/2014/main" id="{FA30BB2D-908D-D2E9-5EFF-65F78251097A}"/>
              </a:ext>
            </a:extLst>
          </p:cNvPr>
          <p:cNvSpPr txBox="1"/>
          <p:nvPr/>
        </p:nvSpPr>
        <p:spPr>
          <a:xfrm>
            <a:off x="6387549" y="2188145"/>
            <a:ext cx="3127664"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Renaming Columns</a:t>
            </a:r>
          </a:p>
          <a:p>
            <a:pPr marL="285750" indent="-285750">
              <a:buFont typeface="Wingdings" panose="05000000000000000000" pitchFamily="2" charset="2"/>
              <a:buChar char="Ø"/>
            </a:pPr>
            <a:r>
              <a:rPr lang="en-US" dirty="0"/>
              <a:t>Handling Null Values</a:t>
            </a:r>
          </a:p>
          <a:p>
            <a:pPr marL="285750" indent="-285750">
              <a:buFont typeface="Wingdings" panose="05000000000000000000" pitchFamily="2" charset="2"/>
              <a:buChar char="Ø"/>
            </a:pPr>
            <a:r>
              <a:rPr lang="en-US" dirty="0"/>
              <a:t>Treating Features</a:t>
            </a:r>
          </a:p>
          <a:p>
            <a:pPr marL="742950" lvl="1" indent="-285750">
              <a:buFont typeface="Arial" panose="020B0604020202020204" pitchFamily="34" charset="0"/>
              <a:buChar char="•"/>
            </a:pPr>
            <a:r>
              <a:rPr lang="en-US" dirty="0"/>
              <a:t>Removing White Spaces</a:t>
            </a:r>
          </a:p>
          <a:p>
            <a:pPr marL="742950" lvl="1" indent="-285750">
              <a:buFont typeface="Arial" panose="020B0604020202020204" pitchFamily="34" charset="0"/>
              <a:buChar char="•"/>
            </a:pPr>
            <a:r>
              <a:rPr lang="en-US" dirty="0"/>
              <a:t>Converting Qualitative Data into Quantitative</a:t>
            </a:r>
          </a:p>
        </p:txBody>
      </p:sp>
    </p:spTree>
    <p:extLst>
      <p:ext uri="{BB962C8B-B14F-4D97-AF65-F5344CB8AC3E}">
        <p14:creationId xmlns:p14="http://schemas.microsoft.com/office/powerpoint/2010/main" val="1934957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94032-C2C3-A28D-484B-C2273F078F2B}"/>
              </a:ext>
            </a:extLst>
          </p:cNvPr>
          <p:cNvSpPr txBox="1"/>
          <p:nvPr/>
        </p:nvSpPr>
        <p:spPr>
          <a:xfrm>
            <a:off x="2643809" y="327991"/>
            <a:ext cx="2295939" cy="400110"/>
          </a:xfrm>
          <a:prstGeom prst="rect">
            <a:avLst/>
          </a:prstGeom>
          <a:noFill/>
        </p:spPr>
        <p:txBody>
          <a:bodyPr wrap="square" rtlCol="0">
            <a:spAutoFit/>
          </a:bodyPr>
          <a:lstStyle/>
          <a:p>
            <a:r>
              <a:rPr lang="en-US" sz="2000" b="1" dirty="0"/>
              <a:t>Conclusion:</a:t>
            </a:r>
          </a:p>
        </p:txBody>
      </p:sp>
      <p:sp>
        <p:nvSpPr>
          <p:cNvPr id="3" name="TextBox 2">
            <a:extLst>
              <a:ext uri="{FF2B5EF4-FFF2-40B4-BE49-F238E27FC236}">
                <a16:creationId xmlns:a16="http://schemas.microsoft.com/office/drawing/2014/main" id="{B31E3601-79C4-77A3-B8E6-23501D8BE05E}"/>
              </a:ext>
            </a:extLst>
          </p:cNvPr>
          <p:cNvSpPr txBox="1"/>
          <p:nvPr/>
        </p:nvSpPr>
        <p:spPr>
          <a:xfrm>
            <a:off x="3438938" y="974035"/>
            <a:ext cx="6440558" cy="1200329"/>
          </a:xfrm>
          <a:prstGeom prst="rect">
            <a:avLst/>
          </a:prstGeom>
          <a:noFill/>
        </p:spPr>
        <p:txBody>
          <a:bodyPr wrap="square" rtlCol="0">
            <a:spAutoFit/>
          </a:bodyPr>
          <a:lstStyle/>
          <a:p>
            <a:r>
              <a:rPr lang="en-US" dirty="0"/>
              <a:t>Based on the EDA performed and model training, the best models are used to deploy and create a website to Diagnose patients with Normal, Depression, Bipolar Type-2, and Bipolar Type-1.</a:t>
            </a:r>
          </a:p>
          <a:p>
            <a:r>
              <a:rPr lang="en-US" dirty="0"/>
              <a:t>The website can be accessed using the URL: </a:t>
            </a:r>
            <a:r>
              <a:rPr lang="en-US" sz="1600" dirty="0">
                <a:hlinkClick r:id="rId3"/>
              </a:rPr>
              <a:t>Mental Health Diagnoses</a:t>
            </a:r>
            <a:endParaRPr lang="en-US" sz="1600" i="1" dirty="0"/>
          </a:p>
        </p:txBody>
      </p:sp>
      <p:sp>
        <p:nvSpPr>
          <p:cNvPr id="4" name="TextBox 3">
            <a:extLst>
              <a:ext uri="{FF2B5EF4-FFF2-40B4-BE49-F238E27FC236}">
                <a16:creationId xmlns:a16="http://schemas.microsoft.com/office/drawing/2014/main" id="{2F5A0AB4-FBAA-6354-9FD2-9A052BC4AC88}"/>
              </a:ext>
            </a:extLst>
          </p:cNvPr>
          <p:cNvSpPr txBox="1"/>
          <p:nvPr/>
        </p:nvSpPr>
        <p:spPr>
          <a:xfrm>
            <a:off x="655981" y="3945835"/>
            <a:ext cx="2295939" cy="400110"/>
          </a:xfrm>
          <a:prstGeom prst="rect">
            <a:avLst/>
          </a:prstGeom>
          <a:noFill/>
        </p:spPr>
        <p:txBody>
          <a:bodyPr wrap="square" rtlCol="0">
            <a:spAutoFit/>
          </a:bodyPr>
          <a:lstStyle/>
          <a:p>
            <a:r>
              <a:rPr lang="en-US" sz="2000" b="1" dirty="0"/>
              <a:t>Drawbacks:</a:t>
            </a:r>
          </a:p>
        </p:txBody>
      </p:sp>
      <p:sp>
        <p:nvSpPr>
          <p:cNvPr id="5" name="TextBox 4">
            <a:extLst>
              <a:ext uri="{FF2B5EF4-FFF2-40B4-BE49-F238E27FC236}">
                <a16:creationId xmlns:a16="http://schemas.microsoft.com/office/drawing/2014/main" id="{D5CDE469-8D58-11DC-C169-3DE7C0788501}"/>
              </a:ext>
            </a:extLst>
          </p:cNvPr>
          <p:cNvSpPr txBox="1"/>
          <p:nvPr/>
        </p:nvSpPr>
        <p:spPr>
          <a:xfrm>
            <a:off x="1192696" y="4500892"/>
            <a:ext cx="31805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Insufficient Data</a:t>
            </a:r>
          </a:p>
          <a:p>
            <a:pPr marL="285750" indent="-285750">
              <a:buFont typeface="Arial" panose="020B0604020202020204" pitchFamily="34" charset="0"/>
              <a:buChar char="•"/>
            </a:pPr>
            <a:r>
              <a:rPr lang="en-US" dirty="0"/>
              <a:t>Secondary Source of Data</a:t>
            </a:r>
          </a:p>
          <a:p>
            <a:pPr marL="285750" indent="-285750">
              <a:buFont typeface="Arial" panose="020B0604020202020204" pitchFamily="34" charset="0"/>
              <a:buChar char="•"/>
            </a:pPr>
            <a:r>
              <a:rPr lang="en-US" dirty="0"/>
              <a:t>Lack of Field Expertise</a:t>
            </a:r>
          </a:p>
        </p:txBody>
      </p:sp>
    </p:spTree>
    <p:extLst>
      <p:ext uri="{BB962C8B-B14F-4D97-AF65-F5344CB8AC3E}">
        <p14:creationId xmlns:p14="http://schemas.microsoft.com/office/powerpoint/2010/main" val="3303849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14190-E9E7-A8C0-7B12-5D6ABD9A6FD5}"/>
              </a:ext>
            </a:extLst>
          </p:cNvPr>
          <p:cNvSpPr txBox="1"/>
          <p:nvPr/>
        </p:nvSpPr>
        <p:spPr>
          <a:xfrm>
            <a:off x="795131" y="2158736"/>
            <a:ext cx="2822713" cy="830997"/>
          </a:xfrm>
          <a:prstGeom prst="rect">
            <a:avLst/>
          </a:prstGeom>
          <a:noFill/>
        </p:spPr>
        <p:txBody>
          <a:bodyPr wrap="square" rtlCol="0">
            <a:spAutoFit/>
          </a:bodyPr>
          <a:lstStyle/>
          <a:p>
            <a:r>
              <a:rPr lang="en-US" sz="4800" b="1" i="1" dirty="0">
                <a:latin typeface="Bodoni MT Black" panose="02070A03080606020203" pitchFamily="18" charset="0"/>
              </a:rPr>
              <a:t>Thank</a:t>
            </a:r>
          </a:p>
        </p:txBody>
      </p:sp>
      <p:sp>
        <p:nvSpPr>
          <p:cNvPr id="5" name="TextBox 4">
            <a:extLst>
              <a:ext uri="{FF2B5EF4-FFF2-40B4-BE49-F238E27FC236}">
                <a16:creationId xmlns:a16="http://schemas.microsoft.com/office/drawing/2014/main" id="{AB34D774-4E60-5238-19E4-B203BED7AE4A}"/>
              </a:ext>
            </a:extLst>
          </p:cNvPr>
          <p:cNvSpPr txBox="1"/>
          <p:nvPr/>
        </p:nvSpPr>
        <p:spPr>
          <a:xfrm>
            <a:off x="2627243" y="3265292"/>
            <a:ext cx="2822713" cy="830997"/>
          </a:xfrm>
          <a:prstGeom prst="rect">
            <a:avLst/>
          </a:prstGeom>
          <a:noFill/>
        </p:spPr>
        <p:txBody>
          <a:bodyPr wrap="square" rtlCol="0">
            <a:spAutoFit/>
          </a:bodyPr>
          <a:lstStyle/>
          <a:p>
            <a:r>
              <a:rPr lang="en-US" sz="4800" b="1" i="1" dirty="0">
                <a:latin typeface="Bodoni MT Black" panose="02070A03080606020203" pitchFamily="18" charset="0"/>
              </a:rPr>
              <a:t>You…</a:t>
            </a:r>
          </a:p>
        </p:txBody>
      </p:sp>
    </p:spTree>
    <p:extLst>
      <p:ext uri="{BB962C8B-B14F-4D97-AF65-F5344CB8AC3E}">
        <p14:creationId xmlns:p14="http://schemas.microsoft.com/office/powerpoint/2010/main" val="19232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FB35D-DFA1-868A-C5D2-750965214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09" y="2753591"/>
            <a:ext cx="3325092" cy="3190010"/>
          </a:xfrm>
          <a:prstGeom prst="rect">
            <a:avLst/>
          </a:prstGeom>
        </p:spPr>
      </p:pic>
      <p:pic>
        <p:nvPicPr>
          <p:cNvPr id="7" name="Picture 6">
            <a:extLst>
              <a:ext uri="{FF2B5EF4-FFF2-40B4-BE49-F238E27FC236}">
                <a16:creationId xmlns:a16="http://schemas.microsoft.com/office/drawing/2014/main" id="{4E2E00D8-A548-0E00-9088-5715480460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1" y="2753591"/>
            <a:ext cx="3325092" cy="3190011"/>
          </a:xfrm>
          <a:prstGeom prst="rect">
            <a:avLst/>
          </a:prstGeom>
        </p:spPr>
      </p:pic>
      <p:pic>
        <p:nvPicPr>
          <p:cNvPr id="9" name="Picture 8">
            <a:extLst>
              <a:ext uri="{FF2B5EF4-FFF2-40B4-BE49-F238E27FC236}">
                <a16:creationId xmlns:a16="http://schemas.microsoft.com/office/drawing/2014/main" id="{762FDEEC-60E3-F8DB-6E87-843675B0A5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455" y="2908155"/>
            <a:ext cx="3325092" cy="1914525"/>
          </a:xfrm>
          <a:prstGeom prst="rect">
            <a:avLst/>
          </a:prstGeom>
        </p:spPr>
      </p:pic>
      <p:sp>
        <p:nvSpPr>
          <p:cNvPr id="10" name="TextBox 9">
            <a:extLst>
              <a:ext uri="{FF2B5EF4-FFF2-40B4-BE49-F238E27FC236}">
                <a16:creationId xmlns:a16="http://schemas.microsoft.com/office/drawing/2014/main" id="{0D654CEF-95A9-6458-F07F-2A5E771936DC}"/>
              </a:ext>
            </a:extLst>
          </p:cNvPr>
          <p:cNvSpPr txBox="1"/>
          <p:nvPr/>
        </p:nvSpPr>
        <p:spPr>
          <a:xfrm>
            <a:off x="197427" y="394855"/>
            <a:ext cx="5794664" cy="400110"/>
          </a:xfrm>
          <a:prstGeom prst="rect">
            <a:avLst/>
          </a:prstGeom>
          <a:noFill/>
        </p:spPr>
        <p:txBody>
          <a:bodyPr wrap="square" rtlCol="0">
            <a:spAutoFit/>
          </a:bodyPr>
          <a:lstStyle/>
          <a:p>
            <a:r>
              <a:rPr lang="en-US" sz="2000" b="1" dirty="0"/>
              <a:t>Exploratory Data Analysis (EDA):</a:t>
            </a:r>
          </a:p>
        </p:txBody>
      </p:sp>
      <p:sp>
        <p:nvSpPr>
          <p:cNvPr id="14" name="TextBox 13">
            <a:extLst>
              <a:ext uri="{FF2B5EF4-FFF2-40B4-BE49-F238E27FC236}">
                <a16:creationId xmlns:a16="http://schemas.microsoft.com/office/drawing/2014/main" id="{3743D1A9-ED59-35D3-A8B6-02C70610E01D}"/>
              </a:ext>
            </a:extLst>
          </p:cNvPr>
          <p:cNvSpPr txBox="1"/>
          <p:nvPr/>
        </p:nvSpPr>
        <p:spPr>
          <a:xfrm>
            <a:off x="4433455" y="5271214"/>
            <a:ext cx="3325092" cy="338554"/>
          </a:xfrm>
          <a:prstGeom prst="rect">
            <a:avLst/>
          </a:prstGeom>
          <a:noFill/>
        </p:spPr>
        <p:txBody>
          <a:bodyPr wrap="square" rtlCol="0">
            <a:spAutoFit/>
          </a:bodyPr>
          <a:lstStyle/>
          <a:p>
            <a:r>
              <a:rPr lang="en-US" sz="1600" b="1" dirty="0">
                <a:solidFill>
                  <a:srgbClr val="002060"/>
                </a:solidFill>
              </a:rPr>
              <a:t>5.83% of data is missing.</a:t>
            </a:r>
          </a:p>
        </p:txBody>
      </p:sp>
      <p:pic>
        <p:nvPicPr>
          <p:cNvPr id="16" name="Picture 15">
            <a:extLst>
              <a:ext uri="{FF2B5EF4-FFF2-40B4-BE49-F238E27FC236}">
                <a16:creationId xmlns:a16="http://schemas.microsoft.com/office/drawing/2014/main" id="{70FA7269-FC21-C134-B07F-F531C31D2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5117" y="148942"/>
            <a:ext cx="4717176" cy="2310679"/>
          </a:xfrm>
          <a:prstGeom prst="rect">
            <a:avLst/>
          </a:prstGeom>
        </p:spPr>
      </p:pic>
    </p:spTree>
    <p:extLst>
      <p:ext uri="{BB962C8B-B14F-4D97-AF65-F5344CB8AC3E}">
        <p14:creationId xmlns:p14="http://schemas.microsoft.com/office/powerpoint/2010/main" val="368067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9764D2-568D-F824-4E86-960764B02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37" y="255443"/>
            <a:ext cx="5413663" cy="3002891"/>
          </a:xfrm>
          <a:prstGeom prst="rect">
            <a:avLst/>
          </a:prstGeom>
          <a:ln>
            <a:solidFill>
              <a:schemeClr val="tx1"/>
            </a:solidFill>
          </a:ln>
        </p:spPr>
      </p:pic>
      <p:pic>
        <p:nvPicPr>
          <p:cNvPr id="19" name="Picture 18">
            <a:extLst>
              <a:ext uri="{FF2B5EF4-FFF2-40B4-BE49-F238E27FC236}">
                <a16:creationId xmlns:a16="http://schemas.microsoft.com/office/drawing/2014/main" id="{E636EA7D-BD26-014F-9DF6-795F0E61B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993" y="255442"/>
            <a:ext cx="5485970" cy="3002891"/>
          </a:xfrm>
          <a:prstGeom prst="rect">
            <a:avLst/>
          </a:prstGeom>
          <a:ln>
            <a:solidFill>
              <a:schemeClr val="tx1"/>
            </a:solidFill>
          </a:ln>
        </p:spPr>
      </p:pic>
      <p:pic>
        <p:nvPicPr>
          <p:cNvPr id="21" name="Picture 20">
            <a:extLst>
              <a:ext uri="{FF2B5EF4-FFF2-40B4-BE49-F238E27FC236}">
                <a16:creationId xmlns:a16="http://schemas.microsoft.com/office/drawing/2014/main" id="{793D8EF3-75E7-A98D-5141-8DE44F6CE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539" y="3671984"/>
            <a:ext cx="5070424" cy="2832307"/>
          </a:xfrm>
          <a:prstGeom prst="rect">
            <a:avLst/>
          </a:prstGeom>
          <a:ln>
            <a:solidFill>
              <a:schemeClr val="tx1"/>
            </a:solidFill>
          </a:ln>
        </p:spPr>
      </p:pic>
      <p:pic>
        <p:nvPicPr>
          <p:cNvPr id="23" name="Picture 22">
            <a:extLst>
              <a:ext uri="{FF2B5EF4-FFF2-40B4-BE49-F238E27FC236}">
                <a16:creationId xmlns:a16="http://schemas.microsoft.com/office/drawing/2014/main" id="{C7925DD8-D912-5F18-57F5-5DFA48DD4E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036" y="3671984"/>
            <a:ext cx="5070424" cy="2832307"/>
          </a:xfrm>
          <a:prstGeom prst="rect">
            <a:avLst/>
          </a:prstGeom>
          <a:ln>
            <a:solidFill>
              <a:schemeClr val="tx1"/>
            </a:solidFill>
          </a:ln>
        </p:spPr>
      </p:pic>
      <p:pic>
        <p:nvPicPr>
          <p:cNvPr id="27" name="Picture 26">
            <a:extLst>
              <a:ext uri="{FF2B5EF4-FFF2-40B4-BE49-F238E27FC236}">
                <a16:creationId xmlns:a16="http://schemas.microsoft.com/office/drawing/2014/main" id="{D0FA880D-7AE9-56AD-AF2E-FCFDC9A4B766}"/>
              </a:ext>
            </a:extLst>
          </p:cNvPr>
          <p:cNvPicPr>
            <a:picLocks noChangeAspect="1"/>
          </p:cNvPicPr>
          <p:nvPr/>
        </p:nvPicPr>
        <p:blipFill rotWithShape="1">
          <a:blip r:embed="rId7">
            <a:extLst>
              <a:ext uri="{28A0092B-C50C-407E-A947-70E740481C1C}">
                <a14:useLocalDpi xmlns:a14="http://schemas.microsoft.com/office/drawing/2010/main" val="0"/>
              </a:ext>
            </a:extLst>
          </a:blip>
          <a:srcRect l="55597"/>
          <a:stretch/>
        </p:blipFill>
        <p:spPr>
          <a:xfrm>
            <a:off x="5409707" y="4926641"/>
            <a:ext cx="1372586" cy="1463768"/>
          </a:xfrm>
          <a:prstGeom prst="rect">
            <a:avLst/>
          </a:prstGeom>
          <a:ln>
            <a:solidFill>
              <a:schemeClr val="tx1"/>
            </a:solidFill>
          </a:ln>
        </p:spPr>
      </p:pic>
      <p:pic>
        <p:nvPicPr>
          <p:cNvPr id="29" name="Picture 28">
            <a:extLst>
              <a:ext uri="{FF2B5EF4-FFF2-40B4-BE49-F238E27FC236}">
                <a16:creationId xmlns:a16="http://schemas.microsoft.com/office/drawing/2014/main" id="{FC8B3F4B-AF27-DE20-CC1D-BBD8D9DD0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9707" y="3429000"/>
            <a:ext cx="1372586" cy="1122218"/>
          </a:xfrm>
          <a:prstGeom prst="rect">
            <a:avLst/>
          </a:prstGeom>
          <a:ln>
            <a:solidFill>
              <a:schemeClr val="tx1"/>
            </a:solidFill>
          </a:ln>
        </p:spPr>
      </p:pic>
    </p:spTree>
    <p:extLst>
      <p:ext uri="{BB962C8B-B14F-4D97-AF65-F5344CB8AC3E}">
        <p14:creationId xmlns:p14="http://schemas.microsoft.com/office/powerpoint/2010/main" val="400242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85FA3-9272-D3AC-7DD9-E3CE56E258D7}"/>
              </a:ext>
            </a:extLst>
          </p:cNvPr>
          <p:cNvSpPr txBox="1"/>
          <p:nvPr/>
        </p:nvSpPr>
        <p:spPr>
          <a:xfrm>
            <a:off x="155864" y="290946"/>
            <a:ext cx="4416136" cy="400110"/>
          </a:xfrm>
          <a:prstGeom prst="rect">
            <a:avLst/>
          </a:prstGeom>
          <a:noFill/>
        </p:spPr>
        <p:txBody>
          <a:bodyPr wrap="square" rtlCol="0">
            <a:spAutoFit/>
          </a:bodyPr>
          <a:lstStyle/>
          <a:p>
            <a:r>
              <a:rPr lang="en-US" sz="2000" b="1" dirty="0"/>
              <a:t>Data Preprocessing:</a:t>
            </a:r>
          </a:p>
        </p:txBody>
      </p:sp>
      <p:sp>
        <p:nvSpPr>
          <p:cNvPr id="3" name="TextBox 2">
            <a:extLst>
              <a:ext uri="{FF2B5EF4-FFF2-40B4-BE49-F238E27FC236}">
                <a16:creationId xmlns:a16="http://schemas.microsoft.com/office/drawing/2014/main" id="{21F54C00-CBBF-BCC8-D347-B1EAA06005B7}"/>
              </a:ext>
            </a:extLst>
          </p:cNvPr>
          <p:cNvSpPr txBox="1"/>
          <p:nvPr/>
        </p:nvSpPr>
        <p:spPr>
          <a:xfrm>
            <a:off x="384465" y="914399"/>
            <a:ext cx="55903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Converting Qualitative Data into Quantitative Data</a:t>
            </a:r>
          </a:p>
        </p:txBody>
      </p:sp>
      <p:pic>
        <p:nvPicPr>
          <p:cNvPr id="5" name="Picture 4">
            <a:extLst>
              <a:ext uri="{FF2B5EF4-FFF2-40B4-BE49-F238E27FC236}">
                <a16:creationId xmlns:a16="http://schemas.microsoft.com/office/drawing/2014/main" id="{C095DDE8-24EA-83FF-3EBB-C104A2F3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00" y="1466164"/>
            <a:ext cx="5627098" cy="2088181"/>
          </a:xfrm>
          <a:prstGeom prst="rect">
            <a:avLst/>
          </a:prstGeom>
          <a:ln>
            <a:solidFill>
              <a:schemeClr val="tx1"/>
            </a:solidFill>
          </a:ln>
        </p:spPr>
      </p:pic>
      <p:pic>
        <p:nvPicPr>
          <p:cNvPr id="7" name="Picture 6">
            <a:extLst>
              <a:ext uri="{FF2B5EF4-FFF2-40B4-BE49-F238E27FC236}">
                <a16:creationId xmlns:a16="http://schemas.microsoft.com/office/drawing/2014/main" id="{DCF7C265-B6EC-3556-8876-55BE1D4C4F67}"/>
              </a:ext>
            </a:extLst>
          </p:cNvPr>
          <p:cNvPicPr>
            <a:picLocks noChangeAspect="1"/>
          </p:cNvPicPr>
          <p:nvPr/>
        </p:nvPicPr>
        <p:blipFill rotWithShape="1">
          <a:blip r:embed="rId4">
            <a:extLst>
              <a:ext uri="{28A0092B-C50C-407E-A947-70E740481C1C}">
                <a14:useLocalDpi xmlns:a14="http://schemas.microsoft.com/office/drawing/2010/main" val="0"/>
              </a:ext>
            </a:extLst>
          </a:blip>
          <a:srcRect t="7027" r="12287"/>
          <a:stretch/>
        </p:blipFill>
        <p:spPr>
          <a:xfrm>
            <a:off x="6094291" y="2415210"/>
            <a:ext cx="5874296" cy="4264052"/>
          </a:xfrm>
          <a:prstGeom prst="rect">
            <a:avLst/>
          </a:prstGeom>
          <a:ln>
            <a:solidFill>
              <a:schemeClr val="tx1"/>
            </a:solidFill>
          </a:ln>
        </p:spPr>
      </p:pic>
      <p:sp>
        <p:nvSpPr>
          <p:cNvPr id="8" name="TextBox 7">
            <a:extLst>
              <a:ext uri="{FF2B5EF4-FFF2-40B4-BE49-F238E27FC236}">
                <a16:creationId xmlns:a16="http://schemas.microsoft.com/office/drawing/2014/main" id="{25F2B063-33F8-5D95-5BE1-ACE310D9842B}"/>
              </a:ext>
            </a:extLst>
          </p:cNvPr>
          <p:cNvSpPr txBox="1"/>
          <p:nvPr/>
        </p:nvSpPr>
        <p:spPr>
          <a:xfrm>
            <a:off x="568211" y="4002082"/>
            <a:ext cx="34948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Matrix</a:t>
            </a:r>
          </a:p>
        </p:txBody>
      </p:sp>
      <p:pic>
        <p:nvPicPr>
          <p:cNvPr id="10" name="Picture 9">
            <a:extLst>
              <a:ext uri="{FF2B5EF4-FFF2-40B4-BE49-F238E27FC236}">
                <a16:creationId xmlns:a16="http://schemas.microsoft.com/office/drawing/2014/main" id="{C7659616-7A63-FD06-C5CC-5C90B932F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678" y="290946"/>
            <a:ext cx="5878458" cy="1745673"/>
          </a:xfrm>
          <a:prstGeom prst="rect">
            <a:avLst/>
          </a:prstGeom>
        </p:spPr>
      </p:pic>
      <p:pic>
        <p:nvPicPr>
          <p:cNvPr id="14" name="Picture 13">
            <a:extLst>
              <a:ext uri="{FF2B5EF4-FFF2-40B4-BE49-F238E27FC236}">
                <a16:creationId xmlns:a16="http://schemas.microsoft.com/office/drawing/2014/main" id="{54312D71-B813-91E3-361B-C010CBC59A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266" y="4594757"/>
            <a:ext cx="5493852" cy="1682399"/>
          </a:xfrm>
          <a:prstGeom prst="rect">
            <a:avLst/>
          </a:prstGeom>
        </p:spPr>
      </p:pic>
    </p:spTree>
    <p:extLst>
      <p:ext uri="{BB962C8B-B14F-4D97-AF65-F5344CB8AC3E}">
        <p14:creationId xmlns:p14="http://schemas.microsoft.com/office/powerpoint/2010/main" val="251382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FC6F60-E33B-BC41-5A95-D76C863FB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008" y="193814"/>
            <a:ext cx="6651326" cy="2618960"/>
          </a:xfrm>
          <a:prstGeom prst="rect">
            <a:avLst/>
          </a:prstGeom>
        </p:spPr>
      </p:pic>
      <p:pic>
        <p:nvPicPr>
          <p:cNvPr id="5" name="Picture 4">
            <a:extLst>
              <a:ext uri="{FF2B5EF4-FFF2-40B4-BE49-F238E27FC236}">
                <a16:creationId xmlns:a16="http://schemas.microsoft.com/office/drawing/2014/main" id="{A3D3FA13-356F-EFAB-20E5-32AFBEDE6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3630" y="3429001"/>
            <a:ext cx="5059017" cy="3235186"/>
          </a:xfrm>
          <a:prstGeom prst="rect">
            <a:avLst/>
          </a:prstGeom>
        </p:spPr>
      </p:pic>
      <p:sp>
        <p:nvSpPr>
          <p:cNvPr id="8" name="TextBox 7">
            <a:extLst>
              <a:ext uri="{FF2B5EF4-FFF2-40B4-BE49-F238E27FC236}">
                <a16:creationId xmlns:a16="http://schemas.microsoft.com/office/drawing/2014/main" id="{9B18D8E1-8C43-4580-C7E2-DA13F30692C6}"/>
              </a:ext>
            </a:extLst>
          </p:cNvPr>
          <p:cNvSpPr txBox="1"/>
          <p:nvPr/>
        </p:nvSpPr>
        <p:spPr>
          <a:xfrm>
            <a:off x="446809" y="422414"/>
            <a:ext cx="25042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Detecting Outliers</a:t>
            </a:r>
          </a:p>
        </p:txBody>
      </p:sp>
      <p:sp>
        <p:nvSpPr>
          <p:cNvPr id="9" name="TextBox 8">
            <a:extLst>
              <a:ext uri="{FF2B5EF4-FFF2-40B4-BE49-F238E27FC236}">
                <a16:creationId xmlns:a16="http://schemas.microsoft.com/office/drawing/2014/main" id="{EAD84AEB-E6E3-0E04-648A-5424FCACE0ED}"/>
              </a:ext>
            </a:extLst>
          </p:cNvPr>
          <p:cNvSpPr txBox="1"/>
          <p:nvPr/>
        </p:nvSpPr>
        <p:spPr>
          <a:xfrm>
            <a:off x="1215736" y="1330545"/>
            <a:ext cx="3782292" cy="923330"/>
          </a:xfrm>
          <a:prstGeom prst="rect">
            <a:avLst/>
          </a:prstGeom>
          <a:noFill/>
        </p:spPr>
        <p:txBody>
          <a:bodyPr wrap="square" rtlCol="0">
            <a:spAutoFit/>
          </a:bodyPr>
          <a:lstStyle/>
          <a:p>
            <a:r>
              <a:rPr lang="en-US" dirty="0"/>
              <a:t>Since only one outlier is present in Euphoric, which is critical for the model. So, we will neglect it.</a:t>
            </a:r>
          </a:p>
        </p:txBody>
      </p:sp>
      <p:pic>
        <p:nvPicPr>
          <p:cNvPr id="11" name="Picture 10">
            <a:extLst>
              <a:ext uri="{FF2B5EF4-FFF2-40B4-BE49-F238E27FC236}">
                <a16:creationId xmlns:a16="http://schemas.microsoft.com/office/drawing/2014/main" id="{29DC2A69-E16C-E4E5-3BAA-C030BF067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863" y="3813238"/>
            <a:ext cx="6561490" cy="2618960"/>
          </a:xfrm>
          <a:prstGeom prst="rect">
            <a:avLst/>
          </a:prstGeom>
        </p:spPr>
      </p:pic>
    </p:spTree>
    <p:extLst>
      <p:ext uri="{BB962C8B-B14F-4D97-AF65-F5344CB8AC3E}">
        <p14:creationId xmlns:p14="http://schemas.microsoft.com/office/powerpoint/2010/main" val="24030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3C724-BCB5-8487-7022-F46824041216}"/>
              </a:ext>
            </a:extLst>
          </p:cNvPr>
          <p:cNvSpPr txBox="1"/>
          <p:nvPr/>
        </p:nvSpPr>
        <p:spPr>
          <a:xfrm>
            <a:off x="556590" y="360264"/>
            <a:ext cx="2782957" cy="369332"/>
          </a:xfrm>
          <a:prstGeom prst="rect">
            <a:avLst/>
          </a:prstGeom>
          <a:noFill/>
        </p:spPr>
        <p:txBody>
          <a:bodyPr wrap="square" rtlCol="0">
            <a:spAutoFit/>
          </a:bodyPr>
          <a:lstStyle/>
          <a:p>
            <a:pPr marL="285750" indent="-285750">
              <a:buFont typeface="Arial" panose="020B0604020202020204" pitchFamily="34" charset="0"/>
              <a:buChar char="•"/>
            </a:pPr>
            <a:r>
              <a:rPr lang="en-US" dirty="0"/>
              <a:t>Features Importance</a:t>
            </a:r>
          </a:p>
        </p:txBody>
      </p:sp>
      <p:pic>
        <p:nvPicPr>
          <p:cNvPr id="8" name="Picture 7">
            <a:extLst>
              <a:ext uri="{FF2B5EF4-FFF2-40B4-BE49-F238E27FC236}">
                <a16:creationId xmlns:a16="http://schemas.microsoft.com/office/drawing/2014/main" id="{160FF9C2-FF4A-1048-E782-F8E2A1FDD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740" y="360264"/>
            <a:ext cx="5241964" cy="4374436"/>
          </a:xfrm>
          <a:prstGeom prst="rect">
            <a:avLst/>
          </a:prstGeom>
        </p:spPr>
      </p:pic>
      <p:pic>
        <p:nvPicPr>
          <p:cNvPr id="10" name="Picture 9">
            <a:extLst>
              <a:ext uri="{FF2B5EF4-FFF2-40B4-BE49-F238E27FC236}">
                <a16:creationId xmlns:a16="http://schemas.microsoft.com/office/drawing/2014/main" id="{DE67B6C0-7960-6607-23EC-7467244C3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65" y="2369188"/>
            <a:ext cx="5241964" cy="4128548"/>
          </a:xfrm>
          <a:prstGeom prst="rect">
            <a:avLst/>
          </a:prstGeom>
        </p:spPr>
      </p:pic>
      <p:sp>
        <p:nvSpPr>
          <p:cNvPr id="11" name="TextBox 10">
            <a:extLst>
              <a:ext uri="{FF2B5EF4-FFF2-40B4-BE49-F238E27FC236}">
                <a16:creationId xmlns:a16="http://schemas.microsoft.com/office/drawing/2014/main" id="{76476B45-0187-A632-C0EB-20CAEF6F9E9A}"/>
              </a:ext>
            </a:extLst>
          </p:cNvPr>
          <p:cNvSpPr txBox="1"/>
          <p:nvPr/>
        </p:nvSpPr>
        <p:spPr>
          <a:xfrm>
            <a:off x="7563677" y="5118651"/>
            <a:ext cx="3799318" cy="646331"/>
          </a:xfrm>
          <a:prstGeom prst="rect">
            <a:avLst/>
          </a:prstGeom>
          <a:noFill/>
        </p:spPr>
        <p:txBody>
          <a:bodyPr wrap="square" rtlCol="0">
            <a:spAutoFit/>
          </a:bodyPr>
          <a:lstStyle/>
          <a:p>
            <a:pPr algn="ctr"/>
            <a:r>
              <a:rPr lang="en-US" dirty="0"/>
              <a:t>14 of the 17 features can explain around 98% of the labels.</a:t>
            </a:r>
          </a:p>
        </p:txBody>
      </p:sp>
    </p:spTree>
    <p:extLst>
      <p:ext uri="{BB962C8B-B14F-4D97-AF65-F5344CB8AC3E}">
        <p14:creationId xmlns:p14="http://schemas.microsoft.com/office/powerpoint/2010/main" val="31374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1CF8E-4014-3CA8-A5CA-1DDD6D940085}"/>
              </a:ext>
            </a:extLst>
          </p:cNvPr>
          <p:cNvSpPr txBox="1"/>
          <p:nvPr/>
        </p:nvSpPr>
        <p:spPr>
          <a:xfrm>
            <a:off x="278297" y="416171"/>
            <a:ext cx="3130826" cy="400110"/>
          </a:xfrm>
          <a:prstGeom prst="rect">
            <a:avLst/>
          </a:prstGeom>
          <a:noFill/>
        </p:spPr>
        <p:txBody>
          <a:bodyPr wrap="square" rtlCol="0">
            <a:spAutoFit/>
          </a:bodyPr>
          <a:lstStyle/>
          <a:p>
            <a:r>
              <a:rPr lang="en-US" sz="2000" b="1" dirty="0"/>
              <a:t>Model Training:</a:t>
            </a:r>
          </a:p>
        </p:txBody>
      </p:sp>
      <p:sp>
        <p:nvSpPr>
          <p:cNvPr id="3" name="TextBox 2">
            <a:extLst>
              <a:ext uri="{FF2B5EF4-FFF2-40B4-BE49-F238E27FC236}">
                <a16:creationId xmlns:a16="http://schemas.microsoft.com/office/drawing/2014/main" id="{B0B9B974-16E7-BA20-3087-58BA339CB09A}"/>
              </a:ext>
            </a:extLst>
          </p:cNvPr>
          <p:cNvSpPr txBox="1"/>
          <p:nvPr/>
        </p:nvSpPr>
        <p:spPr>
          <a:xfrm>
            <a:off x="1182757" y="1143000"/>
            <a:ext cx="313082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Base Model</a:t>
            </a:r>
          </a:p>
          <a:p>
            <a:pPr marL="742950" lvl="1" indent="-285750">
              <a:buFont typeface="Arial" panose="020B0604020202020204" pitchFamily="34" charset="0"/>
              <a:buChar char="•"/>
            </a:pPr>
            <a:r>
              <a:rPr lang="en-US" b="1" dirty="0">
                <a:solidFill>
                  <a:srgbClr val="002060"/>
                </a:solidFill>
              </a:rPr>
              <a:t>Logistic Regression</a:t>
            </a:r>
          </a:p>
        </p:txBody>
      </p:sp>
      <p:sp>
        <p:nvSpPr>
          <p:cNvPr id="5" name="TextBox 4">
            <a:extLst>
              <a:ext uri="{FF2B5EF4-FFF2-40B4-BE49-F238E27FC236}">
                <a16:creationId xmlns:a16="http://schemas.microsoft.com/office/drawing/2014/main" id="{1A00E88F-2648-D2C5-DCAE-3B6274884F12}"/>
              </a:ext>
            </a:extLst>
          </p:cNvPr>
          <p:cNvSpPr txBox="1"/>
          <p:nvPr/>
        </p:nvSpPr>
        <p:spPr>
          <a:xfrm>
            <a:off x="7335081" y="2710710"/>
            <a:ext cx="389613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Other Models Formulation</a:t>
            </a:r>
          </a:p>
          <a:p>
            <a:pPr marL="742950" lvl="1" indent="-285750">
              <a:buFont typeface="Arial" panose="020B0604020202020204" pitchFamily="34" charset="0"/>
              <a:buChar char="•"/>
            </a:pPr>
            <a:r>
              <a:rPr lang="en-US" b="1" dirty="0">
                <a:solidFill>
                  <a:srgbClr val="002060"/>
                </a:solidFill>
              </a:rPr>
              <a:t>Random Forest Regressor</a:t>
            </a:r>
          </a:p>
          <a:p>
            <a:pPr marL="742950" lvl="1" indent="-285750">
              <a:buFont typeface="Arial" panose="020B0604020202020204" pitchFamily="34" charset="0"/>
              <a:buChar char="•"/>
            </a:pPr>
            <a:r>
              <a:rPr lang="en-US" b="1" dirty="0">
                <a:solidFill>
                  <a:srgbClr val="002060"/>
                </a:solidFill>
              </a:rPr>
              <a:t>Neural Network</a:t>
            </a:r>
          </a:p>
          <a:p>
            <a:pPr marL="742950" lvl="1" indent="-285750">
              <a:buFont typeface="Arial" panose="020B0604020202020204" pitchFamily="34" charset="0"/>
              <a:buChar char="•"/>
            </a:pPr>
            <a:r>
              <a:rPr lang="en-US" b="1" dirty="0">
                <a:solidFill>
                  <a:srgbClr val="002060"/>
                </a:solidFill>
              </a:rPr>
              <a:t>K Nearest </a:t>
            </a:r>
            <a:r>
              <a:rPr lang="en-US" b="1" dirty="0" err="1">
                <a:solidFill>
                  <a:srgbClr val="002060"/>
                </a:solidFill>
              </a:rPr>
              <a:t>Neighbourhood</a:t>
            </a:r>
            <a:r>
              <a:rPr lang="en-US" b="1" dirty="0">
                <a:solidFill>
                  <a:srgbClr val="002060"/>
                </a:solidFill>
              </a:rPr>
              <a:t> </a:t>
            </a:r>
          </a:p>
          <a:p>
            <a:pPr marL="742950" lvl="1" indent="-285750">
              <a:buFont typeface="Arial" panose="020B0604020202020204" pitchFamily="34" charset="0"/>
              <a:buChar char="•"/>
            </a:pPr>
            <a:r>
              <a:rPr lang="en-US" b="1" dirty="0">
                <a:solidFill>
                  <a:srgbClr val="002060"/>
                </a:solidFill>
              </a:rPr>
              <a:t>Support Vector Classifier(SVC)</a:t>
            </a:r>
          </a:p>
          <a:p>
            <a:pPr marL="742950" lvl="1"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EE87611-1B09-F73E-56B6-6940B40D209F}"/>
              </a:ext>
            </a:extLst>
          </p:cNvPr>
          <p:cNvSpPr txBox="1"/>
          <p:nvPr/>
        </p:nvSpPr>
        <p:spPr>
          <a:xfrm>
            <a:off x="1182757" y="5518499"/>
            <a:ext cx="424400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Models </a:t>
            </a:r>
            <a:r>
              <a:rPr lang="en-US" dirty="0" err="1"/>
              <a:t>Comparision</a:t>
            </a:r>
            <a:endParaRPr lang="en-US" dirty="0"/>
          </a:p>
          <a:p>
            <a:pPr lvl="1"/>
            <a:r>
              <a:rPr lang="en-US" b="1" dirty="0">
                <a:solidFill>
                  <a:srgbClr val="002060"/>
                </a:solidFill>
              </a:rPr>
              <a:t>Comparing different models based on their accuracy.</a:t>
            </a:r>
          </a:p>
        </p:txBody>
      </p:sp>
      <p:pic>
        <p:nvPicPr>
          <p:cNvPr id="8" name="Picture 7">
            <a:extLst>
              <a:ext uri="{FF2B5EF4-FFF2-40B4-BE49-F238E27FC236}">
                <a16:creationId xmlns:a16="http://schemas.microsoft.com/office/drawing/2014/main" id="{A08184DA-FF6D-B092-258B-C22CC8038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721" y="2028518"/>
            <a:ext cx="4895313" cy="3250794"/>
          </a:xfrm>
          <a:prstGeom prst="rect">
            <a:avLst/>
          </a:prstGeom>
        </p:spPr>
      </p:pic>
    </p:spTree>
    <p:extLst>
      <p:ext uri="{BB962C8B-B14F-4D97-AF65-F5344CB8AC3E}">
        <p14:creationId xmlns:p14="http://schemas.microsoft.com/office/powerpoint/2010/main" val="217901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5EFB4-F79F-CE65-661A-AE7D6E80CFB6}"/>
              </a:ext>
            </a:extLst>
          </p:cNvPr>
          <p:cNvSpPr txBox="1"/>
          <p:nvPr/>
        </p:nvSpPr>
        <p:spPr>
          <a:xfrm>
            <a:off x="288235" y="357809"/>
            <a:ext cx="2474843" cy="400110"/>
          </a:xfrm>
          <a:prstGeom prst="rect">
            <a:avLst/>
          </a:prstGeom>
          <a:noFill/>
        </p:spPr>
        <p:txBody>
          <a:bodyPr wrap="square" rtlCol="0">
            <a:spAutoFit/>
          </a:bodyPr>
          <a:lstStyle/>
          <a:p>
            <a:r>
              <a:rPr lang="en-US" sz="2000" b="1" dirty="0"/>
              <a:t>Logistic Regression</a:t>
            </a:r>
          </a:p>
        </p:txBody>
      </p:sp>
      <p:sp>
        <p:nvSpPr>
          <p:cNvPr id="4" name="TextBox 3">
            <a:extLst>
              <a:ext uri="{FF2B5EF4-FFF2-40B4-BE49-F238E27FC236}">
                <a16:creationId xmlns:a16="http://schemas.microsoft.com/office/drawing/2014/main" id="{D5F57132-940C-A89E-0431-B2B65D310450}"/>
              </a:ext>
            </a:extLst>
          </p:cNvPr>
          <p:cNvSpPr txBox="1"/>
          <p:nvPr/>
        </p:nvSpPr>
        <p:spPr>
          <a:xfrm>
            <a:off x="549136" y="4191867"/>
            <a:ext cx="6072809" cy="2308324"/>
          </a:xfrm>
          <a:prstGeom prst="rect">
            <a:avLst/>
          </a:prstGeom>
          <a:noFill/>
        </p:spPr>
        <p:txBody>
          <a:bodyPr wrap="square" rtlCol="0">
            <a:spAutoFit/>
          </a:bodyPr>
          <a:lstStyle/>
          <a:p>
            <a:r>
              <a:rPr lang="en-US" dirty="0"/>
              <a:t>Logistic regression is a statistical method used for binary and multiclass classification tasks, predicting the probability of a categorical outcome based on one or more predictor variables. It models the relationship between the dependent and independent variables by estimating probabilities using the logistic function, which maps continuous values to the range [0, 1]. It's widely used in healthcare, finance, and marketing for its simplicity and interpretability.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2B46650-6D2F-42C7-1998-67B95CF2C618}"/>
                  </a:ext>
                </a:extLst>
              </p:cNvPr>
              <p:cNvSpPr txBox="1"/>
              <p:nvPr/>
            </p:nvSpPr>
            <p:spPr>
              <a:xfrm>
                <a:off x="8179905" y="5686941"/>
                <a:ext cx="4220817" cy="5833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000" b="1" i="1" smtClean="0">
                          <a:solidFill>
                            <a:srgbClr val="002060"/>
                          </a:solidFill>
                          <a:latin typeface="Cambria Math" panose="02040503050406030204" pitchFamily="18" charset="0"/>
                        </a:rPr>
                        <m:t>𝒇</m:t>
                      </m:r>
                      <m:d>
                        <m:dPr>
                          <m:ctrlPr>
                            <a:rPr lang="pt-BR" sz="2000" b="1" i="1" smtClean="0">
                              <a:solidFill>
                                <a:srgbClr val="002060"/>
                              </a:solidFill>
                              <a:latin typeface="Cambria Math" panose="02040503050406030204" pitchFamily="18" charset="0"/>
                            </a:rPr>
                          </m:ctrlPr>
                        </m:dPr>
                        <m:e>
                          <m:r>
                            <a:rPr lang="pt-BR" sz="2000" b="1" i="1" smtClean="0">
                              <a:solidFill>
                                <a:srgbClr val="002060"/>
                              </a:solidFill>
                              <a:latin typeface="Cambria Math" panose="02040503050406030204" pitchFamily="18" charset="0"/>
                            </a:rPr>
                            <m:t>𝒙</m:t>
                          </m:r>
                        </m:e>
                      </m:d>
                      <m:r>
                        <a:rPr lang="pt-BR" sz="2000" b="1" i="1" smtClean="0">
                          <a:solidFill>
                            <a:srgbClr val="002060"/>
                          </a:solidFill>
                          <a:latin typeface="Cambria Math" panose="02040503050406030204" pitchFamily="18" charset="0"/>
                        </a:rPr>
                        <m:t>=</m:t>
                      </m:r>
                      <m:f>
                        <m:fPr>
                          <m:ctrlPr>
                            <a:rPr lang="pt-BR" sz="2000" b="1" i="1" smtClean="0">
                              <a:solidFill>
                                <a:srgbClr val="002060"/>
                              </a:solidFill>
                              <a:latin typeface="Cambria Math" panose="02040503050406030204" pitchFamily="18" charset="0"/>
                            </a:rPr>
                          </m:ctrlPr>
                        </m:fPr>
                        <m:num>
                          <m:r>
                            <a:rPr lang="en-US" sz="2000" b="1" i="1" smtClean="0">
                              <a:solidFill>
                                <a:srgbClr val="002060"/>
                              </a:solidFill>
                              <a:latin typeface="Cambria Math" panose="02040503050406030204" pitchFamily="18" charset="0"/>
                            </a:rPr>
                            <m:t>𝟏</m:t>
                          </m:r>
                        </m:num>
                        <m:den>
                          <m:r>
                            <a:rPr lang="en-US" sz="2000" b="1" i="1" smtClean="0">
                              <a:solidFill>
                                <a:srgbClr val="002060"/>
                              </a:solidFill>
                              <a:latin typeface="Cambria Math" panose="02040503050406030204" pitchFamily="18" charset="0"/>
                            </a:rPr>
                            <m:t>𝟏</m:t>
                          </m:r>
                          <m:r>
                            <a:rPr lang="en-US" sz="2000" b="1" i="1" smtClean="0">
                              <a:solidFill>
                                <a:srgbClr val="002060"/>
                              </a:solidFill>
                              <a:latin typeface="Cambria Math" panose="02040503050406030204" pitchFamily="18" charset="0"/>
                            </a:rPr>
                            <m:t>+ </m:t>
                          </m:r>
                          <m:sSup>
                            <m:sSupPr>
                              <m:ctrlPr>
                                <a:rPr lang="en-US" sz="2000" b="1" i="1" smtClean="0">
                                  <a:solidFill>
                                    <a:srgbClr val="002060"/>
                                  </a:solidFill>
                                  <a:latin typeface="Cambria Math" panose="02040503050406030204" pitchFamily="18" charset="0"/>
                                </a:rPr>
                              </m:ctrlPr>
                            </m:sSupPr>
                            <m:e>
                              <m:r>
                                <a:rPr lang="en-US" sz="2000" b="1" i="1" smtClean="0">
                                  <a:solidFill>
                                    <a:srgbClr val="002060"/>
                                  </a:solidFill>
                                  <a:latin typeface="Cambria Math" panose="02040503050406030204" pitchFamily="18" charset="0"/>
                                </a:rPr>
                                <m:t>𝒆</m:t>
                              </m:r>
                            </m:e>
                            <m:sup>
                              <m:r>
                                <a:rPr lang="en-US" sz="2000" b="1" i="1" smtClean="0">
                                  <a:solidFill>
                                    <a:srgbClr val="002060"/>
                                  </a:solidFill>
                                  <a:latin typeface="Cambria Math" panose="02040503050406030204" pitchFamily="18" charset="0"/>
                                </a:rPr>
                                <m:t>−</m:t>
                              </m:r>
                              <m:r>
                                <a:rPr lang="en-US" sz="2000" b="1" i="1" smtClean="0">
                                  <a:solidFill>
                                    <a:srgbClr val="002060"/>
                                  </a:solidFill>
                                  <a:latin typeface="Cambria Math" panose="02040503050406030204" pitchFamily="18" charset="0"/>
                                </a:rPr>
                                <m:t>𝒙</m:t>
                              </m:r>
                            </m:sup>
                          </m:sSup>
                        </m:den>
                      </m:f>
                    </m:oMath>
                  </m:oMathPara>
                </a14:m>
                <a:endParaRPr lang="en-US" b="1" dirty="0"/>
              </a:p>
            </p:txBody>
          </p:sp>
        </mc:Choice>
        <mc:Fallback xmlns="">
          <p:sp>
            <p:nvSpPr>
              <p:cNvPr id="5" name="TextBox 4">
                <a:extLst>
                  <a:ext uri="{FF2B5EF4-FFF2-40B4-BE49-F238E27FC236}">
                    <a16:creationId xmlns:a16="http://schemas.microsoft.com/office/drawing/2014/main" id="{52B46650-6D2F-42C7-1998-67B95CF2C618}"/>
                  </a:ext>
                </a:extLst>
              </p:cNvPr>
              <p:cNvSpPr txBox="1">
                <a:spLocks noRot="1" noChangeAspect="1" noMove="1" noResize="1" noEditPoints="1" noAdjustHandles="1" noChangeArrowheads="1" noChangeShapeType="1" noTextEdit="1"/>
              </p:cNvSpPr>
              <p:nvPr/>
            </p:nvSpPr>
            <p:spPr>
              <a:xfrm>
                <a:off x="8179905" y="5686941"/>
                <a:ext cx="4220817" cy="583365"/>
              </a:xfrm>
              <a:prstGeom prst="rect">
                <a:avLst/>
              </a:prstGeo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414C530-012E-FB69-60F0-88AC01E03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023" y="1143099"/>
            <a:ext cx="4010439" cy="2673626"/>
          </a:xfrm>
          <a:prstGeom prst="rect">
            <a:avLst/>
          </a:prstGeom>
          <a:ln>
            <a:solidFill>
              <a:schemeClr val="tx1"/>
            </a:solidFill>
          </a:ln>
        </p:spPr>
      </p:pic>
    </p:spTree>
    <p:extLst>
      <p:ext uri="{BB962C8B-B14F-4D97-AF65-F5344CB8AC3E}">
        <p14:creationId xmlns:p14="http://schemas.microsoft.com/office/powerpoint/2010/main" val="232497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795</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Bodoni MT Black</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Jain</dc:creator>
  <cp:lastModifiedBy>Utkarsh Sen</cp:lastModifiedBy>
  <cp:revision>7</cp:revision>
  <dcterms:created xsi:type="dcterms:W3CDTF">2024-04-28T17:57:17Z</dcterms:created>
  <dcterms:modified xsi:type="dcterms:W3CDTF">2024-05-07T18:29:41Z</dcterms:modified>
</cp:coreProperties>
</file>