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b461a4e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b461a4e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b461a4e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b461a4e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b461a4e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b461a4e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b461a4e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b461a4e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b461a4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b461a4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b461a4e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b461a4e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b461a4e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b461a4e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b461a4e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b461a4e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b461a4eb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b461a4eb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b461a4e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b461a4e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b461a4e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b461a4e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7625"/>
            <a:ext cx="8520600" cy="1030200"/>
          </a:xfrm>
          <a:prstGeom prst="rect">
            <a:avLst/>
          </a:prstGeom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An Exploratory Analysis: How Did Covid-19 Affect the U.S. Economy?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Tenacious D: </a:t>
            </a:r>
            <a:r>
              <a:rPr lang="en" sz="1100"/>
              <a:t>Colin Brooks, Cole Valentyn, Doug Hooper, Brandy Bowden, Matthew Copello, Michael Goff, Tiffany Zhang, Cydney Goodwin-Hamel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2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Consumer Price Index (CPI)</a:t>
            </a:r>
            <a:endParaRPr b="1" sz="242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275"/>
            <a:ext cx="4595763" cy="39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5033650" y="1047275"/>
            <a:ext cx="3597600" cy="36186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Consumer Price Index (CPI)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measures the changes in the price of goods and services. CPIs are often used as a metric that reflects a generate rate of inflation. I used percent change of CPIs as a metric for tracking the change in price during and after the COVID-19 lockdown.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Initial</a:t>
            </a: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 Thoughts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Healthcare was going to skyrocket during this time period.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Findings: 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After reviewing the data, Healthcare didn't experience much fluctuation at all. Instead, it had a steady increase. Moreover, the greatest percent change was Transportation. This makes sense, however, when considering the dramatic change in gas prices, new and used car prices, and changes in Uber/Lyft prices.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CPI continued…</a:t>
            </a:r>
            <a:endParaRPr b="1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00" y="722875"/>
            <a:ext cx="4705634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0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1050" y="327600"/>
            <a:ext cx="8902800" cy="4486200"/>
          </a:xfrm>
          <a:prstGeom prst="rect">
            <a:avLst/>
          </a:prstGeom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950">
                <a:solidFill>
                  <a:srgbClr val="222529"/>
                </a:solidFill>
                <a:highlight>
                  <a:schemeClr val="lt1"/>
                </a:highlight>
              </a:rPr>
              <a:t> </a:t>
            </a:r>
            <a:r>
              <a:rPr b="1" lang="en" sz="1050">
                <a:solidFill>
                  <a:srgbClr val="222529"/>
                </a:solidFill>
                <a:highlight>
                  <a:schemeClr val="lt1"/>
                </a:highlight>
              </a:rPr>
              <a:t>  </a:t>
            </a:r>
            <a:r>
              <a:rPr b="1" lang="en" sz="1400">
                <a:solidFill>
                  <a:srgbClr val="222529"/>
                </a:solidFill>
                <a:highlight>
                  <a:schemeClr val="lt1"/>
                </a:highlight>
              </a:rPr>
              <a:t> Introduction: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Goal: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 To explore the effects of the Covid-19 pandemic on the American economy. The project was broken into topics to discuss at a high level: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28600" lvl="0" marL="723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None/>
            </a:pP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Stock Market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: The stock exchange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Char char="-"/>
            </a:pP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Colin &amp; Tiffany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28600" lvl="0" marL="723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None/>
            </a:pP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Unemployment Rates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: The number of unemployed people as a percentage of the labor force (the sum of the employed and unemployed)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Char char="-"/>
            </a:pP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Cydney &amp; Brandy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None/>
            </a:pP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Federal Funds Rate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: The lending rate that is determined when a bank lends money to another bank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Char char="-"/>
            </a:pP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Mike 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28600" lvl="0" marL="723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None/>
            </a:pP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Deficit Spending: 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Government spending in excess of tax revenue raised by </a:t>
            </a:r>
            <a:r>
              <a:rPr i="1" lang="en" sz="1000">
                <a:solidFill>
                  <a:srgbClr val="222529"/>
                </a:solidFill>
                <a:highlight>
                  <a:schemeClr val="lt1"/>
                </a:highlight>
              </a:rPr>
              <a:t>borrowing</a:t>
            </a: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 &amp; GDP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 (Gross Domestic Product) measures the total monetary value of all the finished goods and services produced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Char char="-"/>
            </a:pP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Cole &amp; Doug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28600" lvl="0" marL="723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None/>
            </a:pPr>
            <a:r>
              <a:rPr b="1" lang="en" sz="1000">
                <a:solidFill>
                  <a:srgbClr val="222529"/>
                </a:solidFill>
                <a:highlight>
                  <a:schemeClr val="lt1"/>
                </a:highlight>
              </a:rPr>
              <a:t>CPI</a:t>
            </a: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: Consumer Price Index, a measure of the average change of inflation over time in the prices paid by urban consumers for a market basket of consumer goods and services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000"/>
              <a:buChar char="-"/>
            </a:pPr>
            <a:r>
              <a:rPr lang="en" sz="1000">
                <a:solidFill>
                  <a:srgbClr val="222529"/>
                </a:solidFill>
                <a:highlight>
                  <a:schemeClr val="lt1"/>
                </a:highlight>
              </a:rPr>
              <a:t>Matthew</a:t>
            </a:r>
            <a:endParaRPr sz="1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33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b="1" lang="en" sz="2420"/>
              <a:t>Stock Market Analysis</a:t>
            </a:r>
            <a:endParaRPr b="1" sz="2420"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2175"/>
            <a:ext cx="3300300" cy="2133300"/>
          </a:xfrm>
          <a:prstGeom prst="rect">
            <a:avLst/>
          </a:prstGeom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Stock Market Analysis Time Frame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7/1/2019 - 6/30/2022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Original Hypothesis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Healthcare &amp; Consumer Discretionary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Exploratory Analysis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Technology &amp; Energy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75" y="259675"/>
            <a:ext cx="5158724" cy="47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1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Filtered Stock Market Sector Performance</a:t>
            </a:r>
            <a:endParaRPr b="1" sz="212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50" y="690125"/>
            <a:ext cx="4743276" cy="43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91475" y="445025"/>
            <a:ext cx="352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Unemployment Rates</a:t>
            </a:r>
            <a:endParaRPr b="1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58950"/>
            <a:ext cx="3939000" cy="2266500"/>
          </a:xfrm>
          <a:prstGeom prst="rect">
            <a:avLst/>
          </a:prstGeom>
          <a:ln cap="flat" cmpd="sng" w="2857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Dataset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Bureau of Labor Statistics (BLS)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Unemployment Analysis Time Frame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July 2019 – July 2022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Hypothesis: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Mass loss of jobs during the pandemic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150"/>
              <a:buChar char="●"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Exploratory Analysis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POC, and especially the LatinX race,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were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most affected at the height of the pandemic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75" y="516600"/>
            <a:ext cx="4596025" cy="3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7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Total Unemployment vs. Hispanic or Latino</a:t>
            </a:r>
            <a:endParaRPr b="1" sz="222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225" y="684750"/>
            <a:ext cx="4595974" cy="4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Federal Fund Rate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32250"/>
            <a:ext cx="3293700" cy="2083500"/>
          </a:xfrm>
          <a:prstGeom prst="rect">
            <a:avLst/>
          </a:prstGeom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Fed Rate Analysis </a:t>
            </a: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: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7/1/2019 - 6/30/2022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Original Hypothesis: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 Government Influence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266700" rtl="0" algn="r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22529"/>
                </a:solidFill>
                <a:highlight>
                  <a:schemeClr val="lt1"/>
                </a:highlight>
              </a:rPr>
              <a:t>Exploratory Analysis</a:t>
            </a:r>
            <a:r>
              <a:rPr lang="en" sz="1150">
                <a:solidFill>
                  <a:srgbClr val="222529"/>
                </a:solidFill>
                <a:highlight>
                  <a:schemeClr val="lt1"/>
                </a:highlight>
              </a:rPr>
              <a:t>: Results of the Government Influence</a:t>
            </a:r>
            <a:endParaRPr sz="115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325" y="445025"/>
            <a:ext cx="5033701" cy="425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397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Gross Domestic Product (GDP)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689450"/>
            <a:ext cx="3783600" cy="2035800"/>
          </a:xfrm>
          <a:prstGeom prst="rect">
            <a:avLst/>
          </a:prstGeom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GDP Value Analysis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</a:rPr>
              <a:t>: 7/1/2019 - 6/30/2022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Original Hypothesis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</a:rPr>
              <a:t>: GDP value would have been very low for a long period of time (~ almost a year)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Exploratory Analysis: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</a:rPr>
              <a:t> GDP value dipped drastically but spiked back up to normal very quickly.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50" y="445025"/>
            <a:ext cx="4674100" cy="43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National Spending/National Deficit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729375" y="1330900"/>
            <a:ext cx="2595900" cy="2661900"/>
          </a:xfrm>
          <a:prstGeom prst="rect">
            <a:avLst/>
          </a:prstGeom>
          <a:ln cap="flat" cmpd="sng" w="2857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highlight>
                  <a:schemeClr val="lt1"/>
                </a:highlight>
              </a:rPr>
              <a:t>I</a:t>
            </a:r>
            <a:r>
              <a:rPr b="1" lang="en" sz="4000">
                <a:solidFill>
                  <a:srgbClr val="222529"/>
                </a:solidFill>
                <a:highlight>
                  <a:schemeClr val="lt1"/>
                </a:highlight>
              </a:rPr>
              <a:t>nitial Thoughts (Hypothesis): </a:t>
            </a:r>
            <a:r>
              <a:rPr lang="en" sz="4000">
                <a:solidFill>
                  <a:srgbClr val="222529"/>
                </a:solidFill>
                <a:highlight>
                  <a:schemeClr val="lt1"/>
                </a:highlight>
              </a:rPr>
              <a:t>We expect to see large peaks/increases in spending in health, labor, and unemployment departments. We also expect to see agriculture, education, and defense stay relatively constant or decrease in the peak of the pandemic.</a:t>
            </a:r>
            <a:endParaRPr sz="4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22529"/>
                </a:solidFill>
                <a:highlight>
                  <a:schemeClr val="lt1"/>
                </a:highlight>
              </a:rPr>
              <a:t>Analysis Findings: </a:t>
            </a:r>
            <a:r>
              <a:rPr lang="en" sz="4000">
                <a:solidFill>
                  <a:srgbClr val="222529"/>
                </a:solidFill>
                <a:highlight>
                  <a:schemeClr val="lt1"/>
                </a:highlight>
              </a:rPr>
              <a:t>We saw large peaks and increases in health, labor, and education spending while defense, agriculture, and unemployment spending stayed relatively similar. Education and unemployment yielded interesting results.</a:t>
            </a:r>
            <a:endParaRPr sz="4000">
              <a:solidFill>
                <a:srgbClr val="222529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D1D2D3"/>
              </a:solidFill>
              <a:highlight>
                <a:srgbClr val="1A1D21"/>
              </a:highlight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D1D2D3"/>
              </a:solidFill>
              <a:highlight>
                <a:srgbClr val="1A1D2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725" y="1152475"/>
            <a:ext cx="5228575" cy="32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