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lvl1pPr algn="ctr" defTabSz="584200">
      <a:defRPr sz="3400">
        <a:latin typeface="+mn-lt"/>
        <a:ea typeface="+mn-ea"/>
        <a:cs typeface="+mn-cs"/>
        <a:sym typeface="Helvetica Light"/>
      </a:defRPr>
    </a:lvl1pPr>
    <a:lvl2pPr indent="228600" algn="ctr" defTabSz="584200">
      <a:defRPr sz="3400">
        <a:latin typeface="+mn-lt"/>
        <a:ea typeface="+mn-ea"/>
        <a:cs typeface="+mn-cs"/>
        <a:sym typeface="Helvetica Light"/>
      </a:defRPr>
    </a:lvl2pPr>
    <a:lvl3pPr indent="457200" algn="ctr" defTabSz="584200">
      <a:defRPr sz="3400">
        <a:latin typeface="+mn-lt"/>
        <a:ea typeface="+mn-ea"/>
        <a:cs typeface="+mn-cs"/>
        <a:sym typeface="Helvetica Light"/>
      </a:defRPr>
    </a:lvl3pPr>
    <a:lvl4pPr indent="685800" algn="ctr" defTabSz="584200">
      <a:defRPr sz="3400">
        <a:latin typeface="+mn-lt"/>
        <a:ea typeface="+mn-ea"/>
        <a:cs typeface="+mn-cs"/>
        <a:sym typeface="Helvetica Light"/>
      </a:defRPr>
    </a:lvl4pPr>
    <a:lvl5pPr indent="914400" algn="ctr" defTabSz="584200">
      <a:defRPr sz="3400">
        <a:latin typeface="+mn-lt"/>
        <a:ea typeface="+mn-ea"/>
        <a:cs typeface="+mn-cs"/>
        <a:sym typeface="Helvetica Light"/>
      </a:defRPr>
    </a:lvl5pPr>
    <a:lvl6pPr indent="1143000" algn="ctr" defTabSz="584200">
      <a:defRPr sz="3400">
        <a:latin typeface="+mn-lt"/>
        <a:ea typeface="+mn-ea"/>
        <a:cs typeface="+mn-cs"/>
        <a:sym typeface="Helvetica Light"/>
      </a:defRPr>
    </a:lvl6pPr>
    <a:lvl7pPr indent="1371600" algn="ctr" defTabSz="584200">
      <a:defRPr sz="3400">
        <a:latin typeface="+mn-lt"/>
        <a:ea typeface="+mn-ea"/>
        <a:cs typeface="+mn-cs"/>
        <a:sym typeface="Helvetica Light"/>
      </a:defRPr>
    </a:lvl7pPr>
    <a:lvl8pPr indent="1600200" algn="ctr" defTabSz="584200">
      <a:defRPr sz="3400">
        <a:latin typeface="+mn-lt"/>
        <a:ea typeface="+mn-ea"/>
        <a:cs typeface="+mn-cs"/>
        <a:sym typeface="Helvetica Light"/>
      </a:defRPr>
    </a:lvl8pPr>
    <a:lvl9pPr indent="1828800" algn="ctr" defTabSz="584200">
      <a:defRPr sz="34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" name="Shape 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spd="med" advClick="1"/>
  <p:txStyles>
    <p:titleStyle>
      <a:lvl1pPr algn="ctr" defTabSz="584200">
        <a:defRPr sz="7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7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7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7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7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7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7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7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7800">
          <a:latin typeface="+mn-lt"/>
          <a:ea typeface="+mn-ea"/>
          <a:cs typeface="+mn-cs"/>
          <a:sym typeface="Helvetica Light"/>
        </a:defRPr>
      </a:lvl9pPr>
    </p:titleStyle>
    <p:bodyStyle>
      <a:lvl1pPr marL="271638" indent="-271638" algn="ctr" defTabSz="584200">
        <a:spcBef>
          <a:spcPts val="4200"/>
        </a:spcBef>
        <a:buSzPct val="75000"/>
        <a:buChar char="•"/>
        <a:defRPr sz="2200">
          <a:latin typeface="+mn-lt"/>
          <a:ea typeface="+mn-ea"/>
          <a:cs typeface="+mn-cs"/>
          <a:sym typeface="Helvetica Light"/>
        </a:defRPr>
      </a:lvl1pPr>
      <a:lvl2pPr marL="716138" indent="-271638" algn="ctr" defTabSz="584200">
        <a:spcBef>
          <a:spcPts val="4200"/>
        </a:spcBef>
        <a:buSzPct val="75000"/>
        <a:buChar char="•"/>
        <a:defRPr sz="2200">
          <a:latin typeface="+mn-lt"/>
          <a:ea typeface="+mn-ea"/>
          <a:cs typeface="+mn-cs"/>
          <a:sym typeface="Helvetica Light"/>
        </a:defRPr>
      </a:lvl2pPr>
      <a:lvl3pPr marL="1160638" indent="-271638" algn="ctr" defTabSz="584200">
        <a:spcBef>
          <a:spcPts val="4200"/>
        </a:spcBef>
        <a:buSzPct val="75000"/>
        <a:buChar char="•"/>
        <a:defRPr sz="2200">
          <a:latin typeface="+mn-lt"/>
          <a:ea typeface="+mn-ea"/>
          <a:cs typeface="+mn-cs"/>
          <a:sym typeface="Helvetica Light"/>
        </a:defRPr>
      </a:lvl3pPr>
      <a:lvl4pPr marL="1605138" indent="-271638" algn="ctr" defTabSz="584200">
        <a:spcBef>
          <a:spcPts val="4200"/>
        </a:spcBef>
        <a:buSzPct val="75000"/>
        <a:buChar char="•"/>
        <a:defRPr sz="2200">
          <a:latin typeface="+mn-lt"/>
          <a:ea typeface="+mn-ea"/>
          <a:cs typeface="+mn-cs"/>
          <a:sym typeface="Helvetica Light"/>
        </a:defRPr>
      </a:lvl4pPr>
      <a:lvl5pPr marL="2049638" indent="-271638" algn="ctr" defTabSz="584200">
        <a:spcBef>
          <a:spcPts val="4200"/>
        </a:spcBef>
        <a:buSzPct val="75000"/>
        <a:buChar char="•"/>
        <a:defRPr sz="2200">
          <a:latin typeface="+mn-lt"/>
          <a:ea typeface="+mn-ea"/>
          <a:cs typeface="+mn-cs"/>
          <a:sym typeface="Helvetica Light"/>
        </a:defRPr>
      </a:lvl5pPr>
      <a:lvl6pPr marL="2494138" indent="-271638" algn="ctr" defTabSz="584200">
        <a:spcBef>
          <a:spcPts val="4200"/>
        </a:spcBef>
        <a:buSzPct val="75000"/>
        <a:buChar char="•"/>
        <a:defRPr sz="2200">
          <a:latin typeface="+mn-lt"/>
          <a:ea typeface="+mn-ea"/>
          <a:cs typeface="+mn-cs"/>
          <a:sym typeface="Helvetica Light"/>
        </a:defRPr>
      </a:lvl6pPr>
      <a:lvl7pPr marL="2938638" indent="-271638" algn="ctr" defTabSz="584200">
        <a:spcBef>
          <a:spcPts val="4200"/>
        </a:spcBef>
        <a:buSzPct val="75000"/>
        <a:buChar char="•"/>
        <a:defRPr sz="2200">
          <a:latin typeface="+mn-lt"/>
          <a:ea typeface="+mn-ea"/>
          <a:cs typeface="+mn-cs"/>
          <a:sym typeface="Helvetica Light"/>
        </a:defRPr>
      </a:lvl7pPr>
      <a:lvl8pPr marL="3383138" indent="-271638" algn="ctr" defTabSz="584200">
        <a:spcBef>
          <a:spcPts val="4200"/>
        </a:spcBef>
        <a:buSzPct val="75000"/>
        <a:buChar char="•"/>
        <a:defRPr sz="2200">
          <a:latin typeface="+mn-lt"/>
          <a:ea typeface="+mn-ea"/>
          <a:cs typeface="+mn-cs"/>
          <a:sym typeface="Helvetica Light"/>
        </a:defRPr>
      </a:lvl8pPr>
      <a:lvl9pPr marL="3827638" indent="-271638" algn="ctr" defTabSz="584200">
        <a:spcBef>
          <a:spcPts val="4200"/>
        </a:spcBef>
        <a:buSzPct val="75000"/>
        <a:buChar char="•"/>
        <a:defRPr sz="22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://shebanq.ancient-data.org/static/docs/help.pdf" TargetMode="External"/><Relationship Id="rId4" Type="http://schemas.openxmlformats.org/officeDocument/2006/relationships/image" Target="../media/image3.png"/><Relationship Id="rId5" Type="http://schemas.openxmlformats.org/officeDocument/2006/relationships/hyperlink" Target="mailto:w.t.van.peursen@vu.nl" TargetMode="External"/><Relationship Id="rId6" Type="http://schemas.openxmlformats.org/officeDocument/2006/relationships/hyperlink" Target="http://www.godgeleerdheid.vu.nl/en/index.asp" TargetMode="External"/><Relationship Id="rId7" Type="http://schemas.openxmlformats.org/officeDocument/2006/relationships/image" Target="../media/image4.png"/><Relationship Id="rId8" Type="http://schemas.openxmlformats.org/officeDocument/2006/relationships/hyperlink" Target="mailto:o.glanz@gmail.com" TargetMode="External"/><Relationship Id="rId9" Type="http://schemas.openxmlformats.org/officeDocument/2006/relationships/hyperlink" Target="https://www.andrews.edu/sem/faculty_staff/faculty/oliver-glanz.html" TargetMode="External"/><Relationship Id="rId10" Type="http://schemas.openxmlformats.org/officeDocument/2006/relationships/image" Target="../media/image5.png"/><Relationship Id="rId11" Type="http://schemas.openxmlformats.org/officeDocument/2006/relationships/hyperlink" Target="mailto:dirk.roorda@dans.knaw.nl" TargetMode="External"/><Relationship Id="rId12" Type="http://schemas.openxmlformats.org/officeDocument/2006/relationships/hyperlink" Target="http://www.dans.knaw.nl/en/front-page?set_language=en" TargetMode="External"/><Relationship Id="rId13" Type="http://schemas.openxmlformats.org/officeDocument/2006/relationships/image" Target="../media/image6.png"/><Relationship Id="rId14" Type="http://schemas.openxmlformats.org/officeDocument/2006/relationships/hyperlink" Target="mailto:eep@wi.th.vu.nl" TargetMode="External"/><Relationship Id="rId15" Type="http://schemas.openxmlformats.org/officeDocument/2006/relationships/image" Target="../media/image7.png"/><Relationship Id="rId16" Type="http://schemas.openxmlformats.org/officeDocument/2006/relationships/hyperlink" Target="mailto:const@wi.th.vu.nl" TargetMode="External"/><Relationship Id="rId17" Type="http://schemas.openxmlformats.org/officeDocument/2006/relationships/image" Target="../media/image8.png"/><Relationship Id="rId18" Type="http://schemas.openxmlformats.org/officeDocument/2006/relationships/hyperlink" Target="mailto:j.w.dyk@vu.nl" TargetMode="External"/><Relationship Id="rId19" Type="http://schemas.openxmlformats.org/officeDocument/2006/relationships/image" Target="../media/image9.png"/><Relationship Id="rId20" Type="http://schemas.openxmlformats.org/officeDocument/2006/relationships/hyperlink" Target="mailto:reinoud@wi.th.vu.nl" TargetMode="External"/><Relationship Id="rId21" Type="http://schemas.openxmlformats.org/officeDocument/2006/relationships/hyperlink" Target="https://leidenuniv.academia.edu/Departments/Leiden_Institute_for_Religious_Studies" TargetMode="External"/><Relationship Id="rId22" Type="http://schemas.openxmlformats.org/officeDocument/2006/relationships/image" Target="../media/image10.png"/><Relationship Id="rId23" Type="http://schemas.openxmlformats.org/officeDocument/2006/relationships/hyperlink" Target="mailto:ulrikp@emergence.dk" TargetMode="External"/><Relationship Id="rId24" Type="http://schemas.openxmlformats.org/officeDocument/2006/relationships/hyperlink" Target="http://emdros.org/" TargetMode="External"/><Relationship Id="rId25" Type="http://schemas.openxmlformats.org/officeDocument/2006/relationships/image" Target="../media/image11.png"/><Relationship Id="rId26" Type="http://schemas.openxmlformats.org/officeDocument/2006/relationships/hyperlink" Target="mailto:henk.van.den.berg@dans.knaw.nl" TargetMode="External"/><Relationship Id="rId27" Type="http://schemas.openxmlformats.org/officeDocument/2006/relationships/image" Target="../media/image12.png"/><Relationship Id="rId28" Type="http://schemas.openxmlformats.org/officeDocument/2006/relationships/image" Target="../media/image13.png"/><Relationship Id="rId29" Type="http://schemas.openxmlformats.org/officeDocument/2006/relationships/hyperlink" Target="http://www.clarin.nl/" TargetMode="External"/><Relationship Id="rId30" Type="http://schemas.openxmlformats.org/officeDocument/2006/relationships/hyperlink" Target="https://tla.mpi.nl/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Relationship Id="rId12" Type="http://schemas.openxmlformats.org/officeDocument/2006/relationships/image" Target="../media/image133.png"/><Relationship Id="rId13" Type="http://schemas.openxmlformats.org/officeDocument/2006/relationships/image" Target="../media/image134.png"/><Relationship Id="rId14" Type="http://schemas.openxmlformats.org/officeDocument/2006/relationships/hyperlink" Target="http://daringfireball.net/projects/markdown/syntax" TargetMode="External"/><Relationship Id="rId15" Type="http://schemas.openxmlformats.org/officeDocument/2006/relationships/image" Target="../media/image135.png"/><Relationship Id="rId16" Type="http://schemas.openxmlformats.org/officeDocument/2006/relationships/image" Target="../media/image136.png"/><Relationship Id="rId17" Type="http://schemas.openxmlformats.org/officeDocument/2006/relationships/image" Target="../media/image137.png"/><Relationship Id="rId18" Type="http://schemas.openxmlformats.org/officeDocument/2006/relationships/image" Target="../media/image13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hyperlink" Target="http://daringfireball.net/projects/markdown/syntax" TargetMode="External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hyperlink" Target="http://laf-fabric.readthedocs.org" TargetMode="External"/><Relationship Id="rId5" Type="http://schemas.openxmlformats.org/officeDocument/2006/relationships/image" Target="../media/image14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localhost:8000/shebanq/static/docs/MQL-QuickRef.pdf" TargetMode="External"/><Relationship Id="rId3" Type="http://schemas.openxmlformats.org/officeDocument/2006/relationships/hyperlink" Target="http://localhost:8000/shebanq/static/docs/MQL-Query-Guide.pdf" TargetMode="External"/><Relationship Id="rId4" Type="http://schemas.openxmlformats.org/officeDocument/2006/relationships/hyperlink" Target="http://shebanq-doc.readthedocs.org/en/latest/features/comments/0_overview.html" TargetMode="External"/><Relationship Id="rId5" Type="http://schemas.openxmlformats.org/officeDocument/2006/relationships/hyperlink" Target="http://localhost:8000/shebanq/static/docs/ETCBC4-transcription.pdf" TargetMode="External"/><Relationship Id="rId6" Type="http://schemas.openxmlformats.org/officeDocument/2006/relationships/hyperlink" Target="mailto:dirk.roorda@dans.knaw.nl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14.xml"/><Relationship Id="rId14" Type="http://schemas.openxmlformats.org/officeDocument/2006/relationships/slide" Target="slide15.xml"/><Relationship Id="rId15" Type="http://schemas.openxmlformats.org/officeDocument/2006/relationships/slide" Target="slide16.xml"/><Relationship Id="rId16" Type="http://schemas.openxmlformats.org/officeDocument/2006/relationships/slide" Target="slide17.xml"/><Relationship Id="rId17" Type="http://schemas.openxmlformats.org/officeDocument/2006/relationships/slide" Target="slide1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hyperlink" Target="http://daringfireball.net/projects/markdown/syntax" TargetMode="External"/><Relationship Id="rId9" Type="http://schemas.openxmlformats.org/officeDocument/2006/relationships/image" Target="../media/image60.png"/><Relationship Id="rId10" Type="http://schemas.openxmlformats.org/officeDocument/2006/relationships/image" Target="../media/image6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ebanq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0300" y="3405011"/>
            <a:ext cx="3124200" cy="3390901"/>
          </a:xfrm>
          <a:prstGeom prst="rect">
            <a:avLst/>
          </a:prstGeom>
          <a:ln w="3175">
            <a:miter lim="400000"/>
          </a:ln>
        </p:spPr>
      </p:pic>
      <p:sp>
        <p:nvSpPr>
          <p:cNvPr id="7" name="Shape 7"/>
          <p:cNvSpPr/>
          <p:nvPr/>
        </p:nvSpPr>
        <p:spPr>
          <a:xfrm>
            <a:off x="2850219" y="2964744"/>
            <a:ext cx="1246317" cy="268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155" tIns="45155" rIns="45155" bIns="45155" anchor="ctr">
            <a:spAutoFit/>
          </a:bodyPr>
          <a:lstStyle>
            <a:lvl1pPr>
              <a:defRPr sz="1200" u="sng">
                <a:solidFill>
                  <a:srgbClr val="A6AAA9"/>
                </a:solidFill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200" u="sng">
                <a:solidFill>
                  <a:srgbClr val="A6AAA9"/>
                </a:solidFill>
                <a:hlinkClick r:id="rId3" invalidUrl="" action="" tgtFrame="" tooltip="" history="1" highlightClick="0" endSnd="0"/>
              </a:rPr>
              <a:t>download as pdf</a:t>
            </a:r>
          </a:p>
        </p:txBody>
      </p:sp>
      <p:sp>
        <p:nvSpPr>
          <p:cNvPr id="8" name="Shape 8"/>
          <p:cNvSpPr/>
          <p:nvPr/>
        </p:nvSpPr>
        <p:spPr>
          <a:xfrm>
            <a:off x="545542" y="802216"/>
            <a:ext cx="7607858" cy="15635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155" tIns="45155" rIns="45155" bIns="45155" anchor="ctr">
            <a:spAutoFit/>
          </a:bodyPr>
          <a:lstStyle/>
          <a:p>
            <a:pPr lvl="0">
              <a:defRPr sz="1800"/>
            </a:pPr>
            <a:r>
              <a:rPr sz="4800"/>
              <a:t>Welcome to</a:t>
            </a:r>
            <a:endParaRPr sz="4800"/>
          </a:p>
          <a:p>
            <a:pPr lvl="0">
              <a:defRPr sz="1800"/>
            </a:pPr>
            <a:r>
              <a:rPr sz="4800"/>
              <a:t>SHEBANQ</a:t>
            </a:r>
          </a:p>
        </p:txBody>
      </p:sp>
      <p:graphicFrame>
        <p:nvGraphicFramePr>
          <p:cNvPr id="9" name="Table 9"/>
          <p:cNvGraphicFramePr/>
          <p:nvPr/>
        </p:nvGraphicFramePr>
        <p:xfrm>
          <a:off x="647700" y="4184650"/>
          <a:ext cx="4292600" cy="3657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64758"/>
                <a:gridCol w="3027841"/>
              </a:tblGrid>
              <a:tr h="1219200"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</a:p>
                  </a:txBody>
                  <a:tcPr marL="63500" marR="63500" marT="25400" marB="25400" anchor="t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blipFill rotWithShape="1">
                      <a:blip r:embed="rId4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16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5" invalidUrl="" action="" tgtFrame="" tooltip="" history="1" highlightClick="0" endSnd="0"/>
                        </a:rPr>
                        <a:t>Wido van Peursen</a:t>
                      </a:r>
                      <a:r>
                        <a:rPr sz="16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leader of </a:t>
                      </a:r>
                      <a:r>
                        <a:rPr sz="16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6" invalidUrl="" action="" tgtFrame="" tooltip="" history="1" highlightClick="0" endSnd="0"/>
                        </a:rPr>
                        <a:t>ETCBC</a:t>
                      </a:r>
                      <a:r>
                        <a:rPr sz="16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Initiator and strategic leader.</a:t>
                      </a:r>
                    </a:p>
                  </a:txBody>
                  <a:tcPr marL="63500" marR="63500" marT="25400" marB="25400" anchor="t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</a:p>
                  </a:txBody>
                  <a:tcPr marL="63500" marR="63500" marT="25400" marB="25400" anchor="t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blipFill rotWithShape="1">
                      <a:blip r:embed="rId7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16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8" invalidUrl="" action="" tgtFrame="" tooltip="" history="1" highlightClick="0" endSnd="0"/>
                        </a:rPr>
                        <a:t>Oliver Glanz</a:t>
                      </a:r>
                      <a:r>
                        <a:rPr sz="16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</a:t>
                      </a:r>
                      <a:r>
                        <a:rPr sz="16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9" invalidUrl="" action="" tgtFrame="" tooltip="" history="1" highlightClick="0" endSnd="0"/>
                        </a:rPr>
                        <a:t>Andrews University</a:t>
                      </a:r>
                      <a:r>
                        <a:rPr sz="16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ETCBC data expert, contributing numerous queries for teaching.</a:t>
                      </a:r>
                    </a:p>
                  </a:txBody>
                  <a:tcPr marL="63500" marR="63500" marT="25400" marB="25400" anchor="t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</a:p>
                  </a:txBody>
                  <a:tcPr marL="63500" marR="63500" marT="25400" marB="25400" anchor="t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blipFill rotWithShape="1">
                      <a:blip r:embed="rId10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16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11" invalidUrl="" action="" tgtFrame="" tooltip="" history="1" highlightClick="0" endSnd="0"/>
                        </a:rPr>
                        <a:t>Dirk Roorda</a:t>
                      </a:r>
                      <a:r>
                        <a:rPr sz="16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</a:t>
                      </a:r>
                      <a:r>
                        <a:rPr sz="16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12" invalidUrl="" action="" tgtFrame="" tooltip="" history="1" highlightClick="0" endSnd="0"/>
                        </a:rPr>
                        <a:t>DANS</a:t>
                      </a:r>
                      <a:r>
                        <a:rPr sz="16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Author of most of the code.</a:t>
                      </a:r>
                    </a:p>
                  </a:txBody>
                  <a:tcPr marL="63500" marR="63500" marT="25400" marB="25400" anchor="t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10"/>
          <p:cNvGraphicFramePr/>
          <p:nvPr/>
        </p:nvGraphicFramePr>
        <p:xfrm>
          <a:off x="8995833" y="660400"/>
          <a:ext cx="2540001" cy="6096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46200"/>
                <a:gridCol w="2082800"/>
              </a:tblGrid>
              <a:tr h="1219200"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</a:p>
                  </a:txBody>
                  <a:tcPr marL="63500" marR="63500" marT="25400" marB="25400" anchor="t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blipFill rotWithShape="1">
                      <a:blip r:embed="rId13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14" invalidUrl="" action="" tgtFrame="" tooltip="" history="1" highlightClick="0" endSnd="0"/>
                        </a:rPr>
                        <a:t>Eep Talstra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founder of </a:t>
                      </a:r>
                      <a:r>
                        <a:rPr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6" invalidUrl="" action="" tgtFrame="" tooltip="" history="1" highlightClick="0" endSnd="0"/>
                        </a:rPr>
                        <a:t>ETCBC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Still computing (Pascal): participant data in the making.</a:t>
                      </a:r>
                    </a:p>
                  </a:txBody>
                  <a:tcPr marL="63500" marR="63500" marT="25400" marB="25400" anchor="t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</a:p>
                  </a:txBody>
                  <a:tcPr marL="63500" marR="63500" marT="25400" marB="25400" anchor="t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blipFill rotWithShape="1">
                      <a:blip r:embed="rId15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16" invalidUrl="" action="" tgtFrame="" tooltip="" history="1" highlightClick="0" endSnd="0"/>
                        </a:rPr>
                        <a:t>Constantijn Sikkel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data designer for </a:t>
                      </a:r>
                      <a:r>
                        <a:rPr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6" invalidUrl="" action="" tgtFrame="" tooltip="" history="1" highlightClick="0" endSnd="0"/>
                        </a:rPr>
                        <a:t>ETCBC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Inventor of efficient data creation work flows.</a:t>
                      </a:r>
                    </a:p>
                  </a:txBody>
                  <a:tcPr marL="63500" marR="63500" marT="25400" marB="25400" anchor="t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</a:p>
                  </a:txBody>
                  <a:tcPr marL="63500" marR="63500" marT="25400" marB="25400" anchor="t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blipFill rotWithShape="1">
                      <a:blip r:embed="rId17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18" invalidUrl="" action="" tgtFrame="" tooltip="" history="1" highlightClick="0" endSnd="0"/>
                        </a:rPr>
                        <a:t>Janet Dyk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linguist at </a:t>
                      </a:r>
                      <a:r>
                        <a:rPr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6" invalidUrl="" action="" tgtFrame="" tooltip="" history="1" highlightClick="0" endSnd="0"/>
                        </a:rPr>
                        <a:t>ETCBC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Long-time data contributor, specialized in verbal valence and language variation.</a:t>
                      </a:r>
                    </a:p>
                  </a:txBody>
                  <a:tcPr marL="63500" marR="63500" marT="25400" marB="25400" anchor="t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</a:p>
                  </a:txBody>
                  <a:tcPr marL="63500" marR="63500" marT="25400" marB="25400" anchor="t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blipFill rotWithShape="1">
                      <a:blip r:embed="rId19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20" invalidUrl="" action="" tgtFrame="" tooltip="" history="1" highlightClick="0" endSnd="0"/>
                        </a:rPr>
                        <a:t>Reinoud Oosting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data designer for </a:t>
                      </a:r>
                      <a:r>
                        <a:rPr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21" invalidUrl="" action="" tgtFrame="" tooltip="" history="1" highlightClick="0" endSnd="0"/>
                        </a:rPr>
                        <a:t>Leiden University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Contributed ETCBC data, now key user.</a:t>
                      </a:r>
                    </a:p>
                  </a:txBody>
                  <a:tcPr marL="63500" marR="63500" marT="25400" marB="25400" anchor="t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</a:p>
                  </a:txBody>
                  <a:tcPr marL="63500" marR="63500" marT="25400" marB="25400" anchor="t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blipFill rotWithShape="1">
                      <a:blip r:embed="rId2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23" invalidUrl="" action="" tgtFrame="" tooltip="" history="1" highlightClick="0" endSnd="0"/>
                        </a:rPr>
                        <a:t>Ulrik Sandborg-Petersen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creator of </a:t>
                      </a:r>
                      <a:r>
                        <a:rPr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24" invalidUrl="" action="" tgtFrame="" tooltip="" history="1" highlightClick="0" endSnd="0"/>
                        </a:rPr>
                        <a:t>Emdros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Without it, SHEBANQ would not exist!</a:t>
                      </a:r>
                    </a:p>
                  </a:txBody>
                  <a:tcPr marL="63500" marR="63500" marT="25400" marB="25400" anchor="t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1"/>
          <p:cNvGraphicFramePr/>
          <p:nvPr/>
        </p:nvGraphicFramePr>
        <p:xfrm>
          <a:off x="8995833" y="7208660"/>
          <a:ext cx="2540001" cy="2438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46200"/>
                <a:gridCol w="2082800"/>
              </a:tblGrid>
              <a:tr h="1219200"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</a:p>
                  </a:txBody>
                  <a:tcPr marL="63500" marR="63500" marT="25400" marB="25400" anchor="t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blipFill rotWithShape="1">
                      <a:blip r:embed="rId25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26" invalidUrl="" action="" tgtFrame="" tooltip="" history="1" highlightClick="0" endSnd="0"/>
                        </a:rPr>
                        <a:t>Henk van den Berg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</a:t>
                      </a:r>
                      <a:r>
                        <a:rPr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12" invalidUrl="" action="" tgtFrame="" tooltip="" history="1" highlightClick="0" endSnd="0"/>
                        </a:rPr>
                        <a:t>DANS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Programmed the first versions.</a:t>
                      </a:r>
                    </a:p>
                  </a:txBody>
                  <a:tcPr marL="63500" marR="63500" marT="25400" marB="25400" anchor="t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</a:p>
                  </a:txBody>
                  <a:tcPr marL="63500" marR="63500" marT="25400" marB="25400" anchor="t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blipFill rotWithShape="1">
                      <a:blip r:embed="rId27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b="1"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Heleen van de Schraaf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then </a:t>
                      </a:r>
                      <a:r>
                        <a:rPr sz="1400">
                          <a:solidFill>
                            <a:srgbClr val="0088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12" invalidUrl="" action="" tgtFrame="" tooltip="" history="1" highlightClick="0" endSnd="0"/>
                        </a:rPr>
                        <a:t>DANS</a:t>
                      </a:r>
                      <a:r>
                        <a:rPr sz="1400">
                          <a:solidFill>
                            <a:srgbClr val="32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Programmed the first user interface.</a:t>
                      </a:r>
                    </a:p>
                  </a:txBody>
                  <a:tcPr marL="63500" marR="63500" marT="25400" marB="25400" anchor="t" anchorCtr="0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</a:tcPr>
                </a:tc>
              </a:tr>
            </a:tbl>
          </a:graphicData>
        </a:graphic>
      </p:graphicFrame>
      <p:sp>
        <p:nvSpPr>
          <p:cNvPr id="12" name="Shape 12"/>
          <p:cNvSpPr/>
          <p:nvPr/>
        </p:nvSpPr>
        <p:spPr>
          <a:xfrm>
            <a:off x="8995833" y="87488"/>
            <a:ext cx="2382523" cy="572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155" tIns="45155" rIns="45155" bIns="45155" anchor="ctr">
            <a:spAutoFit/>
          </a:bodyPr>
          <a:lstStyle>
            <a:lvl1pPr algn="l">
              <a:defRPr sz="1600"/>
            </a:lvl1pPr>
          </a:lstStyle>
          <a:p>
            <a:pPr lvl="0">
              <a:defRPr sz="1800"/>
            </a:pPr>
            <a:r>
              <a:rPr sz="1600"/>
              <a:t>SHEBANQ relies on data and tools created by</a:t>
            </a:r>
          </a:p>
        </p:txBody>
      </p:sp>
      <p:sp>
        <p:nvSpPr>
          <p:cNvPr id="13" name="Shape 13"/>
          <p:cNvSpPr/>
          <p:nvPr/>
        </p:nvSpPr>
        <p:spPr>
          <a:xfrm>
            <a:off x="8995833" y="6877049"/>
            <a:ext cx="2382523" cy="3316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155" tIns="45155" rIns="45155" bIns="45155" anchor="ctr">
            <a:spAutoFit/>
          </a:bodyPr>
          <a:lstStyle>
            <a:lvl1pPr algn="l">
              <a:defRPr sz="1600"/>
            </a:lvl1pPr>
          </a:lstStyle>
          <a:p>
            <a:pPr lvl="0">
              <a:defRPr sz="1800"/>
            </a:pPr>
            <a:r>
              <a:rPr sz="1600"/>
              <a:t>contributors in the past</a:t>
            </a:r>
          </a:p>
        </p:txBody>
      </p:sp>
      <p:sp>
        <p:nvSpPr>
          <p:cNvPr id="14" name="Shape 14"/>
          <p:cNvSpPr/>
          <p:nvPr/>
        </p:nvSpPr>
        <p:spPr>
          <a:xfrm>
            <a:off x="539846" y="2794000"/>
            <a:ext cx="2310374" cy="611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155" tIns="45155" rIns="45155" bIns="45155" anchor="ctr">
            <a:spAutoFit/>
          </a:bodyPr>
          <a:lstStyle/>
          <a:p>
            <a:pPr lvl="0">
              <a:defRPr sz="1800"/>
            </a:pPr>
            <a:r>
              <a:rPr sz="3400"/>
              <a:t>User Guide</a:t>
            </a:r>
          </a:p>
        </p:txBody>
      </p:sp>
      <p:pic>
        <p:nvPicPr>
          <p:cNvPr id="15" name="DHAwards2014-tool.png"/>
          <p:cNvPicPr/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4851400" y="8703354"/>
            <a:ext cx="3302000" cy="825501"/>
          </a:xfrm>
          <a:prstGeom prst="rect">
            <a:avLst/>
          </a:prstGeom>
          <a:ln w="3175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647700" y="8327344"/>
            <a:ext cx="4405039" cy="12015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155" tIns="45155" rIns="45155" bIns="45155" anchor="ctr">
            <a:spAutoFit/>
          </a:bodyPr>
          <a:lstStyle/>
          <a:p>
            <a:pPr lvl="0" algn="l" defTabSz="457200">
              <a:defRPr sz="1800"/>
            </a:pPr>
            <a:r>
              <a:rPr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for HEBrew Text: </a:t>
            </a:r>
            <a:endParaRPr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defRPr sz="1800"/>
            </a:pPr>
            <a:r>
              <a:rPr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ANnotations for Queries and Markup </a:t>
            </a:r>
            <a:endParaRPr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defRPr sz="1800"/>
            </a:pPr>
            <a:r>
              <a:rPr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funded by</a:t>
            </a:r>
            <a:endParaRPr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defTabSz="457200">
              <a:defRPr sz="1800"/>
            </a:pPr>
            <a:r>
              <a:rPr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29" invalidUrl="" action="" tgtFrame="" tooltip="" history="1" highlightClick="0" endSnd="0"/>
              </a:rPr>
              <a:t>CLARIN-NL</a:t>
            </a:r>
            <a:r>
              <a:rPr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30" invalidUrl="" action="" tgtFrame="" tooltip="" history="1" highlightClick="0" endSnd="0"/>
              </a:rPr>
              <a:t>The Language Archive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6266"/>
            <a:ext cx="10380134" cy="2908485"/>
          </a:xfrm>
          <a:prstGeom prst="rect">
            <a:avLst/>
          </a:prstGeom>
          <a:ln w="3175">
            <a:miter lim="400000"/>
          </a:ln>
        </p:spPr>
      </p:pic>
      <p:pic>
        <p:nvPicPr>
          <p:cNvPr id="23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591903"/>
            <a:ext cx="10380134" cy="3138588"/>
          </a:xfrm>
          <a:prstGeom prst="rect">
            <a:avLst/>
          </a:prstGeom>
          <a:ln w="3175">
            <a:miter lim="400000"/>
          </a:ln>
        </p:spPr>
      </p:pic>
      <p:pic>
        <p:nvPicPr>
          <p:cNvPr id="240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3308136"/>
            <a:ext cx="10380134" cy="3079150"/>
          </a:xfrm>
          <a:prstGeom prst="rect">
            <a:avLst/>
          </a:prstGeom>
          <a:ln w="3175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10380133" y="186266"/>
            <a:ext cx="2462837" cy="1477733"/>
          </a:xfrm>
          <a:prstGeom prst="roundRect">
            <a:avLst>
              <a:gd name="adj" fmla="val 13879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Cite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share a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query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, a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, or a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page view</a:t>
            </a:r>
          </a:p>
        </p:txBody>
      </p:sp>
      <p:sp>
        <p:nvSpPr>
          <p:cNvPr id="242" name="Shape 242"/>
          <p:cNvSpPr/>
          <p:nvPr/>
        </p:nvSpPr>
        <p:spPr>
          <a:xfrm>
            <a:off x="11206257" y="2546136"/>
            <a:ext cx="1636713" cy="2569935"/>
          </a:xfrm>
          <a:prstGeom prst="roundRect">
            <a:avLst>
              <a:gd name="adj" fmla="val 14069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query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and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generate short, permanent links</a:t>
            </a:r>
          </a:p>
        </p:txBody>
      </p:sp>
      <p:pic>
        <p:nvPicPr>
          <p:cNvPr id="249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71355" y="2874388"/>
            <a:ext cx="2185714" cy="820915"/>
          </a:xfrm>
          <a:prstGeom prst="rect">
            <a:avLst/>
          </a:prstGeom>
        </p:spPr>
      </p:pic>
      <p:pic>
        <p:nvPicPr>
          <p:cNvPr id="251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84388" y="4262406"/>
            <a:ext cx="2372677" cy="1832715"/>
          </a:xfrm>
          <a:prstGeom prst="rect">
            <a:avLst/>
          </a:prstGeom>
        </p:spPr>
      </p:pic>
      <p:sp>
        <p:nvSpPr>
          <p:cNvPr id="245" name="Shape 245"/>
          <p:cNvSpPr/>
          <p:nvPr/>
        </p:nvSpPr>
        <p:spPr>
          <a:xfrm>
            <a:off x="11206257" y="5520818"/>
            <a:ext cx="1636713" cy="2142169"/>
          </a:xfrm>
          <a:prstGeom prst="roundRect">
            <a:avLst>
              <a:gd name="adj" fmla="val 14069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page view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generate a long link to the page as it looks now</a:t>
            </a:r>
          </a:p>
        </p:txBody>
      </p:sp>
      <p:pic>
        <p:nvPicPr>
          <p:cNvPr id="253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69085" y="7039201"/>
            <a:ext cx="2087978" cy="2383255"/>
          </a:xfrm>
          <a:prstGeom prst="rect">
            <a:avLst/>
          </a:prstGeom>
        </p:spPr>
      </p:pic>
      <p:sp>
        <p:nvSpPr>
          <p:cNvPr id="247" name="Shape 247"/>
          <p:cNvSpPr/>
          <p:nvPr/>
        </p:nvSpPr>
        <p:spPr>
          <a:xfrm>
            <a:off x="11206257" y="8458883"/>
            <a:ext cx="1636713" cy="1058304"/>
          </a:xfrm>
          <a:prstGeom prst="roundRect">
            <a:avLst>
              <a:gd name="adj" fmla="val 21759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or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tweet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the view directly</a:t>
            </a:r>
          </a:p>
        </p:txBody>
      </p:sp>
      <p:pic>
        <p:nvPicPr>
          <p:cNvPr id="255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36047" y="8840195"/>
            <a:ext cx="1021013" cy="723281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257" y="4422591"/>
            <a:ext cx="12265543" cy="4037087"/>
          </a:xfrm>
          <a:prstGeom prst="rect">
            <a:avLst/>
          </a:prstGeom>
          <a:ln w="3175">
            <a:miter lim="400000"/>
          </a:ln>
        </p:spPr>
      </p:pic>
      <p:pic>
        <p:nvPicPr>
          <p:cNvPr id="277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559" y="3915244"/>
            <a:ext cx="474874" cy="1184651"/>
          </a:xfrm>
          <a:prstGeom prst="rect">
            <a:avLst/>
          </a:prstGeom>
        </p:spPr>
      </p:pic>
      <p:sp>
        <p:nvSpPr>
          <p:cNvPr id="260" name="Shape 260"/>
          <p:cNvSpPr/>
          <p:nvPr/>
        </p:nvSpPr>
        <p:spPr>
          <a:xfrm>
            <a:off x="143933" y="2598414"/>
            <a:ext cx="1989998" cy="1367504"/>
          </a:xfrm>
          <a:prstGeom prst="roundRect">
            <a:avLst>
              <a:gd name="adj" fmla="val 1393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reset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 highlighting to factory settings</a:t>
            </a:r>
          </a:p>
        </p:txBody>
      </p:sp>
      <p:sp>
        <p:nvSpPr>
          <p:cNvPr id="261" name="Shape 261"/>
          <p:cNvSpPr/>
          <p:nvPr/>
        </p:nvSpPr>
        <p:spPr>
          <a:xfrm>
            <a:off x="5114930" y="1381073"/>
            <a:ext cx="3300017" cy="913347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 highlights according to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my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settings</a:t>
            </a:r>
          </a:p>
        </p:txBody>
      </p:sp>
      <p:pic>
        <p:nvPicPr>
          <p:cNvPr id="279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55025" y="1683573"/>
            <a:ext cx="3310718" cy="3410795"/>
          </a:xfrm>
          <a:prstGeom prst="rect">
            <a:avLst/>
          </a:prstGeom>
        </p:spPr>
      </p:pic>
      <p:sp>
        <p:nvSpPr>
          <p:cNvPr id="263" name="Shape 263"/>
          <p:cNvSpPr/>
          <p:nvPr/>
        </p:nvSpPr>
        <p:spPr>
          <a:xfrm>
            <a:off x="5065164" y="316987"/>
            <a:ext cx="3349783" cy="913348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all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words of the chapter in the list</a:t>
            </a:r>
          </a:p>
        </p:txBody>
      </p:sp>
      <p:pic>
        <p:nvPicPr>
          <p:cNvPr id="281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37297" y="875824"/>
            <a:ext cx="3778682" cy="4192191"/>
          </a:xfrm>
          <a:prstGeom prst="rect">
            <a:avLst/>
          </a:prstGeom>
        </p:spPr>
      </p:pic>
      <p:sp>
        <p:nvSpPr>
          <p:cNvPr id="265" name="Shape 265"/>
          <p:cNvSpPr/>
          <p:nvPr/>
        </p:nvSpPr>
        <p:spPr>
          <a:xfrm>
            <a:off x="5114930" y="2445159"/>
            <a:ext cx="3300017" cy="913347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 highlights in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one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fixed, selectable color</a:t>
            </a:r>
          </a:p>
        </p:txBody>
      </p:sp>
      <p:pic>
        <p:nvPicPr>
          <p:cNvPr id="283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65062" y="2722445"/>
            <a:ext cx="2900670" cy="2371924"/>
          </a:xfrm>
          <a:prstGeom prst="rect">
            <a:avLst/>
          </a:prstGeom>
        </p:spPr>
      </p:pic>
      <p:pic>
        <p:nvPicPr>
          <p:cNvPr id="285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739652" y="2743898"/>
            <a:ext cx="2426091" cy="2409611"/>
          </a:xfrm>
          <a:prstGeom prst="rect">
            <a:avLst/>
          </a:prstGeom>
        </p:spPr>
      </p:pic>
      <p:sp>
        <p:nvSpPr>
          <p:cNvPr id="268" name="Shape 268"/>
          <p:cNvSpPr/>
          <p:nvPr/>
        </p:nvSpPr>
        <p:spPr>
          <a:xfrm>
            <a:off x="5114930" y="3509244"/>
            <a:ext cx="3300017" cy="913348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switch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off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all word highlighting</a:t>
            </a:r>
          </a:p>
        </p:txBody>
      </p:sp>
      <p:pic>
        <p:nvPicPr>
          <p:cNvPr id="287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257178" y="3875030"/>
            <a:ext cx="1908556" cy="1168677"/>
          </a:xfrm>
          <a:prstGeom prst="rect">
            <a:avLst/>
          </a:prstGeom>
        </p:spPr>
      </p:pic>
      <p:sp>
        <p:nvSpPr>
          <p:cNvPr id="270" name="Shape 270"/>
          <p:cNvSpPr/>
          <p:nvPr/>
        </p:nvSpPr>
        <p:spPr>
          <a:xfrm>
            <a:off x="143933" y="7988241"/>
            <a:ext cx="3300016" cy="1540277"/>
          </a:xfrm>
          <a:prstGeom prst="roundRect">
            <a:avLst>
              <a:gd name="adj" fmla="val 1895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customize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the highlight color of a single word. Uncheck the box to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uncustomize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.</a:t>
            </a:r>
          </a:p>
        </p:txBody>
      </p:sp>
      <p:pic>
        <p:nvPicPr>
          <p:cNvPr id="289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5943" y="6327612"/>
            <a:ext cx="735424" cy="1711443"/>
          </a:xfrm>
          <a:prstGeom prst="rect">
            <a:avLst/>
          </a:prstGeom>
        </p:spPr>
      </p:pic>
      <p:pic>
        <p:nvPicPr>
          <p:cNvPr id="291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11063" y="6349849"/>
            <a:ext cx="516610" cy="1689206"/>
          </a:xfrm>
          <a:prstGeom prst="rect">
            <a:avLst/>
          </a:prstGeom>
        </p:spPr>
      </p:pic>
      <p:sp>
        <p:nvSpPr>
          <p:cNvPr id="273" name="Shape 273"/>
          <p:cNvSpPr/>
          <p:nvPr/>
        </p:nvSpPr>
        <p:spPr>
          <a:xfrm>
            <a:off x="8795955" y="2445159"/>
            <a:ext cx="3403850" cy="1520759"/>
          </a:xfrm>
          <a:prstGeom prst="roundRect">
            <a:avLst>
              <a:gd name="adj" fmla="val 18108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any word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toggle its highlight. Highlighted words count as customized.</a:t>
            </a:r>
          </a:p>
        </p:txBody>
      </p:sp>
      <p:pic>
        <p:nvPicPr>
          <p:cNvPr id="293" name="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893924" y="3915182"/>
            <a:ext cx="666526" cy="1647733"/>
          </a:xfrm>
          <a:prstGeom prst="rect">
            <a:avLst/>
          </a:prstGeom>
        </p:spPr>
      </p:pic>
      <p:pic>
        <p:nvPicPr>
          <p:cNvPr id="295" name="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421537" y="3915180"/>
            <a:ext cx="1042692" cy="1606395"/>
          </a:xfrm>
          <a:prstGeom prst="rect">
            <a:avLst/>
          </a:prstGeom>
        </p:spPr>
      </p:pic>
      <p:sp>
        <p:nvSpPr>
          <p:cNvPr id="276" name="Shape 276"/>
          <p:cNvSpPr/>
          <p:nvPr/>
        </p:nvSpPr>
        <p:spPr>
          <a:xfrm>
            <a:off x="270933" y="316987"/>
            <a:ext cx="1989998" cy="1367505"/>
          </a:xfrm>
          <a:prstGeom prst="roundRect">
            <a:avLst>
              <a:gd name="adj" fmla="val 1393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Customize highlighting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of </a:t>
            </a:r>
            <a:r>
              <a:rPr b="1"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906" y="1724861"/>
            <a:ext cx="12090894" cy="7926750"/>
          </a:xfrm>
          <a:prstGeom prst="rect">
            <a:avLst/>
          </a:prstGeom>
          <a:ln w="3175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143933" y="185414"/>
            <a:ext cx="3300016" cy="913347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Single </a:t>
            </a:r>
            <a:r>
              <a:rPr b="1"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view</a:t>
            </a:r>
          </a:p>
        </p:txBody>
      </p:sp>
      <p:sp>
        <p:nvSpPr>
          <p:cNvPr id="300" name="Shape 300"/>
          <p:cNvSpPr/>
          <p:nvPr/>
        </p:nvSpPr>
        <p:spPr>
          <a:xfrm>
            <a:off x="143933" y="8047699"/>
            <a:ext cx="1803232" cy="1460973"/>
          </a:xfrm>
          <a:prstGeom prst="roundRect">
            <a:avLst>
              <a:gd name="adj" fmla="val 1355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all available information about this word</a:t>
            </a:r>
          </a:p>
        </p:txBody>
      </p:sp>
      <p:pic>
        <p:nvPicPr>
          <p:cNvPr id="320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5474" y="6161779"/>
            <a:ext cx="1229260" cy="1936722"/>
          </a:xfrm>
          <a:prstGeom prst="rect">
            <a:avLst/>
          </a:prstGeom>
        </p:spPr>
      </p:pic>
      <p:sp>
        <p:nvSpPr>
          <p:cNvPr id="302" name="Shape 302"/>
          <p:cNvSpPr/>
          <p:nvPr/>
        </p:nvSpPr>
        <p:spPr>
          <a:xfrm>
            <a:off x="3726036" y="185414"/>
            <a:ext cx="5440677" cy="913347"/>
          </a:xfrm>
          <a:prstGeom prst="roundRect">
            <a:avLst>
              <a:gd name="adj" fmla="val 21674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download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csv file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of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all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occurrences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of this word, not just the ones shown on this page</a:t>
            </a:r>
          </a:p>
        </p:txBody>
      </p:sp>
      <p:pic>
        <p:nvPicPr>
          <p:cNvPr id="322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54282" y="1047797"/>
            <a:ext cx="1563293" cy="1690499"/>
          </a:xfrm>
          <a:prstGeom prst="rect">
            <a:avLst/>
          </a:prstGeom>
        </p:spPr>
      </p:pic>
      <p:sp>
        <p:nvSpPr>
          <p:cNvPr id="304" name="Shape 304"/>
          <p:cNvSpPr/>
          <p:nvPr/>
        </p:nvSpPr>
        <p:spPr>
          <a:xfrm>
            <a:off x="143933" y="3086100"/>
            <a:ext cx="1803232" cy="1790700"/>
          </a:xfrm>
          <a:prstGeom prst="roundRect">
            <a:avLst>
              <a:gd name="adj" fmla="val 11055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customize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the highlight color for this word also from here</a:t>
            </a:r>
          </a:p>
        </p:txBody>
      </p:sp>
      <p:sp>
        <p:nvSpPr>
          <p:cNvPr id="305" name="Shape 305"/>
          <p:cNvSpPr/>
          <p:nvPr/>
        </p:nvSpPr>
        <p:spPr>
          <a:xfrm>
            <a:off x="3659337" y="6706126"/>
            <a:ext cx="3300017" cy="913347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occurrences in verse context</a:t>
            </a:r>
          </a:p>
        </p:txBody>
      </p:sp>
      <p:pic>
        <p:nvPicPr>
          <p:cNvPr id="324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18916" y="4376913"/>
            <a:ext cx="444128" cy="2379997"/>
          </a:xfrm>
          <a:prstGeom prst="rect">
            <a:avLst/>
          </a:prstGeom>
        </p:spPr>
      </p:pic>
      <p:sp>
        <p:nvSpPr>
          <p:cNvPr id="307" name="Shape 307"/>
          <p:cNvSpPr/>
          <p:nvPr/>
        </p:nvSpPr>
        <p:spPr>
          <a:xfrm>
            <a:off x="9448800" y="185414"/>
            <a:ext cx="3300016" cy="913347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chapter labels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view whole chapter</a:t>
            </a:r>
          </a:p>
        </p:txBody>
      </p:sp>
      <p:pic>
        <p:nvPicPr>
          <p:cNvPr id="326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229569" y="1047821"/>
            <a:ext cx="1061947" cy="6550021"/>
          </a:xfrm>
          <a:prstGeom prst="rect">
            <a:avLst/>
          </a:prstGeom>
        </p:spPr>
      </p:pic>
      <p:pic>
        <p:nvPicPr>
          <p:cNvPr id="309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59352" y="4452103"/>
            <a:ext cx="3581401" cy="1790701"/>
          </a:xfrm>
          <a:prstGeom prst="rect">
            <a:avLst/>
          </a:prstGeom>
          <a:ln w="3175">
            <a:miter lim="400000"/>
          </a:ln>
        </p:spPr>
      </p:pic>
      <p:sp>
        <p:nvSpPr>
          <p:cNvPr id="310" name="Shape 310"/>
          <p:cNvSpPr/>
          <p:nvPr/>
        </p:nvSpPr>
        <p:spPr>
          <a:xfrm>
            <a:off x="7658100" y="1426605"/>
            <a:ext cx="3581400" cy="1172246"/>
          </a:xfrm>
          <a:prstGeom prst="roundRect">
            <a:avLst>
              <a:gd name="adj" fmla="val 1625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 a dialog to go to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other pages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- press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Esc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dismiss</a:t>
            </a:r>
          </a:p>
        </p:txBody>
      </p:sp>
      <p:pic>
        <p:nvPicPr>
          <p:cNvPr id="328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668988" y="2286055"/>
            <a:ext cx="457891" cy="510843"/>
          </a:xfrm>
          <a:prstGeom prst="rect">
            <a:avLst/>
          </a:prstGeom>
        </p:spPr>
      </p:pic>
      <p:pic>
        <p:nvPicPr>
          <p:cNvPr id="330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085162" y="2548172"/>
            <a:ext cx="562830" cy="1954745"/>
          </a:xfrm>
          <a:prstGeom prst="rect">
            <a:avLst/>
          </a:prstGeom>
        </p:spPr>
      </p:pic>
      <p:sp>
        <p:nvSpPr>
          <p:cNvPr id="313" name="Shape 313"/>
          <p:cNvSpPr/>
          <p:nvPr/>
        </p:nvSpPr>
        <p:spPr>
          <a:xfrm>
            <a:off x="4994894" y="1426605"/>
            <a:ext cx="2535335" cy="1790701"/>
          </a:xfrm>
          <a:prstGeom prst="roundRect">
            <a:avLst>
              <a:gd name="adj" fmla="val 12934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visualize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occurrences throughout the Bible on a clickable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chart</a:t>
            </a:r>
          </a:p>
        </p:txBody>
      </p:sp>
      <p:pic>
        <p:nvPicPr>
          <p:cNvPr id="332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519589" y="2931951"/>
            <a:ext cx="1526119" cy="545161"/>
          </a:xfrm>
          <a:prstGeom prst="rect">
            <a:avLst/>
          </a:prstGeom>
        </p:spPr>
      </p:pic>
      <p:sp>
        <p:nvSpPr>
          <p:cNvPr id="315" name="Shape 315"/>
          <p:cNvSpPr/>
          <p:nvPr/>
        </p:nvSpPr>
        <p:spPr>
          <a:xfrm>
            <a:off x="3911039" y="8336426"/>
            <a:ext cx="2535336" cy="1315185"/>
          </a:xfrm>
          <a:prstGeom prst="roundRect">
            <a:avLst>
              <a:gd name="adj" fmla="val 11645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hint: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a verse number to toggle data view for that verse only</a:t>
            </a:r>
          </a:p>
        </p:txBody>
      </p:sp>
      <p:pic>
        <p:nvPicPr>
          <p:cNvPr id="334" name="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395476" y="7761253"/>
            <a:ext cx="5669256" cy="1233432"/>
          </a:xfrm>
          <a:prstGeom prst="rect">
            <a:avLst/>
          </a:prstGeom>
        </p:spPr>
      </p:pic>
      <p:pic>
        <p:nvPicPr>
          <p:cNvPr id="336" name="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839563" y="2778513"/>
            <a:ext cx="643051" cy="474067"/>
          </a:xfrm>
          <a:prstGeom prst="rect">
            <a:avLst/>
          </a:prstGeom>
        </p:spPr>
      </p:pic>
      <p:pic>
        <p:nvPicPr>
          <p:cNvPr id="338" name="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825726" y="3610729"/>
            <a:ext cx="986453" cy="1579207"/>
          </a:xfrm>
          <a:prstGeom prst="rect">
            <a:avLst/>
          </a:prstGeom>
        </p:spPr>
      </p:pic>
      <p:sp>
        <p:nvSpPr>
          <p:cNvPr id="319" name="Shape 319"/>
          <p:cNvSpPr/>
          <p:nvPr/>
        </p:nvSpPr>
        <p:spPr>
          <a:xfrm>
            <a:off x="143933" y="5092832"/>
            <a:ext cx="1803232" cy="1460973"/>
          </a:xfrm>
          <a:prstGeom prst="roundRect">
            <a:avLst>
              <a:gd name="adj" fmla="val 1355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find this word in the list of word entries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126999" y="133878"/>
            <a:ext cx="3006904" cy="1294971"/>
          </a:xfrm>
          <a:prstGeom prst="roundRect">
            <a:avLst>
              <a:gd name="adj" fmla="val 1471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Queries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and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muting (advanced)</a:t>
            </a:r>
          </a:p>
        </p:txBody>
      </p:sp>
      <p:pic>
        <p:nvPicPr>
          <p:cNvPr id="34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6418" y="1766912"/>
            <a:ext cx="9518382" cy="7986688"/>
          </a:xfrm>
          <a:prstGeom prst="rect">
            <a:avLst/>
          </a:prstGeom>
          <a:ln w="3175">
            <a:miter lim="400000"/>
          </a:ln>
        </p:spPr>
      </p:pic>
      <p:sp>
        <p:nvSpPr>
          <p:cNvPr id="343" name="Shape 343"/>
          <p:cNvSpPr/>
          <p:nvPr/>
        </p:nvSpPr>
        <p:spPr>
          <a:xfrm>
            <a:off x="11413773" y="5958945"/>
            <a:ext cx="1393210" cy="2589940"/>
          </a:xfrm>
          <a:prstGeom prst="roundRect">
            <a:avLst>
              <a:gd name="adj" fmla="val 1367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my</a:t>
            </a:r>
            <a:r>
              <a:rPr b="1"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queries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are bold, and if they are </a:t>
            </a:r>
            <a:r>
              <a:rPr b="1"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private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they are italic too</a:t>
            </a:r>
          </a:p>
        </p:txBody>
      </p:sp>
      <p:sp>
        <p:nvSpPr>
          <p:cNvPr id="344" name="Shape 344"/>
          <p:cNvSpPr/>
          <p:nvPr/>
        </p:nvSpPr>
        <p:spPr>
          <a:xfrm>
            <a:off x="11413773" y="2919412"/>
            <a:ext cx="1393210" cy="2589940"/>
          </a:xfrm>
          <a:prstGeom prst="roundRect">
            <a:avLst>
              <a:gd name="adj" fmla="val 1367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if logged in you can add/edit orgs, projects, queries here</a:t>
            </a:r>
          </a:p>
        </p:txBody>
      </p:sp>
      <p:pic>
        <p:nvPicPr>
          <p:cNvPr id="356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85805" y="2712588"/>
            <a:ext cx="1353060" cy="456442"/>
          </a:xfrm>
          <a:prstGeom prst="rect">
            <a:avLst/>
          </a:prstGeom>
        </p:spPr>
      </p:pic>
      <p:pic>
        <p:nvPicPr>
          <p:cNvPr id="358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81497" y="1836783"/>
            <a:ext cx="1468825" cy="1133441"/>
          </a:xfrm>
          <a:prstGeom prst="rect">
            <a:avLst/>
          </a:prstGeom>
        </p:spPr>
      </p:pic>
      <p:pic>
        <p:nvPicPr>
          <p:cNvPr id="360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87843" y="4191907"/>
            <a:ext cx="876735" cy="744143"/>
          </a:xfrm>
          <a:prstGeom prst="rect">
            <a:avLst/>
          </a:prstGeom>
        </p:spPr>
      </p:pic>
      <p:sp>
        <p:nvSpPr>
          <p:cNvPr id="348" name="Shape 348"/>
          <p:cNvSpPr/>
          <p:nvPr/>
        </p:nvSpPr>
        <p:spPr>
          <a:xfrm>
            <a:off x="8089287" y="133878"/>
            <a:ext cx="1938108" cy="1506042"/>
          </a:xfrm>
          <a:prstGeom prst="roundRect">
            <a:avLst>
              <a:gd name="adj" fmla="val 12649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i="1" sz="2000">
                <a:solidFill>
                  <a:srgbClr val="51A7F9"/>
                </a:solidFill>
                <a:latin typeface="Helvetica"/>
                <a:ea typeface="Helvetica"/>
                <a:cs typeface="Helvetica"/>
                <a:sym typeface="Helvetica"/>
              </a:rPr>
              <a:t>total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# queries of this organization, project or user</a:t>
            </a:r>
          </a:p>
        </p:txBody>
      </p:sp>
      <p:pic>
        <p:nvPicPr>
          <p:cNvPr id="362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570133" y="1589212"/>
            <a:ext cx="669162" cy="1457320"/>
          </a:xfrm>
          <a:prstGeom prst="rect">
            <a:avLst/>
          </a:prstGeom>
        </p:spPr>
      </p:pic>
      <p:sp>
        <p:nvSpPr>
          <p:cNvPr id="350" name="Shape 350"/>
          <p:cNvSpPr/>
          <p:nvPr/>
        </p:nvSpPr>
        <p:spPr>
          <a:xfrm>
            <a:off x="10203486" y="133878"/>
            <a:ext cx="2603497" cy="1506042"/>
          </a:xfrm>
          <a:prstGeom prst="roundRect">
            <a:avLst>
              <a:gd name="adj" fmla="val 12649"/>
            </a:avLst>
          </a:prstGeom>
          <a:solidFill>
            <a:srgbClr val="DCDEE0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# of queries that are </a:t>
            </a:r>
            <a:r>
              <a:rPr b="1" i="1" sz="2000">
                <a:solidFill>
                  <a:srgbClr val="00882B"/>
                </a:solidFill>
                <a:latin typeface="Helvetica"/>
                <a:ea typeface="Helvetica"/>
                <a:cs typeface="Helvetica"/>
                <a:sym typeface="Helvetica"/>
              </a:rPr>
              <a:t>up-to-date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, </a:t>
            </a:r>
            <a:r>
              <a:rPr b="1" i="1" sz="2000">
                <a:solidFill>
                  <a:srgbClr val="FF9300"/>
                </a:solidFill>
                <a:latin typeface="Helvetica"/>
                <a:ea typeface="Helvetica"/>
                <a:cs typeface="Helvetica"/>
                <a:sym typeface="Helvetica"/>
              </a:rPr>
              <a:t>have never run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, have </a:t>
            </a:r>
            <a:r>
              <a:rPr b="1" i="1" sz="20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outdated results</a:t>
            </a:r>
          </a:p>
        </p:txBody>
      </p:sp>
      <p:sp>
        <p:nvSpPr>
          <p:cNvPr id="351" name="Shape 351"/>
          <p:cNvSpPr/>
          <p:nvPr/>
        </p:nvSpPr>
        <p:spPr>
          <a:xfrm>
            <a:off x="6820300" y="133878"/>
            <a:ext cx="1092896" cy="1506042"/>
          </a:xfrm>
          <a:prstGeom prst="roundRect">
            <a:avLst>
              <a:gd name="adj" fmla="val 1743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total # queries in this sub tree</a:t>
            </a:r>
          </a:p>
        </p:txBody>
      </p:sp>
      <p:pic>
        <p:nvPicPr>
          <p:cNvPr id="364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862492" y="1258558"/>
            <a:ext cx="2017828" cy="2237311"/>
          </a:xfrm>
          <a:prstGeom prst="rect">
            <a:avLst/>
          </a:prstGeom>
        </p:spPr>
      </p:pic>
      <p:sp>
        <p:nvSpPr>
          <p:cNvPr id="353" name="Shape 353"/>
          <p:cNvSpPr/>
          <p:nvPr/>
        </p:nvSpPr>
        <p:spPr>
          <a:xfrm>
            <a:off x="126999" y="6521332"/>
            <a:ext cx="3006904" cy="2589940"/>
          </a:xfrm>
          <a:prstGeom prst="roundRect">
            <a:avLst>
              <a:gd name="adj" fmla="val 7355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# queries/matches in the levels. The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bold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number indicates real matches, the grey number indicates how many items there are with a match in its subtree</a:t>
            </a:r>
          </a:p>
        </p:txBody>
      </p:sp>
      <p:sp>
        <p:nvSpPr>
          <p:cNvPr id="354" name="Shape 354"/>
          <p:cNvSpPr/>
          <p:nvPr/>
        </p:nvSpPr>
        <p:spPr>
          <a:xfrm>
            <a:off x="126999" y="4450259"/>
            <a:ext cx="3006904" cy="1721511"/>
          </a:xfrm>
          <a:prstGeom prst="roundRect">
            <a:avLst>
              <a:gd name="adj" fmla="val 11066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without a filter, you can quickly select your own queries and your unpublished queries</a:t>
            </a:r>
          </a:p>
        </p:txBody>
      </p:sp>
      <p:sp>
        <p:nvSpPr>
          <p:cNvPr id="355" name="Shape 355"/>
          <p:cNvSpPr/>
          <p:nvPr/>
        </p:nvSpPr>
        <p:spPr>
          <a:xfrm>
            <a:off x="126999" y="2088454"/>
            <a:ext cx="2850622" cy="2125928"/>
          </a:xfrm>
          <a:prstGeom prst="roundRect">
            <a:avLst>
              <a:gd name="adj" fmla="val 1142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full text search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on organization, project, people and queries. The meaning of the numbers are explained in other boxes.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591" y="3741840"/>
            <a:ext cx="12509209" cy="6011760"/>
          </a:xfrm>
          <a:prstGeom prst="rect">
            <a:avLst/>
          </a:prstGeom>
          <a:ln w="3175">
            <a:miter lim="400000"/>
          </a:ln>
        </p:spPr>
      </p:pic>
      <p:pic>
        <p:nvPicPr>
          <p:cNvPr id="384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4209" y="3306436"/>
            <a:ext cx="473788" cy="1532714"/>
          </a:xfrm>
          <a:prstGeom prst="rect">
            <a:avLst/>
          </a:prstGeom>
        </p:spPr>
      </p:pic>
      <p:sp>
        <p:nvSpPr>
          <p:cNvPr id="369" name="Shape 369"/>
          <p:cNvSpPr/>
          <p:nvPr/>
        </p:nvSpPr>
        <p:spPr>
          <a:xfrm>
            <a:off x="143933" y="2319014"/>
            <a:ext cx="2136908" cy="1038296"/>
          </a:xfrm>
          <a:prstGeom prst="roundRect">
            <a:avLst>
              <a:gd name="adj" fmla="val 1834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reset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query highlighting to factory settings</a:t>
            </a:r>
          </a:p>
        </p:txBody>
      </p:sp>
      <p:sp>
        <p:nvSpPr>
          <p:cNvPr id="370" name="Shape 370"/>
          <p:cNvSpPr/>
          <p:nvPr/>
        </p:nvSpPr>
        <p:spPr>
          <a:xfrm>
            <a:off x="5988195" y="546673"/>
            <a:ext cx="3300017" cy="913348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query highlights according to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my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settings</a:t>
            </a:r>
          </a:p>
        </p:txBody>
      </p:sp>
      <p:pic>
        <p:nvPicPr>
          <p:cNvPr id="386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7858" y="1409069"/>
            <a:ext cx="4600717" cy="3433619"/>
          </a:xfrm>
          <a:prstGeom prst="rect">
            <a:avLst/>
          </a:prstGeom>
        </p:spPr>
      </p:pic>
      <p:sp>
        <p:nvSpPr>
          <p:cNvPr id="372" name="Shape 372"/>
          <p:cNvSpPr/>
          <p:nvPr/>
        </p:nvSpPr>
        <p:spPr>
          <a:xfrm>
            <a:off x="3237369" y="546673"/>
            <a:ext cx="2536389" cy="913348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highlight hits of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all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queries in the list</a:t>
            </a:r>
          </a:p>
        </p:txBody>
      </p:sp>
      <p:pic>
        <p:nvPicPr>
          <p:cNvPr id="388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00965" y="1409148"/>
            <a:ext cx="2796403" cy="3404000"/>
          </a:xfrm>
          <a:prstGeom prst="rect">
            <a:avLst/>
          </a:prstGeom>
        </p:spPr>
      </p:pic>
      <p:sp>
        <p:nvSpPr>
          <p:cNvPr id="374" name="Shape 374"/>
          <p:cNvSpPr/>
          <p:nvPr/>
        </p:nvSpPr>
        <p:spPr>
          <a:xfrm>
            <a:off x="5988195" y="1687583"/>
            <a:ext cx="3300017" cy="913348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query highlights in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one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fixed, selectable color</a:t>
            </a:r>
          </a:p>
        </p:txBody>
      </p:sp>
      <p:pic>
        <p:nvPicPr>
          <p:cNvPr id="390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42939" y="2243159"/>
            <a:ext cx="3996065" cy="2578628"/>
          </a:xfrm>
          <a:prstGeom prst="rect">
            <a:avLst/>
          </a:prstGeom>
        </p:spPr>
      </p:pic>
      <p:pic>
        <p:nvPicPr>
          <p:cNvPr id="392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67544" y="2282815"/>
            <a:ext cx="3671461" cy="2558419"/>
          </a:xfrm>
          <a:prstGeom prst="rect">
            <a:avLst/>
          </a:prstGeom>
        </p:spPr>
      </p:pic>
      <p:sp>
        <p:nvSpPr>
          <p:cNvPr id="377" name="Shape 377"/>
          <p:cNvSpPr/>
          <p:nvPr/>
        </p:nvSpPr>
        <p:spPr>
          <a:xfrm>
            <a:off x="5988195" y="2828493"/>
            <a:ext cx="3300017" cy="913348"/>
          </a:xfrm>
          <a:prstGeom prst="roundRect">
            <a:avLst>
              <a:gd name="adj" fmla="val 2085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switch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off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all query highlighting</a:t>
            </a:r>
          </a:p>
        </p:txBody>
      </p:sp>
      <p:pic>
        <p:nvPicPr>
          <p:cNvPr id="394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45919" y="3157016"/>
            <a:ext cx="3293077" cy="1634539"/>
          </a:xfrm>
          <a:prstGeom prst="rect">
            <a:avLst/>
          </a:prstGeom>
        </p:spPr>
      </p:pic>
      <p:sp>
        <p:nvSpPr>
          <p:cNvPr id="379" name="Shape 379"/>
          <p:cNvSpPr/>
          <p:nvPr/>
        </p:nvSpPr>
        <p:spPr>
          <a:xfrm>
            <a:off x="3776133" y="7963833"/>
            <a:ext cx="3300017" cy="1540277"/>
          </a:xfrm>
          <a:prstGeom prst="roundRect">
            <a:avLst>
              <a:gd name="adj" fmla="val 1895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customize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the highlight color of a single query. Uncheck the box to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uncustomize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.</a:t>
            </a:r>
          </a:p>
        </p:txBody>
      </p:sp>
      <p:pic>
        <p:nvPicPr>
          <p:cNvPr id="396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19412" y="7440701"/>
            <a:ext cx="3244720" cy="723395"/>
          </a:xfrm>
          <a:prstGeom prst="rect">
            <a:avLst/>
          </a:prstGeom>
        </p:spPr>
      </p:pic>
      <p:pic>
        <p:nvPicPr>
          <p:cNvPr id="398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71754" y="7503829"/>
            <a:ext cx="3033841" cy="603587"/>
          </a:xfrm>
          <a:prstGeom prst="rect">
            <a:avLst/>
          </a:prstGeom>
        </p:spPr>
      </p:pic>
      <p:sp>
        <p:nvSpPr>
          <p:cNvPr id="382" name="Shape 382"/>
          <p:cNvSpPr/>
          <p:nvPr/>
        </p:nvSpPr>
        <p:spPr>
          <a:xfrm>
            <a:off x="270933" y="316987"/>
            <a:ext cx="1989998" cy="1367505"/>
          </a:xfrm>
          <a:prstGeom prst="roundRect">
            <a:avLst>
              <a:gd name="adj" fmla="val 1393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Customize highlighting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of </a:t>
            </a:r>
            <a:r>
              <a:rPr b="1"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queries</a:t>
            </a:r>
          </a:p>
        </p:txBody>
      </p:sp>
      <p:sp>
        <p:nvSpPr>
          <p:cNvPr id="383" name="Shape 383"/>
          <p:cNvSpPr/>
          <p:nvPr/>
        </p:nvSpPr>
        <p:spPr>
          <a:xfrm>
            <a:off x="10189845" y="90000"/>
            <a:ext cx="2662834" cy="3548399"/>
          </a:xfrm>
          <a:prstGeom prst="roundRect">
            <a:avLst>
              <a:gd name="adj" fmla="val 7154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Why does my query not appear in the list?</a:t>
            </a:r>
            <a:endParaRPr i="1"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52777" indent="-352777" algn="l">
              <a:buSzPct val="100000"/>
              <a:buAutoNum type="arabicPeriod" startAt="1"/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it is not public</a:t>
            </a:r>
            <a:endParaRPr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52777" indent="-352777" algn="l">
              <a:buSzPct val="100000"/>
              <a:buAutoNum type="arabicPeriod" startAt="1"/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its results are outdated</a:t>
            </a:r>
            <a:endParaRPr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52777" indent="-352777" algn="l">
              <a:buSzPct val="100000"/>
              <a:buAutoNum type="arabicPeriod" startAt="1"/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it has no results in this chapter</a:t>
            </a:r>
            <a:endParaRPr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52777" indent="-352777" algn="l">
              <a:buSzPct val="100000"/>
              <a:buAutoNum type="arabicPeriod" startAt="1"/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I have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muted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this query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9716" y="1613071"/>
            <a:ext cx="10372516" cy="8057340"/>
          </a:xfrm>
          <a:prstGeom prst="rect">
            <a:avLst/>
          </a:prstGeom>
          <a:ln w="3175">
            <a:miter lim="400000"/>
          </a:ln>
        </p:spPr>
      </p:pic>
      <p:sp>
        <p:nvSpPr>
          <p:cNvPr id="402" name="Shape 402"/>
          <p:cNvSpPr/>
          <p:nvPr/>
        </p:nvSpPr>
        <p:spPr>
          <a:xfrm>
            <a:off x="143933" y="7900168"/>
            <a:ext cx="2227662" cy="1731751"/>
          </a:xfrm>
          <a:prstGeom prst="roundRect">
            <a:avLst>
              <a:gd name="adj" fmla="val 11319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all available information about this query and links to documentation</a:t>
            </a:r>
          </a:p>
        </p:txBody>
      </p:sp>
      <p:pic>
        <p:nvPicPr>
          <p:cNvPr id="431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0878" y="8465135"/>
            <a:ext cx="477537" cy="475336"/>
          </a:xfrm>
          <a:prstGeom prst="rect">
            <a:avLst/>
          </a:prstGeom>
        </p:spPr>
      </p:pic>
      <p:sp>
        <p:nvSpPr>
          <p:cNvPr id="404" name="Shape 404"/>
          <p:cNvSpPr/>
          <p:nvPr/>
        </p:nvSpPr>
        <p:spPr>
          <a:xfrm>
            <a:off x="1962168" y="46962"/>
            <a:ext cx="3581401" cy="1172246"/>
          </a:xfrm>
          <a:prstGeom prst="roundRect">
            <a:avLst>
              <a:gd name="adj" fmla="val 1688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download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csv file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of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all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hits of this query, not just the ones shown on this page</a:t>
            </a:r>
          </a:p>
        </p:txBody>
      </p:sp>
      <p:pic>
        <p:nvPicPr>
          <p:cNvPr id="433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35436" y="1168524"/>
            <a:ext cx="470603" cy="527572"/>
          </a:xfrm>
          <a:prstGeom prst="rect">
            <a:avLst/>
          </a:prstGeom>
        </p:spPr>
      </p:pic>
      <p:sp>
        <p:nvSpPr>
          <p:cNvPr id="406" name="Shape 406"/>
          <p:cNvSpPr/>
          <p:nvPr/>
        </p:nvSpPr>
        <p:spPr>
          <a:xfrm>
            <a:off x="143933" y="1355160"/>
            <a:ext cx="2227662" cy="842825"/>
          </a:xfrm>
          <a:prstGeom prst="roundRect">
            <a:avLst>
              <a:gd name="adj" fmla="val 2348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customize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the highlight color</a:t>
            </a:r>
          </a:p>
        </p:txBody>
      </p:sp>
      <p:pic>
        <p:nvPicPr>
          <p:cNvPr id="435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20790" y="1333839"/>
            <a:ext cx="771491" cy="514255"/>
          </a:xfrm>
          <a:prstGeom prst="rect">
            <a:avLst/>
          </a:prstGeom>
        </p:spPr>
      </p:pic>
      <p:sp>
        <p:nvSpPr>
          <p:cNvPr id="408" name="Shape 408"/>
          <p:cNvSpPr/>
          <p:nvPr/>
        </p:nvSpPr>
        <p:spPr>
          <a:xfrm>
            <a:off x="4995597" y="2521073"/>
            <a:ext cx="1244866" cy="1539964"/>
          </a:xfrm>
          <a:prstGeom prst="roundRect">
            <a:avLst>
              <a:gd name="adj" fmla="val 1530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hits in verse context</a:t>
            </a:r>
          </a:p>
        </p:txBody>
      </p:sp>
      <p:pic>
        <p:nvPicPr>
          <p:cNvPr id="437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89783" y="2695413"/>
            <a:ext cx="1415264" cy="507534"/>
          </a:xfrm>
          <a:prstGeom prst="rect">
            <a:avLst/>
          </a:prstGeom>
        </p:spPr>
      </p:pic>
      <p:sp>
        <p:nvSpPr>
          <p:cNvPr id="410" name="Shape 410"/>
          <p:cNvSpPr/>
          <p:nvPr/>
        </p:nvSpPr>
        <p:spPr>
          <a:xfrm>
            <a:off x="11335040" y="43833"/>
            <a:ext cx="1595870" cy="1732740"/>
          </a:xfrm>
          <a:prstGeom prst="roundRect">
            <a:avLst>
              <a:gd name="adj" fmla="val 1193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chapter labels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view whole chapter</a:t>
            </a:r>
          </a:p>
        </p:txBody>
      </p:sp>
      <p:pic>
        <p:nvPicPr>
          <p:cNvPr id="439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607650" y="1725777"/>
            <a:ext cx="548835" cy="787027"/>
          </a:xfrm>
          <a:prstGeom prst="rect">
            <a:avLst/>
          </a:prstGeom>
        </p:spPr>
      </p:pic>
      <p:sp>
        <p:nvSpPr>
          <p:cNvPr id="412" name="Shape 412"/>
          <p:cNvSpPr/>
          <p:nvPr/>
        </p:nvSpPr>
        <p:spPr>
          <a:xfrm>
            <a:off x="7493116" y="46962"/>
            <a:ext cx="3581401" cy="1172246"/>
          </a:xfrm>
          <a:prstGeom prst="roundRect">
            <a:avLst>
              <a:gd name="adj" fmla="val 1625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 a dialog to go to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other pages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- press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Esc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dismiss</a:t>
            </a:r>
          </a:p>
        </p:txBody>
      </p:sp>
      <p:pic>
        <p:nvPicPr>
          <p:cNvPr id="441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88529" y="1168522"/>
            <a:ext cx="1160582" cy="689776"/>
          </a:xfrm>
          <a:prstGeom prst="rect">
            <a:avLst/>
          </a:prstGeom>
        </p:spPr>
      </p:pic>
      <p:sp>
        <p:nvSpPr>
          <p:cNvPr id="414" name="Shape 414"/>
          <p:cNvSpPr/>
          <p:nvPr/>
        </p:nvSpPr>
        <p:spPr>
          <a:xfrm>
            <a:off x="5704465" y="46962"/>
            <a:ext cx="1595870" cy="1172246"/>
          </a:xfrm>
          <a:prstGeom prst="roundRect">
            <a:avLst>
              <a:gd name="adj" fmla="val 14636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CHART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! see later on</a:t>
            </a:r>
          </a:p>
        </p:txBody>
      </p:sp>
      <p:pic>
        <p:nvPicPr>
          <p:cNvPr id="443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489510" y="1117888"/>
            <a:ext cx="1315714" cy="692934"/>
          </a:xfrm>
          <a:prstGeom prst="rect">
            <a:avLst/>
          </a:prstGeom>
        </p:spPr>
      </p:pic>
      <p:sp>
        <p:nvSpPr>
          <p:cNvPr id="416" name="Shape 416"/>
          <p:cNvSpPr/>
          <p:nvPr/>
        </p:nvSpPr>
        <p:spPr>
          <a:xfrm>
            <a:off x="143933" y="5462945"/>
            <a:ext cx="2227662" cy="2316106"/>
          </a:xfrm>
          <a:prstGeom prst="roundRect">
            <a:avLst>
              <a:gd name="adj" fmla="val 8886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If a modified query is not executed, its hits are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outdated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.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Outdated queries are not shown in the sidebar.</a:t>
            </a:r>
          </a:p>
        </p:txBody>
      </p:sp>
      <p:pic>
        <p:nvPicPr>
          <p:cNvPr id="445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320798" y="6166508"/>
            <a:ext cx="1165826" cy="478127"/>
          </a:xfrm>
          <a:prstGeom prst="rect">
            <a:avLst/>
          </a:prstGeom>
        </p:spPr>
      </p:pic>
      <p:sp>
        <p:nvSpPr>
          <p:cNvPr id="418" name="Shape 418"/>
          <p:cNvSpPr/>
          <p:nvPr/>
        </p:nvSpPr>
        <p:spPr>
          <a:xfrm>
            <a:off x="143933" y="46962"/>
            <a:ext cx="1657340" cy="1172246"/>
          </a:xfrm>
          <a:prstGeom prst="roundRect">
            <a:avLst>
              <a:gd name="adj" fmla="val 1625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Single </a:t>
            </a:r>
            <a:r>
              <a:rPr b="1"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query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view</a:t>
            </a:r>
          </a:p>
        </p:txBody>
      </p:sp>
      <p:sp>
        <p:nvSpPr>
          <p:cNvPr id="419" name="Shape 419"/>
          <p:cNvSpPr/>
          <p:nvPr/>
        </p:nvSpPr>
        <p:spPr>
          <a:xfrm>
            <a:off x="6397212" y="6507367"/>
            <a:ext cx="4677305" cy="559506"/>
          </a:xfrm>
          <a:prstGeom prst="roundRect">
            <a:avLst>
              <a:gd name="adj" fmla="val 34048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enlarge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preview of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query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in a pop-up</a:t>
            </a:r>
          </a:p>
        </p:txBody>
      </p:sp>
      <p:pic>
        <p:nvPicPr>
          <p:cNvPr id="447" name="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899420" y="4418042"/>
            <a:ext cx="3785363" cy="2140077"/>
          </a:xfrm>
          <a:prstGeom prst="rect">
            <a:avLst/>
          </a:prstGeom>
        </p:spPr>
      </p:pic>
      <p:pic>
        <p:nvPicPr>
          <p:cNvPr id="421" name="pasted-image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295216" y="4450710"/>
            <a:ext cx="2476501" cy="1308101"/>
          </a:xfrm>
          <a:prstGeom prst="rect">
            <a:avLst/>
          </a:prstGeom>
          <a:ln w="3175">
            <a:miter lim="400000"/>
          </a:ln>
        </p:spPr>
      </p:pic>
      <p:pic>
        <p:nvPicPr>
          <p:cNvPr id="449" name="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9776272" y="1168485"/>
            <a:ext cx="864456" cy="3434928"/>
          </a:xfrm>
          <a:prstGeom prst="rect">
            <a:avLst/>
          </a:prstGeom>
        </p:spPr>
      </p:pic>
      <p:sp>
        <p:nvSpPr>
          <p:cNvPr id="423" name="Shape 423"/>
          <p:cNvSpPr/>
          <p:nvPr/>
        </p:nvSpPr>
        <p:spPr>
          <a:xfrm>
            <a:off x="143933" y="3418783"/>
            <a:ext cx="2227662" cy="1923045"/>
          </a:xfrm>
          <a:prstGeom prst="roundRect">
            <a:avLst>
              <a:gd name="adj" fmla="val 1019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description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in </a:t>
            </a:r>
            <a:r>
              <a:rPr sz="2000" u="sng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  <a:hlinkClick r:id="rId14" invalidUrl="" action="" tgtFrame="" tooltip="" history="1" highlightClick="0" endSnd="0"/>
              </a:rPr>
              <a:t>mark-down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with pretty links to other queries  </a:t>
            </a:r>
          </a:p>
        </p:txBody>
      </p:sp>
      <p:pic>
        <p:nvPicPr>
          <p:cNvPr id="451" name="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320779" y="3643648"/>
            <a:ext cx="765337" cy="702125"/>
          </a:xfrm>
          <a:prstGeom prst="rect">
            <a:avLst/>
          </a:prstGeom>
        </p:spPr>
      </p:pic>
      <p:sp>
        <p:nvSpPr>
          <p:cNvPr id="425" name="Shape 425"/>
          <p:cNvSpPr/>
          <p:nvPr/>
        </p:nvSpPr>
        <p:spPr>
          <a:xfrm>
            <a:off x="4995597" y="6787119"/>
            <a:ext cx="1244866" cy="1539965"/>
          </a:xfrm>
          <a:prstGeom prst="roundRect">
            <a:avLst>
              <a:gd name="adj" fmla="val 1530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go to edit and execute view</a:t>
            </a:r>
          </a:p>
        </p:txBody>
      </p:sp>
      <p:pic>
        <p:nvPicPr>
          <p:cNvPr id="453" name="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885463" y="6206643"/>
            <a:ext cx="1051227" cy="631285"/>
          </a:xfrm>
          <a:prstGeom prst="rect">
            <a:avLst/>
          </a:prstGeom>
        </p:spPr>
      </p:pic>
      <p:sp>
        <p:nvSpPr>
          <p:cNvPr id="427" name="Shape 427"/>
          <p:cNvSpPr/>
          <p:nvPr/>
        </p:nvSpPr>
        <p:spPr>
          <a:xfrm>
            <a:off x="4995597" y="8557615"/>
            <a:ext cx="7137379" cy="1063202"/>
          </a:xfrm>
          <a:prstGeom prst="roundRect">
            <a:avLst>
              <a:gd name="adj" fmla="val 24784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Publish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if you are content with the query. Public queries show up in the sidebar, if the results are up-to-date.</a:t>
            </a:r>
          </a:p>
        </p:txBody>
      </p:sp>
      <p:pic>
        <p:nvPicPr>
          <p:cNvPr id="455" name="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284735" y="6962789"/>
            <a:ext cx="1993429" cy="1647541"/>
          </a:xfrm>
          <a:prstGeom prst="rect">
            <a:avLst/>
          </a:prstGeom>
        </p:spPr>
      </p:pic>
      <p:sp>
        <p:nvSpPr>
          <p:cNvPr id="429" name="Shape 429"/>
          <p:cNvSpPr/>
          <p:nvPr/>
        </p:nvSpPr>
        <p:spPr>
          <a:xfrm>
            <a:off x="143933" y="2333936"/>
            <a:ext cx="2227662" cy="842825"/>
          </a:xfrm>
          <a:prstGeom prst="roundRect">
            <a:avLst>
              <a:gd name="adj" fmla="val 2348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jump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this query in tree view</a:t>
            </a:r>
          </a:p>
        </p:txBody>
      </p:sp>
      <p:pic>
        <p:nvPicPr>
          <p:cNvPr id="457" name="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2289574" y="2158728"/>
            <a:ext cx="542634" cy="458242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672" y="1810520"/>
            <a:ext cx="12779128" cy="7943080"/>
          </a:xfrm>
          <a:prstGeom prst="rect">
            <a:avLst/>
          </a:prstGeom>
          <a:ln w="3175">
            <a:miter lim="400000"/>
          </a:ln>
        </p:spPr>
      </p:pic>
      <p:sp>
        <p:nvSpPr>
          <p:cNvPr id="461" name="Shape 461"/>
          <p:cNvSpPr/>
          <p:nvPr/>
        </p:nvSpPr>
        <p:spPr>
          <a:xfrm>
            <a:off x="2930558" y="4523213"/>
            <a:ext cx="1985766" cy="926164"/>
          </a:xfrm>
          <a:prstGeom prst="roundRect">
            <a:avLst>
              <a:gd name="adj" fmla="val 22144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Edit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the query body</a:t>
            </a:r>
          </a:p>
        </p:txBody>
      </p:sp>
      <p:sp>
        <p:nvSpPr>
          <p:cNvPr id="462" name="Shape 462"/>
          <p:cNvSpPr/>
          <p:nvPr/>
        </p:nvSpPr>
        <p:spPr>
          <a:xfrm>
            <a:off x="204286" y="188215"/>
            <a:ext cx="2902613" cy="680677"/>
          </a:xfrm>
          <a:prstGeom prst="roundRect">
            <a:avLst>
              <a:gd name="adj" fmla="val 2197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861001"/>
                </a:solidFill>
              </a:rPr>
              <a:t>Query developer view</a:t>
            </a:r>
          </a:p>
        </p:txBody>
      </p:sp>
      <p:sp>
        <p:nvSpPr>
          <p:cNvPr id="463" name="Shape 463"/>
          <p:cNvSpPr/>
          <p:nvPr/>
        </p:nvSpPr>
        <p:spPr>
          <a:xfrm>
            <a:off x="5606361" y="4986295"/>
            <a:ext cx="1792078" cy="926164"/>
          </a:xfrm>
          <a:prstGeom prst="roundRect">
            <a:avLst>
              <a:gd name="adj" fmla="val 22144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Back to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normal layout</a:t>
            </a:r>
          </a:p>
        </p:txBody>
      </p:sp>
      <p:pic>
        <p:nvPicPr>
          <p:cNvPr id="477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607" y="5447482"/>
            <a:ext cx="5117528" cy="2002825"/>
          </a:xfrm>
          <a:prstGeom prst="rect">
            <a:avLst/>
          </a:prstGeom>
        </p:spPr>
      </p:pic>
      <p:sp>
        <p:nvSpPr>
          <p:cNvPr id="465" name="Shape 465"/>
          <p:cNvSpPr/>
          <p:nvPr/>
        </p:nvSpPr>
        <p:spPr>
          <a:xfrm>
            <a:off x="3387913" y="188215"/>
            <a:ext cx="4079159" cy="894527"/>
          </a:xfrm>
          <a:prstGeom prst="roundRect">
            <a:avLst>
              <a:gd name="adj" fmla="val 2292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Help others understand your query by writing in </a:t>
            </a:r>
            <a:r>
              <a:rPr sz="2000" u="sng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  <a:hlinkClick r:id="rId4" invalidUrl="" action="" tgtFrame="" tooltip="" history="1" highlightClick="0" endSnd="0"/>
              </a:rPr>
              <a:t>mark-down</a:t>
            </a:r>
          </a:p>
        </p:txBody>
      </p:sp>
      <p:sp>
        <p:nvSpPr>
          <p:cNvPr id="466" name="Shape 466"/>
          <p:cNvSpPr/>
          <p:nvPr/>
        </p:nvSpPr>
        <p:spPr>
          <a:xfrm>
            <a:off x="5606361" y="6093126"/>
            <a:ext cx="1792078" cy="1082337"/>
          </a:xfrm>
          <a:prstGeom prst="roundRect">
            <a:avLst>
              <a:gd name="adj" fmla="val 18949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Save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and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execute</a:t>
            </a:r>
          </a:p>
        </p:txBody>
      </p:sp>
      <p:pic>
        <p:nvPicPr>
          <p:cNvPr id="479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6896" y="6567773"/>
            <a:ext cx="4510266" cy="904552"/>
          </a:xfrm>
          <a:prstGeom prst="rect">
            <a:avLst/>
          </a:prstGeom>
        </p:spPr>
      </p:pic>
      <p:sp>
        <p:nvSpPr>
          <p:cNvPr id="468" name="Shape 468"/>
          <p:cNvSpPr/>
          <p:nvPr/>
        </p:nvSpPr>
        <p:spPr>
          <a:xfrm>
            <a:off x="5566882" y="7356132"/>
            <a:ext cx="1792078" cy="921316"/>
          </a:xfrm>
          <a:prstGeom prst="roundRect">
            <a:avLst>
              <a:gd name="adj" fmla="val 2226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Just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save</a:t>
            </a:r>
          </a:p>
        </p:txBody>
      </p:sp>
      <p:pic>
        <p:nvPicPr>
          <p:cNvPr id="481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30636" y="7152025"/>
            <a:ext cx="4372380" cy="474823"/>
          </a:xfrm>
          <a:prstGeom prst="rect">
            <a:avLst/>
          </a:prstGeom>
        </p:spPr>
      </p:pic>
      <p:sp>
        <p:nvSpPr>
          <p:cNvPr id="470" name="Shape 470"/>
          <p:cNvSpPr/>
          <p:nvPr/>
        </p:nvSpPr>
        <p:spPr>
          <a:xfrm>
            <a:off x="3106898" y="8003885"/>
            <a:ext cx="2155759" cy="1476154"/>
          </a:xfrm>
          <a:prstGeom prst="roundRect">
            <a:avLst>
              <a:gd name="adj" fmla="val 1389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Watch the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messages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from the query engine</a:t>
            </a:r>
          </a:p>
        </p:txBody>
      </p:sp>
      <p:pic>
        <p:nvPicPr>
          <p:cNvPr id="483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12002" y="7957382"/>
            <a:ext cx="1145710" cy="488665"/>
          </a:xfrm>
          <a:prstGeom prst="rect">
            <a:avLst/>
          </a:prstGeom>
        </p:spPr>
      </p:pic>
      <p:sp>
        <p:nvSpPr>
          <p:cNvPr id="472" name="Shape 472"/>
          <p:cNvSpPr/>
          <p:nvPr/>
        </p:nvSpPr>
        <p:spPr>
          <a:xfrm>
            <a:off x="5412672" y="8697279"/>
            <a:ext cx="1985767" cy="782760"/>
          </a:xfrm>
          <a:prstGeom prst="roundRect">
            <a:avLst>
              <a:gd name="adj" fmla="val 2620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clear messages</a:t>
            </a:r>
          </a:p>
        </p:txBody>
      </p:sp>
      <p:pic>
        <p:nvPicPr>
          <p:cNvPr id="485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586758" y="8431775"/>
            <a:ext cx="503869" cy="477006"/>
          </a:xfrm>
          <a:prstGeom prst="rect">
            <a:avLst/>
          </a:prstGeom>
        </p:spPr>
      </p:pic>
      <p:sp>
        <p:nvSpPr>
          <p:cNvPr id="474" name="Shape 474"/>
          <p:cNvSpPr/>
          <p:nvPr/>
        </p:nvSpPr>
        <p:spPr>
          <a:xfrm>
            <a:off x="7748086" y="188215"/>
            <a:ext cx="5068426" cy="894527"/>
          </a:xfrm>
          <a:prstGeom prst="roundRect">
            <a:avLst>
              <a:gd name="adj" fmla="val 29192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after execution, results will be refreshed</a:t>
            </a:r>
          </a:p>
        </p:txBody>
      </p:sp>
      <p:pic>
        <p:nvPicPr>
          <p:cNvPr id="487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13603" y="1011812"/>
            <a:ext cx="2441580" cy="2287851"/>
          </a:xfrm>
          <a:prstGeom prst="rect">
            <a:avLst/>
          </a:prstGeom>
        </p:spPr>
      </p:pic>
      <p:sp>
        <p:nvSpPr>
          <p:cNvPr id="476" name="Shape 476"/>
          <p:cNvSpPr/>
          <p:nvPr/>
        </p:nvSpPr>
        <p:spPr>
          <a:xfrm>
            <a:off x="3375193" y="1374680"/>
            <a:ext cx="4104599" cy="1476154"/>
          </a:xfrm>
          <a:prstGeom prst="roundRect">
            <a:avLst>
              <a:gd name="adj" fmla="val 1389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Hint: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if you want to link to an other query, you can get a valid mark-down link from the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Queries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page.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6900" y="1612900"/>
            <a:ext cx="11137900" cy="8140700"/>
          </a:xfrm>
          <a:prstGeom prst="rect">
            <a:avLst/>
          </a:prstGeom>
          <a:ln w="3175">
            <a:miter lim="400000"/>
          </a:ln>
        </p:spPr>
      </p:pic>
      <p:sp>
        <p:nvSpPr>
          <p:cNvPr id="491" name="Shape 491"/>
          <p:cNvSpPr/>
          <p:nvPr/>
        </p:nvSpPr>
        <p:spPr>
          <a:xfrm>
            <a:off x="4984313" y="142081"/>
            <a:ext cx="7828568" cy="1357190"/>
          </a:xfrm>
          <a:prstGeom prst="roundRect">
            <a:avLst>
              <a:gd name="adj" fmla="val 14788"/>
            </a:avLst>
          </a:prstGeom>
          <a:solidFill>
            <a:srgbClr val="FFFC79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Familiar with Python? Feeling the urge to do more with this data?</a:t>
            </a:r>
            <a:endParaRPr sz="20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20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LAF-Fabric offers an API by which you can master the data</a:t>
            </a:r>
          </a:p>
        </p:txBody>
      </p:sp>
      <p:pic>
        <p:nvPicPr>
          <p:cNvPr id="492" name="laf-fabric-smal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941" y="142081"/>
            <a:ext cx="2120610" cy="1357190"/>
          </a:xfrm>
          <a:prstGeom prst="rect">
            <a:avLst/>
          </a:prstGeom>
          <a:ln w="3175">
            <a:miter lim="400000"/>
          </a:ln>
        </p:spPr>
      </p:pic>
      <p:sp>
        <p:nvSpPr>
          <p:cNvPr id="493" name="Shape 493"/>
          <p:cNvSpPr/>
          <p:nvPr/>
        </p:nvSpPr>
        <p:spPr>
          <a:xfrm>
            <a:off x="125941" y="2249019"/>
            <a:ext cx="3014673" cy="1357191"/>
          </a:xfrm>
          <a:prstGeom prst="roundRect">
            <a:avLst>
              <a:gd name="adj" fmla="val 14788"/>
            </a:avLst>
          </a:prstGeom>
          <a:solidFill>
            <a:srgbClr val="FFFC79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433FF"/>
                </a:solidFill>
              </a:rPr>
              <a:t>LAF-Fabric supports walking over the data.</a:t>
            </a:r>
          </a:p>
        </p:txBody>
      </p:sp>
      <p:sp>
        <p:nvSpPr>
          <p:cNvPr id="494" name="Shape 494"/>
          <p:cNvSpPr/>
          <p:nvPr/>
        </p:nvSpPr>
        <p:spPr>
          <a:xfrm>
            <a:off x="125941" y="3781486"/>
            <a:ext cx="3014673" cy="1357191"/>
          </a:xfrm>
          <a:prstGeom prst="roundRect">
            <a:avLst>
              <a:gd name="adj" fmla="val 14788"/>
            </a:avLst>
          </a:prstGeom>
          <a:solidFill>
            <a:srgbClr val="FFFC79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433FF"/>
                </a:solidFill>
              </a:rPr>
              <a:t>You can fire MQL queries within LAF-Fabric as a starting point ...</a:t>
            </a:r>
          </a:p>
        </p:txBody>
      </p:sp>
      <p:sp>
        <p:nvSpPr>
          <p:cNvPr id="495" name="Shape 495"/>
          <p:cNvSpPr/>
          <p:nvPr/>
        </p:nvSpPr>
        <p:spPr>
          <a:xfrm>
            <a:off x="125941" y="5313953"/>
            <a:ext cx="3014673" cy="1357190"/>
          </a:xfrm>
          <a:prstGeom prst="roundRect">
            <a:avLst>
              <a:gd name="adj" fmla="val 14788"/>
            </a:avLst>
          </a:prstGeom>
          <a:solidFill>
            <a:srgbClr val="FFFC79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433FF"/>
                </a:solidFill>
              </a:rPr>
              <a:t>and then use the full, detailed results programmatically</a:t>
            </a:r>
          </a:p>
        </p:txBody>
      </p:sp>
      <p:sp>
        <p:nvSpPr>
          <p:cNvPr id="496" name="Shape 496"/>
          <p:cNvSpPr/>
          <p:nvPr/>
        </p:nvSpPr>
        <p:spPr>
          <a:xfrm>
            <a:off x="125941" y="7489887"/>
            <a:ext cx="3014673" cy="2031547"/>
          </a:xfrm>
          <a:prstGeom prst="roundRect">
            <a:avLst>
              <a:gd name="adj" fmla="val 9879"/>
            </a:avLst>
          </a:prstGeom>
          <a:solidFill>
            <a:srgbClr val="FFFC79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It is an off-line tool, open source, and you can download the ETCBC4 data, Open Access.</a:t>
            </a:r>
            <a:endParaRPr sz="20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20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Start with </a:t>
            </a:r>
            <a:r>
              <a:rPr sz="2000" u="sng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  <a:hlinkClick r:id="rId4" invalidUrl="" action="" tgtFrame="" tooltip="" history="1" highlightClick="0" endSnd="0"/>
              </a:rPr>
              <a:t>readthedocs</a:t>
            </a:r>
            <a:r>
              <a:rPr sz="20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.</a:t>
            </a:r>
          </a:p>
        </p:txBody>
      </p:sp>
      <p:sp>
        <p:nvSpPr>
          <p:cNvPr id="497" name="Shape 497"/>
          <p:cNvSpPr/>
          <p:nvPr/>
        </p:nvSpPr>
        <p:spPr>
          <a:xfrm>
            <a:off x="9798208" y="7489887"/>
            <a:ext cx="3014673" cy="1357190"/>
          </a:xfrm>
          <a:prstGeom prst="roundRect">
            <a:avLst>
              <a:gd name="adj" fmla="val 14788"/>
            </a:avLst>
          </a:prstGeom>
          <a:solidFill>
            <a:srgbClr val="FFFC79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433FF"/>
                </a:solidFill>
              </a:rPr>
              <a:t>The notebooks you create with LAF-Fabric, you can share online</a:t>
            </a:r>
          </a:p>
        </p:txBody>
      </p:sp>
      <p:pic>
        <p:nvPicPr>
          <p:cNvPr id="499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94641" y="1540288"/>
            <a:ext cx="9645503" cy="6000083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558103" y="456494"/>
            <a:ext cx="5558373" cy="6110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155" tIns="45155" rIns="45155" bIns="45155" anchor="ctr">
            <a:spAutoFit/>
          </a:bodyPr>
          <a:lstStyle/>
          <a:p>
            <a:pPr lvl="0">
              <a:defRPr sz="1800"/>
            </a:pPr>
            <a:r>
              <a:rPr sz="3400"/>
              <a:t>Documentation and Support</a:t>
            </a:r>
          </a:p>
        </p:txBody>
      </p:sp>
      <p:sp>
        <p:nvSpPr>
          <p:cNvPr id="503" name="Shape 503"/>
          <p:cNvSpPr/>
          <p:nvPr/>
        </p:nvSpPr>
        <p:spPr>
          <a:xfrm>
            <a:off x="0" y="4626361"/>
            <a:ext cx="7055528" cy="19232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155" tIns="45155" rIns="45155" bIns="45155" anchor="ctr">
            <a:spAutoFit/>
          </a:bodyPr>
          <a:lstStyle/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2400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sz="2400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 invalidUrl="" action="" tgtFrame="" tooltip="" history="1" highlightClick="0" endSnd="0"/>
              </a:rPr>
              <a:t>MQL quick reference guide (pdf)</a:t>
            </a:r>
            <a:endParaRPr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2400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sz="2400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 invalidUrl="" action="" tgtFrame="" tooltip="" history="1" highlightClick="0" endSnd="0"/>
              </a:rPr>
              <a:t>MQL Query Reference by Ulrik (pdf)</a:t>
            </a:r>
            <a:endParaRPr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2400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sz="2400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 invalidUrl="" action="" tgtFrame="" tooltip="" history="1" highlightClick="0" endSnd="0"/>
              </a:rPr>
              <a:t>ETCBC4 feature doc</a:t>
            </a:r>
            <a:endParaRPr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45720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2400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sz="2400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 invalidUrl="" action="" tgtFrame="" tooltip="" history="1" highlightClick="0" endSnd="0"/>
              </a:rPr>
              <a:t>ETCBC4 transcription table (pdf)</a:t>
            </a:r>
            <a:endParaRPr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558103" y="8512561"/>
            <a:ext cx="5002976" cy="4500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155" tIns="45155" rIns="45155" bIns="45155" anchor="ctr">
            <a:spAutoFit/>
          </a:bodyPr>
          <a:lstStyle/>
          <a:p>
            <a:pPr lvl="0" algn="l" defTabSz="457200">
              <a:defRPr sz="1800"/>
            </a:pPr>
            <a:r>
              <a:rPr sz="2400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Please report issues to </a:t>
            </a:r>
            <a:r>
              <a:rPr sz="2400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 invalidUrl="" action="" tgtFrame="" tooltip="" history="1" highlightClick="0" endSnd="0"/>
              </a:rPr>
              <a:t>Dirk Roorda</a:t>
            </a:r>
            <a:r>
              <a:rPr sz="2400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604571" y="784765"/>
            <a:ext cx="8688877" cy="81840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155" tIns="45155" rIns="45155" bIns="45155" anchor="ctr">
            <a:spAutoFit/>
          </a:bodyPr>
          <a:lstStyle/>
          <a:p>
            <a:pPr lvl="0" marL="203200" indent="-203200" algn="l" defTabSz="457200">
              <a:defRPr sz="1800"/>
            </a:pPr>
            <a:r>
              <a:rPr b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 invalidUrl="" action="ppaction://hlinksldjump" tgtFrame="" tooltip="" history="1" highlightClick="0" endSnd="0"/>
              </a:rPr>
              <a:t>Basic Usage</a:t>
            </a:r>
            <a:endParaRPr b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marL="330200" indent="-101600" algn="l" defTabSz="457200">
              <a:defRPr sz="1800"/>
            </a:pPr>
            <a:r>
              <a:rPr b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 invalidUrl="" action="ppaction://hlinksldjump" tgtFrame="" tooltip="" history="1" highlightClick="0" endSnd="0"/>
              </a:rPr>
              <a:t>View and visualize</a:t>
            </a:r>
            <a:endParaRPr b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 invalidUrl="" action="ppaction://hlinksldjump" tgtFrame="" tooltip="" history="1" highlightClick="0" endSnd="0"/>
              </a:rPr>
              <a:t>The Text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 invalidUrl="" action="ppaction://hlinksldjump" tgtFrame="" tooltip="" history="1" highlightClick="0" endSnd="0"/>
              </a:rPr>
              <a:t>Context View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 invalidUrl="" action="ppaction://hlinksldjump" tgtFrame="" tooltip="" history="1" highlightClick="0" endSnd="0"/>
              </a:rPr>
              <a:t>Data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 invalidUrl="" action="ppaction://hlinksldjump" tgtFrame="" tooltip="" history="1" highlightClick="0" endSnd="0"/>
              </a:rPr>
              <a:t>Words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 invalidUrl="" action="ppaction://hlinksldjump" tgtFrame="" tooltip="" history="1" highlightClick="0" endSnd="0"/>
              </a:rPr>
              <a:t>Queries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 invalidUrl="" action="ppaction://hlinksldjump" tgtFrame="" tooltip="" history="1" highlightClick="0" endSnd="0"/>
              </a:rPr>
              <a:t>Charts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marL="330200" indent="-101600" algn="l" defTabSz="457200">
              <a:defRPr sz="1800"/>
            </a:pPr>
            <a:r>
              <a:rPr b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 invalidUrl="" action="ppaction://hlinksldjump" tgtFrame="" tooltip="" history="1" highlightClick="0" endSnd="0"/>
              </a:rPr>
              <a:t>Export and share</a:t>
            </a:r>
            <a:endParaRPr b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 invalidUrl="" action="ppaction://hlinksldjump" tgtFrame="" tooltip="" history="1" highlightClick="0" endSnd="0"/>
              </a:rPr>
              <a:t>Export Data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 invalidUrl="" action="ppaction://hlinksldjump" tgtFrame="" tooltip="" history="1" highlightClick="0" endSnd="0"/>
              </a:rPr>
              <a:t>Citation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203200" indent="-203200" algn="l" defTabSz="457200">
              <a:defRPr sz="1800"/>
            </a:pPr>
            <a:r>
              <a:rPr b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 invalidUrl="" action="ppaction://hlinksldjump" tgtFrame="" tooltip="" history="1" highlightClick="0" endSnd="0"/>
              </a:rPr>
              <a:t>More about Words</a:t>
            </a:r>
            <a:endParaRPr b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 invalidUrl="" action="ppaction://hlinksldjump" tgtFrame="" tooltip="" history="1" highlightClick="0" endSnd="0"/>
              </a:rPr>
              <a:t>Word Highlights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 invalidUrl="" action="ppaction://hlinksldjump" tgtFrame="" tooltip="" history="1" highlightClick="0" endSnd="0"/>
              </a:rPr>
              <a:t>Single Word View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203200" indent="-203200" algn="l" defTabSz="457200">
              <a:defRPr sz="1800"/>
            </a:pPr>
            <a:r>
              <a:rPr b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12" invalidUrl="" action="ppaction://hlinksldjump" tgtFrame="" tooltip="" history="1" highlightClick="0" endSnd="0"/>
              </a:rPr>
              <a:t>Working with Queries</a:t>
            </a:r>
            <a:endParaRPr b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12" invalidUrl="" action="ppaction://hlinksldjump" tgtFrame="" tooltip="" history="1" highlightClick="0" endSnd="0"/>
              </a:rPr>
              <a:t>Queries Advanced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13" invalidUrl="" action="ppaction://hlinksldjump" tgtFrame="" tooltip="" history="1" highlightClick="0" endSnd="0"/>
              </a:rPr>
              <a:t>Query Highlights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14" invalidUrl="" action="ppaction://hlinksldjump" tgtFrame="" tooltip="" history="1" highlightClick="0" endSnd="0"/>
              </a:rPr>
              <a:t>Single Query View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15" invalidUrl="" action="ppaction://hlinksldjump" tgtFrame="" tooltip="" history="1" highlightClick="0" endSnd="0"/>
              </a:rPr>
              <a:t>Executing Queries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203200" indent="-203200" algn="l" defTabSz="457200">
              <a:defRPr sz="1800"/>
            </a:pPr>
            <a:r>
              <a:rPr b="1" sz="2400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 your own way</a:t>
            </a:r>
            <a:endParaRPr b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 marL="495300" indent="-38100" algn="l" defTabSz="457200">
              <a:defRPr sz="1800"/>
            </a:pPr>
            <a:r>
              <a:rPr i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16" invalidUrl="" action="ppaction://hlinksldjump" tgtFrame="" tooltip="" history="1" highlightClick="0" endSnd="0"/>
              </a:rPr>
              <a:t>Beyond: LAF-Fabric</a:t>
            </a:r>
            <a:endParaRPr i="1" sz="24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203200" indent="-203200" algn="l" defTabSz="457200">
              <a:defRPr sz="1800"/>
            </a:pPr>
            <a:r>
              <a:rPr b="1" sz="2400" u="sng">
                <a:solidFill>
                  <a:srgbClr val="0088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17" invalidUrl="" action="ppaction://hlinksldjump" tgtFrame="" tooltip="" history="1" highlightClick="0" endSnd="0"/>
              </a:rPr>
              <a:t>Documentation and Support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5352" y="1356630"/>
            <a:ext cx="11559448" cy="5807919"/>
          </a:xfrm>
          <a:prstGeom prst="rect">
            <a:avLst/>
          </a:prstGeom>
          <a:ln w="3175">
            <a:miter lim="400000"/>
          </a:ln>
        </p:spPr>
      </p:pic>
      <p:pic>
        <p:nvPicPr>
          <p:cNvPr id="42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12227" y="1006787"/>
            <a:ext cx="1795635" cy="1337936"/>
          </a:xfrm>
          <a:prstGeom prst="rect">
            <a:avLst/>
          </a:prstGeom>
        </p:spPr>
      </p:pic>
      <p:pic>
        <p:nvPicPr>
          <p:cNvPr id="44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14980" y="889196"/>
            <a:ext cx="1996345" cy="778736"/>
          </a:xfrm>
          <a:prstGeom prst="rect">
            <a:avLst/>
          </a:prstGeom>
        </p:spPr>
      </p:pic>
      <p:sp>
        <p:nvSpPr>
          <p:cNvPr id="23" name="Shape 23"/>
          <p:cNvSpPr/>
          <p:nvPr/>
        </p:nvSpPr>
        <p:spPr>
          <a:xfrm>
            <a:off x="80036" y="130525"/>
            <a:ext cx="1989998" cy="960042"/>
          </a:xfrm>
          <a:prstGeom prst="roundRect">
            <a:avLst>
              <a:gd name="adj" fmla="val 1984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Read the </a:t>
            </a:r>
            <a:r>
              <a:rPr b="1"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Text</a:t>
            </a:r>
          </a:p>
        </p:txBody>
      </p:sp>
      <p:sp>
        <p:nvSpPr>
          <p:cNvPr id="24" name="Shape 24"/>
          <p:cNvSpPr/>
          <p:nvPr/>
        </p:nvSpPr>
        <p:spPr>
          <a:xfrm>
            <a:off x="5923372" y="130525"/>
            <a:ext cx="1158057" cy="1035818"/>
          </a:xfrm>
          <a:prstGeom prst="roundRect">
            <a:avLst>
              <a:gd name="adj" fmla="val 1839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select a Bible book</a:t>
            </a:r>
          </a:p>
        </p:txBody>
      </p:sp>
      <p:sp>
        <p:nvSpPr>
          <p:cNvPr id="25" name="Shape 25"/>
          <p:cNvSpPr/>
          <p:nvPr/>
        </p:nvSpPr>
        <p:spPr>
          <a:xfrm>
            <a:off x="80036" y="2440586"/>
            <a:ext cx="1365317" cy="1820004"/>
          </a:xfrm>
          <a:prstGeom prst="roundRect">
            <a:avLst>
              <a:gd name="adj" fmla="val 1395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 relevant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and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queries</a:t>
            </a:r>
          </a:p>
        </p:txBody>
      </p:sp>
      <p:pic>
        <p:nvPicPr>
          <p:cNvPr id="46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94472" y="2521465"/>
            <a:ext cx="1805490" cy="682231"/>
          </a:xfrm>
          <a:prstGeom prst="rect">
            <a:avLst/>
          </a:prstGeom>
        </p:spPr>
      </p:pic>
      <p:sp>
        <p:nvSpPr>
          <p:cNvPr id="27" name="Shape 27"/>
          <p:cNvSpPr/>
          <p:nvPr/>
        </p:nvSpPr>
        <p:spPr>
          <a:xfrm>
            <a:off x="10800959" y="130525"/>
            <a:ext cx="1989998" cy="1035818"/>
          </a:xfrm>
          <a:prstGeom prst="roundRect">
            <a:avLst>
              <a:gd name="adj" fmla="val 1839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select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text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view or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data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view</a:t>
            </a:r>
          </a:p>
        </p:txBody>
      </p:sp>
      <p:sp>
        <p:nvSpPr>
          <p:cNvPr id="28" name="Shape 28"/>
          <p:cNvSpPr/>
          <p:nvPr/>
        </p:nvSpPr>
        <p:spPr>
          <a:xfrm>
            <a:off x="7235876" y="130525"/>
            <a:ext cx="3240615" cy="1035818"/>
          </a:xfrm>
          <a:prstGeom prst="roundRect">
            <a:avLst>
              <a:gd name="adj" fmla="val 1839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 a dialog to go to other chapters - press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Esc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dismiss</a:t>
            </a:r>
          </a:p>
        </p:txBody>
      </p:sp>
      <p:pic>
        <p:nvPicPr>
          <p:cNvPr id="48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612213" y="1115564"/>
            <a:ext cx="1320971" cy="1179546"/>
          </a:xfrm>
          <a:prstGeom prst="rect">
            <a:avLst/>
          </a:prstGeom>
        </p:spPr>
      </p:pic>
      <p:sp>
        <p:nvSpPr>
          <p:cNvPr id="30" name="Shape 30"/>
          <p:cNvSpPr/>
          <p:nvPr/>
        </p:nvSpPr>
        <p:spPr>
          <a:xfrm>
            <a:off x="2686380" y="130525"/>
            <a:ext cx="3082545" cy="1035818"/>
          </a:xfrm>
          <a:prstGeom prst="roundRect">
            <a:avLst>
              <a:gd name="adj" fmla="val 1839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you start with the passage where you left off (in this browser)</a:t>
            </a:r>
          </a:p>
        </p:txBody>
      </p:sp>
      <p:pic>
        <p:nvPicPr>
          <p:cNvPr id="31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33189" y="4260589"/>
            <a:ext cx="3543301" cy="2946401"/>
          </a:xfrm>
          <a:prstGeom prst="rect">
            <a:avLst/>
          </a:prstGeom>
          <a:ln w="3175">
            <a:miter lim="400000"/>
          </a:ln>
        </p:spPr>
      </p:pic>
      <p:pic>
        <p:nvPicPr>
          <p:cNvPr id="50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473471" y="1115567"/>
            <a:ext cx="677174" cy="4089378"/>
          </a:xfrm>
          <a:prstGeom prst="rect">
            <a:avLst/>
          </a:prstGeom>
        </p:spPr>
      </p:pic>
      <p:sp>
        <p:nvSpPr>
          <p:cNvPr id="33" name="Shape 33"/>
          <p:cNvSpPr/>
          <p:nvPr/>
        </p:nvSpPr>
        <p:spPr>
          <a:xfrm>
            <a:off x="11564776" y="3187373"/>
            <a:ext cx="1365317" cy="1820004"/>
          </a:xfrm>
          <a:prstGeom prst="roundRect">
            <a:avLst>
              <a:gd name="adj" fmla="val 1395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go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directly to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previous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or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next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chapter</a:t>
            </a:r>
          </a:p>
        </p:txBody>
      </p:sp>
      <p:pic>
        <p:nvPicPr>
          <p:cNvPr id="52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257176" y="2572786"/>
            <a:ext cx="1358404" cy="1056642"/>
          </a:xfrm>
          <a:prstGeom prst="rect">
            <a:avLst/>
          </a:prstGeom>
        </p:spPr>
      </p:pic>
      <p:pic>
        <p:nvPicPr>
          <p:cNvPr id="54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977571" y="2563262"/>
            <a:ext cx="658549" cy="779275"/>
          </a:xfrm>
          <a:prstGeom prst="rect">
            <a:avLst/>
          </a:prstGeom>
        </p:spPr>
      </p:pic>
      <p:sp>
        <p:nvSpPr>
          <p:cNvPr id="36" name="Shape 36"/>
          <p:cNvSpPr/>
          <p:nvPr/>
        </p:nvSpPr>
        <p:spPr>
          <a:xfrm>
            <a:off x="10338596" y="8045781"/>
            <a:ext cx="2452361" cy="1635913"/>
          </a:xfrm>
          <a:prstGeom prst="roundRect">
            <a:avLst>
              <a:gd name="adj" fmla="val 11645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hint: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a verse number to show data for that verse only</a:t>
            </a:r>
          </a:p>
        </p:txBody>
      </p:sp>
      <p:pic>
        <p:nvPicPr>
          <p:cNvPr id="56" name="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1531686" y="1115569"/>
            <a:ext cx="475426" cy="1529651"/>
          </a:xfrm>
          <a:prstGeom prst="rect">
            <a:avLst/>
          </a:prstGeom>
        </p:spPr>
      </p:pic>
      <p:pic>
        <p:nvPicPr>
          <p:cNvPr id="58" name="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1490612" y="5729585"/>
            <a:ext cx="451616" cy="2366981"/>
          </a:xfrm>
          <a:prstGeom prst="rect">
            <a:avLst/>
          </a:prstGeom>
        </p:spPr>
      </p:pic>
      <p:sp>
        <p:nvSpPr>
          <p:cNvPr id="39" name="Shape 39"/>
          <p:cNvSpPr/>
          <p:nvPr/>
        </p:nvSpPr>
        <p:spPr>
          <a:xfrm>
            <a:off x="762694" y="4517683"/>
            <a:ext cx="3712102" cy="4866880"/>
          </a:xfrm>
          <a:prstGeom prst="roundRect">
            <a:avLst>
              <a:gd name="adj" fmla="val 8149"/>
            </a:avLst>
          </a:prstGeom>
          <a:solidFill>
            <a:srgbClr val="FFFC79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i="1"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students/teachers: </a:t>
            </a:r>
            <a:endParaRPr i="1" sz="24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endParaRPr i="1" sz="24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go </a:t>
            </a:r>
            <a:r>
              <a:rPr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directly </a:t>
            </a:r>
            <a:r>
              <a:rPr b="1"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to</a:t>
            </a:r>
            <a:r>
              <a:rPr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 this chapter in</a:t>
            </a:r>
            <a:r>
              <a:rPr b="1"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 Bible OL</a:t>
            </a:r>
            <a:r>
              <a:rPr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.</a:t>
            </a:r>
            <a:endParaRPr sz="24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endParaRPr sz="24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endParaRPr sz="24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endParaRPr sz="24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endParaRPr sz="2400">
              <a:solidFill>
                <a:srgbClr val="0433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Over there are links to carry you </a:t>
            </a:r>
            <a:r>
              <a:rPr b="1"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back to</a:t>
            </a:r>
            <a:r>
              <a:rPr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 SHEBANQ</a:t>
            </a:r>
          </a:p>
        </p:txBody>
      </p:sp>
      <p:pic>
        <p:nvPicPr>
          <p:cNvPr id="60" name="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206577" y="2575428"/>
            <a:ext cx="1031449" cy="2005159"/>
          </a:xfrm>
          <a:prstGeom prst="rect">
            <a:avLst/>
          </a:prstGeom>
        </p:spPr>
      </p:pic>
      <p:pic>
        <p:nvPicPr>
          <p:cNvPr id="41" name="BibleOL-big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2070033" y="6554948"/>
            <a:ext cx="1244601" cy="12192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9763" y="1899359"/>
            <a:ext cx="10400347" cy="7854241"/>
          </a:xfrm>
          <a:prstGeom prst="rect">
            <a:avLst/>
          </a:prstGeom>
          <a:ln w="3175">
            <a:miter lim="400000"/>
          </a:ln>
        </p:spPr>
      </p:pic>
      <p:pic>
        <p:nvPicPr>
          <p:cNvPr id="87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1596" y="1808880"/>
            <a:ext cx="1182655" cy="474990"/>
          </a:xfrm>
          <a:prstGeom prst="rect">
            <a:avLst/>
          </a:prstGeom>
        </p:spPr>
      </p:pic>
      <p:sp>
        <p:nvSpPr>
          <p:cNvPr id="65" name="Shape 65"/>
          <p:cNvSpPr/>
          <p:nvPr/>
        </p:nvSpPr>
        <p:spPr>
          <a:xfrm>
            <a:off x="262466" y="1294688"/>
            <a:ext cx="1989998" cy="1367505"/>
          </a:xfrm>
          <a:prstGeom prst="roundRect">
            <a:avLst>
              <a:gd name="adj" fmla="val 1393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with highlighted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occurrences</a:t>
            </a:r>
          </a:p>
        </p:txBody>
      </p:sp>
      <p:sp>
        <p:nvSpPr>
          <p:cNvPr id="66" name="Shape 66"/>
          <p:cNvSpPr/>
          <p:nvPr/>
        </p:nvSpPr>
        <p:spPr>
          <a:xfrm>
            <a:off x="262466" y="3339784"/>
            <a:ext cx="1989998" cy="1150212"/>
          </a:xfrm>
          <a:prstGeom prst="roundRect">
            <a:avLst>
              <a:gd name="adj" fmla="val 16562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queries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with highlighted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hits</a:t>
            </a:r>
          </a:p>
        </p:txBody>
      </p:sp>
      <p:sp>
        <p:nvSpPr>
          <p:cNvPr id="67" name="Shape 67"/>
          <p:cNvSpPr/>
          <p:nvPr/>
        </p:nvSpPr>
        <p:spPr>
          <a:xfrm>
            <a:off x="262466" y="6344899"/>
            <a:ext cx="1989998" cy="1367505"/>
          </a:xfrm>
          <a:prstGeom prst="roundRect">
            <a:avLst>
              <a:gd name="adj" fmla="val 1393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name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toggle preview of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query</a:t>
            </a:r>
          </a:p>
        </p:txBody>
      </p:sp>
      <p:pic>
        <p:nvPicPr>
          <p:cNvPr id="89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01597" y="3707870"/>
            <a:ext cx="1154186" cy="451618"/>
          </a:xfrm>
          <a:prstGeom prst="rect">
            <a:avLst/>
          </a:prstGeom>
        </p:spPr>
      </p:pic>
      <p:pic>
        <p:nvPicPr>
          <p:cNvPr id="91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01584" y="6368300"/>
            <a:ext cx="2211096" cy="1288166"/>
          </a:xfrm>
          <a:prstGeom prst="rect">
            <a:avLst/>
          </a:prstGeom>
        </p:spPr>
      </p:pic>
      <p:pic>
        <p:nvPicPr>
          <p:cNvPr id="93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01588" y="4048964"/>
            <a:ext cx="4442120" cy="1012090"/>
          </a:xfrm>
          <a:prstGeom prst="rect">
            <a:avLst/>
          </a:prstGeom>
        </p:spPr>
      </p:pic>
      <p:pic>
        <p:nvPicPr>
          <p:cNvPr id="95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26094" y="2611516"/>
            <a:ext cx="6297148" cy="1010171"/>
          </a:xfrm>
          <a:prstGeom prst="rect">
            <a:avLst/>
          </a:prstGeom>
        </p:spPr>
      </p:pic>
      <p:sp>
        <p:nvSpPr>
          <p:cNvPr id="72" name="Shape 72"/>
          <p:cNvSpPr/>
          <p:nvPr/>
        </p:nvSpPr>
        <p:spPr>
          <a:xfrm>
            <a:off x="262466" y="4736327"/>
            <a:ext cx="1989998" cy="1367505"/>
          </a:xfrm>
          <a:prstGeom prst="roundRect">
            <a:avLst>
              <a:gd name="adj" fmla="val 1393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author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goto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query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and all hits</a:t>
            </a:r>
          </a:p>
        </p:txBody>
      </p:sp>
      <p:pic>
        <p:nvPicPr>
          <p:cNvPr id="97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117080" y="6020968"/>
            <a:ext cx="1101391" cy="567940"/>
          </a:xfrm>
          <a:prstGeom prst="rect">
            <a:avLst/>
          </a:prstGeom>
        </p:spPr>
      </p:pic>
      <p:pic>
        <p:nvPicPr>
          <p:cNvPr id="99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01589" y="7072081"/>
            <a:ext cx="1198301" cy="469047"/>
          </a:xfrm>
          <a:prstGeom prst="rect">
            <a:avLst/>
          </a:prstGeom>
        </p:spPr>
      </p:pic>
      <p:sp>
        <p:nvSpPr>
          <p:cNvPr id="75" name="Shape 75"/>
          <p:cNvSpPr/>
          <p:nvPr/>
        </p:nvSpPr>
        <p:spPr>
          <a:xfrm>
            <a:off x="4301066" y="278547"/>
            <a:ext cx="1989998" cy="1367505"/>
          </a:xfrm>
          <a:prstGeom prst="roundRect">
            <a:avLst>
              <a:gd name="adj" fmla="val 1393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entry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goto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and all occurrences</a:t>
            </a:r>
          </a:p>
        </p:txBody>
      </p:sp>
      <p:pic>
        <p:nvPicPr>
          <p:cNvPr id="101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218436" y="1595379"/>
            <a:ext cx="1450730" cy="1100759"/>
          </a:xfrm>
          <a:prstGeom prst="rect">
            <a:avLst/>
          </a:prstGeom>
        </p:spPr>
      </p:pic>
      <p:sp>
        <p:nvSpPr>
          <p:cNvPr id="77" name="Shape 77"/>
          <p:cNvSpPr/>
          <p:nvPr/>
        </p:nvSpPr>
        <p:spPr>
          <a:xfrm>
            <a:off x="6777638" y="278547"/>
            <a:ext cx="1989998" cy="1367505"/>
          </a:xfrm>
          <a:prstGeom prst="roundRect">
            <a:avLst>
              <a:gd name="adj" fmla="val 1393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gloss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toggle preview of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</a:t>
            </a:r>
          </a:p>
        </p:txBody>
      </p:sp>
      <p:pic>
        <p:nvPicPr>
          <p:cNvPr id="103" name="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077871" y="1595377"/>
            <a:ext cx="2997713" cy="1783343"/>
          </a:xfrm>
          <a:prstGeom prst="rect">
            <a:avLst/>
          </a:prstGeom>
        </p:spPr>
      </p:pic>
      <p:sp>
        <p:nvSpPr>
          <p:cNvPr id="79" name="Shape 79"/>
          <p:cNvSpPr/>
          <p:nvPr/>
        </p:nvSpPr>
        <p:spPr>
          <a:xfrm>
            <a:off x="10117157" y="278547"/>
            <a:ext cx="2354646" cy="1367505"/>
          </a:xfrm>
          <a:prstGeom prst="roundRect">
            <a:avLst>
              <a:gd name="adj" fmla="val 1393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any word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toggle its highlight</a:t>
            </a:r>
          </a:p>
        </p:txBody>
      </p:sp>
      <p:pic>
        <p:nvPicPr>
          <p:cNvPr id="105" name="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876338" y="1595378"/>
            <a:ext cx="594397" cy="1021210"/>
          </a:xfrm>
          <a:prstGeom prst="rect">
            <a:avLst/>
          </a:prstGeom>
        </p:spPr>
      </p:pic>
      <p:sp>
        <p:nvSpPr>
          <p:cNvPr id="81" name="Shape 81"/>
          <p:cNvSpPr/>
          <p:nvPr/>
        </p:nvSpPr>
        <p:spPr>
          <a:xfrm>
            <a:off x="262466" y="278547"/>
            <a:ext cx="3103762" cy="775074"/>
          </a:xfrm>
          <a:prstGeom prst="roundRect">
            <a:avLst>
              <a:gd name="adj" fmla="val 24578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Context items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for this chapter</a:t>
            </a:r>
          </a:p>
        </p:txBody>
      </p:sp>
      <p:pic>
        <p:nvPicPr>
          <p:cNvPr id="107" name="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1243678" y="911497"/>
            <a:ext cx="964517" cy="1794313"/>
          </a:xfrm>
          <a:prstGeom prst="rect">
            <a:avLst/>
          </a:prstGeom>
        </p:spPr>
      </p:pic>
      <p:pic>
        <p:nvPicPr>
          <p:cNvPr id="83" name="pasted-image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4686854" y="8161014"/>
            <a:ext cx="268263" cy="259609"/>
          </a:xfrm>
          <a:prstGeom prst="rect">
            <a:avLst/>
          </a:prstGeom>
          <a:ln w="3175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262466" y="7953471"/>
            <a:ext cx="1989998" cy="1367505"/>
          </a:xfrm>
          <a:prstGeom prst="roundRect">
            <a:avLst>
              <a:gd name="adj" fmla="val 1393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enlarge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preview of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query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in a pop-up</a:t>
            </a:r>
          </a:p>
        </p:txBody>
      </p:sp>
      <p:pic>
        <p:nvPicPr>
          <p:cNvPr id="109" name="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201584" y="8322238"/>
            <a:ext cx="2862815" cy="1251697"/>
          </a:xfrm>
          <a:prstGeom prst="rect">
            <a:avLst/>
          </a:prstGeom>
        </p:spPr>
      </p:pic>
      <p:pic>
        <p:nvPicPr>
          <p:cNvPr id="86" name="pasted-image.png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5296065" y="1978440"/>
            <a:ext cx="330201" cy="3302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9775" y="261637"/>
            <a:ext cx="10205025" cy="9487373"/>
          </a:xfrm>
          <a:prstGeom prst="rect">
            <a:avLst/>
          </a:prstGeom>
          <a:ln w="3175">
            <a:miter lim="400000"/>
          </a:ln>
        </p:spPr>
      </p:pic>
      <p:pic>
        <p:nvPicPr>
          <p:cNvPr id="11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21816" y="4516966"/>
            <a:ext cx="6181843" cy="3971860"/>
          </a:xfrm>
          <a:prstGeom prst="rect">
            <a:avLst/>
          </a:prstGeom>
          <a:ln w="3175">
            <a:miter lim="400000"/>
          </a:ln>
        </p:spPr>
      </p:pic>
      <p:pic>
        <p:nvPicPr>
          <p:cNvPr id="126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01587" y="98490"/>
            <a:ext cx="9491183" cy="633187"/>
          </a:xfrm>
          <a:prstGeom prst="rect">
            <a:avLst/>
          </a:prstGeom>
        </p:spPr>
      </p:pic>
      <p:sp>
        <p:nvSpPr>
          <p:cNvPr id="115" name="Shape 115"/>
          <p:cNvSpPr/>
          <p:nvPr/>
        </p:nvSpPr>
        <p:spPr>
          <a:xfrm>
            <a:off x="262466" y="427429"/>
            <a:ext cx="1989998" cy="960042"/>
          </a:xfrm>
          <a:prstGeom prst="roundRect">
            <a:avLst>
              <a:gd name="adj" fmla="val 1984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 the </a:t>
            </a:r>
            <a:r>
              <a:rPr b="1"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Data</a:t>
            </a:r>
          </a:p>
        </p:txBody>
      </p:sp>
      <p:sp>
        <p:nvSpPr>
          <p:cNvPr id="116" name="Shape 116"/>
          <p:cNvSpPr/>
          <p:nvPr/>
        </p:nvSpPr>
        <p:spPr>
          <a:xfrm>
            <a:off x="262466" y="3554010"/>
            <a:ext cx="1989998" cy="1092672"/>
          </a:xfrm>
          <a:prstGeom prst="roundRect">
            <a:avLst>
              <a:gd name="adj" fmla="val 17434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show/hide a single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feature</a:t>
            </a:r>
          </a:p>
        </p:txBody>
      </p:sp>
      <p:sp>
        <p:nvSpPr>
          <p:cNvPr id="117" name="Shape 117"/>
          <p:cNvSpPr/>
          <p:nvPr/>
        </p:nvSpPr>
        <p:spPr>
          <a:xfrm>
            <a:off x="262466" y="1574800"/>
            <a:ext cx="1989998" cy="1820003"/>
          </a:xfrm>
          <a:prstGeom prst="roundRect">
            <a:avLst>
              <a:gd name="adj" fmla="val 1046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legend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select features</a:t>
            </a:r>
          </a:p>
        </p:txBody>
      </p:sp>
      <p:pic>
        <p:nvPicPr>
          <p:cNvPr id="128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96151" y="506525"/>
            <a:ext cx="10253553" cy="1139091"/>
          </a:xfrm>
          <a:prstGeom prst="rect">
            <a:avLst/>
          </a:prstGeom>
        </p:spPr>
      </p:pic>
      <p:sp>
        <p:nvSpPr>
          <p:cNvPr id="119" name="Shape 119"/>
          <p:cNvSpPr/>
          <p:nvPr/>
        </p:nvSpPr>
        <p:spPr>
          <a:xfrm>
            <a:off x="262466" y="6057767"/>
            <a:ext cx="1989998" cy="1820004"/>
          </a:xfrm>
          <a:prstGeom prst="roundRect">
            <a:avLst>
              <a:gd name="adj" fmla="val 1046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the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labels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jump to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feature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documentation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262466" y="4805888"/>
            <a:ext cx="1989998" cy="1092673"/>
          </a:xfrm>
          <a:prstGeom prst="roundRect">
            <a:avLst>
              <a:gd name="adj" fmla="val 17434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show/hide an entire row</a:t>
            </a:r>
          </a:p>
        </p:txBody>
      </p:sp>
      <p:pic>
        <p:nvPicPr>
          <p:cNvPr id="130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01584" y="2727399"/>
            <a:ext cx="3282968" cy="2174956"/>
          </a:xfrm>
          <a:prstGeom prst="rect">
            <a:avLst/>
          </a:prstGeom>
        </p:spPr>
      </p:pic>
      <p:pic>
        <p:nvPicPr>
          <p:cNvPr id="132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01584" y="7127254"/>
            <a:ext cx="4992918" cy="999218"/>
          </a:xfrm>
          <a:prstGeom prst="rect">
            <a:avLst/>
          </a:prstGeom>
        </p:spPr>
      </p:pic>
      <p:pic>
        <p:nvPicPr>
          <p:cNvPr id="134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181399" y="5742560"/>
            <a:ext cx="3506836" cy="1646482"/>
          </a:xfrm>
          <a:prstGeom prst="rect">
            <a:avLst/>
          </a:prstGeom>
        </p:spPr>
      </p:pic>
      <p:pic>
        <p:nvPicPr>
          <p:cNvPr id="136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00192" y="4428443"/>
            <a:ext cx="6232086" cy="2468650"/>
          </a:xfrm>
          <a:prstGeom prst="rect">
            <a:avLst/>
          </a:prstGeom>
        </p:spPr>
      </p:pic>
      <p:sp>
        <p:nvSpPr>
          <p:cNvPr id="125" name="Shape 125"/>
          <p:cNvSpPr/>
          <p:nvPr/>
        </p:nvSpPr>
        <p:spPr>
          <a:xfrm>
            <a:off x="262466" y="8036977"/>
            <a:ext cx="3583521" cy="1646482"/>
          </a:xfrm>
          <a:prstGeom prst="roundRect">
            <a:avLst>
              <a:gd name="adj" fmla="val 11645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hint: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loading data for multiple verses is sluggish. Click a verse number to toggle data view for that verse only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15991"/>
            <a:ext cx="13004800" cy="7537609"/>
          </a:xfrm>
          <a:prstGeom prst="rect">
            <a:avLst/>
          </a:prstGeom>
          <a:ln w="3175">
            <a:miter lim="400000"/>
          </a:ln>
        </p:spPr>
      </p:pic>
      <p:pic>
        <p:nvPicPr>
          <p:cNvPr id="146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90099" y="1769265"/>
            <a:ext cx="2196279" cy="2669069"/>
          </a:xfrm>
          <a:prstGeom prst="rect">
            <a:avLst/>
          </a:prstGeom>
        </p:spPr>
      </p:pic>
      <p:pic>
        <p:nvPicPr>
          <p:cNvPr id="148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7723" y="659718"/>
            <a:ext cx="2074511" cy="1524942"/>
          </a:xfrm>
          <a:prstGeom prst="rect">
            <a:avLst/>
          </a:prstGeom>
        </p:spPr>
      </p:pic>
      <p:sp>
        <p:nvSpPr>
          <p:cNvPr id="142" name="Shape 142"/>
          <p:cNvSpPr/>
          <p:nvPr/>
        </p:nvSpPr>
        <p:spPr>
          <a:xfrm>
            <a:off x="262466" y="211666"/>
            <a:ext cx="2176013" cy="960042"/>
          </a:xfrm>
          <a:prstGeom prst="roundRect">
            <a:avLst>
              <a:gd name="adj" fmla="val 1984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Show the </a:t>
            </a:r>
            <a:r>
              <a:rPr b="1"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words</a:t>
            </a:r>
          </a:p>
        </p:txBody>
      </p:sp>
      <p:sp>
        <p:nvSpPr>
          <p:cNvPr id="143" name="Shape 143"/>
          <p:cNvSpPr/>
          <p:nvPr/>
        </p:nvSpPr>
        <p:spPr>
          <a:xfrm>
            <a:off x="7679266" y="0"/>
            <a:ext cx="1989999" cy="1820003"/>
          </a:xfrm>
          <a:prstGeom prst="roundRect">
            <a:avLst>
              <a:gd name="adj" fmla="val 1046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the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gloss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toggle between the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entry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and the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disambiguation</a:t>
            </a:r>
          </a:p>
        </p:txBody>
      </p:sp>
      <p:sp>
        <p:nvSpPr>
          <p:cNvPr id="144" name="Shape 144"/>
          <p:cNvSpPr/>
          <p:nvPr/>
        </p:nvSpPr>
        <p:spPr>
          <a:xfrm>
            <a:off x="5376333" y="0"/>
            <a:ext cx="1989998" cy="1820003"/>
          </a:xfrm>
          <a:prstGeom prst="roundRect">
            <a:avLst>
              <a:gd name="adj" fmla="val 10467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an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entry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view more info, including the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occurrences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of this word</a:t>
            </a:r>
          </a:p>
        </p:txBody>
      </p:sp>
      <p:pic>
        <p:nvPicPr>
          <p:cNvPr id="150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38743" y="1769262"/>
            <a:ext cx="997022" cy="3798757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28633"/>
            <a:ext cx="13004800" cy="4971456"/>
          </a:xfrm>
          <a:prstGeom prst="rect">
            <a:avLst/>
          </a:prstGeom>
          <a:ln w="3175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126999" y="133878"/>
            <a:ext cx="3006904" cy="1294971"/>
          </a:xfrm>
          <a:prstGeom prst="roundRect">
            <a:avLst>
              <a:gd name="adj" fmla="val 1471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Queries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and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muting (simple)</a:t>
            </a:r>
          </a:p>
        </p:txBody>
      </p:sp>
      <p:sp>
        <p:nvSpPr>
          <p:cNvPr id="155" name="Shape 155"/>
          <p:cNvSpPr/>
          <p:nvPr/>
        </p:nvSpPr>
        <p:spPr>
          <a:xfrm>
            <a:off x="3495497" y="80888"/>
            <a:ext cx="3695870" cy="1347961"/>
          </a:xfrm>
          <a:prstGeom prst="roundRect">
            <a:avLst>
              <a:gd name="adj" fmla="val 14132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click the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triangles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expand and collapse</a:t>
            </a:r>
          </a:p>
        </p:txBody>
      </p:sp>
      <p:pic>
        <p:nvPicPr>
          <p:cNvPr id="172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3545" y="1360611"/>
            <a:ext cx="1313899" cy="4061083"/>
          </a:xfrm>
          <a:prstGeom prst="rect">
            <a:avLst/>
          </a:prstGeom>
        </p:spPr>
      </p:pic>
      <p:pic>
        <p:nvPicPr>
          <p:cNvPr id="174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01466" y="2801027"/>
            <a:ext cx="659992" cy="3368984"/>
          </a:xfrm>
          <a:prstGeom prst="rect">
            <a:avLst/>
          </a:prstGeom>
        </p:spPr>
      </p:pic>
      <p:sp>
        <p:nvSpPr>
          <p:cNvPr id="158" name="Shape 158"/>
          <p:cNvSpPr/>
          <p:nvPr/>
        </p:nvSpPr>
        <p:spPr>
          <a:xfrm>
            <a:off x="3495497" y="1608829"/>
            <a:ext cx="3695870" cy="1358893"/>
          </a:xfrm>
          <a:prstGeom prst="roundRect">
            <a:avLst>
              <a:gd name="adj" fmla="val 14019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use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checkboxes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to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mute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queries, so that they do not show up in the sidebar</a:t>
            </a:r>
          </a:p>
        </p:txBody>
      </p:sp>
      <p:sp>
        <p:nvSpPr>
          <p:cNvPr id="159" name="Shape 159"/>
          <p:cNvSpPr/>
          <p:nvPr/>
        </p:nvSpPr>
        <p:spPr>
          <a:xfrm>
            <a:off x="126999" y="1608829"/>
            <a:ext cx="2236260" cy="1411884"/>
          </a:xfrm>
          <a:prstGeom prst="roundRect">
            <a:avLst>
              <a:gd name="adj" fmla="val 1349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full text search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on organization, project, people and queries</a:t>
            </a:r>
          </a:p>
        </p:txBody>
      </p:sp>
      <p:pic>
        <p:nvPicPr>
          <p:cNvPr id="176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3791" y="2970096"/>
            <a:ext cx="571111" cy="3001744"/>
          </a:xfrm>
          <a:prstGeom prst="rect">
            <a:avLst/>
          </a:prstGeom>
        </p:spPr>
      </p:pic>
      <p:sp>
        <p:nvSpPr>
          <p:cNvPr id="161" name="Shape 161"/>
          <p:cNvSpPr/>
          <p:nvPr/>
        </p:nvSpPr>
        <p:spPr>
          <a:xfrm>
            <a:off x="7427190" y="2744711"/>
            <a:ext cx="5452968" cy="758991"/>
          </a:xfrm>
          <a:prstGeom prst="roundRect">
            <a:avLst>
              <a:gd name="adj" fmla="val 25099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go to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the page of this query to edit and run it</a:t>
            </a:r>
          </a:p>
        </p:txBody>
      </p:sp>
      <p:pic>
        <p:nvPicPr>
          <p:cNvPr id="178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76081" y="3452721"/>
            <a:ext cx="4302987" cy="5676784"/>
          </a:xfrm>
          <a:prstGeom prst="rect">
            <a:avLst/>
          </a:prstGeom>
        </p:spPr>
      </p:pic>
      <p:sp>
        <p:nvSpPr>
          <p:cNvPr id="163" name="Shape 163"/>
          <p:cNvSpPr/>
          <p:nvPr/>
        </p:nvSpPr>
        <p:spPr>
          <a:xfrm>
            <a:off x="5681309" y="5922579"/>
            <a:ext cx="1642182" cy="2950652"/>
          </a:xfrm>
          <a:prstGeom prst="roundRect">
            <a:avLst>
              <a:gd name="adj" fmla="val 1160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generate a pretty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hyperlink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this query to be used in the description of an other query</a:t>
            </a:r>
          </a:p>
        </p:txBody>
      </p:sp>
      <p:pic>
        <p:nvPicPr>
          <p:cNvPr id="180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07938" y="8754111"/>
            <a:ext cx="585440" cy="434879"/>
          </a:xfrm>
          <a:prstGeom prst="rect">
            <a:avLst/>
          </a:prstGeom>
        </p:spPr>
      </p:pic>
      <p:sp>
        <p:nvSpPr>
          <p:cNvPr id="165" name="Shape 165"/>
          <p:cNvSpPr/>
          <p:nvPr/>
        </p:nvSpPr>
        <p:spPr>
          <a:xfrm>
            <a:off x="7763126" y="8584297"/>
            <a:ext cx="5241674" cy="934869"/>
          </a:xfrm>
          <a:prstGeom prst="roundRect">
            <a:avLst>
              <a:gd name="adj" fmla="val 30390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pretty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means: </a:t>
            </a:r>
            <a:r>
              <a:rPr i="1" sz="2000" u="sng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  <a:hlinkClick r:id="rId8" invalidUrl="" action="" tgtFrame="" tooltip="" history="1" highlightClick="0" endSnd="0"/>
              </a:rPr>
              <a:t>mark-down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. 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This description has been entered in mark-down.</a:t>
            </a:r>
          </a:p>
        </p:txBody>
      </p:sp>
      <p:sp>
        <p:nvSpPr>
          <p:cNvPr id="166" name="Shape 166"/>
          <p:cNvSpPr/>
          <p:nvPr/>
        </p:nvSpPr>
        <p:spPr>
          <a:xfrm>
            <a:off x="126999" y="3200692"/>
            <a:ext cx="2236260" cy="1347961"/>
          </a:xfrm>
          <a:prstGeom prst="roundRect">
            <a:avLst>
              <a:gd name="adj" fmla="val 14132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quickly expand/collapse the tree to a specific level</a:t>
            </a:r>
          </a:p>
        </p:txBody>
      </p:sp>
      <p:pic>
        <p:nvPicPr>
          <p:cNvPr id="182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96843" y="4497667"/>
            <a:ext cx="1369440" cy="3546507"/>
          </a:xfrm>
          <a:prstGeom prst="rect">
            <a:avLst/>
          </a:prstGeom>
        </p:spPr>
      </p:pic>
      <p:sp>
        <p:nvSpPr>
          <p:cNvPr id="168" name="Shape 168"/>
          <p:cNvSpPr/>
          <p:nvPr/>
        </p:nvSpPr>
        <p:spPr>
          <a:xfrm>
            <a:off x="3495497" y="3200692"/>
            <a:ext cx="3006904" cy="1294971"/>
          </a:xfrm>
          <a:prstGeom prst="roundRect">
            <a:avLst>
              <a:gd name="adj" fmla="val 14711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1001"/>
                </a:solidFill>
              </a:rPr>
              <a:t>your mutings are not stored on the server but on your browser</a:t>
            </a:r>
          </a:p>
        </p:txBody>
      </p:sp>
      <p:sp>
        <p:nvSpPr>
          <p:cNvPr id="169" name="Shape 169"/>
          <p:cNvSpPr/>
          <p:nvPr/>
        </p:nvSpPr>
        <p:spPr>
          <a:xfrm>
            <a:off x="7887768" y="3736672"/>
            <a:ext cx="4992390" cy="758991"/>
          </a:xfrm>
          <a:prstGeom prst="roundRect">
            <a:avLst>
              <a:gd name="adj" fmla="val 2706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preview/edit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the description of this query right here by clicking the info icon</a:t>
            </a:r>
          </a:p>
        </p:txBody>
      </p:sp>
      <p:pic>
        <p:nvPicPr>
          <p:cNvPr id="184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870913" y="4444684"/>
            <a:ext cx="3300842" cy="4629330"/>
          </a:xfrm>
          <a:prstGeom prst="rect">
            <a:avLst/>
          </a:prstGeom>
        </p:spPr>
      </p:pic>
      <p:sp>
        <p:nvSpPr>
          <p:cNvPr id="171" name="Shape 171"/>
          <p:cNvSpPr/>
          <p:nvPr/>
        </p:nvSpPr>
        <p:spPr>
          <a:xfrm>
            <a:off x="7427190" y="133878"/>
            <a:ext cx="5452968" cy="2377862"/>
          </a:xfrm>
          <a:prstGeom prst="roundRect">
            <a:avLst>
              <a:gd name="adj" fmla="val 11948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l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This is your dashboard for queries.</a:t>
            </a:r>
            <a:endParaRPr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Find the queries ordered by organization, then project, then user.</a:t>
            </a:r>
            <a:endParaRPr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Then act: preview, mute, generate a link, edit, go to the results page.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00979" y="347602"/>
            <a:ext cx="4203822" cy="7909413"/>
          </a:xfrm>
          <a:prstGeom prst="rect">
            <a:avLst/>
          </a:prstGeom>
          <a:ln w="3175">
            <a:miter lim="400000"/>
          </a:ln>
        </p:spPr>
      </p:pic>
      <p:pic>
        <p:nvPicPr>
          <p:cNvPr id="18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6043" y="347602"/>
            <a:ext cx="4294897" cy="7909413"/>
          </a:xfrm>
          <a:prstGeom prst="rect">
            <a:avLst/>
          </a:prstGeom>
          <a:ln w="3175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158313" y="122047"/>
            <a:ext cx="2972539" cy="1288196"/>
          </a:xfrm>
          <a:prstGeom prst="roundRect">
            <a:avLst>
              <a:gd name="adj" fmla="val 14788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Charts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show you where in the Bible the occurrences and hits are</a:t>
            </a:r>
          </a:p>
        </p:txBody>
      </p:sp>
      <p:pic>
        <p:nvPicPr>
          <p:cNvPr id="203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80101" y="144093"/>
            <a:ext cx="778090" cy="443614"/>
          </a:xfrm>
          <a:prstGeom prst="rect">
            <a:avLst/>
          </a:prstGeom>
        </p:spPr>
      </p:pic>
      <p:pic>
        <p:nvPicPr>
          <p:cNvPr id="205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30851" y="122047"/>
            <a:ext cx="5392994" cy="451111"/>
          </a:xfrm>
          <a:prstGeom prst="rect">
            <a:avLst/>
          </a:prstGeom>
        </p:spPr>
      </p:pic>
      <p:sp>
        <p:nvSpPr>
          <p:cNvPr id="192" name="Shape 192"/>
          <p:cNvSpPr/>
          <p:nvPr/>
        </p:nvSpPr>
        <p:spPr>
          <a:xfrm>
            <a:off x="158313" y="1584597"/>
            <a:ext cx="2972539" cy="833225"/>
          </a:xfrm>
          <a:prstGeom prst="roundRect">
            <a:avLst>
              <a:gd name="adj" fmla="val 2286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Back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the word or query you came from</a:t>
            </a:r>
          </a:p>
        </p:txBody>
      </p:sp>
      <p:pic>
        <p:nvPicPr>
          <p:cNvPr id="207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80097" y="1218877"/>
            <a:ext cx="909833" cy="789038"/>
          </a:xfrm>
          <a:prstGeom prst="rect">
            <a:avLst/>
          </a:prstGeom>
        </p:spPr>
      </p:pic>
      <p:pic>
        <p:nvPicPr>
          <p:cNvPr id="209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80107" y="1141952"/>
            <a:ext cx="5605050" cy="961934"/>
          </a:xfrm>
          <a:prstGeom prst="rect">
            <a:avLst/>
          </a:prstGeom>
        </p:spPr>
      </p:pic>
      <p:sp>
        <p:nvSpPr>
          <p:cNvPr id="195" name="Shape 195"/>
          <p:cNvSpPr/>
          <p:nvPr/>
        </p:nvSpPr>
        <p:spPr>
          <a:xfrm>
            <a:off x="158313" y="2592176"/>
            <a:ext cx="2972539" cy="2260782"/>
          </a:xfrm>
          <a:prstGeom prst="roundRect">
            <a:avLst>
              <a:gd name="adj" fmla="val 8426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Every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cell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corresponds to a block of 500 words. Clicking it leads you to it.</a:t>
            </a:r>
            <a:endParaRPr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Hover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to see the chapter range and the amount of hits/occurrences</a:t>
            </a:r>
          </a:p>
        </p:txBody>
      </p:sp>
      <p:pic>
        <p:nvPicPr>
          <p:cNvPr id="211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080094" y="3836164"/>
            <a:ext cx="2027556" cy="1323998"/>
          </a:xfrm>
          <a:prstGeom prst="rect">
            <a:avLst/>
          </a:prstGeom>
        </p:spPr>
      </p:pic>
      <p:sp>
        <p:nvSpPr>
          <p:cNvPr id="197" name="Shape 197"/>
          <p:cNvSpPr/>
          <p:nvPr/>
        </p:nvSpPr>
        <p:spPr>
          <a:xfrm>
            <a:off x="158313" y="5027313"/>
            <a:ext cx="3277038" cy="4586999"/>
          </a:xfrm>
          <a:prstGeom prst="roundRect">
            <a:avLst>
              <a:gd name="adj" fmla="val 581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The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color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in the cell indicates the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absolute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number of hits/occurrences in that block</a:t>
            </a:r>
          </a:p>
        </p:txBody>
      </p:sp>
      <p:graphicFrame>
        <p:nvGraphicFramePr>
          <p:cNvPr id="198" name="Table 198"/>
          <p:cNvGraphicFramePr/>
          <p:nvPr/>
        </p:nvGraphicFramePr>
        <p:xfrm>
          <a:off x="475897" y="6746113"/>
          <a:ext cx="2337371" cy="26645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337369"/>
              </a:tblGrid>
              <a:tr h="333073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33073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33073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33073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3-5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33073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6-10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33073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11-20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33073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21-50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33073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&gt;50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9" name="Shape 199"/>
          <p:cNvSpPr/>
          <p:nvPr/>
        </p:nvSpPr>
        <p:spPr>
          <a:xfrm>
            <a:off x="8482449" y="8078406"/>
            <a:ext cx="4294897" cy="1674081"/>
          </a:xfrm>
          <a:prstGeom prst="roundRect">
            <a:avLst>
              <a:gd name="adj" fmla="val 10164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l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Chapter ranges:</a:t>
            </a:r>
            <a:endParaRPr b="1"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23.Z = chapter 23, last word </a:t>
            </a:r>
            <a:endParaRPr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23.z = chapter 23, at position &gt;95%</a:t>
            </a:r>
            <a:endParaRPr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23.6 = chapter 23, at position 60%</a:t>
            </a:r>
          </a:p>
        </p:txBody>
      </p:sp>
      <p:pic>
        <p:nvPicPr>
          <p:cNvPr id="200" name="pasted-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43945" y="4672725"/>
            <a:ext cx="4433401" cy="1621024"/>
          </a:xfrm>
          <a:prstGeom prst="rect">
            <a:avLst/>
          </a:prstGeom>
          <a:ln w="3175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3811451" y="8078406"/>
            <a:ext cx="4294897" cy="1674081"/>
          </a:xfrm>
          <a:prstGeom prst="roundRect">
            <a:avLst>
              <a:gd name="adj" fmla="val 10164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l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Last blocks of a book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have lesser size. The size is indicated in a tooltip (%) and the block is marked with = (&lt; 25%) or - (between 25% and 75%)</a:t>
            </a:r>
          </a:p>
        </p:txBody>
      </p:sp>
      <p:pic>
        <p:nvPicPr>
          <p:cNvPr id="213" name="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644496" y="5852643"/>
            <a:ext cx="3648801" cy="2276564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1" cy="4140304"/>
          </a:xfrm>
          <a:prstGeom prst="rect">
            <a:avLst/>
          </a:prstGeom>
          <a:ln w="3175">
            <a:miter lim="400000"/>
          </a:ln>
        </p:spPr>
      </p:pic>
      <p:pic>
        <p:nvPicPr>
          <p:cNvPr id="231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1505" y="398172"/>
            <a:ext cx="488535" cy="823080"/>
          </a:xfrm>
          <a:prstGeom prst="rect">
            <a:avLst/>
          </a:prstGeom>
        </p:spPr>
      </p:pic>
      <p:sp>
        <p:nvSpPr>
          <p:cNvPr id="218" name="Shape 218"/>
          <p:cNvSpPr/>
          <p:nvPr/>
        </p:nvSpPr>
        <p:spPr>
          <a:xfrm>
            <a:off x="1413933" y="1135459"/>
            <a:ext cx="2427156" cy="1140229"/>
          </a:xfrm>
          <a:prstGeom prst="roundRect">
            <a:avLst>
              <a:gd name="adj" fmla="val 1984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Download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hits or occurrences as </a:t>
            </a:r>
            <a:r>
              <a:rPr b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spreadsheet</a:t>
            </a:r>
          </a:p>
        </p:txBody>
      </p:sp>
      <p:sp>
        <p:nvSpPr>
          <p:cNvPr id="219" name="Shape 219"/>
          <p:cNvSpPr/>
          <p:nvPr/>
        </p:nvSpPr>
        <p:spPr>
          <a:xfrm>
            <a:off x="4075245" y="4463308"/>
            <a:ext cx="2427156" cy="1140229"/>
          </a:xfrm>
          <a:prstGeom prst="roundRect">
            <a:avLst>
              <a:gd name="adj" fmla="val 19843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the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whole</a:t>
            </a: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 list will be exported, not just this page</a:t>
            </a:r>
          </a:p>
        </p:txBody>
      </p:sp>
      <p:pic>
        <p:nvPicPr>
          <p:cNvPr id="233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6253" y="772691"/>
            <a:ext cx="1247466" cy="3741431"/>
          </a:xfrm>
          <a:prstGeom prst="rect">
            <a:avLst/>
          </a:prstGeom>
        </p:spPr>
      </p:pic>
      <p:sp>
        <p:nvSpPr>
          <p:cNvPr id="221" name="Shape 221"/>
          <p:cNvSpPr/>
          <p:nvPr/>
        </p:nvSpPr>
        <p:spPr>
          <a:xfrm>
            <a:off x="145586" y="6344142"/>
            <a:ext cx="5374883" cy="1709243"/>
          </a:xfrm>
          <a:prstGeom prst="roundRect">
            <a:avLst>
              <a:gd name="adj" fmla="val 13715"/>
            </a:avLst>
          </a:prstGeom>
          <a:solidFill>
            <a:srgbClr val="F5D328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l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Every word occupies a separate row.</a:t>
            </a:r>
            <a:endParaRPr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There are fixed columns for</a:t>
            </a:r>
            <a:endParaRPr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book name, chapter #, verse #.</a:t>
            </a:r>
            <a:endParaRPr i="1" sz="2000">
              <a:solidFill>
                <a:srgbClr val="86100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/>
            </a:pPr>
            <a:r>
              <a:rPr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The rest depends on your </a:t>
            </a:r>
            <a:r>
              <a:rPr i="1" sz="2000">
                <a:solidFill>
                  <a:srgbClr val="861001"/>
                </a:solidFill>
                <a:latin typeface="Helvetica"/>
                <a:ea typeface="Helvetica"/>
                <a:cs typeface="Helvetica"/>
                <a:sym typeface="Helvetica"/>
              </a:rPr>
              <a:t>data view settings:</a:t>
            </a:r>
          </a:p>
        </p:txBody>
      </p:sp>
      <p:pic>
        <p:nvPicPr>
          <p:cNvPr id="222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02400" y="5988542"/>
            <a:ext cx="5660119" cy="3614631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225" name="Group 225"/>
          <p:cNvGrpSpPr/>
          <p:nvPr/>
        </p:nvGrpSpPr>
        <p:grpSpPr>
          <a:xfrm>
            <a:off x="1233623" y="8207813"/>
            <a:ext cx="4286846" cy="543028"/>
            <a:chOff x="0" y="0"/>
            <a:chExt cx="4286845" cy="543027"/>
          </a:xfrm>
        </p:grpSpPr>
        <p:sp>
          <p:nvSpPr>
            <p:cNvPr id="223" name="Shape 223"/>
            <p:cNvSpPr/>
            <p:nvPr/>
          </p:nvSpPr>
          <p:spPr>
            <a:xfrm>
              <a:off x="0" y="0"/>
              <a:ext cx="4286846" cy="543028"/>
            </a:xfrm>
            <a:prstGeom prst="roundRect">
              <a:avLst>
                <a:gd name="adj" fmla="val 40432"/>
              </a:avLst>
            </a:prstGeom>
            <a:solidFill>
              <a:srgbClr val="F5D328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r">
                <a:defRPr i="1" sz="2000">
                  <a:solidFill>
                    <a:srgbClr val="86100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</a:defRPr>
              </a:pPr>
              <a:r>
                <a:rPr i="1" sz="2000">
                  <a:solidFill>
                    <a:srgbClr val="861001"/>
                  </a:solidFill>
                </a:rPr>
                <a:t>word number, hebrew text</a:t>
              </a:r>
            </a:p>
          </p:txBody>
        </p:sp>
        <p:pic>
          <p:nvPicPr>
            <p:cNvPr id="224" name="pasted-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16232" y="63355"/>
              <a:ext cx="904003" cy="41631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28" name="Group 228"/>
          <p:cNvGrpSpPr/>
          <p:nvPr/>
        </p:nvGrpSpPr>
        <p:grpSpPr>
          <a:xfrm>
            <a:off x="1233132" y="8905269"/>
            <a:ext cx="4287337" cy="577844"/>
            <a:chOff x="0" y="0"/>
            <a:chExt cx="4287336" cy="577842"/>
          </a:xfrm>
        </p:grpSpPr>
        <p:sp>
          <p:nvSpPr>
            <p:cNvPr id="226" name="Shape 226"/>
            <p:cNvSpPr/>
            <p:nvPr/>
          </p:nvSpPr>
          <p:spPr>
            <a:xfrm>
              <a:off x="0" y="0"/>
              <a:ext cx="4287337" cy="577843"/>
            </a:xfrm>
            <a:prstGeom prst="roundRect">
              <a:avLst>
                <a:gd name="adj" fmla="val 35560"/>
              </a:avLst>
            </a:prstGeom>
            <a:solidFill>
              <a:srgbClr val="F5D328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r">
                <a:defRPr sz="1800"/>
              </a:pPr>
              <a:r>
                <a:rPr sz="2000">
                  <a:solidFill>
                    <a:srgbClr val="861001"/>
                  </a:solidFill>
                  <a:latin typeface="Helvetica"/>
                  <a:ea typeface="Helvetica"/>
                  <a:cs typeface="Helvetica"/>
                  <a:sym typeface="Helvetica"/>
                </a:rPr>
                <a:t>as selected in </a:t>
              </a:r>
              <a:r>
                <a:rPr i="1" sz="2000">
                  <a:solidFill>
                    <a:srgbClr val="861001"/>
                  </a:solidFill>
                  <a:latin typeface="Helvetica"/>
                  <a:ea typeface="Helvetica"/>
                  <a:cs typeface="Helvetica"/>
                  <a:sym typeface="Helvetica"/>
                </a:rPr>
                <a:t>legend</a:t>
              </a:r>
            </a:p>
          </p:txBody>
        </p:sp>
        <p:pic>
          <p:nvPicPr>
            <p:cNvPr id="227" name="pasted-image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16724" y="88542"/>
              <a:ext cx="1146612" cy="40075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235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469467" y="7816101"/>
            <a:ext cx="2847088" cy="1334811"/>
          </a:xfrm>
          <a:prstGeom prst="rect">
            <a:avLst/>
          </a:prstGeom>
        </p:spPr>
      </p:pic>
      <p:sp>
        <p:nvSpPr>
          <p:cNvPr id="230" name="Shape 230"/>
          <p:cNvSpPr/>
          <p:nvPr/>
        </p:nvSpPr>
        <p:spPr>
          <a:xfrm>
            <a:off x="1167929" y="3572155"/>
            <a:ext cx="2673160" cy="2416388"/>
          </a:xfrm>
          <a:prstGeom prst="roundRect">
            <a:avLst>
              <a:gd name="adj" fmla="val 10300"/>
            </a:avLst>
          </a:prstGeom>
          <a:solidFill>
            <a:srgbClr val="FFFB00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solidFill>
                  <a:srgbClr val="002452"/>
                </a:solidFill>
                <a:latin typeface="Helvetica"/>
                <a:ea typeface="Helvetica"/>
                <a:cs typeface="Helvetica"/>
                <a:sym typeface="Helvetica"/>
              </a:rPr>
              <a:t>This file opens best in Open Office.</a:t>
            </a:r>
            <a:endParaRPr sz="2000">
              <a:solidFill>
                <a:srgbClr val="002452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2000">
                <a:solidFill>
                  <a:srgbClr val="002452"/>
                </a:solidFill>
                <a:latin typeface="Helvetica"/>
                <a:ea typeface="Helvetica"/>
                <a:cs typeface="Helvetica"/>
                <a:sym typeface="Helvetica"/>
              </a:rPr>
              <a:t>Excel struggles with the Unicode/utf8.</a:t>
            </a:r>
            <a:endParaRPr sz="2000">
              <a:solidFill>
                <a:srgbClr val="002452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2000">
                <a:solidFill>
                  <a:srgbClr val="002452"/>
                </a:solidFill>
                <a:latin typeface="Helvetica"/>
                <a:ea typeface="Helvetica"/>
                <a:cs typeface="Helvetica"/>
                <a:sym typeface="Helvetica"/>
              </a:rPr>
              <a:t>Numbers (Apple) works reasonably.</a:t>
            </a:r>
            <a:endParaRPr sz="2000">
              <a:solidFill>
                <a:srgbClr val="002452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5155" tIns="45155" rIns="45155" bIns="4515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45155" tIns="45155" rIns="45155" bIns="4515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5155" tIns="45155" rIns="45155" bIns="4515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45155" tIns="45155" rIns="45155" bIns="4515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