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400">
        <a:latin typeface="+mn-lt"/>
        <a:ea typeface="+mn-ea"/>
        <a:cs typeface="+mn-cs"/>
        <a:sym typeface="Helvetica Light"/>
      </a:defRPr>
    </a:lvl1pPr>
    <a:lvl2pPr indent="228600" algn="ctr" defTabSz="584200">
      <a:defRPr sz="3400">
        <a:latin typeface="+mn-lt"/>
        <a:ea typeface="+mn-ea"/>
        <a:cs typeface="+mn-cs"/>
        <a:sym typeface="Helvetica Light"/>
      </a:defRPr>
    </a:lvl2pPr>
    <a:lvl3pPr indent="457200" algn="ctr" defTabSz="584200">
      <a:defRPr sz="3400">
        <a:latin typeface="+mn-lt"/>
        <a:ea typeface="+mn-ea"/>
        <a:cs typeface="+mn-cs"/>
        <a:sym typeface="Helvetica Light"/>
      </a:defRPr>
    </a:lvl3pPr>
    <a:lvl4pPr indent="685800" algn="ctr" defTabSz="584200">
      <a:defRPr sz="3400">
        <a:latin typeface="+mn-lt"/>
        <a:ea typeface="+mn-ea"/>
        <a:cs typeface="+mn-cs"/>
        <a:sym typeface="Helvetica Light"/>
      </a:defRPr>
    </a:lvl4pPr>
    <a:lvl5pPr indent="914400" algn="ctr" defTabSz="584200">
      <a:defRPr sz="3400">
        <a:latin typeface="+mn-lt"/>
        <a:ea typeface="+mn-ea"/>
        <a:cs typeface="+mn-cs"/>
        <a:sym typeface="Helvetica Light"/>
      </a:defRPr>
    </a:lvl5pPr>
    <a:lvl6pPr indent="1143000" algn="ctr" defTabSz="584200">
      <a:defRPr sz="3400">
        <a:latin typeface="+mn-lt"/>
        <a:ea typeface="+mn-ea"/>
        <a:cs typeface="+mn-cs"/>
        <a:sym typeface="Helvetica Light"/>
      </a:defRPr>
    </a:lvl6pPr>
    <a:lvl7pPr indent="1371600" algn="ctr" defTabSz="584200">
      <a:defRPr sz="3400">
        <a:latin typeface="+mn-lt"/>
        <a:ea typeface="+mn-ea"/>
        <a:cs typeface="+mn-cs"/>
        <a:sym typeface="Helvetica Light"/>
      </a:defRPr>
    </a:lvl7pPr>
    <a:lvl8pPr indent="1600200" algn="ctr" defTabSz="584200">
      <a:defRPr sz="3400">
        <a:latin typeface="+mn-lt"/>
        <a:ea typeface="+mn-ea"/>
        <a:cs typeface="+mn-cs"/>
        <a:sym typeface="Helvetica Light"/>
      </a:defRPr>
    </a:lvl8pPr>
    <a:lvl9pPr indent="1828800" algn="ctr" defTabSz="584200">
      <a:defRPr sz="3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5842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271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1pPr>
      <a:lvl2pPr marL="716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2pPr>
      <a:lvl3pPr marL="1160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3pPr>
      <a:lvl4pPr marL="1605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4pPr>
      <a:lvl5pPr marL="2049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5pPr>
      <a:lvl6pPr marL="2494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6pPr>
      <a:lvl7pPr marL="2938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7pPr>
      <a:lvl8pPr marL="3383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8pPr>
      <a:lvl9pPr marL="3827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shebanq.ancient-data.org/static/docs/help.pdf" TargetMode="External"/><Relationship Id="rId4" Type="http://schemas.openxmlformats.org/officeDocument/2006/relationships/image" Target="../media/image3.png"/><Relationship Id="rId5" Type="http://schemas.openxmlformats.org/officeDocument/2006/relationships/hyperlink" Target="mailto:w.t.van.peursen@vu.nl" TargetMode="External"/><Relationship Id="rId6" Type="http://schemas.openxmlformats.org/officeDocument/2006/relationships/hyperlink" Target="http://www.godgeleerdheid.vu.nl/en/index.asp" TargetMode="External"/><Relationship Id="rId7" Type="http://schemas.openxmlformats.org/officeDocument/2006/relationships/image" Target="../media/image4.png"/><Relationship Id="rId8" Type="http://schemas.openxmlformats.org/officeDocument/2006/relationships/hyperlink" Target="mailto:o.glanz@gmail.com" TargetMode="External"/><Relationship Id="rId9" Type="http://schemas.openxmlformats.org/officeDocument/2006/relationships/hyperlink" Target="https://www.andrews.edu/sem/faculty_staff/faculty/oliver-glanz.html" TargetMode="External"/><Relationship Id="rId10" Type="http://schemas.openxmlformats.org/officeDocument/2006/relationships/image" Target="../media/image5.png"/><Relationship Id="rId11" Type="http://schemas.openxmlformats.org/officeDocument/2006/relationships/hyperlink" Target="mailto:dirk.roorda@dans.knaw.nl" TargetMode="External"/><Relationship Id="rId12" Type="http://schemas.openxmlformats.org/officeDocument/2006/relationships/hyperlink" Target="http://www.dans.knaw.nl/en/front-page?set_language=en" TargetMode="External"/><Relationship Id="rId13" Type="http://schemas.openxmlformats.org/officeDocument/2006/relationships/image" Target="../media/image6.png"/><Relationship Id="rId14" Type="http://schemas.openxmlformats.org/officeDocument/2006/relationships/hyperlink" Target="mailto:eep@wi.th.vu.nl" TargetMode="External"/><Relationship Id="rId15" Type="http://schemas.openxmlformats.org/officeDocument/2006/relationships/image" Target="../media/image7.png"/><Relationship Id="rId16" Type="http://schemas.openxmlformats.org/officeDocument/2006/relationships/hyperlink" Target="mailto:const@wi.th.vu.nl" TargetMode="External"/><Relationship Id="rId17" Type="http://schemas.openxmlformats.org/officeDocument/2006/relationships/image" Target="../media/image8.png"/><Relationship Id="rId18" Type="http://schemas.openxmlformats.org/officeDocument/2006/relationships/hyperlink" Target="mailto:j.w.dyk@vu.nl" TargetMode="External"/><Relationship Id="rId19" Type="http://schemas.openxmlformats.org/officeDocument/2006/relationships/image" Target="../media/image9.png"/><Relationship Id="rId20" Type="http://schemas.openxmlformats.org/officeDocument/2006/relationships/hyperlink" Target="mailto:reinoud@wi.th.vu.nl" TargetMode="External"/><Relationship Id="rId21" Type="http://schemas.openxmlformats.org/officeDocument/2006/relationships/hyperlink" Target="https://leidenuniv.academia.edu/Departments/Leiden_Institute_for_Religious_Studies" TargetMode="External"/><Relationship Id="rId22" Type="http://schemas.openxmlformats.org/officeDocument/2006/relationships/image" Target="../media/image10.png"/><Relationship Id="rId23" Type="http://schemas.openxmlformats.org/officeDocument/2006/relationships/hyperlink" Target="mailto:ulrikp@emergence.dk" TargetMode="External"/><Relationship Id="rId24" Type="http://schemas.openxmlformats.org/officeDocument/2006/relationships/hyperlink" Target="http://emdros.org/" TargetMode="External"/><Relationship Id="rId25" Type="http://schemas.openxmlformats.org/officeDocument/2006/relationships/image" Target="../media/image11.png"/><Relationship Id="rId26" Type="http://schemas.openxmlformats.org/officeDocument/2006/relationships/hyperlink" Target="mailto:henk.van.den.berg@dans.knaw.nl" TargetMode="External"/><Relationship Id="rId27" Type="http://schemas.openxmlformats.org/officeDocument/2006/relationships/image" Target="../media/image1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hyperlink" Target="http://daringfireball.net/projects/markdown/syntax" TargetMode="External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hyperlink" Target="http://daringfireball.net/projects/markdown/syntax" TargetMode="External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hyperlink" Target="http://laf-fabric.readthedocs.org" TargetMode="External"/><Relationship Id="rId5" Type="http://schemas.openxmlformats.org/officeDocument/2006/relationships/image" Target="../media/image14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8000/shebanq/static/docs/MQL-QuickRef.pdf" TargetMode="External"/><Relationship Id="rId3" Type="http://schemas.openxmlformats.org/officeDocument/2006/relationships/hyperlink" Target="http://localhost:8000/shebanq/static/docs/MQL-Query-Guide.pdf" TargetMode="External"/><Relationship Id="rId4" Type="http://schemas.openxmlformats.org/officeDocument/2006/relationships/hyperlink" Target="http://shebanq-doc.readthedocs.org/en/latest/features/comments/0_overview.html" TargetMode="External"/><Relationship Id="rId5" Type="http://schemas.openxmlformats.org/officeDocument/2006/relationships/hyperlink" Target="http://localhost:8000/shebanq/static/docs/ETCBC4-transcription.pdf" TargetMode="External"/><Relationship Id="rId6" Type="http://schemas.openxmlformats.org/officeDocument/2006/relationships/hyperlink" Target="mailto:dirk.roorda@dans.knaw.n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hyperlink" Target="http://daringfireball.net/projects/markdown/syntax" TargetMode="External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ebanq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666044"/>
            <a:ext cx="3124201" cy="3390901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545542" y="105833"/>
            <a:ext cx="1246317" cy="268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>
            <a:lvl1pPr>
              <a:defRPr sz="1200" u="sng">
                <a:solidFill>
                  <a:srgbClr val="A6AAA9"/>
                </a:solid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200" u="sng">
                <a:solidFill>
                  <a:srgbClr val="A6AAA9"/>
                </a:solidFill>
                <a:hlinkClick r:id="rId3" invalidUrl="" action="" tgtFrame="" tooltip="" history="1" highlightClick="0" endSnd="0"/>
              </a:rPr>
              <a:t>download as pdf</a:t>
            </a:r>
          </a:p>
        </p:txBody>
      </p:sp>
      <p:sp>
        <p:nvSpPr>
          <p:cNvPr id="8" name="Shape 8"/>
          <p:cNvSpPr/>
          <p:nvPr/>
        </p:nvSpPr>
        <p:spPr>
          <a:xfrm>
            <a:off x="545542" y="1665816"/>
            <a:ext cx="2495184" cy="1131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 algn="l">
              <a:defRPr sz="1800"/>
            </a:pPr>
            <a:r>
              <a:rPr sz="3400"/>
              <a:t>Welcome to</a:t>
            </a:r>
            <a:endParaRPr sz="3400"/>
          </a:p>
          <a:p>
            <a:pPr lvl="0" algn="l">
              <a:defRPr sz="1800"/>
            </a:pPr>
            <a:r>
              <a:rPr sz="3400"/>
              <a:t>SHEBANQ</a:t>
            </a:r>
          </a:p>
        </p:txBody>
      </p:sp>
      <p:sp>
        <p:nvSpPr>
          <p:cNvPr id="9" name="Shape 9"/>
          <p:cNvSpPr/>
          <p:nvPr/>
        </p:nvSpPr>
        <p:spPr>
          <a:xfrm>
            <a:off x="647699" y="4723694"/>
            <a:ext cx="4970999" cy="3062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>
            <a:lvl1pPr>
              <a:defRPr sz="14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3585F"/>
                </a:solidFill>
              </a:rPr>
              <a:t>System for HEBrew text: ANnotations for Queries and markup</a:t>
            </a:r>
          </a:p>
        </p:txBody>
      </p:sp>
      <p:graphicFrame>
        <p:nvGraphicFramePr>
          <p:cNvPr id="10" name="Table 10"/>
          <p:cNvGraphicFramePr/>
          <p:nvPr/>
        </p:nvGraphicFramePr>
        <p:xfrm>
          <a:off x="647699" y="5569655"/>
          <a:ext cx="4927325" cy="3657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51771"/>
                <a:gridCol w="3475551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 invalidUrl="" action="" tgtFrame="" tooltip="" history="1" highlightClick="0" endSnd="0"/>
                        </a:rPr>
                        <a:t>Wido van Peursen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leader of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Initiator and strategic leader.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8" invalidUrl="" action="" tgtFrame="" tooltip="" history="1" highlightClick="0" endSnd="0"/>
                        </a:rPr>
                        <a:t>Oliver Glanz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9" invalidUrl="" action="" tgtFrame="" tooltip="" history="1" highlightClick="0" endSnd="0"/>
                        </a:rPr>
                        <a:t>Andrews University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ETCBC data expert, contributing numerous queries for teaching.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10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1" invalidUrl="" action="" tgtFrame="" tooltip="" history="1" highlightClick="0" endSnd="0"/>
                        </a:rPr>
                        <a:t>Dirk Roorda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Author of most of the code.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</a:tbl>
          </a:graphicData>
        </a:graphic>
      </p:graphicFrame>
      <p:graphicFrame>
        <p:nvGraphicFramePr>
          <p:cNvPr id="11" name="Table 11"/>
          <p:cNvGraphicFramePr/>
          <p:nvPr/>
        </p:nvGraphicFramePr>
        <p:xfrm>
          <a:off x="6946900" y="660399"/>
          <a:ext cx="2540001" cy="609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46200"/>
                <a:gridCol w="2082800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1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4" invalidUrl="" action="" tgtFrame="" tooltip="" history="1" highlightClick="0" endSnd="0"/>
                        </a:rPr>
                        <a:t>Eep Talstra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founder of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Still computing (Pascal): participant data in the making.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1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6" invalidUrl="" action="" tgtFrame="" tooltip="" history="1" highlightClick="0" endSnd="0"/>
                        </a:rPr>
                        <a:t>Constantijn Sikkel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data designer for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Inventor of efficient data creation work flows.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1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8" invalidUrl="" action="" tgtFrame="" tooltip="" history="1" highlightClick="0" endSnd="0"/>
                        </a:rPr>
                        <a:t>Janet Dyk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linguist at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Long-time data contributor, specialized in verbal valence and language variation.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19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0" invalidUrl="" action="" tgtFrame="" tooltip="" history="1" highlightClick="0" endSnd="0"/>
                        </a:rPr>
                        <a:t>Reinoud Oosting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data designer for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1" invalidUrl="" action="" tgtFrame="" tooltip="" history="1" highlightClick="0" endSnd="0"/>
                        </a:rPr>
                        <a:t>Leiden University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Contributed ETCBC data, now key user.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2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3" invalidUrl="" action="" tgtFrame="" tooltip="" history="1" highlightClick="0" endSnd="0"/>
                        </a:rPr>
                        <a:t>Ulrik Sandborg-Petersen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creator of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4" invalidUrl="" action="" tgtFrame="" tooltip="" history="1" highlightClick="0" endSnd="0"/>
                        </a:rPr>
                        <a:t>Emdros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Without it, SHEBANQ would not exist!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</a:tbl>
          </a:graphicData>
        </a:graphic>
      </p:graphicFrame>
      <p:graphicFrame>
        <p:nvGraphicFramePr>
          <p:cNvPr id="12" name="Table 12"/>
          <p:cNvGraphicFramePr/>
          <p:nvPr/>
        </p:nvGraphicFramePr>
        <p:xfrm>
          <a:off x="6946900" y="7201605"/>
          <a:ext cx="2540001" cy="2438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46200"/>
                <a:gridCol w="2082800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2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6" invalidUrl="" action="" tgtFrame="" tooltip="" history="1" highlightClick="0" endSnd="0"/>
                        </a:rPr>
                        <a:t>Henk van den Berg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Programmed the first versions.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blipFill rotWithShape="1">
                      <a:blip r:embed="rId2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Heleen van de Schraaf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then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Programmed the first user interface.</a:t>
                      </a:r>
                    </a:p>
                  </a:txBody>
                  <a:tcPr marL="63500" marR="63500" marT="25400" marB="25400" anchor="t" anchorCtr="0" horzOverflow="overflow"/>
                </a:tc>
              </a:tr>
            </a:tbl>
          </a:graphicData>
        </a:graphic>
      </p:graphicFrame>
      <p:sp>
        <p:nvSpPr>
          <p:cNvPr id="13" name="Shape 13"/>
          <p:cNvSpPr/>
          <p:nvPr/>
        </p:nvSpPr>
        <p:spPr>
          <a:xfrm>
            <a:off x="6946900" y="87488"/>
            <a:ext cx="2382523" cy="572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>
            <a:lvl1pPr algn="l">
              <a:defRPr sz="1600"/>
            </a:lvl1pPr>
          </a:lstStyle>
          <a:p>
            <a:pPr lvl="0">
              <a:defRPr sz="1800"/>
            </a:pPr>
            <a:r>
              <a:rPr sz="1600"/>
              <a:t>SHEBANQ relies on data and tools created by</a:t>
            </a:r>
          </a:p>
        </p:txBody>
      </p:sp>
      <p:sp>
        <p:nvSpPr>
          <p:cNvPr id="14" name="Shape 14"/>
          <p:cNvSpPr/>
          <p:nvPr/>
        </p:nvSpPr>
        <p:spPr>
          <a:xfrm>
            <a:off x="6946900" y="6869994"/>
            <a:ext cx="2382523" cy="331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>
            <a:lvl1pPr algn="l">
              <a:defRPr sz="1600"/>
            </a:lvl1pPr>
          </a:lstStyle>
          <a:p>
            <a:pPr lvl="0">
              <a:defRPr sz="1800"/>
            </a:pPr>
            <a:r>
              <a:rPr sz="1600"/>
              <a:t>contributors in the past</a:t>
            </a:r>
          </a:p>
        </p:txBody>
      </p:sp>
      <p:sp>
        <p:nvSpPr>
          <p:cNvPr id="15" name="Shape 15"/>
          <p:cNvSpPr/>
          <p:nvPr/>
        </p:nvSpPr>
        <p:spPr>
          <a:xfrm>
            <a:off x="545542" y="3131255"/>
            <a:ext cx="2310374" cy="611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>
              <a:defRPr sz="1800"/>
            </a:pPr>
            <a:r>
              <a:rPr sz="3400"/>
              <a:t>User Guide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6266"/>
            <a:ext cx="10380134" cy="2908485"/>
          </a:xfrm>
          <a:prstGeom prst="rect">
            <a:avLst/>
          </a:prstGeom>
          <a:ln w="3175">
            <a:miter lim="400000"/>
          </a:ln>
        </p:spPr>
      </p:pic>
      <p:pic>
        <p:nvPicPr>
          <p:cNvPr id="23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591903"/>
            <a:ext cx="10380134" cy="3138588"/>
          </a:xfrm>
          <a:prstGeom prst="rect">
            <a:avLst/>
          </a:prstGeom>
          <a:ln w="3175">
            <a:miter lim="400000"/>
          </a:ln>
        </p:spPr>
      </p:pic>
      <p:pic>
        <p:nvPicPr>
          <p:cNvPr id="23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308136"/>
            <a:ext cx="10380134" cy="3079150"/>
          </a:xfrm>
          <a:prstGeom prst="rect">
            <a:avLst/>
          </a:prstGeom>
          <a:ln w="3175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10380133" y="186266"/>
            <a:ext cx="2462837" cy="1477733"/>
          </a:xfrm>
          <a:prstGeom prst="roundRect">
            <a:avLst>
              <a:gd name="adj" fmla="val 1387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Cite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share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or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page view</a:t>
            </a:r>
          </a:p>
        </p:txBody>
      </p:sp>
      <p:sp>
        <p:nvSpPr>
          <p:cNvPr id="241" name="Shape 241"/>
          <p:cNvSpPr/>
          <p:nvPr/>
        </p:nvSpPr>
        <p:spPr>
          <a:xfrm>
            <a:off x="11206257" y="2546136"/>
            <a:ext cx="1636713" cy="2569935"/>
          </a:xfrm>
          <a:prstGeom prst="roundRect">
            <a:avLst>
              <a:gd name="adj" fmla="val 1406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generate short, permanent links</a:t>
            </a:r>
          </a:p>
        </p:txBody>
      </p:sp>
      <p:pic>
        <p:nvPicPr>
          <p:cNvPr id="24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1355" y="2874388"/>
            <a:ext cx="2185714" cy="820915"/>
          </a:xfrm>
          <a:prstGeom prst="rect">
            <a:avLst/>
          </a:prstGeom>
        </p:spPr>
      </p:pic>
      <p:pic>
        <p:nvPicPr>
          <p:cNvPr id="25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4388" y="4262406"/>
            <a:ext cx="2372677" cy="1832715"/>
          </a:xfrm>
          <a:prstGeom prst="rect">
            <a:avLst/>
          </a:prstGeom>
        </p:spPr>
      </p:pic>
      <p:sp>
        <p:nvSpPr>
          <p:cNvPr id="244" name="Shape 244"/>
          <p:cNvSpPr/>
          <p:nvPr/>
        </p:nvSpPr>
        <p:spPr>
          <a:xfrm>
            <a:off x="11206257" y="5520818"/>
            <a:ext cx="1636713" cy="2142169"/>
          </a:xfrm>
          <a:prstGeom prst="roundRect">
            <a:avLst>
              <a:gd name="adj" fmla="val 1406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page view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generate a long link to the page as it looks now</a:t>
            </a:r>
          </a:p>
        </p:txBody>
      </p:sp>
      <p:pic>
        <p:nvPicPr>
          <p:cNvPr id="25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69085" y="7039201"/>
            <a:ext cx="2087978" cy="2383255"/>
          </a:xfrm>
          <a:prstGeom prst="rect">
            <a:avLst/>
          </a:prstGeom>
        </p:spPr>
      </p:pic>
      <p:sp>
        <p:nvSpPr>
          <p:cNvPr id="246" name="Shape 246"/>
          <p:cNvSpPr/>
          <p:nvPr/>
        </p:nvSpPr>
        <p:spPr>
          <a:xfrm>
            <a:off x="11206257" y="8458883"/>
            <a:ext cx="1636713" cy="1058304"/>
          </a:xfrm>
          <a:prstGeom prst="roundRect">
            <a:avLst>
              <a:gd name="adj" fmla="val 2175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tweet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view directly</a:t>
            </a:r>
          </a:p>
        </p:txBody>
      </p:sp>
      <p:pic>
        <p:nvPicPr>
          <p:cNvPr id="254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36047" y="8840195"/>
            <a:ext cx="1021013" cy="72328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257" y="4422591"/>
            <a:ext cx="12265543" cy="4037087"/>
          </a:xfrm>
          <a:prstGeom prst="rect">
            <a:avLst/>
          </a:prstGeom>
          <a:ln w="3175">
            <a:miter lim="400000"/>
          </a:ln>
        </p:spPr>
      </p:pic>
      <p:pic>
        <p:nvPicPr>
          <p:cNvPr id="27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59" y="3915244"/>
            <a:ext cx="474874" cy="1184651"/>
          </a:xfrm>
          <a:prstGeom prst="rect">
            <a:avLst/>
          </a:prstGeom>
        </p:spPr>
      </p:pic>
      <p:sp>
        <p:nvSpPr>
          <p:cNvPr id="259" name="Shape 259"/>
          <p:cNvSpPr/>
          <p:nvPr/>
        </p:nvSpPr>
        <p:spPr>
          <a:xfrm>
            <a:off x="143933" y="2598414"/>
            <a:ext cx="1989998" cy="1367504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reset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highlighting to factory settings</a:t>
            </a:r>
          </a:p>
        </p:txBody>
      </p:sp>
      <p:sp>
        <p:nvSpPr>
          <p:cNvPr id="260" name="Shape 260"/>
          <p:cNvSpPr/>
          <p:nvPr/>
        </p:nvSpPr>
        <p:spPr>
          <a:xfrm>
            <a:off x="5114930" y="1381073"/>
            <a:ext cx="3300017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highlights according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settings</a:t>
            </a:r>
          </a:p>
        </p:txBody>
      </p:sp>
      <p:pic>
        <p:nvPicPr>
          <p:cNvPr id="27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5025" y="1683573"/>
            <a:ext cx="3310718" cy="3410795"/>
          </a:xfrm>
          <a:prstGeom prst="rect">
            <a:avLst/>
          </a:prstGeom>
        </p:spPr>
      </p:pic>
      <p:sp>
        <p:nvSpPr>
          <p:cNvPr id="262" name="Shape 262"/>
          <p:cNvSpPr/>
          <p:nvPr/>
        </p:nvSpPr>
        <p:spPr>
          <a:xfrm>
            <a:off x="5065164" y="316987"/>
            <a:ext cx="3349783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words of the chapter in the list</a:t>
            </a:r>
          </a:p>
        </p:txBody>
      </p:sp>
      <p:pic>
        <p:nvPicPr>
          <p:cNvPr id="28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7297" y="875824"/>
            <a:ext cx="3778682" cy="4192191"/>
          </a:xfrm>
          <a:prstGeom prst="rect">
            <a:avLst/>
          </a:prstGeom>
        </p:spPr>
      </p:pic>
      <p:sp>
        <p:nvSpPr>
          <p:cNvPr id="264" name="Shape 264"/>
          <p:cNvSpPr/>
          <p:nvPr/>
        </p:nvSpPr>
        <p:spPr>
          <a:xfrm>
            <a:off x="5114930" y="2445159"/>
            <a:ext cx="3300017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highlights in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one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fixed, selectable color</a:t>
            </a:r>
          </a:p>
        </p:txBody>
      </p:sp>
      <p:pic>
        <p:nvPicPr>
          <p:cNvPr id="28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65062" y="2722445"/>
            <a:ext cx="2900670" cy="2371924"/>
          </a:xfrm>
          <a:prstGeom prst="rect">
            <a:avLst/>
          </a:prstGeom>
        </p:spPr>
      </p:pic>
      <p:pic>
        <p:nvPicPr>
          <p:cNvPr id="28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39652" y="2743898"/>
            <a:ext cx="2426091" cy="2409611"/>
          </a:xfrm>
          <a:prstGeom prst="rect">
            <a:avLst/>
          </a:prstGeom>
        </p:spPr>
      </p:pic>
      <p:sp>
        <p:nvSpPr>
          <p:cNvPr id="267" name="Shape 267"/>
          <p:cNvSpPr/>
          <p:nvPr/>
        </p:nvSpPr>
        <p:spPr>
          <a:xfrm>
            <a:off x="5114930" y="3509244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off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all word highlighting</a:t>
            </a:r>
          </a:p>
        </p:txBody>
      </p:sp>
      <p:pic>
        <p:nvPicPr>
          <p:cNvPr id="286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57178" y="3875030"/>
            <a:ext cx="1908556" cy="1168677"/>
          </a:xfrm>
          <a:prstGeom prst="rect">
            <a:avLst/>
          </a:prstGeom>
        </p:spPr>
      </p:pic>
      <p:sp>
        <p:nvSpPr>
          <p:cNvPr id="269" name="Shape 269"/>
          <p:cNvSpPr/>
          <p:nvPr/>
        </p:nvSpPr>
        <p:spPr>
          <a:xfrm>
            <a:off x="143933" y="7988241"/>
            <a:ext cx="3300016" cy="1540277"/>
          </a:xfrm>
          <a:prstGeom prst="roundRect">
            <a:avLst>
              <a:gd name="adj" fmla="val 18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of a single word. Uncheck the box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uncustomize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pic>
        <p:nvPicPr>
          <p:cNvPr id="288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943" y="6327612"/>
            <a:ext cx="735424" cy="1711443"/>
          </a:xfrm>
          <a:prstGeom prst="rect">
            <a:avLst/>
          </a:prstGeom>
        </p:spPr>
      </p:pic>
      <p:pic>
        <p:nvPicPr>
          <p:cNvPr id="290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11063" y="6349849"/>
            <a:ext cx="516610" cy="1689206"/>
          </a:xfrm>
          <a:prstGeom prst="rect">
            <a:avLst/>
          </a:prstGeom>
        </p:spPr>
      </p:pic>
      <p:sp>
        <p:nvSpPr>
          <p:cNvPr id="272" name="Shape 272"/>
          <p:cNvSpPr/>
          <p:nvPr/>
        </p:nvSpPr>
        <p:spPr>
          <a:xfrm>
            <a:off x="8795955" y="2445159"/>
            <a:ext cx="3403850" cy="1520759"/>
          </a:xfrm>
          <a:prstGeom prst="roundRect">
            <a:avLst>
              <a:gd name="adj" fmla="val 1810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any 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its highlight. Highlighted words count as customized.</a:t>
            </a:r>
          </a:p>
        </p:txBody>
      </p:sp>
      <p:pic>
        <p:nvPicPr>
          <p:cNvPr id="292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93924" y="3915182"/>
            <a:ext cx="666526" cy="1647733"/>
          </a:xfrm>
          <a:prstGeom prst="rect">
            <a:avLst/>
          </a:prstGeom>
        </p:spPr>
      </p:pic>
      <p:pic>
        <p:nvPicPr>
          <p:cNvPr id="294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21537" y="3915180"/>
            <a:ext cx="1042692" cy="1606395"/>
          </a:xfrm>
          <a:prstGeom prst="rect">
            <a:avLst/>
          </a:prstGeom>
        </p:spPr>
      </p:pic>
      <p:sp>
        <p:nvSpPr>
          <p:cNvPr id="275" name="Shape 275"/>
          <p:cNvSpPr/>
          <p:nvPr/>
        </p:nvSpPr>
        <p:spPr>
          <a:xfrm>
            <a:off x="270933" y="31698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 highlighting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906" y="1724861"/>
            <a:ext cx="12090894" cy="7926750"/>
          </a:xfrm>
          <a:prstGeom prst="rect">
            <a:avLst/>
          </a:prstGeom>
          <a:ln w="3175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143933" y="185414"/>
            <a:ext cx="3300016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Single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299" name="Shape 299"/>
          <p:cNvSpPr/>
          <p:nvPr/>
        </p:nvSpPr>
        <p:spPr>
          <a:xfrm>
            <a:off x="143933" y="8047699"/>
            <a:ext cx="1803232" cy="1460973"/>
          </a:xfrm>
          <a:prstGeom prst="roundRect">
            <a:avLst>
              <a:gd name="adj" fmla="val 1355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all available information about this word</a:t>
            </a:r>
          </a:p>
        </p:txBody>
      </p:sp>
      <p:pic>
        <p:nvPicPr>
          <p:cNvPr id="31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474" y="6161779"/>
            <a:ext cx="1229260" cy="1936722"/>
          </a:xfrm>
          <a:prstGeom prst="rect">
            <a:avLst/>
          </a:prstGeom>
        </p:spPr>
      </p:pic>
      <p:sp>
        <p:nvSpPr>
          <p:cNvPr id="301" name="Shape 301"/>
          <p:cNvSpPr/>
          <p:nvPr/>
        </p:nvSpPr>
        <p:spPr>
          <a:xfrm>
            <a:off x="3726036" y="185414"/>
            <a:ext cx="5440677" cy="913347"/>
          </a:xfrm>
          <a:prstGeom prst="roundRect">
            <a:avLst>
              <a:gd name="adj" fmla="val 2167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csv file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this word, not just the ones shown on this page</a:t>
            </a:r>
          </a:p>
        </p:txBody>
      </p:sp>
      <p:pic>
        <p:nvPicPr>
          <p:cNvPr id="32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4282" y="1047797"/>
            <a:ext cx="1563293" cy="1690499"/>
          </a:xfrm>
          <a:prstGeom prst="rect">
            <a:avLst/>
          </a:prstGeom>
        </p:spPr>
      </p:pic>
      <p:sp>
        <p:nvSpPr>
          <p:cNvPr id="303" name="Shape 303"/>
          <p:cNvSpPr/>
          <p:nvPr/>
        </p:nvSpPr>
        <p:spPr>
          <a:xfrm>
            <a:off x="143933" y="3086099"/>
            <a:ext cx="1803232" cy="1790701"/>
          </a:xfrm>
          <a:prstGeom prst="roundRect">
            <a:avLst>
              <a:gd name="adj" fmla="val 1105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for this word also from here</a:t>
            </a:r>
          </a:p>
        </p:txBody>
      </p:sp>
      <p:sp>
        <p:nvSpPr>
          <p:cNvPr id="304" name="Shape 304"/>
          <p:cNvSpPr/>
          <p:nvPr/>
        </p:nvSpPr>
        <p:spPr>
          <a:xfrm>
            <a:off x="3659337" y="6706126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occurrences in verse context</a:t>
            </a:r>
          </a:p>
        </p:txBody>
      </p:sp>
      <p:pic>
        <p:nvPicPr>
          <p:cNvPr id="323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8916" y="4376913"/>
            <a:ext cx="444128" cy="2379997"/>
          </a:xfrm>
          <a:prstGeom prst="rect">
            <a:avLst/>
          </a:prstGeom>
        </p:spPr>
      </p:pic>
      <p:sp>
        <p:nvSpPr>
          <p:cNvPr id="306" name="Shape 306"/>
          <p:cNvSpPr/>
          <p:nvPr/>
        </p:nvSpPr>
        <p:spPr>
          <a:xfrm>
            <a:off x="9448800" y="185414"/>
            <a:ext cx="3300016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whole chapter</a:t>
            </a:r>
          </a:p>
        </p:txBody>
      </p:sp>
      <p:pic>
        <p:nvPicPr>
          <p:cNvPr id="32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29569" y="1047821"/>
            <a:ext cx="1061947" cy="6550022"/>
          </a:xfrm>
          <a:prstGeom prst="rect">
            <a:avLst/>
          </a:prstGeom>
        </p:spPr>
      </p:pic>
      <p:pic>
        <p:nvPicPr>
          <p:cNvPr id="308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9353" y="4452103"/>
            <a:ext cx="3581401" cy="1790701"/>
          </a:xfrm>
          <a:prstGeom prst="rect">
            <a:avLst/>
          </a:prstGeom>
          <a:ln w="3175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7658100" y="1426605"/>
            <a:ext cx="3581400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other pages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327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68988" y="2286055"/>
            <a:ext cx="457891" cy="510843"/>
          </a:xfrm>
          <a:prstGeom prst="rect">
            <a:avLst/>
          </a:prstGeom>
        </p:spPr>
      </p:pic>
      <p:pic>
        <p:nvPicPr>
          <p:cNvPr id="329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85162" y="2548172"/>
            <a:ext cx="562830" cy="1954745"/>
          </a:xfrm>
          <a:prstGeom prst="rect">
            <a:avLst/>
          </a:prstGeom>
        </p:spPr>
      </p:pic>
      <p:sp>
        <p:nvSpPr>
          <p:cNvPr id="312" name="Shape 312"/>
          <p:cNvSpPr/>
          <p:nvPr/>
        </p:nvSpPr>
        <p:spPr>
          <a:xfrm>
            <a:off x="4994894" y="1426605"/>
            <a:ext cx="2535335" cy="1790701"/>
          </a:xfrm>
          <a:prstGeom prst="roundRect">
            <a:avLst>
              <a:gd name="adj" fmla="val 129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visualize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occurrences throughout the Bible on a clickable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</a:t>
            </a:r>
          </a:p>
        </p:txBody>
      </p:sp>
      <p:pic>
        <p:nvPicPr>
          <p:cNvPr id="331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19589" y="2931951"/>
            <a:ext cx="1526119" cy="545162"/>
          </a:xfrm>
          <a:prstGeom prst="rect">
            <a:avLst/>
          </a:prstGeom>
        </p:spPr>
      </p:pic>
      <p:sp>
        <p:nvSpPr>
          <p:cNvPr id="314" name="Shape 314"/>
          <p:cNvSpPr/>
          <p:nvPr/>
        </p:nvSpPr>
        <p:spPr>
          <a:xfrm>
            <a:off x="3911039" y="8336426"/>
            <a:ext cx="2535336" cy="1315185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 verse number to toggle data view for that verse only</a:t>
            </a:r>
          </a:p>
        </p:txBody>
      </p:sp>
      <p:pic>
        <p:nvPicPr>
          <p:cNvPr id="333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95476" y="7761253"/>
            <a:ext cx="5669256" cy="1233432"/>
          </a:xfrm>
          <a:prstGeom prst="rect">
            <a:avLst/>
          </a:prstGeom>
        </p:spPr>
      </p:pic>
      <p:pic>
        <p:nvPicPr>
          <p:cNvPr id="335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39563" y="2778513"/>
            <a:ext cx="643051" cy="474067"/>
          </a:xfrm>
          <a:prstGeom prst="rect">
            <a:avLst/>
          </a:prstGeom>
        </p:spPr>
      </p:pic>
      <p:pic>
        <p:nvPicPr>
          <p:cNvPr id="337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25726" y="3610729"/>
            <a:ext cx="986453" cy="1579207"/>
          </a:xfrm>
          <a:prstGeom prst="rect">
            <a:avLst/>
          </a:prstGeom>
        </p:spPr>
      </p:pic>
      <p:sp>
        <p:nvSpPr>
          <p:cNvPr id="318" name="Shape 318"/>
          <p:cNvSpPr/>
          <p:nvPr/>
        </p:nvSpPr>
        <p:spPr>
          <a:xfrm>
            <a:off x="143933" y="5092832"/>
            <a:ext cx="1803232" cy="1460973"/>
          </a:xfrm>
          <a:prstGeom prst="roundRect">
            <a:avLst>
              <a:gd name="adj" fmla="val 1355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find this word in the list of word entries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999" y="133878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muting (advanced)</a:t>
            </a:r>
          </a:p>
        </p:txBody>
      </p:sp>
      <p:pic>
        <p:nvPicPr>
          <p:cNvPr id="3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418" y="1766912"/>
            <a:ext cx="9518382" cy="7986688"/>
          </a:xfrm>
          <a:prstGeom prst="rect">
            <a:avLst/>
          </a:prstGeom>
          <a:ln w="3175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11413773" y="5958945"/>
            <a:ext cx="1393210" cy="2589940"/>
          </a:xfrm>
          <a:prstGeom prst="roundRect">
            <a:avLst>
              <a:gd name="adj" fmla="val 1367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are bold, and if they are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private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they are italic too</a:t>
            </a:r>
          </a:p>
        </p:txBody>
      </p:sp>
      <p:sp>
        <p:nvSpPr>
          <p:cNvPr id="343" name="Shape 343"/>
          <p:cNvSpPr/>
          <p:nvPr/>
        </p:nvSpPr>
        <p:spPr>
          <a:xfrm>
            <a:off x="11413773" y="2919412"/>
            <a:ext cx="1393210" cy="2589940"/>
          </a:xfrm>
          <a:prstGeom prst="roundRect">
            <a:avLst>
              <a:gd name="adj" fmla="val 1367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if logged in you can add/edit orgs, projects, queries here</a:t>
            </a:r>
          </a:p>
        </p:txBody>
      </p:sp>
      <p:pic>
        <p:nvPicPr>
          <p:cNvPr id="35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5805" y="2712588"/>
            <a:ext cx="1353060" cy="456442"/>
          </a:xfrm>
          <a:prstGeom prst="rect">
            <a:avLst/>
          </a:prstGeom>
        </p:spPr>
      </p:pic>
      <p:pic>
        <p:nvPicPr>
          <p:cNvPr id="35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81497" y="1836783"/>
            <a:ext cx="1468825" cy="1133441"/>
          </a:xfrm>
          <a:prstGeom prst="rect">
            <a:avLst/>
          </a:prstGeom>
        </p:spPr>
      </p:pic>
      <p:pic>
        <p:nvPicPr>
          <p:cNvPr id="35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7843" y="4191907"/>
            <a:ext cx="876735" cy="744143"/>
          </a:xfrm>
          <a:prstGeom prst="rect">
            <a:avLst/>
          </a:prstGeom>
        </p:spPr>
      </p:pic>
      <p:sp>
        <p:nvSpPr>
          <p:cNvPr id="347" name="Shape 347"/>
          <p:cNvSpPr/>
          <p:nvPr/>
        </p:nvSpPr>
        <p:spPr>
          <a:xfrm>
            <a:off x="8089287" y="133878"/>
            <a:ext cx="1938108" cy="1506042"/>
          </a:xfrm>
          <a:prstGeom prst="roundRect">
            <a:avLst>
              <a:gd name="adj" fmla="val 1264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i="1" sz="2000">
                <a:solidFill>
                  <a:srgbClr val="51A7F9"/>
                </a:solidFill>
                <a:latin typeface="Helvetica"/>
                <a:ea typeface="Helvetica"/>
                <a:cs typeface="Helvetica"/>
                <a:sym typeface="Helvetica"/>
              </a:rPr>
              <a:t>total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# queries of this organization, project or user</a:t>
            </a:r>
          </a:p>
        </p:txBody>
      </p:sp>
      <p:pic>
        <p:nvPicPr>
          <p:cNvPr id="36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70133" y="1589212"/>
            <a:ext cx="669162" cy="1457320"/>
          </a:xfrm>
          <a:prstGeom prst="rect">
            <a:avLst/>
          </a:prstGeom>
        </p:spPr>
      </p:pic>
      <p:sp>
        <p:nvSpPr>
          <p:cNvPr id="349" name="Shape 349"/>
          <p:cNvSpPr/>
          <p:nvPr/>
        </p:nvSpPr>
        <p:spPr>
          <a:xfrm>
            <a:off x="10203486" y="133878"/>
            <a:ext cx="2603497" cy="1506042"/>
          </a:xfrm>
          <a:prstGeom prst="roundRect">
            <a:avLst>
              <a:gd name="adj" fmla="val 12649"/>
            </a:avLst>
          </a:prstGeom>
          <a:solidFill>
            <a:srgbClr val="DCDEE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# of queries that are </a:t>
            </a:r>
            <a:r>
              <a:rPr b="1" i="1" sz="20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up-to-date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b="1" i="1" sz="2000">
                <a:solidFill>
                  <a:srgbClr val="FF9300"/>
                </a:solidFill>
                <a:latin typeface="Helvetica"/>
                <a:ea typeface="Helvetica"/>
                <a:cs typeface="Helvetica"/>
                <a:sym typeface="Helvetica"/>
              </a:rPr>
              <a:t>have never run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have </a:t>
            </a:r>
            <a:r>
              <a:rPr b="1" i="1"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outdated results</a:t>
            </a:r>
          </a:p>
        </p:txBody>
      </p:sp>
      <p:sp>
        <p:nvSpPr>
          <p:cNvPr id="350" name="Shape 350"/>
          <p:cNvSpPr/>
          <p:nvPr/>
        </p:nvSpPr>
        <p:spPr>
          <a:xfrm>
            <a:off x="6820300" y="133878"/>
            <a:ext cx="1092896" cy="1506042"/>
          </a:xfrm>
          <a:prstGeom prst="roundRect">
            <a:avLst>
              <a:gd name="adj" fmla="val 1743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total # queries in this sub tree</a:t>
            </a:r>
          </a:p>
        </p:txBody>
      </p:sp>
      <p:pic>
        <p:nvPicPr>
          <p:cNvPr id="36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62492" y="1258558"/>
            <a:ext cx="2017828" cy="2237311"/>
          </a:xfrm>
          <a:prstGeom prst="rect">
            <a:avLst/>
          </a:prstGeom>
        </p:spPr>
      </p:pic>
      <p:sp>
        <p:nvSpPr>
          <p:cNvPr id="352" name="Shape 352"/>
          <p:cNvSpPr/>
          <p:nvPr/>
        </p:nvSpPr>
        <p:spPr>
          <a:xfrm>
            <a:off x="126999" y="6521332"/>
            <a:ext cx="3006904" cy="2589940"/>
          </a:xfrm>
          <a:prstGeom prst="roundRect">
            <a:avLst>
              <a:gd name="adj" fmla="val 735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# queries/matches in the levels.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bold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number indicates real matches, the grey number indicates how many items there are with a match in its subtree</a:t>
            </a:r>
          </a:p>
        </p:txBody>
      </p:sp>
      <p:sp>
        <p:nvSpPr>
          <p:cNvPr id="353" name="Shape 353"/>
          <p:cNvSpPr/>
          <p:nvPr/>
        </p:nvSpPr>
        <p:spPr>
          <a:xfrm>
            <a:off x="126999" y="4450259"/>
            <a:ext cx="3006904" cy="1721511"/>
          </a:xfrm>
          <a:prstGeom prst="roundRect">
            <a:avLst>
              <a:gd name="adj" fmla="val 1106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without a filter, you can quickly select your own queries and your unpublished queries</a:t>
            </a:r>
          </a:p>
        </p:txBody>
      </p:sp>
      <p:sp>
        <p:nvSpPr>
          <p:cNvPr id="354" name="Shape 354"/>
          <p:cNvSpPr/>
          <p:nvPr/>
        </p:nvSpPr>
        <p:spPr>
          <a:xfrm>
            <a:off x="126999" y="2088454"/>
            <a:ext cx="2850622" cy="2125928"/>
          </a:xfrm>
          <a:prstGeom prst="roundRect">
            <a:avLst>
              <a:gd name="adj" fmla="val 1142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full text search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on organization, project, people and queries. The meaning of the numbers are explained in other boxes.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591" y="3741840"/>
            <a:ext cx="12509209" cy="6011760"/>
          </a:xfrm>
          <a:prstGeom prst="rect">
            <a:avLst/>
          </a:prstGeom>
          <a:ln w="3175">
            <a:miter lim="400000"/>
          </a:ln>
        </p:spPr>
      </p:pic>
      <p:pic>
        <p:nvPicPr>
          <p:cNvPr id="38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209" y="3306436"/>
            <a:ext cx="473788" cy="1532714"/>
          </a:xfrm>
          <a:prstGeom prst="rect">
            <a:avLst/>
          </a:prstGeom>
        </p:spPr>
      </p:pic>
      <p:sp>
        <p:nvSpPr>
          <p:cNvPr id="368" name="Shape 368"/>
          <p:cNvSpPr/>
          <p:nvPr/>
        </p:nvSpPr>
        <p:spPr>
          <a:xfrm>
            <a:off x="143933" y="2319014"/>
            <a:ext cx="2136908" cy="1038296"/>
          </a:xfrm>
          <a:prstGeom prst="roundRect">
            <a:avLst>
              <a:gd name="adj" fmla="val 1834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reset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highlighting to factory settings</a:t>
            </a:r>
          </a:p>
        </p:txBody>
      </p:sp>
      <p:sp>
        <p:nvSpPr>
          <p:cNvPr id="369" name="Shape 369"/>
          <p:cNvSpPr/>
          <p:nvPr/>
        </p:nvSpPr>
        <p:spPr>
          <a:xfrm>
            <a:off x="5988195" y="54667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highlights according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settings</a:t>
            </a:r>
          </a:p>
        </p:txBody>
      </p:sp>
      <p:pic>
        <p:nvPicPr>
          <p:cNvPr id="38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7858" y="1409069"/>
            <a:ext cx="4600717" cy="3433619"/>
          </a:xfrm>
          <a:prstGeom prst="rect">
            <a:avLst/>
          </a:prstGeom>
        </p:spPr>
      </p:pic>
      <p:sp>
        <p:nvSpPr>
          <p:cNvPr id="371" name="Shape 371"/>
          <p:cNvSpPr/>
          <p:nvPr/>
        </p:nvSpPr>
        <p:spPr>
          <a:xfrm>
            <a:off x="3237369" y="546673"/>
            <a:ext cx="2536389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highlight hits of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queries in the list</a:t>
            </a:r>
          </a:p>
        </p:txBody>
      </p:sp>
      <p:pic>
        <p:nvPicPr>
          <p:cNvPr id="387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0965" y="1409148"/>
            <a:ext cx="2796403" cy="3404000"/>
          </a:xfrm>
          <a:prstGeom prst="rect">
            <a:avLst/>
          </a:prstGeom>
        </p:spPr>
      </p:pic>
      <p:sp>
        <p:nvSpPr>
          <p:cNvPr id="373" name="Shape 373"/>
          <p:cNvSpPr/>
          <p:nvPr/>
        </p:nvSpPr>
        <p:spPr>
          <a:xfrm>
            <a:off x="5988195" y="168758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highlights in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one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fixed, selectable color</a:t>
            </a:r>
          </a:p>
        </p:txBody>
      </p:sp>
      <p:pic>
        <p:nvPicPr>
          <p:cNvPr id="389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2939" y="2243159"/>
            <a:ext cx="3996065" cy="2578628"/>
          </a:xfrm>
          <a:prstGeom prst="rect">
            <a:avLst/>
          </a:prstGeom>
        </p:spPr>
      </p:pic>
      <p:pic>
        <p:nvPicPr>
          <p:cNvPr id="391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7544" y="2282815"/>
            <a:ext cx="3671461" cy="2558419"/>
          </a:xfrm>
          <a:prstGeom prst="rect">
            <a:avLst/>
          </a:prstGeom>
        </p:spPr>
      </p:pic>
      <p:sp>
        <p:nvSpPr>
          <p:cNvPr id="376" name="Shape 376"/>
          <p:cNvSpPr/>
          <p:nvPr/>
        </p:nvSpPr>
        <p:spPr>
          <a:xfrm>
            <a:off x="5988195" y="282849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off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all query highlighting</a:t>
            </a:r>
          </a:p>
        </p:txBody>
      </p:sp>
      <p:pic>
        <p:nvPicPr>
          <p:cNvPr id="393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45919" y="3157016"/>
            <a:ext cx="3293077" cy="1634539"/>
          </a:xfrm>
          <a:prstGeom prst="rect">
            <a:avLst/>
          </a:prstGeom>
        </p:spPr>
      </p:pic>
      <p:sp>
        <p:nvSpPr>
          <p:cNvPr id="378" name="Shape 378"/>
          <p:cNvSpPr/>
          <p:nvPr/>
        </p:nvSpPr>
        <p:spPr>
          <a:xfrm>
            <a:off x="3776133" y="7963833"/>
            <a:ext cx="3300017" cy="1540277"/>
          </a:xfrm>
          <a:prstGeom prst="roundRect">
            <a:avLst>
              <a:gd name="adj" fmla="val 18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of a single query. Uncheck the box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uncustomize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pic>
        <p:nvPicPr>
          <p:cNvPr id="395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9412" y="7440701"/>
            <a:ext cx="3244720" cy="723395"/>
          </a:xfrm>
          <a:prstGeom prst="rect">
            <a:avLst/>
          </a:prstGeom>
        </p:spPr>
      </p:pic>
      <p:pic>
        <p:nvPicPr>
          <p:cNvPr id="397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1754" y="7503829"/>
            <a:ext cx="3033841" cy="603587"/>
          </a:xfrm>
          <a:prstGeom prst="rect">
            <a:avLst/>
          </a:prstGeom>
        </p:spPr>
      </p:pic>
      <p:sp>
        <p:nvSpPr>
          <p:cNvPr id="381" name="Shape 381"/>
          <p:cNvSpPr/>
          <p:nvPr/>
        </p:nvSpPr>
        <p:spPr>
          <a:xfrm>
            <a:off x="270933" y="31698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 highlighting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</a:p>
        </p:txBody>
      </p:sp>
      <p:sp>
        <p:nvSpPr>
          <p:cNvPr id="382" name="Shape 382"/>
          <p:cNvSpPr/>
          <p:nvPr/>
        </p:nvSpPr>
        <p:spPr>
          <a:xfrm>
            <a:off x="10189845" y="90000"/>
            <a:ext cx="2662834" cy="3548399"/>
          </a:xfrm>
          <a:prstGeom prst="roundRect">
            <a:avLst>
              <a:gd name="adj" fmla="val 715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Why does my query not appear in the list?</a:t>
            </a:r>
            <a:endParaRPr i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 is not public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its results are outdated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 has no results in this chapter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 have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muted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this query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9716" y="1613071"/>
            <a:ext cx="10372516" cy="8057340"/>
          </a:xfrm>
          <a:prstGeom prst="rect">
            <a:avLst/>
          </a:prstGeom>
          <a:ln w="3175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143933" y="7900168"/>
            <a:ext cx="2227662" cy="1731751"/>
          </a:xfrm>
          <a:prstGeom prst="roundRect">
            <a:avLst>
              <a:gd name="adj" fmla="val 1131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all available information about this query and links to documentation</a:t>
            </a:r>
          </a:p>
        </p:txBody>
      </p:sp>
      <p:pic>
        <p:nvPicPr>
          <p:cNvPr id="43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0878" y="8465135"/>
            <a:ext cx="477537" cy="475336"/>
          </a:xfrm>
          <a:prstGeom prst="rect">
            <a:avLst/>
          </a:prstGeom>
        </p:spPr>
      </p:pic>
      <p:sp>
        <p:nvSpPr>
          <p:cNvPr id="403" name="Shape 403"/>
          <p:cNvSpPr/>
          <p:nvPr/>
        </p:nvSpPr>
        <p:spPr>
          <a:xfrm>
            <a:off x="1962168" y="46962"/>
            <a:ext cx="3581401" cy="1172246"/>
          </a:xfrm>
          <a:prstGeom prst="roundRect">
            <a:avLst>
              <a:gd name="adj" fmla="val 168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csv file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hits of this query, not just the ones shown on this page</a:t>
            </a:r>
          </a:p>
        </p:txBody>
      </p:sp>
      <p:pic>
        <p:nvPicPr>
          <p:cNvPr id="432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5436" y="1168524"/>
            <a:ext cx="470603" cy="527572"/>
          </a:xfrm>
          <a:prstGeom prst="rect">
            <a:avLst/>
          </a:prstGeom>
        </p:spPr>
      </p:pic>
      <p:sp>
        <p:nvSpPr>
          <p:cNvPr id="405" name="Shape 405"/>
          <p:cNvSpPr/>
          <p:nvPr/>
        </p:nvSpPr>
        <p:spPr>
          <a:xfrm>
            <a:off x="143933" y="1355160"/>
            <a:ext cx="2227662" cy="842825"/>
          </a:xfrm>
          <a:prstGeom prst="roundRect">
            <a:avLst>
              <a:gd name="adj" fmla="val 234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</a:t>
            </a:r>
          </a:p>
        </p:txBody>
      </p:sp>
      <p:pic>
        <p:nvPicPr>
          <p:cNvPr id="434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0790" y="1333839"/>
            <a:ext cx="771491" cy="514255"/>
          </a:xfrm>
          <a:prstGeom prst="rect">
            <a:avLst/>
          </a:prstGeom>
        </p:spPr>
      </p:pic>
      <p:sp>
        <p:nvSpPr>
          <p:cNvPr id="407" name="Shape 407"/>
          <p:cNvSpPr/>
          <p:nvPr/>
        </p:nvSpPr>
        <p:spPr>
          <a:xfrm>
            <a:off x="4995597" y="2521073"/>
            <a:ext cx="1244866" cy="1539964"/>
          </a:xfrm>
          <a:prstGeom prst="roundRect">
            <a:avLst>
              <a:gd name="adj" fmla="val 1530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hits in verse context</a:t>
            </a:r>
          </a:p>
        </p:txBody>
      </p:sp>
      <p:pic>
        <p:nvPicPr>
          <p:cNvPr id="436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9783" y="2695413"/>
            <a:ext cx="1415264" cy="507534"/>
          </a:xfrm>
          <a:prstGeom prst="rect">
            <a:avLst/>
          </a:prstGeom>
        </p:spPr>
      </p:pic>
      <p:sp>
        <p:nvSpPr>
          <p:cNvPr id="409" name="Shape 409"/>
          <p:cNvSpPr/>
          <p:nvPr/>
        </p:nvSpPr>
        <p:spPr>
          <a:xfrm>
            <a:off x="11335040" y="43833"/>
            <a:ext cx="1595870" cy="1732740"/>
          </a:xfrm>
          <a:prstGeom prst="roundRect">
            <a:avLst>
              <a:gd name="adj" fmla="val 1193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whole chapter</a:t>
            </a:r>
          </a:p>
        </p:txBody>
      </p:sp>
      <p:pic>
        <p:nvPicPr>
          <p:cNvPr id="438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07650" y="1725777"/>
            <a:ext cx="548835" cy="787027"/>
          </a:xfrm>
          <a:prstGeom prst="rect">
            <a:avLst/>
          </a:prstGeom>
        </p:spPr>
      </p:pic>
      <p:sp>
        <p:nvSpPr>
          <p:cNvPr id="411" name="Shape 411"/>
          <p:cNvSpPr/>
          <p:nvPr/>
        </p:nvSpPr>
        <p:spPr>
          <a:xfrm>
            <a:off x="7493116" y="46962"/>
            <a:ext cx="3581401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other pages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440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88529" y="1168522"/>
            <a:ext cx="1160582" cy="689776"/>
          </a:xfrm>
          <a:prstGeom prst="rect">
            <a:avLst/>
          </a:prstGeom>
        </p:spPr>
      </p:pic>
      <p:sp>
        <p:nvSpPr>
          <p:cNvPr id="413" name="Shape 413"/>
          <p:cNvSpPr/>
          <p:nvPr/>
        </p:nvSpPr>
        <p:spPr>
          <a:xfrm>
            <a:off x="5704465" y="46962"/>
            <a:ext cx="1595870" cy="1172246"/>
          </a:xfrm>
          <a:prstGeom prst="roundRect">
            <a:avLst>
              <a:gd name="adj" fmla="val 1463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! see later on</a:t>
            </a:r>
          </a:p>
        </p:txBody>
      </p:sp>
      <p:pic>
        <p:nvPicPr>
          <p:cNvPr id="44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89510" y="1117888"/>
            <a:ext cx="1315714" cy="692934"/>
          </a:xfrm>
          <a:prstGeom prst="rect">
            <a:avLst/>
          </a:prstGeom>
        </p:spPr>
      </p:pic>
      <p:sp>
        <p:nvSpPr>
          <p:cNvPr id="415" name="Shape 415"/>
          <p:cNvSpPr/>
          <p:nvPr/>
        </p:nvSpPr>
        <p:spPr>
          <a:xfrm>
            <a:off x="143933" y="5462945"/>
            <a:ext cx="2227662" cy="2316106"/>
          </a:xfrm>
          <a:prstGeom prst="roundRect">
            <a:avLst>
              <a:gd name="adj" fmla="val 888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If a modified query is not executed, its hits are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outdated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Outdated queries are not shown in the sidebar.</a:t>
            </a:r>
          </a:p>
        </p:txBody>
      </p:sp>
      <p:pic>
        <p:nvPicPr>
          <p:cNvPr id="444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20798" y="6166508"/>
            <a:ext cx="1165826" cy="478127"/>
          </a:xfrm>
          <a:prstGeom prst="rect">
            <a:avLst/>
          </a:prstGeom>
        </p:spPr>
      </p:pic>
      <p:sp>
        <p:nvSpPr>
          <p:cNvPr id="417" name="Shape 417"/>
          <p:cNvSpPr/>
          <p:nvPr/>
        </p:nvSpPr>
        <p:spPr>
          <a:xfrm>
            <a:off x="143933" y="46962"/>
            <a:ext cx="1657340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Single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418" name="Shape 418"/>
          <p:cNvSpPr/>
          <p:nvPr/>
        </p:nvSpPr>
        <p:spPr>
          <a:xfrm>
            <a:off x="6397212" y="6507367"/>
            <a:ext cx="4677305" cy="559506"/>
          </a:xfrm>
          <a:prstGeom prst="roundRect">
            <a:avLst>
              <a:gd name="adj" fmla="val 3404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enlarge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in a pop-up</a:t>
            </a:r>
          </a:p>
        </p:txBody>
      </p:sp>
      <p:pic>
        <p:nvPicPr>
          <p:cNvPr id="446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99420" y="4418042"/>
            <a:ext cx="3785363" cy="2140077"/>
          </a:xfrm>
          <a:prstGeom prst="rect">
            <a:avLst/>
          </a:prstGeom>
        </p:spPr>
      </p:pic>
      <p:pic>
        <p:nvPicPr>
          <p:cNvPr id="420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95216" y="4450710"/>
            <a:ext cx="2476501" cy="1308101"/>
          </a:xfrm>
          <a:prstGeom prst="rect">
            <a:avLst/>
          </a:prstGeom>
          <a:ln w="3175">
            <a:miter lim="400000"/>
          </a:ln>
        </p:spPr>
      </p:pic>
      <p:pic>
        <p:nvPicPr>
          <p:cNvPr id="448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76272" y="1168485"/>
            <a:ext cx="864456" cy="3434928"/>
          </a:xfrm>
          <a:prstGeom prst="rect">
            <a:avLst/>
          </a:prstGeom>
        </p:spPr>
      </p:pic>
      <p:sp>
        <p:nvSpPr>
          <p:cNvPr id="422" name="Shape 422"/>
          <p:cNvSpPr/>
          <p:nvPr/>
        </p:nvSpPr>
        <p:spPr>
          <a:xfrm>
            <a:off x="143933" y="3418783"/>
            <a:ext cx="2227662" cy="1923045"/>
          </a:xfrm>
          <a:prstGeom prst="roundRect">
            <a:avLst>
              <a:gd name="adj" fmla="val 101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in </a:t>
            </a:r>
            <a:r>
              <a:rPr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14" invalidUrl="" action="" tgtFrame="" tooltip="" history="1" highlightClick="0" endSnd="0"/>
              </a:rPr>
              <a:t>mark-down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pretty links to other queries  </a:t>
            </a:r>
          </a:p>
        </p:txBody>
      </p:sp>
      <p:pic>
        <p:nvPicPr>
          <p:cNvPr id="450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320779" y="3643648"/>
            <a:ext cx="765337" cy="702125"/>
          </a:xfrm>
          <a:prstGeom prst="rect">
            <a:avLst/>
          </a:prstGeom>
        </p:spPr>
      </p:pic>
      <p:sp>
        <p:nvSpPr>
          <p:cNvPr id="424" name="Shape 424"/>
          <p:cNvSpPr/>
          <p:nvPr/>
        </p:nvSpPr>
        <p:spPr>
          <a:xfrm>
            <a:off x="4995597" y="6787119"/>
            <a:ext cx="1244866" cy="1539965"/>
          </a:xfrm>
          <a:prstGeom prst="roundRect">
            <a:avLst>
              <a:gd name="adj" fmla="val 1530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go to edit and execute view</a:t>
            </a:r>
          </a:p>
        </p:txBody>
      </p:sp>
      <p:pic>
        <p:nvPicPr>
          <p:cNvPr id="452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885463" y="6206643"/>
            <a:ext cx="1051227" cy="631285"/>
          </a:xfrm>
          <a:prstGeom prst="rect">
            <a:avLst/>
          </a:prstGeom>
        </p:spPr>
      </p:pic>
      <p:sp>
        <p:nvSpPr>
          <p:cNvPr id="426" name="Shape 426"/>
          <p:cNvSpPr/>
          <p:nvPr/>
        </p:nvSpPr>
        <p:spPr>
          <a:xfrm>
            <a:off x="4995597" y="8557615"/>
            <a:ext cx="7137379" cy="1063202"/>
          </a:xfrm>
          <a:prstGeom prst="roundRect">
            <a:avLst>
              <a:gd name="adj" fmla="val 2478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Publish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if you are content with the query. Public queries show up in the sidebar, if the results are up-to-date.</a:t>
            </a:r>
          </a:p>
        </p:txBody>
      </p:sp>
      <p:pic>
        <p:nvPicPr>
          <p:cNvPr id="454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284735" y="6962789"/>
            <a:ext cx="1993429" cy="1647541"/>
          </a:xfrm>
          <a:prstGeom prst="rect">
            <a:avLst/>
          </a:prstGeom>
        </p:spPr>
      </p:pic>
      <p:sp>
        <p:nvSpPr>
          <p:cNvPr id="428" name="Shape 428"/>
          <p:cNvSpPr/>
          <p:nvPr/>
        </p:nvSpPr>
        <p:spPr>
          <a:xfrm>
            <a:off x="143933" y="2333936"/>
            <a:ext cx="2227662" cy="842825"/>
          </a:xfrm>
          <a:prstGeom prst="roundRect">
            <a:avLst>
              <a:gd name="adj" fmla="val 234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jump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this query in tree view</a:t>
            </a:r>
          </a:p>
        </p:txBody>
      </p:sp>
      <p:pic>
        <p:nvPicPr>
          <p:cNvPr id="456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289574" y="2158728"/>
            <a:ext cx="542634" cy="458242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72" y="1810520"/>
            <a:ext cx="12779128" cy="7943080"/>
          </a:xfrm>
          <a:prstGeom prst="rect">
            <a:avLst/>
          </a:prstGeom>
          <a:ln w="3175">
            <a:miter lim="400000"/>
          </a:ln>
        </p:spPr>
      </p:pic>
      <p:sp>
        <p:nvSpPr>
          <p:cNvPr id="460" name="Shape 460"/>
          <p:cNvSpPr/>
          <p:nvPr/>
        </p:nvSpPr>
        <p:spPr>
          <a:xfrm>
            <a:off x="2930558" y="4523213"/>
            <a:ext cx="1985766" cy="926164"/>
          </a:xfrm>
          <a:prstGeom prst="roundRect">
            <a:avLst>
              <a:gd name="adj" fmla="val 2214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Edit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query body</a:t>
            </a:r>
          </a:p>
        </p:txBody>
      </p:sp>
      <p:sp>
        <p:nvSpPr>
          <p:cNvPr id="461" name="Shape 461"/>
          <p:cNvSpPr/>
          <p:nvPr/>
        </p:nvSpPr>
        <p:spPr>
          <a:xfrm>
            <a:off x="204286" y="188215"/>
            <a:ext cx="2902613" cy="680677"/>
          </a:xfrm>
          <a:prstGeom prst="roundRect">
            <a:avLst>
              <a:gd name="adj" fmla="val 2197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61001"/>
                </a:solidFill>
              </a:rPr>
              <a:t>Query developer view</a:t>
            </a:r>
          </a:p>
        </p:txBody>
      </p:sp>
      <p:sp>
        <p:nvSpPr>
          <p:cNvPr id="462" name="Shape 462"/>
          <p:cNvSpPr/>
          <p:nvPr/>
        </p:nvSpPr>
        <p:spPr>
          <a:xfrm>
            <a:off x="5606361" y="4986295"/>
            <a:ext cx="1792078" cy="926164"/>
          </a:xfrm>
          <a:prstGeom prst="roundRect">
            <a:avLst>
              <a:gd name="adj" fmla="val 2214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Back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normal layout</a:t>
            </a:r>
          </a:p>
        </p:txBody>
      </p:sp>
      <p:pic>
        <p:nvPicPr>
          <p:cNvPr id="47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607" y="5447482"/>
            <a:ext cx="5117528" cy="2002825"/>
          </a:xfrm>
          <a:prstGeom prst="rect">
            <a:avLst/>
          </a:prstGeom>
        </p:spPr>
      </p:pic>
      <p:sp>
        <p:nvSpPr>
          <p:cNvPr id="464" name="Shape 464"/>
          <p:cNvSpPr/>
          <p:nvPr/>
        </p:nvSpPr>
        <p:spPr>
          <a:xfrm>
            <a:off x="3387913" y="188215"/>
            <a:ext cx="4079159" cy="894527"/>
          </a:xfrm>
          <a:prstGeom prst="roundRect">
            <a:avLst>
              <a:gd name="adj" fmla="val 2292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Help others understand your query by writing in </a:t>
            </a:r>
            <a:r>
              <a:rPr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mark-down</a:t>
            </a:r>
          </a:p>
        </p:txBody>
      </p:sp>
      <p:sp>
        <p:nvSpPr>
          <p:cNvPr id="465" name="Shape 465"/>
          <p:cNvSpPr/>
          <p:nvPr/>
        </p:nvSpPr>
        <p:spPr>
          <a:xfrm>
            <a:off x="5606361" y="6093126"/>
            <a:ext cx="1792078" cy="1082337"/>
          </a:xfrm>
          <a:prstGeom prst="roundRect">
            <a:avLst>
              <a:gd name="adj" fmla="val 1894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Save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execute</a:t>
            </a:r>
          </a:p>
        </p:txBody>
      </p:sp>
      <p:pic>
        <p:nvPicPr>
          <p:cNvPr id="47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6896" y="6567773"/>
            <a:ext cx="4510266" cy="904552"/>
          </a:xfrm>
          <a:prstGeom prst="rect">
            <a:avLst/>
          </a:prstGeom>
        </p:spPr>
      </p:pic>
      <p:sp>
        <p:nvSpPr>
          <p:cNvPr id="467" name="Shape 467"/>
          <p:cNvSpPr/>
          <p:nvPr/>
        </p:nvSpPr>
        <p:spPr>
          <a:xfrm>
            <a:off x="5566882" y="7356132"/>
            <a:ext cx="1792078" cy="921316"/>
          </a:xfrm>
          <a:prstGeom prst="roundRect">
            <a:avLst>
              <a:gd name="adj" fmla="val 2226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Just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save</a:t>
            </a:r>
          </a:p>
        </p:txBody>
      </p:sp>
      <p:pic>
        <p:nvPicPr>
          <p:cNvPr id="48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0636" y="7152025"/>
            <a:ext cx="4372380" cy="474823"/>
          </a:xfrm>
          <a:prstGeom prst="rect">
            <a:avLst/>
          </a:prstGeom>
        </p:spPr>
      </p:pic>
      <p:sp>
        <p:nvSpPr>
          <p:cNvPr id="469" name="Shape 469"/>
          <p:cNvSpPr/>
          <p:nvPr/>
        </p:nvSpPr>
        <p:spPr>
          <a:xfrm>
            <a:off x="3106898" y="8003885"/>
            <a:ext cx="2155759" cy="1476154"/>
          </a:xfrm>
          <a:prstGeom prst="roundRect">
            <a:avLst>
              <a:gd name="adj" fmla="val 138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Watch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messages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from the query engine</a:t>
            </a:r>
          </a:p>
        </p:txBody>
      </p:sp>
      <p:pic>
        <p:nvPicPr>
          <p:cNvPr id="48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12002" y="7957382"/>
            <a:ext cx="1145710" cy="488665"/>
          </a:xfrm>
          <a:prstGeom prst="rect">
            <a:avLst/>
          </a:prstGeom>
        </p:spPr>
      </p:pic>
      <p:sp>
        <p:nvSpPr>
          <p:cNvPr id="471" name="Shape 471"/>
          <p:cNvSpPr/>
          <p:nvPr/>
        </p:nvSpPr>
        <p:spPr>
          <a:xfrm>
            <a:off x="5412672" y="8697279"/>
            <a:ext cx="1985767" cy="782760"/>
          </a:xfrm>
          <a:prstGeom prst="roundRect">
            <a:avLst>
              <a:gd name="adj" fmla="val 2620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clear messages</a:t>
            </a:r>
          </a:p>
        </p:txBody>
      </p:sp>
      <p:pic>
        <p:nvPicPr>
          <p:cNvPr id="484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86758" y="8431775"/>
            <a:ext cx="503869" cy="477006"/>
          </a:xfrm>
          <a:prstGeom prst="rect">
            <a:avLst/>
          </a:prstGeom>
        </p:spPr>
      </p:pic>
      <p:sp>
        <p:nvSpPr>
          <p:cNvPr id="473" name="Shape 473"/>
          <p:cNvSpPr/>
          <p:nvPr/>
        </p:nvSpPr>
        <p:spPr>
          <a:xfrm>
            <a:off x="7748086" y="188215"/>
            <a:ext cx="5068426" cy="894527"/>
          </a:xfrm>
          <a:prstGeom prst="roundRect">
            <a:avLst>
              <a:gd name="adj" fmla="val 2919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after execution, results will be refreshed</a:t>
            </a:r>
          </a:p>
        </p:txBody>
      </p:sp>
      <p:pic>
        <p:nvPicPr>
          <p:cNvPr id="486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3603" y="1011812"/>
            <a:ext cx="2441580" cy="2287851"/>
          </a:xfrm>
          <a:prstGeom prst="rect">
            <a:avLst/>
          </a:prstGeom>
        </p:spPr>
      </p:pic>
      <p:sp>
        <p:nvSpPr>
          <p:cNvPr id="475" name="Shape 475"/>
          <p:cNvSpPr/>
          <p:nvPr/>
        </p:nvSpPr>
        <p:spPr>
          <a:xfrm>
            <a:off x="3375193" y="1374680"/>
            <a:ext cx="4104599" cy="1476154"/>
          </a:xfrm>
          <a:prstGeom prst="roundRect">
            <a:avLst>
              <a:gd name="adj" fmla="val 138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if you want to link to an other query, you can get a valid mark-down link from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page.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899" y="1612899"/>
            <a:ext cx="11137901" cy="8140701"/>
          </a:xfrm>
          <a:prstGeom prst="rect">
            <a:avLst/>
          </a:prstGeom>
          <a:ln w="3175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4984313" y="142081"/>
            <a:ext cx="7828568" cy="1357190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Familiar with Python? Feeling the urge to do more with this data?</a:t>
            </a:r>
            <a:endParaRPr sz="20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LAF-Fabric offers an API by which you can master the data</a:t>
            </a:r>
          </a:p>
        </p:txBody>
      </p:sp>
      <p:pic>
        <p:nvPicPr>
          <p:cNvPr id="491" name="laf-fabric-smal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41" y="142081"/>
            <a:ext cx="2120610" cy="1357190"/>
          </a:xfrm>
          <a:prstGeom prst="rect">
            <a:avLst/>
          </a:prstGeom>
          <a:ln w="3175">
            <a:miter lim="400000"/>
          </a:ln>
        </p:spPr>
      </p:pic>
      <p:sp>
        <p:nvSpPr>
          <p:cNvPr id="492" name="Shape 492"/>
          <p:cNvSpPr/>
          <p:nvPr/>
        </p:nvSpPr>
        <p:spPr>
          <a:xfrm>
            <a:off x="125941" y="2249019"/>
            <a:ext cx="3014673" cy="1357191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LAF-Fabric supports walking over the data.</a:t>
            </a:r>
          </a:p>
        </p:txBody>
      </p:sp>
      <p:sp>
        <p:nvSpPr>
          <p:cNvPr id="493" name="Shape 493"/>
          <p:cNvSpPr/>
          <p:nvPr/>
        </p:nvSpPr>
        <p:spPr>
          <a:xfrm>
            <a:off x="125941" y="3781486"/>
            <a:ext cx="3014673" cy="1357191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You can fire MQL queries within LAF-Fabric as a starting point ...</a:t>
            </a:r>
          </a:p>
        </p:txBody>
      </p:sp>
      <p:sp>
        <p:nvSpPr>
          <p:cNvPr id="494" name="Shape 494"/>
          <p:cNvSpPr/>
          <p:nvPr/>
        </p:nvSpPr>
        <p:spPr>
          <a:xfrm>
            <a:off x="125941" y="5313953"/>
            <a:ext cx="3014673" cy="1357190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and then use the full, detailed results programmatically</a:t>
            </a:r>
          </a:p>
        </p:txBody>
      </p:sp>
      <p:sp>
        <p:nvSpPr>
          <p:cNvPr id="495" name="Shape 495"/>
          <p:cNvSpPr/>
          <p:nvPr/>
        </p:nvSpPr>
        <p:spPr>
          <a:xfrm>
            <a:off x="125941" y="7489886"/>
            <a:ext cx="3014673" cy="2031547"/>
          </a:xfrm>
          <a:prstGeom prst="roundRect">
            <a:avLst>
              <a:gd name="adj" fmla="val 9879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It is an off-line tool, open source, and you can download the ETCBC4 data, Open Access.</a:t>
            </a:r>
            <a:endParaRPr sz="20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Start with </a:t>
            </a:r>
            <a:r>
              <a:rPr sz="2000" u="sng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readthedocs</a:t>
            </a: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sp>
        <p:nvSpPr>
          <p:cNvPr id="496" name="Shape 496"/>
          <p:cNvSpPr/>
          <p:nvPr/>
        </p:nvSpPr>
        <p:spPr>
          <a:xfrm>
            <a:off x="9798208" y="7489886"/>
            <a:ext cx="3014673" cy="1357191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The notebooks you create with LAF-Fabric, you can share online</a:t>
            </a:r>
          </a:p>
        </p:txBody>
      </p:sp>
      <p:pic>
        <p:nvPicPr>
          <p:cNvPr id="49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4641" y="1540288"/>
            <a:ext cx="9645503" cy="6000083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558103" y="456494"/>
            <a:ext cx="5558373" cy="611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>
              <a:defRPr sz="1800"/>
            </a:pPr>
            <a:r>
              <a:rPr sz="3400"/>
              <a:t>Documentation and Support</a:t>
            </a:r>
          </a:p>
        </p:txBody>
      </p:sp>
      <p:sp>
        <p:nvSpPr>
          <p:cNvPr id="502" name="Shape 502"/>
          <p:cNvSpPr/>
          <p:nvPr/>
        </p:nvSpPr>
        <p:spPr>
          <a:xfrm>
            <a:off x="0" y="4626361"/>
            <a:ext cx="7055528" cy="1923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rPr>
              <a:t>MQL quick reference guide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MQL Query Reference by Ulrik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invalidUrl="" action="" tgtFrame="" tooltip="" history="1" highlightClick="0" endSnd="0"/>
              </a:rPr>
              <a:t>ETCBC4 feature doc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rPr>
              <a:t>ETCBC4 transcription table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58103" y="8512561"/>
            <a:ext cx="5002976" cy="4500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report issues to 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invalidUrl="" action="" tgtFrame="" tooltip="" history="1" highlightClick="0" endSnd="0"/>
              </a:rPr>
              <a:t>Dirk Roorda</a:t>
            </a:r>
            <a:r>
              <a:rPr sz="24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604571" y="784765"/>
            <a:ext cx="8688877" cy="81840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Basic Usage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330200" indent="-1016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View and visualize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The Text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ppaction://hlinksldjump" tgtFrame="" tooltip="" history="1" highlightClick="0" endSnd="0"/>
              </a:rPr>
              <a:t>Context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invalidUrl="" action="ppaction://hlinksldjump" tgtFrame="" tooltip="" history="1" highlightClick="0" endSnd="0"/>
              </a:rPr>
              <a:t>Data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invalidUrl="" action="ppaction://hlinksldjump" tgtFrame="" tooltip="" history="1" highlightClick="0" endSnd="0"/>
              </a:rPr>
              <a:t>Words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invalidUrl="" action="ppaction://hlinksldjump" tgtFrame="" tooltip="" history="1" highlightClick="0" endSnd="0"/>
              </a:rPr>
              <a:t>Queries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invalidUrl="" action="ppaction://hlinksldjump" tgtFrame="" tooltip="" history="1" highlightClick="0" endSnd="0"/>
              </a:rPr>
              <a:t>Charts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330200" indent="-1016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invalidUrl="" action="ppaction://hlinksldjump" tgtFrame="" tooltip="" history="1" highlightClick="0" endSnd="0"/>
              </a:rPr>
              <a:t>Export and share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invalidUrl="" action="ppaction://hlinksldjump" tgtFrame="" tooltip="" history="1" highlightClick="0" endSnd="0"/>
              </a:rPr>
              <a:t>Export Data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 invalidUrl="" action="ppaction://hlinksldjump" tgtFrame="" tooltip="" history="1" highlightClick="0" endSnd="0"/>
              </a:rPr>
              <a:t>Citation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 invalidUrl="" action="ppaction://hlinksldjump" tgtFrame="" tooltip="" history="1" highlightClick="0" endSnd="0"/>
              </a:rPr>
              <a:t>More about Words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 invalidUrl="" action="ppaction://hlinksldjump" tgtFrame="" tooltip="" history="1" highlightClick="0" endSnd="0"/>
              </a:rPr>
              <a:t>Word Highlights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 invalidUrl="" action="ppaction://hlinksldjump" tgtFrame="" tooltip="" history="1" highlightClick="0" endSnd="0"/>
              </a:rPr>
              <a:t>Single Word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 invalidUrl="" action="ppaction://hlinksldjump" tgtFrame="" tooltip="" history="1" highlightClick="0" endSnd="0"/>
              </a:rPr>
              <a:t>Working with Queries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 invalidUrl="" action="ppaction://hlinksldjump" tgtFrame="" tooltip="" history="1" highlightClick="0" endSnd="0"/>
              </a:rPr>
              <a:t>Queries Advanced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 invalidUrl="" action="ppaction://hlinksldjump" tgtFrame="" tooltip="" history="1" highlightClick="0" endSnd="0"/>
              </a:rPr>
              <a:t>Query Highlights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 invalidUrl="" action="ppaction://hlinksldjump" tgtFrame="" tooltip="" history="1" highlightClick="0" endSnd="0"/>
              </a:rPr>
              <a:t>Single Query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 invalidUrl="" action="ppaction://hlinksldjump" tgtFrame="" tooltip="" history="1" highlightClick="0" endSnd="0"/>
              </a:rPr>
              <a:t>Executing Queries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your own way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 invalidUrl="" action="ppaction://hlinksldjump" tgtFrame="" tooltip="" history="1" highlightClick="0" endSnd="0"/>
              </a:rPr>
              <a:t>Beyond: LAF-Fabric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 invalidUrl="" action="ppaction://hlinksldjump" tgtFrame="" tooltip="" history="1" highlightClick="0" endSnd="0"/>
              </a:rPr>
              <a:t>Documentation and Support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352" y="1356630"/>
            <a:ext cx="11559448" cy="5807919"/>
          </a:xfrm>
          <a:prstGeom prst="rect">
            <a:avLst/>
          </a:prstGeom>
          <a:ln w="3175">
            <a:miter lim="400000"/>
          </a:ln>
        </p:spPr>
      </p:pic>
      <p:pic>
        <p:nvPicPr>
          <p:cNvPr id="4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226" y="1006787"/>
            <a:ext cx="1795636" cy="1337936"/>
          </a:xfrm>
          <a:prstGeom prst="rect">
            <a:avLst/>
          </a:prstGeom>
        </p:spPr>
      </p:pic>
      <p:pic>
        <p:nvPicPr>
          <p:cNvPr id="4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4980" y="889196"/>
            <a:ext cx="1996345" cy="778736"/>
          </a:xfrm>
          <a:prstGeom prst="rect">
            <a:avLst/>
          </a:prstGeom>
        </p:spPr>
      </p:pic>
      <p:sp>
        <p:nvSpPr>
          <p:cNvPr id="22" name="Shape 22"/>
          <p:cNvSpPr/>
          <p:nvPr/>
        </p:nvSpPr>
        <p:spPr>
          <a:xfrm>
            <a:off x="80036" y="130525"/>
            <a:ext cx="1989998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Read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Text</a:t>
            </a:r>
          </a:p>
        </p:txBody>
      </p:sp>
      <p:sp>
        <p:nvSpPr>
          <p:cNvPr id="23" name="Shape 23"/>
          <p:cNvSpPr/>
          <p:nvPr/>
        </p:nvSpPr>
        <p:spPr>
          <a:xfrm>
            <a:off x="5923372" y="130525"/>
            <a:ext cx="1158056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select a Bible book</a:t>
            </a:r>
          </a:p>
        </p:txBody>
      </p:sp>
      <p:sp>
        <p:nvSpPr>
          <p:cNvPr id="24" name="Shape 24"/>
          <p:cNvSpPr/>
          <p:nvPr/>
        </p:nvSpPr>
        <p:spPr>
          <a:xfrm>
            <a:off x="80036" y="2440586"/>
            <a:ext cx="1365317" cy="1820004"/>
          </a:xfrm>
          <a:prstGeom prst="roundRect">
            <a:avLst>
              <a:gd name="adj" fmla="val 13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relevant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</a:p>
        </p:txBody>
      </p:sp>
      <p:pic>
        <p:nvPicPr>
          <p:cNvPr id="4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4472" y="2521465"/>
            <a:ext cx="1805490" cy="682231"/>
          </a:xfrm>
          <a:prstGeom prst="rect">
            <a:avLst/>
          </a:prstGeom>
        </p:spPr>
      </p:pic>
      <p:sp>
        <p:nvSpPr>
          <p:cNvPr id="26" name="Shape 26"/>
          <p:cNvSpPr/>
          <p:nvPr/>
        </p:nvSpPr>
        <p:spPr>
          <a:xfrm>
            <a:off x="10800959" y="130525"/>
            <a:ext cx="1989998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select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text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 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27" name="Shape 27"/>
          <p:cNvSpPr/>
          <p:nvPr/>
        </p:nvSpPr>
        <p:spPr>
          <a:xfrm>
            <a:off x="7235875" y="130525"/>
            <a:ext cx="3240615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other chapters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4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12213" y="1115564"/>
            <a:ext cx="1320971" cy="1179546"/>
          </a:xfrm>
          <a:prstGeom prst="rect">
            <a:avLst/>
          </a:prstGeom>
        </p:spPr>
      </p:pic>
      <p:sp>
        <p:nvSpPr>
          <p:cNvPr id="29" name="Shape 29"/>
          <p:cNvSpPr/>
          <p:nvPr/>
        </p:nvSpPr>
        <p:spPr>
          <a:xfrm>
            <a:off x="2686380" y="130525"/>
            <a:ext cx="3082545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you start with the passage where you left off (in this browser)</a:t>
            </a:r>
          </a:p>
        </p:txBody>
      </p:sp>
      <p:pic>
        <p:nvPicPr>
          <p:cNvPr id="30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33189" y="4260589"/>
            <a:ext cx="3543301" cy="2946401"/>
          </a:xfrm>
          <a:prstGeom prst="rect">
            <a:avLst/>
          </a:prstGeom>
          <a:ln w="3175">
            <a:miter lim="400000"/>
          </a:ln>
        </p:spPr>
      </p:pic>
      <p:pic>
        <p:nvPicPr>
          <p:cNvPr id="49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3470" y="1115567"/>
            <a:ext cx="677175" cy="4089378"/>
          </a:xfrm>
          <a:prstGeom prst="rect">
            <a:avLst/>
          </a:prstGeom>
        </p:spPr>
      </p:pic>
      <p:sp>
        <p:nvSpPr>
          <p:cNvPr id="32" name="Shape 32"/>
          <p:cNvSpPr/>
          <p:nvPr/>
        </p:nvSpPr>
        <p:spPr>
          <a:xfrm>
            <a:off x="11564776" y="3187373"/>
            <a:ext cx="1365317" cy="1820004"/>
          </a:xfrm>
          <a:prstGeom prst="roundRect">
            <a:avLst>
              <a:gd name="adj" fmla="val 13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go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directly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previous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next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</a:t>
            </a:r>
          </a:p>
        </p:txBody>
      </p:sp>
      <p:pic>
        <p:nvPicPr>
          <p:cNvPr id="51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257176" y="2572786"/>
            <a:ext cx="1358404" cy="1056643"/>
          </a:xfrm>
          <a:prstGeom prst="rect">
            <a:avLst/>
          </a:prstGeom>
        </p:spPr>
      </p:pic>
      <p:pic>
        <p:nvPicPr>
          <p:cNvPr id="53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977572" y="2563262"/>
            <a:ext cx="658548" cy="779275"/>
          </a:xfrm>
          <a:prstGeom prst="rect">
            <a:avLst/>
          </a:prstGeom>
        </p:spPr>
      </p:pic>
      <p:sp>
        <p:nvSpPr>
          <p:cNvPr id="35" name="Shape 35"/>
          <p:cNvSpPr/>
          <p:nvPr/>
        </p:nvSpPr>
        <p:spPr>
          <a:xfrm>
            <a:off x="10338596" y="8045781"/>
            <a:ext cx="2452361" cy="1635913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 verse number to show data for that verse only</a:t>
            </a:r>
          </a:p>
        </p:txBody>
      </p:sp>
      <p:pic>
        <p:nvPicPr>
          <p:cNvPr id="55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531686" y="1115569"/>
            <a:ext cx="475426" cy="1529651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490613" y="5729585"/>
            <a:ext cx="451615" cy="2366981"/>
          </a:xfrm>
          <a:prstGeom prst="rect">
            <a:avLst/>
          </a:prstGeom>
        </p:spPr>
      </p:pic>
      <p:sp>
        <p:nvSpPr>
          <p:cNvPr id="38" name="Shape 38"/>
          <p:cNvSpPr/>
          <p:nvPr/>
        </p:nvSpPr>
        <p:spPr>
          <a:xfrm>
            <a:off x="762694" y="4517684"/>
            <a:ext cx="3712102" cy="4866879"/>
          </a:xfrm>
          <a:prstGeom prst="roundRect">
            <a:avLst>
              <a:gd name="adj" fmla="val 8149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students/teachers: </a:t>
            </a:r>
            <a:endParaRPr i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i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go to 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directly to this chapter in</a:t>
            </a: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Bible OL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Over there are links to carry you </a:t>
            </a: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back to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SHEBANQ</a:t>
            </a:r>
          </a:p>
        </p:txBody>
      </p:sp>
      <p:pic>
        <p:nvPicPr>
          <p:cNvPr id="59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06577" y="2575428"/>
            <a:ext cx="1031449" cy="2005159"/>
          </a:xfrm>
          <a:prstGeom prst="rect">
            <a:avLst/>
          </a:prstGeom>
        </p:spPr>
      </p:pic>
      <p:pic>
        <p:nvPicPr>
          <p:cNvPr id="40" name="BibleOL-big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070033" y="6554948"/>
            <a:ext cx="1244601" cy="1219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763" y="1899359"/>
            <a:ext cx="10400347" cy="7854241"/>
          </a:xfrm>
          <a:prstGeom prst="rect">
            <a:avLst/>
          </a:prstGeom>
          <a:ln w="3175">
            <a:miter lim="400000"/>
          </a:ln>
        </p:spPr>
      </p:pic>
      <p:pic>
        <p:nvPicPr>
          <p:cNvPr id="8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1596" y="1808880"/>
            <a:ext cx="1182655" cy="474990"/>
          </a:xfrm>
          <a:prstGeom prst="rect">
            <a:avLst/>
          </a:prstGeom>
        </p:spPr>
      </p:pic>
      <p:sp>
        <p:nvSpPr>
          <p:cNvPr id="64" name="Shape 64"/>
          <p:cNvSpPr/>
          <p:nvPr/>
        </p:nvSpPr>
        <p:spPr>
          <a:xfrm>
            <a:off x="262466" y="1294688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highlighted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</a:p>
        </p:txBody>
      </p:sp>
      <p:sp>
        <p:nvSpPr>
          <p:cNvPr id="65" name="Shape 65"/>
          <p:cNvSpPr/>
          <p:nvPr/>
        </p:nvSpPr>
        <p:spPr>
          <a:xfrm>
            <a:off x="262466" y="3339784"/>
            <a:ext cx="1989998" cy="1150212"/>
          </a:xfrm>
          <a:prstGeom prst="roundRect">
            <a:avLst>
              <a:gd name="adj" fmla="val 1656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highlighted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hits</a:t>
            </a:r>
          </a:p>
        </p:txBody>
      </p:sp>
      <p:sp>
        <p:nvSpPr>
          <p:cNvPr id="66" name="Shape 66"/>
          <p:cNvSpPr/>
          <p:nvPr/>
        </p:nvSpPr>
        <p:spPr>
          <a:xfrm>
            <a:off x="262466" y="6344899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name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</a:p>
        </p:txBody>
      </p:sp>
      <p:pic>
        <p:nvPicPr>
          <p:cNvPr id="8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1597" y="3707870"/>
            <a:ext cx="1154186" cy="451618"/>
          </a:xfrm>
          <a:prstGeom prst="rect">
            <a:avLst/>
          </a:prstGeom>
        </p:spPr>
      </p:pic>
      <p:pic>
        <p:nvPicPr>
          <p:cNvPr id="9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1584" y="6368300"/>
            <a:ext cx="2211096" cy="1288166"/>
          </a:xfrm>
          <a:prstGeom prst="rect">
            <a:avLst/>
          </a:prstGeom>
        </p:spPr>
      </p:pic>
      <p:pic>
        <p:nvPicPr>
          <p:cNvPr id="9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1588" y="4048964"/>
            <a:ext cx="4442120" cy="1012090"/>
          </a:xfrm>
          <a:prstGeom prst="rect">
            <a:avLst/>
          </a:prstGeom>
        </p:spPr>
      </p:pic>
      <p:pic>
        <p:nvPicPr>
          <p:cNvPr id="9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6094" y="2611516"/>
            <a:ext cx="6297148" cy="1010171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262466" y="473632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author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goto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all hits</a:t>
            </a:r>
          </a:p>
        </p:txBody>
      </p:sp>
      <p:pic>
        <p:nvPicPr>
          <p:cNvPr id="96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17080" y="6020968"/>
            <a:ext cx="1101391" cy="567940"/>
          </a:xfrm>
          <a:prstGeom prst="rect">
            <a:avLst/>
          </a:prstGeom>
        </p:spPr>
      </p:pic>
      <p:pic>
        <p:nvPicPr>
          <p:cNvPr id="98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1589" y="7072081"/>
            <a:ext cx="1198301" cy="46904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4301066" y="27854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goto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all occurrences</a:t>
            </a:r>
          </a:p>
        </p:txBody>
      </p:sp>
      <p:pic>
        <p:nvPicPr>
          <p:cNvPr id="100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18436" y="1595379"/>
            <a:ext cx="1450730" cy="1100759"/>
          </a:xfrm>
          <a:prstGeom prst="rect">
            <a:avLst/>
          </a:prstGeom>
        </p:spPr>
      </p:pic>
      <p:sp>
        <p:nvSpPr>
          <p:cNvPr id="76" name="Shape 76"/>
          <p:cNvSpPr/>
          <p:nvPr/>
        </p:nvSpPr>
        <p:spPr>
          <a:xfrm>
            <a:off x="6777638" y="27854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gloss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</a:p>
        </p:txBody>
      </p:sp>
      <p:pic>
        <p:nvPicPr>
          <p:cNvPr id="102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077871" y="1595377"/>
            <a:ext cx="2997713" cy="1783343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0117157" y="278547"/>
            <a:ext cx="2354646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any 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its highlight</a:t>
            </a:r>
          </a:p>
        </p:txBody>
      </p:sp>
      <p:pic>
        <p:nvPicPr>
          <p:cNvPr id="104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76338" y="1595378"/>
            <a:ext cx="594397" cy="1021210"/>
          </a:xfrm>
          <a:prstGeom prst="rect">
            <a:avLst/>
          </a:prstGeom>
        </p:spPr>
      </p:pic>
      <p:sp>
        <p:nvSpPr>
          <p:cNvPr id="80" name="Shape 80"/>
          <p:cNvSpPr/>
          <p:nvPr/>
        </p:nvSpPr>
        <p:spPr>
          <a:xfrm>
            <a:off x="262466" y="278547"/>
            <a:ext cx="3103762" cy="775074"/>
          </a:xfrm>
          <a:prstGeom prst="roundRect">
            <a:avLst>
              <a:gd name="adj" fmla="val 2457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Context items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for this chapter</a:t>
            </a:r>
          </a:p>
        </p:txBody>
      </p:sp>
      <p:pic>
        <p:nvPicPr>
          <p:cNvPr id="106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243678" y="911497"/>
            <a:ext cx="964517" cy="1794313"/>
          </a:xfrm>
          <a:prstGeom prst="rect">
            <a:avLst/>
          </a:prstGeom>
        </p:spPr>
      </p:pic>
      <p:pic>
        <p:nvPicPr>
          <p:cNvPr id="82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686854" y="8161014"/>
            <a:ext cx="268263" cy="259609"/>
          </a:xfrm>
          <a:prstGeom prst="rect">
            <a:avLst/>
          </a:prstGeom>
          <a:ln w="3175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262466" y="7953471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enlarge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in a pop-up</a:t>
            </a:r>
          </a:p>
        </p:txBody>
      </p:sp>
      <p:pic>
        <p:nvPicPr>
          <p:cNvPr id="108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01584" y="8322238"/>
            <a:ext cx="2862815" cy="1251697"/>
          </a:xfrm>
          <a:prstGeom prst="rect">
            <a:avLst/>
          </a:prstGeom>
        </p:spPr>
      </p:pic>
      <p:pic>
        <p:nvPicPr>
          <p:cNvPr id="85" name="pasted-image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296065" y="1978440"/>
            <a:ext cx="330201" cy="330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775" y="261637"/>
            <a:ext cx="10205025" cy="9487373"/>
          </a:xfrm>
          <a:prstGeom prst="rect">
            <a:avLst/>
          </a:prstGeom>
          <a:ln w="3175">
            <a:miter lim="400000"/>
          </a:ln>
        </p:spPr>
      </p:pic>
      <p:pic>
        <p:nvPicPr>
          <p:cNvPr id="11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1816" y="4516966"/>
            <a:ext cx="6181843" cy="3971860"/>
          </a:xfrm>
          <a:prstGeom prst="rect">
            <a:avLst/>
          </a:prstGeom>
          <a:ln w="3175">
            <a:miter lim="400000"/>
          </a:ln>
        </p:spPr>
      </p:pic>
      <p:pic>
        <p:nvPicPr>
          <p:cNvPr id="12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1587" y="98490"/>
            <a:ext cx="9491183" cy="633187"/>
          </a:xfrm>
          <a:prstGeom prst="rect">
            <a:avLst/>
          </a:prstGeom>
        </p:spPr>
      </p:pic>
      <p:sp>
        <p:nvSpPr>
          <p:cNvPr id="114" name="Shape 114"/>
          <p:cNvSpPr/>
          <p:nvPr/>
        </p:nvSpPr>
        <p:spPr>
          <a:xfrm>
            <a:off x="262466" y="427429"/>
            <a:ext cx="1989998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</a:t>
            </a:r>
          </a:p>
        </p:txBody>
      </p:sp>
      <p:sp>
        <p:nvSpPr>
          <p:cNvPr id="115" name="Shape 115"/>
          <p:cNvSpPr/>
          <p:nvPr/>
        </p:nvSpPr>
        <p:spPr>
          <a:xfrm>
            <a:off x="262466" y="3554010"/>
            <a:ext cx="1989998" cy="1092672"/>
          </a:xfrm>
          <a:prstGeom prst="roundRect">
            <a:avLst>
              <a:gd name="adj" fmla="val 174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show/hide a single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feature</a:t>
            </a:r>
          </a:p>
        </p:txBody>
      </p:sp>
      <p:sp>
        <p:nvSpPr>
          <p:cNvPr id="116" name="Shape 116"/>
          <p:cNvSpPr/>
          <p:nvPr/>
        </p:nvSpPr>
        <p:spPr>
          <a:xfrm>
            <a:off x="262466" y="1574800"/>
            <a:ext cx="1989998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legend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select features</a:t>
            </a:r>
          </a:p>
        </p:txBody>
      </p:sp>
      <p:pic>
        <p:nvPicPr>
          <p:cNvPr id="127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96151" y="506525"/>
            <a:ext cx="10253553" cy="1139091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262466" y="6057767"/>
            <a:ext cx="1989998" cy="1820004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jump 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feature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documentation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262466" y="4805888"/>
            <a:ext cx="1989998" cy="1092673"/>
          </a:xfrm>
          <a:prstGeom prst="roundRect">
            <a:avLst>
              <a:gd name="adj" fmla="val 174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show/hide an entire row</a:t>
            </a:r>
          </a:p>
        </p:txBody>
      </p:sp>
      <p:pic>
        <p:nvPicPr>
          <p:cNvPr id="129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1584" y="2727399"/>
            <a:ext cx="3282968" cy="2174956"/>
          </a:xfrm>
          <a:prstGeom prst="rect">
            <a:avLst/>
          </a:prstGeom>
        </p:spPr>
      </p:pic>
      <p:pic>
        <p:nvPicPr>
          <p:cNvPr id="131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01584" y="7127254"/>
            <a:ext cx="4992918" cy="999218"/>
          </a:xfrm>
          <a:prstGeom prst="rect">
            <a:avLst/>
          </a:prstGeom>
        </p:spPr>
      </p:pic>
      <p:pic>
        <p:nvPicPr>
          <p:cNvPr id="133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81399" y="5742560"/>
            <a:ext cx="3506836" cy="1646482"/>
          </a:xfrm>
          <a:prstGeom prst="rect">
            <a:avLst/>
          </a:prstGeom>
        </p:spPr>
      </p:pic>
      <p:pic>
        <p:nvPicPr>
          <p:cNvPr id="135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0192" y="4428443"/>
            <a:ext cx="6232086" cy="2468650"/>
          </a:xfrm>
          <a:prstGeom prst="rect">
            <a:avLst/>
          </a:prstGeom>
        </p:spPr>
      </p:pic>
      <p:sp>
        <p:nvSpPr>
          <p:cNvPr id="124" name="Shape 124"/>
          <p:cNvSpPr/>
          <p:nvPr/>
        </p:nvSpPr>
        <p:spPr>
          <a:xfrm>
            <a:off x="262466" y="8036977"/>
            <a:ext cx="3583521" cy="1646482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loading data for multiple verses is sluggish. Click a verse number to toggle data view for that verse only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15991"/>
            <a:ext cx="13004800" cy="7537609"/>
          </a:xfrm>
          <a:prstGeom prst="rect">
            <a:avLst/>
          </a:prstGeom>
          <a:ln w="3175">
            <a:miter lim="400000"/>
          </a:ln>
        </p:spPr>
      </p:pic>
      <p:pic>
        <p:nvPicPr>
          <p:cNvPr id="14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0099" y="1769265"/>
            <a:ext cx="2196279" cy="2669069"/>
          </a:xfrm>
          <a:prstGeom prst="rect">
            <a:avLst/>
          </a:prstGeom>
        </p:spPr>
      </p:pic>
      <p:pic>
        <p:nvPicPr>
          <p:cNvPr id="14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723" y="659718"/>
            <a:ext cx="2074511" cy="1524942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262466" y="211666"/>
            <a:ext cx="2176013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</a:p>
        </p:txBody>
      </p:sp>
      <p:sp>
        <p:nvSpPr>
          <p:cNvPr id="142" name="Shape 142"/>
          <p:cNvSpPr/>
          <p:nvPr/>
        </p:nvSpPr>
        <p:spPr>
          <a:xfrm>
            <a:off x="7679266" y="0"/>
            <a:ext cx="1989998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gloss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between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disambiguation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5376333" y="0"/>
            <a:ext cx="1989998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more info, including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this word</a:t>
            </a:r>
          </a:p>
        </p:txBody>
      </p:sp>
      <p:pic>
        <p:nvPicPr>
          <p:cNvPr id="14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8743" y="1769262"/>
            <a:ext cx="997022" cy="3798757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28633"/>
            <a:ext cx="13004800" cy="4971456"/>
          </a:xfrm>
          <a:prstGeom prst="rect">
            <a:avLst/>
          </a:prstGeom>
          <a:ln w="3175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26999" y="133878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muting (simple)</a:t>
            </a:r>
          </a:p>
        </p:txBody>
      </p:sp>
      <p:sp>
        <p:nvSpPr>
          <p:cNvPr id="154" name="Shape 154"/>
          <p:cNvSpPr/>
          <p:nvPr/>
        </p:nvSpPr>
        <p:spPr>
          <a:xfrm>
            <a:off x="3495497" y="80888"/>
            <a:ext cx="3695870" cy="1347961"/>
          </a:xfrm>
          <a:prstGeom prst="roundRect">
            <a:avLst>
              <a:gd name="adj" fmla="val 1413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triangles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expand and collapse</a:t>
            </a:r>
          </a:p>
        </p:txBody>
      </p:sp>
      <p:pic>
        <p:nvPicPr>
          <p:cNvPr id="17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545" y="1360611"/>
            <a:ext cx="1313899" cy="4061083"/>
          </a:xfrm>
          <a:prstGeom prst="rect">
            <a:avLst/>
          </a:prstGeom>
        </p:spPr>
      </p:pic>
      <p:pic>
        <p:nvPicPr>
          <p:cNvPr id="17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1466" y="2801027"/>
            <a:ext cx="659992" cy="3368984"/>
          </a:xfrm>
          <a:prstGeom prst="rect">
            <a:avLst/>
          </a:prstGeom>
        </p:spPr>
      </p:pic>
      <p:sp>
        <p:nvSpPr>
          <p:cNvPr id="157" name="Shape 157"/>
          <p:cNvSpPr/>
          <p:nvPr/>
        </p:nvSpPr>
        <p:spPr>
          <a:xfrm>
            <a:off x="3495497" y="1608829"/>
            <a:ext cx="3695870" cy="1358893"/>
          </a:xfrm>
          <a:prstGeom prst="roundRect">
            <a:avLst>
              <a:gd name="adj" fmla="val 1401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use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checkboxes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queries, so that they do not show up in the sidebar</a:t>
            </a:r>
          </a:p>
        </p:txBody>
      </p:sp>
      <p:sp>
        <p:nvSpPr>
          <p:cNvPr id="158" name="Shape 158"/>
          <p:cNvSpPr/>
          <p:nvPr/>
        </p:nvSpPr>
        <p:spPr>
          <a:xfrm>
            <a:off x="126999" y="1608829"/>
            <a:ext cx="2236260" cy="1411884"/>
          </a:xfrm>
          <a:prstGeom prst="roundRect">
            <a:avLst>
              <a:gd name="adj" fmla="val 134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full text search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on organization, project, people and queries</a:t>
            </a:r>
          </a:p>
        </p:txBody>
      </p:sp>
      <p:pic>
        <p:nvPicPr>
          <p:cNvPr id="17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791" y="2970096"/>
            <a:ext cx="571111" cy="3001744"/>
          </a:xfrm>
          <a:prstGeom prst="rect">
            <a:avLst/>
          </a:prstGeom>
        </p:spPr>
      </p:pic>
      <p:sp>
        <p:nvSpPr>
          <p:cNvPr id="160" name="Shape 160"/>
          <p:cNvSpPr/>
          <p:nvPr/>
        </p:nvSpPr>
        <p:spPr>
          <a:xfrm>
            <a:off x="7427190" y="2744711"/>
            <a:ext cx="5452968" cy="758991"/>
          </a:xfrm>
          <a:prstGeom prst="roundRect">
            <a:avLst>
              <a:gd name="adj" fmla="val 2509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go to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page of this query to edit and run it</a:t>
            </a:r>
          </a:p>
        </p:txBody>
      </p:sp>
      <p:pic>
        <p:nvPicPr>
          <p:cNvPr id="17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6081" y="3452721"/>
            <a:ext cx="4302987" cy="5676784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5681309" y="5922579"/>
            <a:ext cx="1642182" cy="2950652"/>
          </a:xfrm>
          <a:prstGeom prst="roundRect">
            <a:avLst>
              <a:gd name="adj" fmla="val 1160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generate a pretty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hyperlink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this query to be used in the description of an other query</a:t>
            </a:r>
          </a:p>
        </p:txBody>
      </p:sp>
      <p:pic>
        <p:nvPicPr>
          <p:cNvPr id="17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7938" y="8754111"/>
            <a:ext cx="585440" cy="434879"/>
          </a:xfrm>
          <a:prstGeom prst="rect">
            <a:avLst/>
          </a:prstGeom>
        </p:spPr>
      </p:pic>
      <p:sp>
        <p:nvSpPr>
          <p:cNvPr id="164" name="Shape 164"/>
          <p:cNvSpPr/>
          <p:nvPr/>
        </p:nvSpPr>
        <p:spPr>
          <a:xfrm>
            <a:off x="7763126" y="8584297"/>
            <a:ext cx="5241674" cy="934869"/>
          </a:xfrm>
          <a:prstGeom prst="roundRect">
            <a:avLst>
              <a:gd name="adj" fmla="val 3039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pretty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means: </a:t>
            </a:r>
            <a:r>
              <a:rPr i="1"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8" invalidUrl="" action="" tgtFrame="" tooltip="" history="1" highlightClick="0" endSnd="0"/>
              </a:rPr>
              <a:t>mark-down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This description has been entered in mark-down.</a:t>
            </a:r>
          </a:p>
        </p:txBody>
      </p:sp>
      <p:sp>
        <p:nvSpPr>
          <p:cNvPr id="165" name="Shape 165"/>
          <p:cNvSpPr/>
          <p:nvPr/>
        </p:nvSpPr>
        <p:spPr>
          <a:xfrm>
            <a:off x="126999" y="3200692"/>
            <a:ext cx="2236260" cy="1347961"/>
          </a:xfrm>
          <a:prstGeom prst="roundRect">
            <a:avLst>
              <a:gd name="adj" fmla="val 1413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quickly expand/collapse the tree to a specific level</a:t>
            </a:r>
          </a:p>
        </p:txBody>
      </p:sp>
      <p:pic>
        <p:nvPicPr>
          <p:cNvPr id="181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6843" y="4497667"/>
            <a:ext cx="1369440" cy="3546507"/>
          </a:xfrm>
          <a:prstGeom prst="rect">
            <a:avLst/>
          </a:prstGeom>
        </p:spPr>
      </p:pic>
      <p:sp>
        <p:nvSpPr>
          <p:cNvPr id="167" name="Shape 167"/>
          <p:cNvSpPr/>
          <p:nvPr/>
        </p:nvSpPr>
        <p:spPr>
          <a:xfrm>
            <a:off x="3495497" y="3200692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your mutings are not stored on the server but on your browser</a:t>
            </a:r>
          </a:p>
        </p:txBody>
      </p:sp>
      <p:sp>
        <p:nvSpPr>
          <p:cNvPr id="168" name="Shape 168"/>
          <p:cNvSpPr/>
          <p:nvPr/>
        </p:nvSpPr>
        <p:spPr>
          <a:xfrm>
            <a:off x="7887768" y="3736672"/>
            <a:ext cx="4992390" cy="758991"/>
          </a:xfrm>
          <a:prstGeom prst="roundRect">
            <a:avLst>
              <a:gd name="adj" fmla="val 2706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preview/edit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description of this query right here by clicking the info icon</a:t>
            </a:r>
          </a:p>
        </p:txBody>
      </p:sp>
      <p:pic>
        <p:nvPicPr>
          <p:cNvPr id="183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70913" y="4444684"/>
            <a:ext cx="3300842" cy="4629330"/>
          </a:xfrm>
          <a:prstGeom prst="rect">
            <a:avLst/>
          </a:prstGeom>
        </p:spPr>
      </p:pic>
      <p:sp>
        <p:nvSpPr>
          <p:cNvPr id="170" name="Shape 170"/>
          <p:cNvSpPr/>
          <p:nvPr/>
        </p:nvSpPr>
        <p:spPr>
          <a:xfrm>
            <a:off x="7427190" y="133878"/>
            <a:ext cx="5452968" cy="2377862"/>
          </a:xfrm>
          <a:prstGeom prst="roundRect">
            <a:avLst>
              <a:gd name="adj" fmla="val 1194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This is your dashboard for queries.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Find the queries ordered by organization, then project, then user.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Then act: preview, mute, generate a link, edit, go to the results page.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0979" y="347602"/>
            <a:ext cx="4203822" cy="7909413"/>
          </a:xfrm>
          <a:prstGeom prst="rect">
            <a:avLst/>
          </a:prstGeom>
          <a:ln w="3175">
            <a:miter lim="400000"/>
          </a:ln>
        </p:spPr>
      </p:pic>
      <p:pic>
        <p:nvPicPr>
          <p:cNvPr id="1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6043" y="347602"/>
            <a:ext cx="4294897" cy="7909413"/>
          </a:xfrm>
          <a:prstGeom prst="rect">
            <a:avLst/>
          </a:prstGeom>
          <a:ln w="3175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58313" y="122047"/>
            <a:ext cx="2972539" cy="1288196"/>
          </a:xfrm>
          <a:prstGeom prst="roundRect">
            <a:avLst>
              <a:gd name="adj" fmla="val 1478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show you where in the Bible the occurrences and hits are</a:t>
            </a:r>
          </a:p>
        </p:txBody>
      </p:sp>
      <p:pic>
        <p:nvPicPr>
          <p:cNvPr id="202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0101" y="144093"/>
            <a:ext cx="778090" cy="443614"/>
          </a:xfrm>
          <a:prstGeom prst="rect">
            <a:avLst/>
          </a:prstGeom>
        </p:spPr>
      </p:pic>
      <p:pic>
        <p:nvPicPr>
          <p:cNvPr id="204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0851" y="122047"/>
            <a:ext cx="5392994" cy="451111"/>
          </a:xfrm>
          <a:prstGeom prst="rect">
            <a:avLst/>
          </a:prstGeom>
        </p:spPr>
      </p:pic>
      <p:sp>
        <p:nvSpPr>
          <p:cNvPr id="191" name="Shape 191"/>
          <p:cNvSpPr/>
          <p:nvPr/>
        </p:nvSpPr>
        <p:spPr>
          <a:xfrm>
            <a:off x="158313" y="1584597"/>
            <a:ext cx="2972539" cy="833225"/>
          </a:xfrm>
          <a:prstGeom prst="roundRect">
            <a:avLst>
              <a:gd name="adj" fmla="val 2286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Back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the word or query you came from</a:t>
            </a:r>
          </a:p>
        </p:txBody>
      </p:sp>
      <p:pic>
        <p:nvPicPr>
          <p:cNvPr id="206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80097" y="1218877"/>
            <a:ext cx="909833" cy="789038"/>
          </a:xfrm>
          <a:prstGeom prst="rect">
            <a:avLst/>
          </a:prstGeom>
        </p:spPr>
      </p:pic>
      <p:pic>
        <p:nvPicPr>
          <p:cNvPr id="208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0107" y="1141952"/>
            <a:ext cx="5605050" cy="961934"/>
          </a:xfrm>
          <a:prstGeom prst="rect">
            <a:avLst/>
          </a:prstGeom>
        </p:spPr>
      </p:pic>
      <p:sp>
        <p:nvSpPr>
          <p:cNvPr id="194" name="Shape 194"/>
          <p:cNvSpPr/>
          <p:nvPr/>
        </p:nvSpPr>
        <p:spPr>
          <a:xfrm>
            <a:off x="158313" y="2592176"/>
            <a:ext cx="2972539" cy="2260782"/>
          </a:xfrm>
          <a:prstGeom prst="roundRect">
            <a:avLst>
              <a:gd name="adj" fmla="val 842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Every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cell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corresponds to a block of 500 words. Clicking it leads you to it.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Hover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see the chapter range and the amount of hits/occurrences</a:t>
            </a:r>
          </a:p>
        </p:txBody>
      </p:sp>
      <p:pic>
        <p:nvPicPr>
          <p:cNvPr id="210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80094" y="3836164"/>
            <a:ext cx="2027556" cy="1323998"/>
          </a:xfrm>
          <a:prstGeom prst="rect">
            <a:avLst/>
          </a:prstGeom>
        </p:spPr>
      </p:pic>
      <p:sp>
        <p:nvSpPr>
          <p:cNvPr id="196" name="Shape 196"/>
          <p:cNvSpPr/>
          <p:nvPr/>
        </p:nvSpPr>
        <p:spPr>
          <a:xfrm>
            <a:off x="158313" y="5027313"/>
            <a:ext cx="3277038" cy="4586999"/>
          </a:xfrm>
          <a:prstGeom prst="roundRect">
            <a:avLst>
              <a:gd name="adj" fmla="val 581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color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in the cell indicates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absolute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number of hits/occurrences in that block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475897" y="6746113"/>
          <a:ext cx="2337371" cy="2664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337369"/>
              </a:tblGrid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3-5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6-10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11-20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21-50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&gt;50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8482449" y="8078406"/>
            <a:ext cx="4294897" cy="1674081"/>
          </a:xfrm>
          <a:prstGeom prst="roundRect">
            <a:avLst>
              <a:gd name="adj" fmla="val 1016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ranges:</a:t>
            </a:r>
            <a:endParaRPr b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23.Z = chapter 23, last word 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23.z = chapter 23, at position &gt;95%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23.6 = chapter 23, at position 60%</a:t>
            </a:r>
          </a:p>
        </p:txBody>
      </p:sp>
      <p:pic>
        <p:nvPicPr>
          <p:cNvPr id="199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43945" y="4672725"/>
            <a:ext cx="4433401" cy="1621024"/>
          </a:xfrm>
          <a:prstGeom prst="rect">
            <a:avLst/>
          </a:prstGeom>
          <a:ln w="3175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3811451" y="8078406"/>
            <a:ext cx="4294897" cy="1674081"/>
          </a:xfrm>
          <a:prstGeom prst="roundRect">
            <a:avLst>
              <a:gd name="adj" fmla="val 1016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Last blocks of a book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have lesser size. The size is indicated in a tooltip (%) and the block is marked with = (&lt; 25%) or - (between 25% and 75%)</a:t>
            </a:r>
          </a:p>
        </p:txBody>
      </p:sp>
      <p:pic>
        <p:nvPicPr>
          <p:cNvPr id="212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44496" y="5852643"/>
            <a:ext cx="3648801" cy="2276564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1" cy="4140304"/>
          </a:xfrm>
          <a:prstGeom prst="rect">
            <a:avLst/>
          </a:prstGeom>
          <a:ln w="3175">
            <a:miter lim="400000"/>
          </a:ln>
        </p:spPr>
      </p:pic>
      <p:pic>
        <p:nvPicPr>
          <p:cNvPr id="23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505" y="398172"/>
            <a:ext cx="488535" cy="823080"/>
          </a:xfrm>
          <a:prstGeom prst="rect">
            <a:avLst/>
          </a:prstGeom>
        </p:spPr>
      </p:pic>
      <p:sp>
        <p:nvSpPr>
          <p:cNvPr id="217" name="Shape 217"/>
          <p:cNvSpPr/>
          <p:nvPr/>
        </p:nvSpPr>
        <p:spPr>
          <a:xfrm>
            <a:off x="1413933" y="1135459"/>
            <a:ext cx="2427156" cy="1140229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hits or occurrences as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spreadsheet</a:t>
            </a:r>
          </a:p>
        </p:txBody>
      </p:sp>
      <p:sp>
        <p:nvSpPr>
          <p:cNvPr id="218" name="Shape 218"/>
          <p:cNvSpPr/>
          <p:nvPr/>
        </p:nvSpPr>
        <p:spPr>
          <a:xfrm>
            <a:off x="4075245" y="4463308"/>
            <a:ext cx="2427156" cy="1140229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whole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list will be exported, not just this page</a:t>
            </a:r>
          </a:p>
        </p:txBody>
      </p:sp>
      <p:pic>
        <p:nvPicPr>
          <p:cNvPr id="232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6253" y="772691"/>
            <a:ext cx="1247466" cy="3741431"/>
          </a:xfrm>
          <a:prstGeom prst="rect">
            <a:avLst/>
          </a:prstGeom>
        </p:spPr>
      </p:pic>
      <p:sp>
        <p:nvSpPr>
          <p:cNvPr id="220" name="Shape 220"/>
          <p:cNvSpPr/>
          <p:nvPr/>
        </p:nvSpPr>
        <p:spPr>
          <a:xfrm>
            <a:off x="145586" y="6344142"/>
            <a:ext cx="5374883" cy="1709243"/>
          </a:xfrm>
          <a:prstGeom prst="roundRect">
            <a:avLst>
              <a:gd name="adj" fmla="val 1371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Every word occupies a separate row.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There are fixed columns for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book name, chapter #, verse #.</a:t>
            </a:r>
            <a:endParaRPr i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rest depends on your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 view settings:</a:t>
            </a:r>
          </a:p>
        </p:txBody>
      </p:sp>
      <p:pic>
        <p:nvPicPr>
          <p:cNvPr id="22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2400" y="5988542"/>
            <a:ext cx="5660119" cy="361463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24" name="Group 224"/>
          <p:cNvGrpSpPr/>
          <p:nvPr/>
        </p:nvGrpSpPr>
        <p:grpSpPr>
          <a:xfrm>
            <a:off x="1233623" y="8207813"/>
            <a:ext cx="4286846" cy="543028"/>
            <a:chOff x="0" y="0"/>
            <a:chExt cx="4286845" cy="543027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4286846" cy="543028"/>
            </a:xfrm>
            <a:prstGeom prst="roundRect">
              <a:avLst>
                <a:gd name="adj" fmla="val 40432"/>
              </a:avLst>
            </a:prstGeom>
            <a:solidFill>
              <a:srgbClr val="F5D328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i="1"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2000">
                  <a:solidFill>
                    <a:srgbClr val="861001"/>
                  </a:solidFill>
                </a:rPr>
                <a:t>word number, hebrew text</a:t>
              </a:r>
            </a:p>
          </p:txBody>
        </p:sp>
        <p:pic>
          <p:nvPicPr>
            <p:cNvPr id="223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6232" y="63355"/>
              <a:ext cx="904003" cy="41631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27" name="Group 227"/>
          <p:cNvGrpSpPr/>
          <p:nvPr/>
        </p:nvGrpSpPr>
        <p:grpSpPr>
          <a:xfrm>
            <a:off x="1233132" y="8905269"/>
            <a:ext cx="4287337" cy="577844"/>
            <a:chOff x="0" y="0"/>
            <a:chExt cx="4287336" cy="577842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4287337" cy="577843"/>
            </a:xfrm>
            <a:prstGeom prst="roundRect">
              <a:avLst>
                <a:gd name="adj" fmla="val 35560"/>
              </a:avLst>
            </a:prstGeom>
            <a:solidFill>
              <a:srgbClr val="F5D328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r">
                <a:defRPr sz="1800"/>
              </a:pPr>
              <a:r>
                <a:rPr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rPr>
                <a:t>as selected in </a:t>
              </a:r>
              <a:r>
                <a:rPr i="1"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rPr>
                <a:t>legend</a:t>
              </a:r>
            </a:p>
          </p:txBody>
        </p:sp>
        <p:pic>
          <p:nvPicPr>
            <p:cNvPr id="226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6724" y="88542"/>
              <a:ext cx="1146612" cy="4007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234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69467" y="7816101"/>
            <a:ext cx="2847088" cy="1334811"/>
          </a:xfrm>
          <a:prstGeom prst="rect">
            <a:avLst/>
          </a:prstGeom>
        </p:spPr>
      </p:pic>
      <p:sp>
        <p:nvSpPr>
          <p:cNvPr id="229" name="Shape 229"/>
          <p:cNvSpPr/>
          <p:nvPr/>
        </p:nvSpPr>
        <p:spPr>
          <a:xfrm>
            <a:off x="1167929" y="3572155"/>
            <a:ext cx="2673160" cy="2416388"/>
          </a:xfrm>
          <a:prstGeom prst="roundRect">
            <a:avLst>
              <a:gd name="adj" fmla="val 10300"/>
            </a:avLst>
          </a:prstGeom>
          <a:solidFill>
            <a:srgbClr val="FFFB0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This file opens best in Open Office.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Excel struggles with the Unicode/utf8.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Numbers (Apple) works reasonably.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