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58" r:id="rId4"/>
    <p:sldId id="267" r:id="rId5"/>
    <p:sldId id="264" r:id="rId6"/>
    <p:sldId id="265" r:id="rId7"/>
    <p:sldId id="268" r:id="rId8"/>
    <p:sldId id="266" r:id="rId9"/>
    <p:sldId id="269" r:id="rId10"/>
    <p:sldId id="260" r:id="rId11"/>
    <p:sldId id="270" r:id="rId12"/>
    <p:sldId id="259" r:id="rId13"/>
    <p:sldId id="271" r:id="rId14"/>
    <p:sldId id="272" r:id="rId15"/>
    <p:sldId id="273" r:id="rId16"/>
    <p:sldId id="274" r:id="rId17"/>
    <p:sldId id="263" r:id="rId18"/>
    <p:sldId id="261" r:id="rId19"/>
    <p:sldId id="262" r:id="rId20"/>
    <p:sldId id="275" r:id="rId21"/>
    <p:sldId id="276" r:id="rId22"/>
    <p:sldId id="277" r:id="rId23"/>
    <p:sldId id="278" r:id="rId24"/>
    <p:sldId id="281" r:id="rId25"/>
    <p:sldId id="282" r:id="rId26"/>
    <p:sldId id="279" r:id="rId27"/>
    <p:sldId id="283" r:id="rId28"/>
    <p:sldId id="284" r:id="rId29"/>
    <p:sldId id="285" r:id="rId30"/>
    <p:sldId id="286" r:id="rId31"/>
    <p:sldId id="287" r:id="rId32"/>
    <p:sldId id="288" r:id="rId33"/>
    <p:sldId id="290" r:id="rId34"/>
    <p:sldId id="291" r:id="rId35"/>
    <p:sldId id="292" r:id="rId36"/>
    <p:sldId id="293" r:id="rId37"/>
    <p:sldId id="294" r:id="rId38"/>
    <p:sldId id="295" r:id="rId39"/>
    <p:sldId id="289" r:id="rId40"/>
    <p:sldId id="296" r:id="rId41"/>
    <p:sldId id="297" r:id="rId4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9224"/>
    <a:srgbClr val="926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5" d="100"/>
          <a:sy n="65" d="100"/>
        </p:scale>
        <p:origin x="-1528" y="-72"/>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788117628"/>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1270000" y="1638300"/>
            <a:ext cx="10464800" cy="3302000"/>
          </a:xfrm>
          <a:prstGeom prst="rect">
            <a:avLst/>
          </a:prstGeom>
        </p:spPr>
        <p:txBody>
          <a:bodyPr anchor="b"/>
          <a:lstStyle>
            <a:lvl1pPr>
              <a:defRPr>
                <a:solidFill>
                  <a:srgbClr val="FFFFFF"/>
                </a:solidFill>
                <a:latin typeface="Helvetica Light"/>
                <a:ea typeface="Helvetica Light"/>
                <a:cs typeface="Helvetica Light"/>
                <a:sym typeface="Helvetica Light"/>
              </a:defRPr>
            </a:lvl1pPr>
          </a:lstStyle>
          <a:p>
            <a:r>
              <a:t>Title Text</a:t>
            </a:r>
          </a:p>
        </p:txBody>
      </p:sp>
      <p:sp>
        <p:nvSpPr>
          <p:cNvPr id="118" name="Body Level One…"/>
          <p:cNvSpPr txBox="1">
            <a:spLocks noGrp="1"/>
          </p:cNvSpPr>
          <p:nvPr>
            <p:ph type="body" sz="quarter" idx="1"/>
          </p:nvPr>
        </p:nvSpPr>
        <p:spPr>
          <a:xfrm>
            <a:off x="1270000" y="5029200"/>
            <a:ext cx="10464800" cy="1130300"/>
          </a:xfrm>
          <a:prstGeom prst="rect">
            <a:avLst/>
          </a:prstGeom>
        </p:spPr>
        <p:txBody>
          <a:bodyPr anchor="t"/>
          <a:lstStyle>
            <a:lvl1pPr marL="0" indent="0">
              <a:lnSpc>
                <a:spcPct val="110000"/>
              </a:lnSpc>
              <a:spcBef>
                <a:spcPts val="0"/>
              </a:spcBef>
              <a:buSzTx/>
              <a:buNone/>
              <a:defRPr>
                <a:latin typeface="Helvetica"/>
                <a:ea typeface="Helvetica"/>
                <a:cs typeface="Helvetica"/>
                <a:sym typeface="Helvetica"/>
              </a:defRPr>
            </a:lvl1pPr>
            <a:lvl2pPr marL="0" indent="228600">
              <a:lnSpc>
                <a:spcPct val="110000"/>
              </a:lnSpc>
              <a:spcBef>
                <a:spcPts val="0"/>
              </a:spcBef>
              <a:buSzTx/>
              <a:buNone/>
              <a:defRPr>
                <a:latin typeface="Helvetica"/>
                <a:ea typeface="Helvetica"/>
                <a:cs typeface="Helvetica"/>
                <a:sym typeface="Helvetica"/>
              </a:defRPr>
            </a:lvl2pPr>
            <a:lvl3pPr marL="0" indent="457200">
              <a:lnSpc>
                <a:spcPct val="110000"/>
              </a:lnSpc>
              <a:spcBef>
                <a:spcPts val="0"/>
              </a:spcBef>
              <a:buSzTx/>
              <a:buNone/>
              <a:defRPr>
                <a:latin typeface="Helvetica"/>
                <a:ea typeface="Helvetica"/>
                <a:cs typeface="Helvetica"/>
                <a:sym typeface="Helvetica"/>
              </a:defRPr>
            </a:lvl3pPr>
            <a:lvl4pPr marL="0" indent="685800">
              <a:lnSpc>
                <a:spcPct val="110000"/>
              </a:lnSpc>
              <a:spcBef>
                <a:spcPts val="0"/>
              </a:spcBef>
              <a:buSzTx/>
              <a:buNone/>
              <a:defRPr>
                <a:latin typeface="Helvetica"/>
                <a:ea typeface="Helvetica"/>
                <a:cs typeface="Helvetica"/>
                <a:sym typeface="Helvetica"/>
              </a:defRPr>
            </a:lvl4pPr>
            <a:lvl5pPr marL="0" indent="914400">
              <a:lnSpc>
                <a:spcPct val="110000"/>
              </a:lnSpc>
              <a:spcBef>
                <a:spcPts val="0"/>
              </a:spcBef>
              <a:buSzTx/>
              <a:buNone/>
              <a:defRPr>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xfrm>
            <a:off x="6311798" y="9258300"/>
            <a:ext cx="368504" cy="381000"/>
          </a:xfrm>
          <a:prstGeom prst="rect">
            <a:avLst/>
          </a:prstGeom>
        </p:spPr>
        <p:txBody>
          <a:bodyPr>
            <a:normAutofit/>
          </a:bodyPr>
          <a:lstStyle>
            <a:lvl1pPr>
              <a:defRPr sz="1800">
                <a:solidFill>
                  <a:srgbClr val="FFFFFF"/>
                </a:solidFill>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7" r:id="rId7"/>
    <p:sldLayoutId id="2147483658" r:id="rId8"/>
    <p:sldLayoutId id="2147483659" r:id="rId9"/>
    <p:sldLayoutId id="2147483660" r:id="rId10"/>
    <p:sldLayoutId id="2147483661" r:id="rId11"/>
  </p:sldLayoutIdLst>
  <p:transition xmlns:p14="http://schemas.microsoft.com/office/powerpoint/2010/mai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png"/><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png"/><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Screen Shot 2016-02-19 at 2.40.12 PM.png" descr="Screen Shot 2016-02-19 at 2.40.12 PM.png"/>
          <p:cNvPicPr>
            <a:picLocks noChangeAspect="1"/>
          </p:cNvPicPr>
          <p:nvPr/>
        </p:nvPicPr>
        <p:blipFill>
          <a:blip r:embed="rId2">
            <a:extLst/>
          </a:blip>
          <a:stretch>
            <a:fillRect/>
          </a:stretch>
        </p:blipFill>
        <p:spPr>
          <a:xfrm>
            <a:off x="298755" y="8285202"/>
            <a:ext cx="6347868" cy="1180999"/>
          </a:xfrm>
          <a:prstGeom prst="rect">
            <a:avLst/>
          </a:prstGeom>
          <a:ln w="12700">
            <a:miter lim="400000"/>
          </a:ln>
        </p:spPr>
      </p:pic>
      <p:pic>
        <p:nvPicPr>
          <p:cNvPr id="129" name="Screen Shot 2016-02-19 at 2.40.39 PM.png" descr="Screen Shot 2016-02-19 at 2.40.39 PM.png"/>
          <p:cNvPicPr>
            <a:picLocks noChangeAspect="1"/>
          </p:cNvPicPr>
          <p:nvPr/>
        </p:nvPicPr>
        <p:blipFill>
          <a:blip r:embed="rId3">
            <a:extLst/>
          </a:blip>
          <a:stretch>
            <a:fillRect/>
          </a:stretch>
        </p:blipFill>
        <p:spPr>
          <a:xfrm>
            <a:off x="7089675" y="8234950"/>
            <a:ext cx="5677359" cy="1281504"/>
          </a:xfrm>
          <a:prstGeom prst="rect">
            <a:avLst/>
          </a:prstGeom>
          <a:ln w="12700">
            <a:miter lim="400000"/>
          </a:ln>
        </p:spPr>
      </p:pic>
      <p:pic>
        <p:nvPicPr>
          <p:cNvPr id="130" name="UC_UNOFF.png" descr="UC_UNOFF.png"/>
          <p:cNvPicPr>
            <a:picLocks noChangeAspect="1"/>
          </p:cNvPicPr>
          <p:nvPr/>
        </p:nvPicPr>
        <p:blipFill>
          <a:blip r:embed="rId4">
            <a:extLst/>
          </a:blip>
          <a:stretch>
            <a:fillRect/>
          </a:stretch>
        </p:blipFill>
        <p:spPr>
          <a:xfrm>
            <a:off x="127000" y="685800"/>
            <a:ext cx="2540749" cy="2477625"/>
          </a:xfrm>
          <a:prstGeom prst="rect">
            <a:avLst/>
          </a:prstGeom>
          <a:ln w="12700">
            <a:miter lim="400000"/>
          </a:ln>
        </p:spPr>
      </p:pic>
      <p:pic>
        <p:nvPicPr>
          <p:cNvPr id="131" name="unknown.png" descr="unknown.png"/>
          <p:cNvPicPr>
            <a:picLocks noChangeAspect="1"/>
          </p:cNvPicPr>
          <p:nvPr/>
        </p:nvPicPr>
        <p:blipFill>
          <a:blip r:embed="rId5">
            <a:extLst/>
          </a:blip>
          <a:stretch>
            <a:fillRect/>
          </a:stretch>
        </p:blipFill>
        <p:spPr>
          <a:xfrm>
            <a:off x="10478534" y="825500"/>
            <a:ext cx="2207019" cy="2477691"/>
          </a:xfrm>
          <a:prstGeom prst="rect">
            <a:avLst/>
          </a:prstGeom>
          <a:ln w="12700">
            <a:miter lim="400000"/>
          </a:ln>
        </p:spPr>
      </p:pic>
      <p:sp>
        <p:nvSpPr>
          <p:cNvPr id="132" name="Eric Dougherty, Dana Seidel, Wayne Getz"/>
          <p:cNvSpPr txBox="1"/>
          <p:nvPr/>
        </p:nvSpPr>
        <p:spPr>
          <a:xfrm>
            <a:off x="3014575" y="2414785"/>
            <a:ext cx="7187544"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3000" b="0" i="1">
                <a:latin typeface="Helvetica"/>
                <a:ea typeface="Helvetica"/>
                <a:cs typeface="Helvetica"/>
                <a:sym typeface="Helvetica"/>
              </a:defRPr>
            </a:lvl1pPr>
          </a:lstStyle>
          <a:p>
            <a:r>
              <a:t>Eric Dougherty, Dana Seidel, Wayne Getz</a:t>
            </a:r>
          </a:p>
        </p:txBody>
      </p:sp>
      <p:sp>
        <p:nvSpPr>
          <p:cNvPr id="133" name="Lecture 3…"/>
          <p:cNvSpPr txBox="1"/>
          <p:nvPr/>
        </p:nvSpPr>
        <p:spPr>
          <a:xfrm>
            <a:off x="1558911" y="4153135"/>
            <a:ext cx="9886997" cy="213391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4400" b="0">
                <a:solidFill>
                  <a:srgbClr val="570706"/>
                </a:solidFill>
                <a:latin typeface="Helvetica"/>
                <a:ea typeface="Helvetica"/>
                <a:cs typeface="Helvetica"/>
                <a:sym typeface="Helvetica"/>
              </a:defRPr>
            </a:pPr>
            <a:r>
              <a:rPr b="1" smtClean="0"/>
              <a:t>Lecture</a:t>
            </a:r>
            <a:r>
              <a:rPr lang="en-US" b="1" smtClean="0"/>
              <a:t> </a:t>
            </a:r>
            <a:r>
              <a:rPr lang="en-US" b="1" smtClean="0"/>
              <a:t>3</a:t>
            </a:r>
            <a:endParaRPr lang="en-US" dirty="0" smtClean="0"/>
          </a:p>
          <a:p>
            <a:pPr defTabSz="457200">
              <a:defRPr sz="4400" b="0">
                <a:solidFill>
                  <a:srgbClr val="570706"/>
                </a:solidFill>
                <a:latin typeface="Helvetica"/>
                <a:ea typeface="Helvetica"/>
                <a:cs typeface="Helvetica"/>
                <a:sym typeface="Helvetica"/>
              </a:defRPr>
            </a:pPr>
            <a:r>
              <a:rPr lang="en-US" dirty="0" smtClean="0"/>
              <a:t>Home Ranges, Utilization Distributions,</a:t>
            </a:r>
          </a:p>
          <a:p>
            <a:pPr defTabSz="457200">
              <a:defRPr sz="4400" b="0">
                <a:solidFill>
                  <a:srgbClr val="570706"/>
                </a:solidFill>
                <a:latin typeface="Helvetica"/>
                <a:ea typeface="Helvetica"/>
                <a:cs typeface="Helvetica"/>
                <a:sym typeface="Helvetica"/>
              </a:defRPr>
            </a:pPr>
            <a:r>
              <a:rPr lang="en-US" b="0" dirty="0" smtClean="0"/>
              <a:t>and Resource Selection</a:t>
            </a:r>
            <a:endParaRPr b="0" dirty="0"/>
          </a:p>
        </p:txBody>
      </p:sp>
      <p:sp>
        <p:nvSpPr>
          <p:cNvPr id="134" name="Workshop on R and movement ecology:…"/>
          <p:cNvSpPr txBox="1"/>
          <p:nvPr/>
        </p:nvSpPr>
        <p:spPr>
          <a:xfrm>
            <a:off x="1789099" y="76250"/>
            <a:ext cx="8918602" cy="11937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defRPr sz="3600"/>
            </a:pPr>
            <a:r>
              <a:rPr dirty="0"/>
              <a:t>Workshop on R and movement ecology:</a:t>
            </a:r>
          </a:p>
          <a:p>
            <a:pPr defTabSz="457200">
              <a:defRPr sz="3600" b="0"/>
            </a:pPr>
            <a:r>
              <a:rPr dirty="0"/>
              <a:t>Hong Kong University, Jan 2018 </a:t>
            </a:r>
          </a:p>
        </p:txBody>
      </p:sp>
    </p:spTree>
  </p:cSld>
  <p:clrMapOvr>
    <a:masterClrMapping/>
  </p:clrMapOvr>
  <p:transition xmlns:p14="http://schemas.microsoft.com/office/powerpoint/2010/mai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fontScale="90000"/>
          </a:bodyPr>
          <a:lstStyle/>
          <a:p>
            <a:r>
              <a:rPr lang="en-US" sz="4400" dirty="0" smtClean="0"/>
              <a:t>What issues might arise from that definition? </a:t>
            </a:r>
            <a:endParaRPr lang="en-US" sz="4400" dirty="0"/>
          </a:p>
        </p:txBody>
      </p:sp>
      <p:sp>
        <p:nvSpPr>
          <p:cNvPr id="5" name="TextBox 4"/>
          <p:cNvSpPr txBox="1"/>
          <p:nvPr/>
        </p:nvSpPr>
        <p:spPr>
          <a:xfrm>
            <a:off x="952500" y="1725754"/>
            <a:ext cx="11099800"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584200" rtl="0" fontAlgn="auto" latinLnBrk="0" hangingPunct="0">
              <a:lnSpc>
                <a:spcPct val="100000"/>
              </a:lnSpc>
              <a:spcBef>
                <a:spcPts val="0"/>
              </a:spcBef>
              <a:spcAft>
                <a:spcPts val="0"/>
              </a:spcAft>
              <a:buClrTx/>
              <a:buSzTx/>
              <a:buFont typeface="Arial"/>
              <a:buChar char="•"/>
              <a:tabLst/>
            </a:pPr>
            <a:r>
              <a:rPr lang="en-US" dirty="0" smtClean="0"/>
              <a:t>What qualifies as ‘normal’ activity?</a:t>
            </a:r>
          </a:p>
          <a:p>
            <a:pPr marL="342900" marR="0" indent="-342900" algn="l" defTabSz="584200" rtl="0" fontAlgn="auto" latinLnBrk="0" hangingPunct="0">
              <a:lnSpc>
                <a:spcPct val="100000"/>
              </a:lnSpc>
              <a:spcBef>
                <a:spcPts val="0"/>
              </a:spcBef>
              <a:spcAft>
                <a:spcPts val="0"/>
              </a:spcAft>
              <a:buClrTx/>
              <a:buSzTx/>
              <a:buFont typeface="Arial"/>
              <a:buChar char="•"/>
              <a:tabLst/>
            </a:pPr>
            <a:endParaRPr lang="en-US" dirty="0"/>
          </a:p>
          <a:p>
            <a:pPr marL="342900" marR="0" indent="-342900" algn="l" defTabSz="584200" rtl="0" fontAlgn="auto" latinLnBrk="0" hangingPunct="0">
              <a:lnSpc>
                <a:spcPct val="100000"/>
              </a:lnSpc>
              <a:spcBef>
                <a:spcPts val="0"/>
              </a:spcBef>
              <a:spcAft>
                <a:spcPts val="0"/>
              </a:spcAft>
              <a:buClrTx/>
              <a:buSzTx/>
              <a:buFont typeface="Arial"/>
              <a:buChar char="•"/>
              <a:tabLst/>
            </a:pPr>
            <a:r>
              <a:rPr lang="en-US" dirty="0" smtClean="0"/>
              <a:t>What qualifies as a ‘sally’?</a:t>
            </a:r>
          </a:p>
          <a:p>
            <a:pPr marL="342900" marR="0" indent="-342900" algn="l" defTabSz="584200" rtl="0" fontAlgn="auto" latinLnBrk="0" hangingPunct="0">
              <a:lnSpc>
                <a:spcPct val="100000"/>
              </a:lnSpc>
              <a:spcBef>
                <a:spcPts val="0"/>
              </a:spcBef>
              <a:spcAft>
                <a:spcPts val="0"/>
              </a:spcAft>
              <a:buClrTx/>
              <a:buSzTx/>
              <a:buFont typeface="Arial"/>
              <a:buChar char="•"/>
              <a:tabLst/>
            </a:pPr>
            <a:endParaRPr kumimoji="0" lang="en-US" b="1" i="0" u="none" strike="noStrike" cap="none" spc="0" normalizeH="0" dirty="0">
              <a:ln>
                <a:noFill/>
              </a:ln>
              <a:solidFill>
                <a:srgbClr val="000000"/>
              </a:solidFill>
              <a:effectLst/>
              <a:uFillTx/>
              <a:sym typeface="Helvetica Neue"/>
            </a:endParaRPr>
          </a:p>
          <a:p>
            <a:pPr marL="342900" marR="0" indent="-342900" algn="l" defTabSz="584200" rtl="0" fontAlgn="auto" latinLnBrk="0" hangingPunct="0">
              <a:lnSpc>
                <a:spcPct val="100000"/>
              </a:lnSpc>
              <a:spcBef>
                <a:spcPts val="0"/>
              </a:spcBef>
              <a:spcAft>
                <a:spcPts val="0"/>
              </a:spcAft>
              <a:buClrTx/>
              <a:buSzTx/>
              <a:buFont typeface="Arial"/>
              <a:buChar char="•"/>
              <a:tabLst/>
            </a:pPr>
            <a:r>
              <a:rPr lang="en-US" dirty="0" smtClean="0"/>
              <a:t>How important is variation in the intensity of usage within this area?</a:t>
            </a:r>
          </a:p>
          <a:p>
            <a:pPr marL="342900" marR="0" indent="-342900" algn="l" defTabSz="584200" rtl="0" fontAlgn="auto" latinLnBrk="0" hangingPunct="0">
              <a:lnSpc>
                <a:spcPct val="100000"/>
              </a:lnSpc>
              <a:spcBef>
                <a:spcPts val="0"/>
              </a:spcBef>
              <a:spcAft>
                <a:spcPts val="0"/>
              </a:spcAft>
              <a:buClrTx/>
              <a:buSzTx/>
              <a:buFont typeface="Arial"/>
              <a:buChar char="•"/>
              <a:tabLst/>
            </a:pPr>
            <a:endParaRPr kumimoji="0" lang="en-US" b="1" i="0" u="none" strike="noStrike" cap="none" spc="0" normalizeH="0" dirty="0">
              <a:ln>
                <a:noFill/>
              </a:ln>
              <a:solidFill>
                <a:srgbClr val="000000"/>
              </a:solidFill>
              <a:effectLst/>
              <a:uFillTx/>
              <a:sym typeface="Helvetica Neue"/>
            </a:endParaRPr>
          </a:p>
          <a:p>
            <a:pPr marL="342900" marR="0" indent="-342900" algn="l" defTabSz="584200" rtl="0" fontAlgn="auto" latinLnBrk="0" hangingPunct="0">
              <a:lnSpc>
                <a:spcPct val="100000"/>
              </a:lnSpc>
              <a:spcBef>
                <a:spcPts val="0"/>
              </a:spcBef>
              <a:spcAft>
                <a:spcPts val="0"/>
              </a:spcAft>
              <a:buClrTx/>
              <a:buSzTx/>
              <a:buFont typeface="Arial"/>
              <a:buChar char="•"/>
              <a:tabLst/>
            </a:pPr>
            <a:r>
              <a:rPr kumimoji="0" lang="en-US" b="1" i="0" u="none" strike="noStrike" cap="none" spc="0" normalizeH="0" dirty="0" smtClean="0">
                <a:ln>
                  <a:noFill/>
                </a:ln>
                <a:solidFill>
                  <a:srgbClr val="000000"/>
                </a:solidFill>
                <a:effectLst/>
                <a:uFillTx/>
                <a:sym typeface="Helvetica Neue"/>
              </a:rPr>
              <a:t>How should one delimit this region?</a:t>
            </a:r>
          </a:p>
          <a:p>
            <a:pPr marL="342900" lvl="1" indent="-342900" algn="l">
              <a:buFont typeface="Arial"/>
              <a:buChar char="•"/>
            </a:pPr>
            <a:endParaRPr kumimoji="0" lang="en-US"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1852024443"/>
      </p:ext>
    </p:extLst>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fontScale="90000"/>
          </a:bodyPr>
          <a:lstStyle/>
          <a:p>
            <a:r>
              <a:rPr lang="en-US" sz="4400" dirty="0" smtClean="0"/>
              <a:t>What issues might arise from that definition? </a:t>
            </a:r>
            <a:endParaRPr lang="en-US" sz="4400" dirty="0"/>
          </a:p>
        </p:txBody>
      </p:sp>
      <p:sp>
        <p:nvSpPr>
          <p:cNvPr id="5" name="TextBox 4"/>
          <p:cNvSpPr txBox="1"/>
          <p:nvPr/>
        </p:nvSpPr>
        <p:spPr>
          <a:xfrm>
            <a:off x="952500" y="1728216"/>
            <a:ext cx="11099800" cy="49039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584200" rtl="0" fontAlgn="auto" latinLnBrk="0" hangingPunct="0">
              <a:lnSpc>
                <a:spcPct val="100000"/>
              </a:lnSpc>
              <a:spcBef>
                <a:spcPts val="0"/>
              </a:spcBef>
              <a:spcAft>
                <a:spcPts val="0"/>
              </a:spcAft>
              <a:buClrTx/>
              <a:buSzTx/>
              <a:buFont typeface="Arial"/>
              <a:buChar char="•"/>
              <a:tabLst/>
            </a:pPr>
            <a:r>
              <a:rPr lang="en-US" dirty="0" smtClean="0"/>
              <a:t>What qualifies as ‘normal’ activity?</a:t>
            </a:r>
          </a:p>
          <a:p>
            <a:pPr marL="342900" marR="0" indent="-342900" algn="l" defTabSz="584200" rtl="0" fontAlgn="auto" latinLnBrk="0" hangingPunct="0">
              <a:lnSpc>
                <a:spcPct val="100000"/>
              </a:lnSpc>
              <a:spcBef>
                <a:spcPts val="0"/>
              </a:spcBef>
              <a:spcAft>
                <a:spcPts val="0"/>
              </a:spcAft>
              <a:buClrTx/>
              <a:buSzTx/>
              <a:buFont typeface="Arial"/>
              <a:buChar char="•"/>
              <a:tabLst/>
            </a:pPr>
            <a:endParaRPr lang="en-US" dirty="0"/>
          </a:p>
          <a:p>
            <a:pPr marL="342900" marR="0" indent="-342900" algn="l" defTabSz="584200" rtl="0" fontAlgn="auto" latinLnBrk="0" hangingPunct="0">
              <a:lnSpc>
                <a:spcPct val="100000"/>
              </a:lnSpc>
              <a:spcBef>
                <a:spcPts val="0"/>
              </a:spcBef>
              <a:spcAft>
                <a:spcPts val="0"/>
              </a:spcAft>
              <a:buClrTx/>
              <a:buSzTx/>
              <a:buFont typeface="Arial"/>
              <a:buChar char="•"/>
              <a:tabLst/>
            </a:pPr>
            <a:r>
              <a:rPr lang="en-US" dirty="0" smtClean="0"/>
              <a:t>What qualifies as a ‘sally’?</a:t>
            </a:r>
          </a:p>
          <a:p>
            <a:pPr marL="342900" marR="0" indent="-342900" algn="l" defTabSz="584200" rtl="0" fontAlgn="auto" latinLnBrk="0" hangingPunct="0">
              <a:lnSpc>
                <a:spcPct val="100000"/>
              </a:lnSpc>
              <a:spcBef>
                <a:spcPts val="0"/>
              </a:spcBef>
              <a:spcAft>
                <a:spcPts val="0"/>
              </a:spcAft>
              <a:buClrTx/>
              <a:buSzTx/>
              <a:buFont typeface="Arial"/>
              <a:buChar char="•"/>
              <a:tabLst/>
            </a:pPr>
            <a:endParaRPr kumimoji="0" lang="en-US" b="1" i="0" u="none" strike="noStrike" cap="none" spc="0" normalizeH="0" dirty="0">
              <a:ln>
                <a:noFill/>
              </a:ln>
              <a:solidFill>
                <a:srgbClr val="000000"/>
              </a:solidFill>
              <a:effectLst/>
              <a:uFillTx/>
              <a:sym typeface="Helvetica Neue"/>
            </a:endParaRPr>
          </a:p>
          <a:p>
            <a:pPr marL="342900" marR="0" indent="-342900" algn="l" defTabSz="584200" rtl="0" fontAlgn="auto" latinLnBrk="0" hangingPunct="0">
              <a:lnSpc>
                <a:spcPct val="100000"/>
              </a:lnSpc>
              <a:spcBef>
                <a:spcPts val="0"/>
              </a:spcBef>
              <a:spcAft>
                <a:spcPts val="0"/>
              </a:spcAft>
              <a:buClrTx/>
              <a:buSzTx/>
              <a:buFont typeface="Arial"/>
              <a:buChar char="•"/>
              <a:tabLst/>
            </a:pPr>
            <a:r>
              <a:rPr lang="en-US" dirty="0" smtClean="0"/>
              <a:t>How important is variation in the intensity of usage within this area?</a:t>
            </a:r>
          </a:p>
          <a:p>
            <a:pPr marL="342900" marR="0" indent="-342900" algn="l" defTabSz="584200" rtl="0" fontAlgn="auto" latinLnBrk="0" hangingPunct="0">
              <a:lnSpc>
                <a:spcPct val="100000"/>
              </a:lnSpc>
              <a:spcBef>
                <a:spcPts val="0"/>
              </a:spcBef>
              <a:spcAft>
                <a:spcPts val="0"/>
              </a:spcAft>
              <a:buClrTx/>
              <a:buSzTx/>
              <a:buFont typeface="Arial"/>
              <a:buChar char="•"/>
              <a:tabLst/>
            </a:pPr>
            <a:endParaRPr kumimoji="0" lang="en-US" b="1" i="0" u="none" strike="noStrike" cap="none" spc="0" normalizeH="0" dirty="0">
              <a:ln>
                <a:noFill/>
              </a:ln>
              <a:solidFill>
                <a:srgbClr val="000000"/>
              </a:solidFill>
              <a:effectLst/>
              <a:uFillTx/>
              <a:sym typeface="Helvetica Neue"/>
            </a:endParaRPr>
          </a:p>
          <a:p>
            <a:pPr marL="342900" marR="0" indent="-342900" algn="l" defTabSz="584200" rtl="0" fontAlgn="auto" latinLnBrk="0" hangingPunct="0">
              <a:lnSpc>
                <a:spcPct val="100000"/>
              </a:lnSpc>
              <a:spcBef>
                <a:spcPts val="0"/>
              </a:spcBef>
              <a:spcAft>
                <a:spcPts val="0"/>
              </a:spcAft>
              <a:buClrTx/>
              <a:buSzTx/>
              <a:buFont typeface="Arial"/>
              <a:buChar char="•"/>
              <a:tabLst/>
            </a:pPr>
            <a:r>
              <a:rPr kumimoji="0" lang="en-US" b="1" i="0" u="none" strike="noStrike" cap="none" spc="0" normalizeH="0" dirty="0" smtClean="0">
                <a:ln>
                  <a:noFill/>
                </a:ln>
                <a:solidFill>
                  <a:srgbClr val="000000"/>
                </a:solidFill>
                <a:effectLst/>
                <a:uFillTx/>
                <a:sym typeface="Helvetica Neue"/>
              </a:rPr>
              <a:t>How should one delimit this region?</a:t>
            </a:r>
          </a:p>
          <a:p>
            <a:pPr lvl="1" indent="0" algn="l"/>
            <a:endParaRPr lang="en-US" dirty="0" smtClean="0"/>
          </a:p>
          <a:p>
            <a:pPr lvl="1" indent="0" algn="l"/>
            <a:r>
              <a:rPr kumimoji="0" lang="en-US" b="1" i="0" u="none" strike="noStrike" cap="none" spc="0" normalizeH="0" dirty="0">
                <a:ln>
                  <a:noFill/>
                </a:ln>
                <a:solidFill>
                  <a:srgbClr val="000000"/>
                </a:solidFill>
                <a:effectLst/>
                <a:uFillTx/>
                <a:sym typeface="Helvetica Neue"/>
              </a:rPr>
              <a:t>	</a:t>
            </a:r>
            <a:r>
              <a:rPr lang="en-US" b="0" dirty="0" smtClean="0"/>
              <a:t>Here we come to one of the great challenges that researchers in wildlife 	ecology and, in particular, movement ecology, have faced over the past few 	decades. Various people have offered a number of alternative methods for 	delimiting a home range; we will discuss a few today and continue our 	discussion in the next lecture and activities.</a:t>
            </a:r>
            <a:endParaRPr kumimoji="0" lang="en-US" b="1" i="0" u="none" strike="noStrike" cap="none" spc="0" normalizeH="0" dirty="0" smtClean="0">
              <a:ln>
                <a:noFill/>
              </a:ln>
              <a:solidFill>
                <a:srgbClr val="000000"/>
              </a:solidFill>
              <a:effectLst/>
              <a:uFillTx/>
              <a:sym typeface="Helvetica Neue"/>
            </a:endParaRPr>
          </a:p>
        </p:txBody>
      </p:sp>
    </p:spTree>
    <p:extLst>
      <p:ext uri="{BB962C8B-B14F-4D97-AF65-F5344CB8AC3E}">
        <p14:creationId xmlns:p14="http://schemas.microsoft.com/office/powerpoint/2010/main" val="1389514370"/>
      </p:ext>
    </p:extLst>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Why do we care?</a:t>
            </a:r>
            <a:endParaRPr lang="en-US" sz="4400" dirty="0"/>
          </a:p>
        </p:txBody>
      </p:sp>
      <p:sp>
        <p:nvSpPr>
          <p:cNvPr id="5" name="TextBox 4"/>
          <p:cNvSpPr txBox="1"/>
          <p:nvPr/>
        </p:nvSpPr>
        <p:spPr>
          <a:xfrm>
            <a:off x="952500" y="1728216"/>
            <a:ext cx="11099800"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dirty="0" smtClean="0"/>
              <a:t>Conservation </a:t>
            </a:r>
            <a:r>
              <a:rPr lang="en-US" dirty="0"/>
              <a:t>and Management: </a:t>
            </a:r>
            <a:r>
              <a:rPr lang="en-US" b="0" dirty="0"/>
              <a:t>It is difficult to conserve a species if you do not understand how they utilize space. Will parks be successful? Will fences inhibit the ability of an animal to gather resources and survive</a:t>
            </a:r>
            <a:r>
              <a:rPr lang="en-US" b="0" dirty="0" smtClean="0"/>
              <a:t>?</a:t>
            </a:r>
          </a:p>
        </p:txBody>
      </p:sp>
    </p:spTree>
    <p:extLst>
      <p:ext uri="{BB962C8B-B14F-4D97-AF65-F5344CB8AC3E}">
        <p14:creationId xmlns:p14="http://schemas.microsoft.com/office/powerpoint/2010/main" val="1852024443"/>
      </p:ext>
    </p:extLst>
  </p:cSld>
  <p:clrMapOvr>
    <a:masterClrMapping/>
  </p:clrMapOvr>
  <p:transition xmlns:p14="http://schemas.microsoft.com/office/powerpoint/2010/mai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Why do we care?</a:t>
            </a:r>
            <a:endParaRPr lang="en-US" sz="4400" dirty="0"/>
          </a:p>
        </p:txBody>
      </p:sp>
      <p:sp>
        <p:nvSpPr>
          <p:cNvPr id="5" name="TextBox 4"/>
          <p:cNvSpPr txBox="1"/>
          <p:nvPr/>
        </p:nvSpPr>
        <p:spPr>
          <a:xfrm>
            <a:off x="952500" y="1728216"/>
            <a:ext cx="11099800"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dirty="0" smtClean="0"/>
              <a:t>Conservation </a:t>
            </a:r>
            <a:r>
              <a:rPr lang="en-US" dirty="0"/>
              <a:t>and Management: </a:t>
            </a:r>
            <a:r>
              <a:rPr lang="en-US" b="0" dirty="0"/>
              <a:t>It is difficult to conserve a species if you do not understand how they utilize space. Will parks be successful? Will fences inhibit the ability of an animal to gather resources and survive</a:t>
            </a:r>
            <a:r>
              <a:rPr lang="en-US" b="0" dirty="0" smtClean="0"/>
              <a:t>?</a:t>
            </a:r>
          </a:p>
          <a:p>
            <a:pPr marL="342900" indent="-342900" algn="l">
              <a:buFont typeface="Arial"/>
              <a:buChar char="•"/>
            </a:pPr>
            <a:endParaRPr lang="en-US" dirty="0"/>
          </a:p>
          <a:p>
            <a:pPr marL="342900" indent="-342900" algn="l">
              <a:buFont typeface="Arial"/>
              <a:buChar char="•"/>
            </a:pPr>
            <a:r>
              <a:rPr lang="en-US" dirty="0" smtClean="0"/>
              <a:t>Disease Transmission: </a:t>
            </a:r>
            <a:r>
              <a:rPr lang="en-US" b="0" dirty="0" smtClean="0"/>
              <a:t>Do individuals utilize the same spaces at the same or different times? Pathogens transmitted via direct or indirect means will have different aspects that are important for predicting spread</a:t>
            </a:r>
          </a:p>
        </p:txBody>
      </p:sp>
    </p:spTree>
    <p:extLst>
      <p:ext uri="{BB962C8B-B14F-4D97-AF65-F5344CB8AC3E}">
        <p14:creationId xmlns:p14="http://schemas.microsoft.com/office/powerpoint/2010/main" val="1611769221"/>
      </p:ext>
    </p:extLst>
  </p:cSld>
  <p:clrMapOvr>
    <a:masterClrMapping/>
  </p:clrMapOvr>
  <p:transition xmlns:p14="http://schemas.microsoft.com/office/powerpoint/2010/mai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Why do we care?</a:t>
            </a:r>
            <a:endParaRPr lang="en-US" sz="4400" dirty="0"/>
          </a:p>
        </p:txBody>
      </p:sp>
      <p:sp>
        <p:nvSpPr>
          <p:cNvPr id="5" name="TextBox 4"/>
          <p:cNvSpPr txBox="1"/>
          <p:nvPr/>
        </p:nvSpPr>
        <p:spPr>
          <a:xfrm>
            <a:off x="952500" y="1728216"/>
            <a:ext cx="11099800" cy="41652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dirty="0" smtClean="0"/>
              <a:t>Conservation </a:t>
            </a:r>
            <a:r>
              <a:rPr lang="en-US" dirty="0"/>
              <a:t>and Management: </a:t>
            </a:r>
            <a:r>
              <a:rPr lang="en-US" b="0" dirty="0"/>
              <a:t>It is difficult to conserve a species if you do not understand how they utilize space. Will parks be successful? Will fences inhibit the ability of an animal to gather resources and survive</a:t>
            </a:r>
            <a:r>
              <a:rPr lang="en-US" b="0" dirty="0" smtClean="0"/>
              <a:t>?</a:t>
            </a:r>
          </a:p>
          <a:p>
            <a:pPr marL="342900" indent="-342900" algn="l">
              <a:buFont typeface="Arial"/>
              <a:buChar char="•"/>
            </a:pPr>
            <a:endParaRPr lang="en-US" dirty="0"/>
          </a:p>
          <a:p>
            <a:pPr marL="342900" indent="-342900" algn="l">
              <a:buFont typeface="Arial"/>
              <a:buChar char="•"/>
            </a:pPr>
            <a:r>
              <a:rPr lang="en-US" dirty="0" smtClean="0"/>
              <a:t>Disease Transmission: </a:t>
            </a:r>
            <a:r>
              <a:rPr lang="en-US" b="0" dirty="0" smtClean="0"/>
              <a:t>Do individuals utilize the same spaces at the same or different times? Pathogens transmitted via direct or indirect means will have different aspects that are important for predicting spread</a:t>
            </a:r>
          </a:p>
          <a:p>
            <a:pPr marL="342900" indent="-342900" algn="l">
              <a:buFont typeface="Arial"/>
              <a:buChar char="•"/>
            </a:pPr>
            <a:endParaRPr lang="en-US" dirty="0" smtClean="0"/>
          </a:p>
          <a:p>
            <a:pPr marL="342900" indent="-342900" algn="l">
              <a:buFont typeface="Arial"/>
              <a:buChar char="•"/>
            </a:pPr>
            <a:r>
              <a:rPr lang="en-US" dirty="0" smtClean="0"/>
              <a:t>Human-Wildlife Conflict: </a:t>
            </a:r>
            <a:r>
              <a:rPr lang="en-US" b="0" dirty="0" smtClean="0"/>
              <a:t>When and where are humans and wildlife likely to come into contact? Are human settlements within the home ranges of animals?</a:t>
            </a:r>
          </a:p>
        </p:txBody>
      </p:sp>
    </p:spTree>
    <p:extLst>
      <p:ext uri="{BB962C8B-B14F-4D97-AF65-F5344CB8AC3E}">
        <p14:creationId xmlns:p14="http://schemas.microsoft.com/office/powerpoint/2010/main" val="1611769221"/>
      </p:ext>
    </p:extLst>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Why do we care?</a:t>
            </a:r>
            <a:endParaRPr lang="en-US" sz="4400" dirty="0"/>
          </a:p>
        </p:txBody>
      </p:sp>
      <p:sp>
        <p:nvSpPr>
          <p:cNvPr id="5" name="TextBox 4"/>
          <p:cNvSpPr txBox="1"/>
          <p:nvPr/>
        </p:nvSpPr>
        <p:spPr>
          <a:xfrm>
            <a:off x="952500" y="1728216"/>
            <a:ext cx="11099800" cy="56425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dirty="0" smtClean="0"/>
              <a:t>Conservation </a:t>
            </a:r>
            <a:r>
              <a:rPr lang="en-US" dirty="0"/>
              <a:t>and Management: </a:t>
            </a:r>
            <a:r>
              <a:rPr lang="en-US" b="0" dirty="0"/>
              <a:t>It is difficult to conserve a species if you do not understand how they utilize space. Will parks be successful? Will fences inhibit the ability of an animal to gather resources and survive</a:t>
            </a:r>
            <a:r>
              <a:rPr lang="en-US" b="0" dirty="0" smtClean="0"/>
              <a:t>?</a:t>
            </a:r>
          </a:p>
          <a:p>
            <a:pPr marL="342900" indent="-342900" algn="l">
              <a:buFont typeface="Arial"/>
              <a:buChar char="•"/>
            </a:pPr>
            <a:endParaRPr lang="en-US" dirty="0"/>
          </a:p>
          <a:p>
            <a:pPr marL="342900" indent="-342900" algn="l">
              <a:buFont typeface="Arial"/>
              <a:buChar char="•"/>
            </a:pPr>
            <a:r>
              <a:rPr lang="en-US" dirty="0" smtClean="0"/>
              <a:t>Disease Transmission: </a:t>
            </a:r>
            <a:r>
              <a:rPr lang="en-US" b="0" dirty="0" smtClean="0"/>
              <a:t>Do individuals utilize the same spaces at the same or different times? Pathogens transmitted via direct or indirect means will have different aspects that are important for predicting spread</a:t>
            </a:r>
          </a:p>
          <a:p>
            <a:pPr marL="342900" indent="-342900" algn="l">
              <a:buFont typeface="Arial"/>
              <a:buChar char="•"/>
            </a:pPr>
            <a:endParaRPr lang="en-US" dirty="0" smtClean="0"/>
          </a:p>
          <a:p>
            <a:pPr marL="342900" indent="-342900" algn="l">
              <a:buFont typeface="Arial"/>
              <a:buChar char="•"/>
            </a:pPr>
            <a:r>
              <a:rPr lang="en-US" dirty="0" smtClean="0"/>
              <a:t>Human-Wildlife Conflict: </a:t>
            </a:r>
            <a:r>
              <a:rPr lang="en-US" b="0" dirty="0" smtClean="0"/>
              <a:t>When and where are humans and wildlife likely to come into contact? Are human settlements within the home ranges of animals?</a:t>
            </a:r>
          </a:p>
          <a:p>
            <a:pPr marL="342900" indent="-342900" algn="l">
              <a:buFont typeface="Arial"/>
              <a:buChar char="•"/>
            </a:pPr>
            <a:endParaRPr lang="en-US" dirty="0"/>
          </a:p>
          <a:p>
            <a:pPr marL="342900" indent="-342900" algn="l">
              <a:buFont typeface="Arial"/>
              <a:buChar char="•"/>
            </a:pPr>
            <a:r>
              <a:rPr lang="en-US" dirty="0" smtClean="0"/>
              <a:t>Tourism, Hunting &amp; Recreation: </a:t>
            </a:r>
            <a:r>
              <a:rPr lang="en-US" b="0" dirty="0" smtClean="0"/>
              <a:t>Many human industries are built upon knowledge of where animals move and where one can (or cannot) find them. When these expectations begin shifting, conflict may ensue</a:t>
            </a:r>
          </a:p>
        </p:txBody>
      </p:sp>
    </p:spTree>
    <p:extLst>
      <p:ext uri="{BB962C8B-B14F-4D97-AF65-F5344CB8AC3E}">
        <p14:creationId xmlns:p14="http://schemas.microsoft.com/office/powerpoint/2010/main" val="1611769221"/>
      </p:ext>
    </p:extLst>
  </p:cSld>
  <p:clrMapOvr>
    <a:masterClrMapping/>
  </p:clrMapOvr>
  <p:transition xmlns:p14="http://schemas.microsoft.com/office/powerpoint/2010/mai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Why do we care?</a:t>
            </a:r>
            <a:endParaRPr lang="en-US" sz="4400" dirty="0"/>
          </a:p>
        </p:txBody>
      </p:sp>
      <p:sp>
        <p:nvSpPr>
          <p:cNvPr id="5" name="TextBox 4"/>
          <p:cNvSpPr txBox="1"/>
          <p:nvPr/>
        </p:nvSpPr>
        <p:spPr>
          <a:xfrm>
            <a:off x="952500" y="1728216"/>
            <a:ext cx="11099800" cy="67505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dirty="0" smtClean="0"/>
              <a:t>Conservation </a:t>
            </a:r>
            <a:r>
              <a:rPr lang="en-US" dirty="0"/>
              <a:t>and Management: </a:t>
            </a:r>
            <a:r>
              <a:rPr lang="en-US" b="0" dirty="0"/>
              <a:t>It is difficult to conserve a species if you do not understand how they utilize space. Will parks be successful? Will fences inhibit the ability of an animal to gather resources and survive</a:t>
            </a:r>
            <a:r>
              <a:rPr lang="en-US" b="0" dirty="0" smtClean="0"/>
              <a:t>?</a:t>
            </a:r>
          </a:p>
          <a:p>
            <a:pPr marL="342900" indent="-342900" algn="l">
              <a:buFont typeface="Arial"/>
              <a:buChar char="•"/>
            </a:pPr>
            <a:endParaRPr lang="en-US" dirty="0"/>
          </a:p>
          <a:p>
            <a:pPr marL="342900" indent="-342900" algn="l">
              <a:buFont typeface="Arial"/>
              <a:buChar char="•"/>
            </a:pPr>
            <a:r>
              <a:rPr lang="en-US" dirty="0" smtClean="0"/>
              <a:t>Disease Transmission: </a:t>
            </a:r>
            <a:r>
              <a:rPr lang="en-US" b="0" dirty="0" smtClean="0"/>
              <a:t>Do individuals utilize the same spaces at the same or different times? Pathogens transmitted via direct or indirect means will have different aspects that are important for predicting spread</a:t>
            </a:r>
          </a:p>
          <a:p>
            <a:pPr marL="342900" indent="-342900" algn="l">
              <a:buFont typeface="Arial"/>
              <a:buChar char="•"/>
            </a:pPr>
            <a:endParaRPr lang="en-US" dirty="0" smtClean="0"/>
          </a:p>
          <a:p>
            <a:pPr marL="342900" indent="-342900" algn="l">
              <a:buFont typeface="Arial"/>
              <a:buChar char="•"/>
            </a:pPr>
            <a:r>
              <a:rPr lang="en-US" dirty="0" smtClean="0"/>
              <a:t>Human-Wildlife Conflict: </a:t>
            </a:r>
            <a:r>
              <a:rPr lang="en-US" b="0" dirty="0" smtClean="0"/>
              <a:t>When and where are humans and wildlife likely to come into contact? Are human settlements within the home ranges of animals?</a:t>
            </a:r>
          </a:p>
          <a:p>
            <a:pPr marL="342900" indent="-342900" algn="l">
              <a:buFont typeface="Arial"/>
              <a:buChar char="•"/>
            </a:pPr>
            <a:endParaRPr lang="en-US" dirty="0"/>
          </a:p>
          <a:p>
            <a:pPr marL="342900" indent="-342900" algn="l">
              <a:buFont typeface="Arial"/>
              <a:buChar char="•"/>
            </a:pPr>
            <a:r>
              <a:rPr lang="en-US" dirty="0" smtClean="0"/>
              <a:t>Tourism, Hunting &amp; Recreation: </a:t>
            </a:r>
            <a:r>
              <a:rPr lang="en-US" b="0" dirty="0" smtClean="0"/>
              <a:t>Many human industries are built upon knowledge of where animals move and where one can (or cannot) find them. When these expectations begin shifting, conflict may ensue</a:t>
            </a:r>
          </a:p>
          <a:p>
            <a:pPr marL="342900" indent="-342900" algn="l">
              <a:buFont typeface="Arial"/>
              <a:buChar char="•"/>
            </a:pPr>
            <a:endParaRPr lang="en-US" b="0" dirty="0"/>
          </a:p>
          <a:p>
            <a:pPr marL="342900" indent="-342900" algn="l">
              <a:buFont typeface="Arial"/>
              <a:buChar char="•"/>
            </a:pPr>
            <a:r>
              <a:rPr lang="en-US" dirty="0" smtClean="0"/>
              <a:t>Any others you can think of?</a:t>
            </a:r>
            <a:endParaRPr lang="en-US" dirty="0"/>
          </a:p>
          <a:p>
            <a:pPr marL="342900" indent="-342900" algn="l">
              <a:buFont typeface="Arial"/>
              <a:buChar char="•"/>
            </a:pPr>
            <a:endParaRPr lang="en-US" dirty="0"/>
          </a:p>
        </p:txBody>
      </p:sp>
    </p:spTree>
    <p:extLst>
      <p:ext uri="{BB962C8B-B14F-4D97-AF65-F5344CB8AC3E}">
        <p14:creationId xmlns:p14="http://schemas.microsoft.com/office/powerpoint/2010/main" val="1611769221"/>
      </p:ext>
    </p:extLst>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Home Range Size Predictors</a:t>
            </a:r>
            <a:endParaRPr lang="en-US" sz="4400" dirty="0"/>
          </a:p>
        </p:txBody>
      </p:sp>
      <p:sp>
        <p:nvSpPr>
          <p:cNvPr id="4" name="TextBox 3"/>
          <p:cNvSpPr txBox="1"/>
          <p:nvPr/>
        </p:nvSpPr>
        <p:spPr>
          <a:xfrm>
            <a:off x="952500" y="1728216"/>
            <a:ext cx="11099800"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lvl="1" indent="-342900" algn="l">
              <a:buFont typeface="Arial"/>
              <a:buChar char="•"/>
            </a:pPr>
            <a:r>
              <a:rPr kumimoji="0" lang="en-US" b="1" i="0" u="none" strike="noStrike" cap="none" spc="0" normalizeH="0" baseline="0" dirty="0" smtClean="0">
                <a:ln>
                  <a:noFill/>
                </a:ln>
                <a:solidFill>
                  <a:srgbClr val="000000"/>
                </a:solidFill>
                <a:effectLst/>
                <a:uFillTx/>
                <a:latin typeface="Helvetica Neue"/>
                <a:ea typeface="Helvetica Neue"/>
                <a:cs typeface="Helvetica Neue"/>
                <a:sym typeface="Helvetica Neue"/>
              </a:rPr>
              <a:t>According</a:t>
            </a:r>
            <a:r>
              <a:rPr kumimoji="0" lang="en-US" b="1" i="0" u="none" strike="noStrike" cap="none" spc="0" normalizeH="0" dirty="0" smtClean="0">
                <a:ln>
                  <a:noFill/>
                </a:ln>
                <a:solidFill>
                  <a:srgbClr val="000000"/>
                </a:solidFill>
                <a:effectLst/>
                <a:uFillTx/>
                <a:latin typeface="Helvetica Neue"/>
                <a:ea typeface="Helvetica Neue"/>
                <a:cs typeface="Helvetica Neue"/>
                <a:sym typeface="Helvetica Neue"/>
              </a:rPr>
              <a:t> to a recent meta-analysis based on available GPS dat</a:t>
            </a:r>
            <a:r>
              <a:rPr lang="en-US" dirty="0" smtClean="0"/>
              <a:t>a </a:t>
            </a:r>
            <a:r>
              <a:rPr lang="en-US" dirty="0"/>
              <a:t>(Tucker et al. 2014</a:t>
            </a:r>
            <a:r>
              <a:rPr lang="en-US" dirty="0" smtClean="0"/>
              <a:t>)</a:t>
            </a:r>
            <a:r>
              <a:rPr kumimoji="0" lang="en-US" b="1" i="0" u="none" strike="noStrike" cap="none" spc="0" normalizeH="0" dirty="0" smtClean="0">
                <a:ln>
                  <a:noFill/>
                </a:ln>
                <a:solidFill>
                  <a:srgbClr val="000000"/>
                </a:solidFill>
                <a:effectLst/>
                <a:uFillTx/>
                <a:latin typeface="Helvetica Neue"/>
                <a:ea typeface="Helvetica Neue"/>
                <a:cs typeface="Helvetica Neue"/>
                <a:sym typeface="Helvetica Neue"/>
              </a:rPr>
              <a:t>, body size explains the majority of the differences in home range size (53-85% of the variance). Diet explained about 15% of the variance, but the environment seems to play a relatively small role in differences in home range size (1.7% of variance).</a:t>
            </a:r>
            <a:endParaRPr kumimoji="0" lang="en-US"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pic>
        <p:nvPicPr>
          <p:cNvPr id="5" name="Picture 4"/>
          <p:cNvPicPr>
            <a:picLocks noChangeAspect="1"/>
          </p:cNvPicPr>
          <p:nvPr/>
        </p:nvPicPr>
        <p:blipFill>
          <a:blip r:embed="rId2"/>
          <a:stretch>
            <a:fillRect/>
          </a:stretch>
        </p:blipFill>
        <p:spPr>
          <a:xfrm>
            <a:off x="245113" y="4344836"/>
            <a:ext cx="12490843" cy="4712454"/>
          </a:xfrm>
          <a:prstGeom prst="rect">
            <a:avLst/>
          </a:prstGeom>
        </p:spPr>
      </p:pic>
    </p:spTree>
    <p:extLst>
      <p:ext uri="{BB962C8B-B14F-4D97-AF65-F5344CB8AC3E}">
        <p14:creationId xmlns:p14="http://schemas.microsoft.com/office/powerpoint/2010/main" val="1852024443"/>
      </p:ext>
    </p:extLst>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Patterns in Home Ranges</a:t>
            </a:r>
            <a:endParaRPr lang="en-US" sz="4400" dirty="0"/>
          </a:p>
        </p:txBody>
      </p:sp>
      <p:pic>
        <p:nvPicPr>
          <p:cNvPr id="4" name="Picture 3"/>
          <p:cNvPicPr>
            <a:picLocks noChangeAspect="1"/>
          </p:cNvPicPr>
          <p:nvPr/>
        </p:nvPicPr>
        <p:blipFill>
          <a:blip r:embed="rId2"/>
          <a:stretch>
            <a:fillRect/>
          </a:stretch>
        </p:blipFill>
        <p:spPr>
          <a:xfrm>
            <a:off x="1228432" y="1215597"/>
            <a:ext cx="10202645" cy="7487425"/>
          </a:xfrm>
          <a:prstGeom prst="rect">
            <a:avLst/>
          </a:prstGeom>
        </p:spPr>
      </p:pic>
      <p:sp>
        <p:nvSpPr>
          <p:cNvPr id="5" name="TextBox 4"/>
          <p:cNvSpPr txBox="1"/>
          <p:nvPr/>
        </p:nvSpPr>
        <p:spPr>
          <a:xfrm>
            <a:off x="927332" y="8843067"/>
            <a:ext cx="1112496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smtClean="0">
                <a:ln>
                  <a:noFill/>
                </a:ln>
                <a:solidFill>
                  <a:srgbClr val="000000"/>
                </a:solidFill>
                <a:effectLst/>
                <a:uFillTx/>
                <a:sym typeface="Helvetica Neue"/>
              </a:rPr>
              <a:t>Larger body masses are associated with larger home ranges. Black dots represent</a:t>
            </a:r>
          </a:p>
          <a:p>
            <a:pPr marL="0" marR="0" indent="0" algn="l" defTabSz="584200" rtl="0" fontAlgn="auto" latinLnBrk="0" hangingPunct="0">
              <a:lnSpc>
                <a:spcPct val="100000"/>
              </a:lnSpc>
              <a:spcBef>
                <a:spcPts val="0"/>
              </a:spcBef>
              <a:spcAft>
                <a:spcPts val="0"/>
              </a:spcAft>
              <a:buClrTx/>
              <a:buSzTx/>
              <a:buFontTx/>
              <a:buNone/>
              <a:tabLst/>
            </a:pPr>
            <a:r>
              <a:rPr kumimoji="0" lang="en-US" sz="2000" b="1" i="0" u="none" strike="noStrike" cap="none" spc="0" normalizeH="0" dirty="0" smtClean="0">
                <a:ln>
                  <a:noFill/>
                </a:ln>
                <a:solidFill>
                  <a:srgbClr val="000000"/>
                </a:solidFill>
                <a:effectLst/>
                <a:uFillTx/>
                <a:sym typeface="Helvetica Neue"/>
              </a:rPr>
              <a:t>Carnivores, green dots represent herbivores. </a:t>
            </a:r>
            <a:r>
              <a:rPr lang="en-US" sz="2000" dirty="0" smtClean="0"/>
              <a:t>(</a:t>
            </a:r>
            <a:r>
              <a:rPr lang="en-US" sz="2000" dirty="0" err="1" smtClean="0"/>
              <a:t>Kelt</a:t>
            </a:r>
            <a:r>
              <a:rPr lang="en-US" sz="2000" dirty="0" smtClean="0"/>
              <a:t> &amp; Van </a:t>
            </a:r>
            <a:r>
              <a:rPr lang="en-US" sz="2000" dirty="0" err="1" smtClean="0"/>
              <a:t>Vuren</a:t>
            </a:r>
            <a:r>
              <a:rPr lang="en-US" sz="2000" dirty="0" smtClean="0"/>
              <a:t> 2001, </a:t>
            </a:r>
            <a:r>
              <a:rPr lang="en-US" sz="2000" i="1" dirty="0" smtClean="0"/>
              <a:t>American Naturalist</a:t>
            </a:r>
            <a:r>
              <a:rPr lang="en-US" sz="2000" dirty="0" smtClean="0"/>
              <a:t>)</a:t>
            </a:r>
            <a:endParaRPr kumimoji="0" lang="en-US" sz="2000" b="1" i="0"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1852024443"/>
      </p:ext>
    </p:extLst>
  </p:cSld>
  <p:clrMapOvr>
    <a:masterClrMapping/>
  </p:clrMapOvr>
  <p:transition xmlns:p14="http://schemas.microsoft.com/office/powerpoint/2010/mai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Patterns in Home Ranges</a:t>
            </a:r>
            <a:endParaRPr lang="en-US" sz="4400" dirty="0"/>
          </a:p>
        </p:txBody>
      </p:sp>
      <p:pic>
        <p:nvPicPr>
          <p:cNvPr id="4" name="Picture 3"/>
          <p:cNvPicPr>
            <a:picLocks noChangeAspect="1"/>
          </p:cNvPicPr>
          <p:nvPr/>
        </p:nvPicPr>
        <p:blipFill rotWithShape="1">
          <a:blip r:embed="rId2"/>
          <a:srcRect l="54345"/>
          <a:stretch/>
        </p:blipFill>
        <p:spPr>
          <a:xfrm>
            <a:off x="2139150" y="1549813"/>
            <a:ext cx="8645726" cy="6509590"/>
          </a:xfrm>
          <a:prstGeom prst="rect">
            <a:avLst/>
          </a:prstGeom>
        </p:spPr>
      </p:pic>
      <p:sp>
        <p:nvSpPr>
          <p:cNvPr id="5" name="TextBox 4"/>
          <p:cNvSpPr txBox="1"/>
          <p:nvPr/>
        </p:nvSpPr>
        <p:spPr>
          <a:xfrm>
            <a:off x="927332" y="8533212"/>
            <a:ext cx="1112496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smtClean="0">
                <a:ln>
                  <a:noFill/>
                </a:ln>
                <a:solidFill>
                  <a:srgbClr val="000000"/>
                </a:solidFill>
                <a:effectLst/>
                <a:uFillTx/>
                <a:sym typeface="Helvetica Neue"/>
              </a:rPr>
              <a:t>Marine species (blue dots) tend to have larger home ranges than terrestrial species (green dots), but mostly</a:t>
            </a:r>
            <a:r>
              <a:rPr kumimoji="0" lang="en-US" sz="2000" b="1" i="0" u="none" strike="noStrike" cap="none" spc="0" normalizeH="0" dirty="0" smtClean="0">
                <a:ln>
                  <a:noFill/>
                </a:ln>
                <a:solidFill>
                  <a:srgbClr val="000000"/>
                </a:solidFill>
                <a:effectLst/>
                <a:uFillTx/>
                <a:sym typeface="Helvetica Neue"/>
              </a:rPr>
              <a:t> because they have larger bodies</a:t>
            </a:r>
            <a:r>
              <a:rPr kumimoji="0" lang="en-US" sz="2000" b="1" i="0" u="none" strike="noStrike" cap="none" spc="0" normalizeH="0" baseline="0" dirty="0" smtClean="0">
                <a:ln>
                  <a:noFill/>
                </a:ln>
                <a:solidFill>
                  <a:srgbClr val="000000"/>
                </a:solidFill>
                <a:effectLst/>
                <a:uFillTx/>
                <a:sym typeface="Helvetica Neue"/>
              </a:rPr>
              <a:t>.</a:t>
            </a:r>
            <a:r>
              <a:rPr kumimoji="0" lang="en-US" sz="2000" b="1" i="0" u="none" strike="noStrike" cap="none" spc="0" normalizeH="0" dirty="0" smtClean="0">
                <a:ln>
                  <a:noFill/>
                </a:ln>
                <a:solidFill>
                  <a:srgbClr val="000000"/>
                </a:solidFill>
                <a:effectLst/>
                <a:uFillTx/>
                <a:sym typeface="Helvetica Neue"/>
              </a:rPr>
              <a:t> </a:t>
            </a:r>
            <a:r>
              <a:rPr lang="en-US" sz="2000" dirty="0" smtClean="0"/>
              <a:t>(Tucker et al. 2014, </a:t>
            </a:r>
            <a:r>
              <a:rPr lang="en-US" sz="2000" i="1" dirty="0" smtClean="0"/>
              <a:t>Global Ecology and Biogeography</a:t>
            </a:r>
            <a:r>
              <a:rPr lang="en-US" sz="2000" dirty="0" smtClean="0"/>
              <a:t>)</a:t>
            </a:r>
            <a:endParaRPr kumimoji="0" lang="en-US" sz="2000" b="1" i="0"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1852024443"/>
      </p:ext>
    </p:extLst>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Home Range Primer</a:t>
            </a:r>
            <a:endParaRPr lang="en-US" sz="4400" dirty="0"/>
          </a:p>
        </p:txBody>
      </p:sp>
      <p:pic>
        <p:nvPicPr>
          <p:cNvPr id="3" name="Picture 2"/>
          <p:cNvPicPr>
            <a:picLocks noChangeAspect="1"/>
          </p:cNvPicPr>
          <p:nvPr/>
        </p:nvPicPr>
        <p:blipFill>
          <a:blip r:embed="rId2"/>
          <a:stretch>
            <a:fillRect/>
          </a:stretch>
        </p:blipFill>
        <p:spPr>
          <a:xfrm>
            <a:off x="1942726" y="1828813"/>
            <a:ext cx="9100456" cy="7424056"/>
          </a:xfrm>
          <a:prstGeom prst="rect">
            <a:avLst/>
          </a:prstGeom>
        </p:spPr>
      </p:pic>
    </p:spTree>
    <p:extLst>
      <p:ext uri="{BB962C8B-B14F-4D97-AF65-F5344CB8AC3E}">
        <p14:creationId xmlns:p14="http://schemas.microsoft.com/office/powerpoint/2010/main" val="2046572000"/>
      </p:ext>
    </p:extLst>
  </p:cSld>
  <p:clrMapOvr>
    <a:masterClrMapping/>
  </p:clrMapOvr>
  <p:transition xmlns:p14="http://schemas.microsoft.com/office/powerpoint/2010/mai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Delimiting Home Ranges</a:t>
            </a:r>
            <a:endParaRPr lang="en-US" sz="4400" dirty="0"/>
          </a:p>
        </p:txBody>
      </p:sp>
      <p:pic>
        <p:nvPicPr>
          <p:cNvPr id="3" name="Picture 2"/>
          <p:cNvPicPr>
            <a:picLocks noChangeAspect="1"/>
          </p:cNvPicPr>
          <p:nvPr/>
        </p:nvPicPr>
        <p:blipFill rotWithShape="1">
          <a:blip r:embed="rId2"/>
          <a:srcRect l="14580" t="17572" r="8559" b="21719"/>
          <a:stretch/>
        </p:blipFill>
        <p:spPr>
          <a:xfrm>
            <a:off x="445657" y="1616655"/>
            <a:ext cx="12227544" cy="6114923"/>
          </a:xfrm>
          <a:prstGeom prst="rect">
            <a:avLst/>
          </a:prstGeom>
        </p:spPr>
      </p:pic>
      <p:sp>
        <p:nvSpPr>
          <p:cNvPr id="6" name="TextBox 5"/>
          <p:cNvSpPr txBox="1"/>
          <p:nvPr/>
        </p:nvSpPr>
        <p:spPr>
          <a:xfrm>
            <a:off x="927332" y="8265346"/>
            <a:ext cx="1112496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sz="2000" dirty="0" smtClean="0"/>
              <a:t>Here, I have mapped some of my GPS locations over the past six months. I spent some time in California, Arizona, Florida, New Hampshire, and New York, not to mention Tanzania and now Hong Kong!</a:t>
            </a:r>
            <a:endParaRPr kumimoji="0" lang="en-US" sz="2000" b="1" i="0" u="none" strike="noStrike" cap="none" spc="0" normalizeH="0" baseline="0" dirty="0">
              <a:ln>
                <a:noFill/>
              </a:ln>
              <a:solidFill>
                <a:srgbClr val="000000"/>
              </a:solidFill>
              <a:effectLst/>
              <a:uFillTx/>
              <a:sym typeface="Helvetica Neue"/>
            </a:endParaRPr>
          </a:p>
        </p:txBody>
      </p:sp>
    </p:spTree>
    <p:extLst>
      <p:ext uri="{BB962C8B-B14F-4D97-AF65-F5344CB8AC3E}">
        <p14:creationId xmlns:p14="http://schemas.microsoft.com/office/powerpoint/2010/main" val="2623389408"/>
      </p:ext>
    </p:extLst>
  </p:cSld>
  <p:clrMapOvr>
    <a:masterClrMapping/>
  </p:clrMapOvr>
  <p:transition xmlns:p14="http://schemas.microsoft.com/office/powerpoint/2010/mai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Delimiting Home Ranges</a:t>
            </a:r>
            <a:endParaRPr lang="en-US" sz="4400" dirty="0"/>
          </a:p>
        </p:txBody>
      </p:sp>
      <p:sp>
        <p:nvSpPr>
          <p:cNvPr id="6" name="TextBox 5"/>
          <p:cNvSpPr txBox="1"/>
          <p:nvPr/>
        </p:nvSpPr>
        <p:spPr>
          <a:xfrm>
            <a:off x="927332" y="8265346"/>
            <a:ext cx="11124968"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smtClean="0">
                <a:ln>
                  <a:noFill/>
                </a:ln>
                <a:solidFill>
                  <a:srgbClr val="000000"/>
                </a:solidFill>
                <a:effectLst/>
                <a:uFillTx/>
                <a:sym typeface="Helvetica Neue"/>
              </a:rPr>
              <a:t>Let’s take a look at the most</a:t>
            </a:r>
            <a:r>
              <a:rPr kumimoji="0" lang="en-US" sz="2000" b="1" i="0" u="none" strike="noStrike" cap="none" spc="0" normalizeH="0" dirty="0" smtClean="0">
                <a:ln>
                  <a:noFill/>
                </a:ln>
                <a:solidFill>
                  <a:srgbClr val="000000"/>
                </a:solidFill>
                <a:effectLst/>
                <a:uFillTx/>
                <a:sym typeface="Helvetica Neue"/>
              </a:rPr>
              <a:t> basic method of delimiting a home range: the minimum convex polygon (MCP) method. This draws a polygon around the outermost points and calls everything within that polygon the home range</a:t>
            </a:r>
            <a:endParaRPr kumimoji="0" lang="en-US" sz="2000" b="1" i="0" u="none" strike="noStrike" cap="none" spc="0" normalizeH="0" baseline="0" dirty="0">
              <a:ln>
                <a:noFill/>
              </a:ln>
              <a:solidFill>
                <a:srgbClr val="000000"/>
              </a:solidFill>
              <a:effectLst/>
              <a:uFillTx/>
              <a:sym typeface="Helvetica Neue"/>
            </a:endParaRPr>
          </a:p>
        </p:txBody>
      </p:sp>
      <p:pic>
        <p:nvPicPr>
          <p:cNvPr id="4" name="Picture 3"/>
          <p:cNvPicPr>
            <a:picLocks noChangeAspect="1"/>
          </p:cNvPicPr>
          <p:nvPr/>
        </p:nvPicPr>
        <p:blipFill rotWithShape="1">
          <a:blip r:embed="rId2"/>
          <a:srcRect l="14508" t="16014" r="8699" b="20402"/>
          <a:stretch/>
        </p:blipFill>
        <p:spPr>
          <a:xfrm>
            <a:off x="423373" y="1461512"/>
            <a:ext cx="12234672" cy="6413834"/>
          </a:xfrm>
          <a:prstGeom prst="rect">
            <a:avLst/>
          </a:prstGeom>
        </p:spPr>
      </p:pic>
    </p:spTree>
    <p:extLst>
      <p:ext uri="{BB962C8B-B14F-4D97-AF65-F5344CB8AC3E}">
        <p14:creationId xmlns:p14="http://schemas.microsoft.com/office/powerpoint/2010/main" val="2746671159"/>
      </p:ext>
    </p:extLst>
  </p:cSld>
  <p:clrMapOvr>
    <a:masterClrMapping/>
  </p:clrMapOvr>
  <p:transition xmlns:p14="http://schemas.microsoft.com/office/powerpoint/2010/mai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Delimiting Home Ranges</a:t>
            </a:r>
            <a:endParaRPr lang="en-US" sz="4400" dirty="0"/>
          </a:p>
        </p:txBody>
      </p:sp>
      <p:sp>
        <p:nvSpPr>
          <p:cNvPr id="6" name="TextBox 5"/>
          <p:cNvSpPr txBox="1"/>
          <p:nvPr/>
        </p:nvSpPr>
        <p:spPr>
          <a:xfrm>
            <a:off x="927332" y="8111458"/>
            <a:ext cx="11124968"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smtClean="0">
                <a:ln>
                  <a:noFill/>
                </a:ln>
                <a:solidFill>
                  <a:srgbClr val="000000"/>
                </a:solidFill>
                <a:effectLst/>
                <a:uFillTx/>
                <a:sym typeface="Helvetica Neue"/>
              </a:rPr>
              <a:t>Let’s</a:t>
            </a:r>
            <a:r>
              <a:rPr kumimoji="0" lang="en-US" sz="2000" b="1" i="0" u="none" strike="noStrike" cap="none" spc="0" normalizeH="0" dirty="0" smtClean="0">
                <a:ln>
                  <a:noFill/>
                </a:ln>
                <a:solidFill>
                  <a:srgbClr val="000000"/>
                </a:solidFill>
                <a:effectLst/>
                <a:uFillTx/>
                <a:sym typeface="Helvetica Neue"/>
              </a:rPr>
              <a:t> zoom in a bit, and you’ll see that we have included a ton of space in which I have never set foot: Much of the southeastern US, northern and central Africa, the Arabian Peninsula, India, several Southeast Asian countries. If we used the 100% MCP, we might expect that I have frequented all of those countries and the oceans separating them!</a:t>
            </a:r>
            <a:endParaRPr kumimoji="0" lang="en-US" sz="2000" b="1" i="0" u="none" strike="noStrike" cap="none" spc="0" normalizeH="0" baseline="0" dirty="0">
              <a:ln>
                <a:noFill/>
              </a:ln>
              <a:solidFill>
                <a:srgbClr val="000000"/>
              </a:solidFill>
              <a:effectLst/>
              <a:uFillTx/>
              <a:sym typeface="Helvetica Neue"/>
            </a:endParaRPr>
          </a:p>
        </p:txBody>
      </p:sp>
      <p:pic>
        <p:nvPicPr>
          <p:cNvPr id="4" name="Picture 3"/>
          <p:cNvPicPr>
            <a:picLocks noChangeAspect="1"/>
          </p:cNvPicPr>
          <p:nvPr/>
        </p:nvPicPr>
        <p:blipFill rotWithShape="1">
          <a:blip r:embed="rId2"/>
          <a:srcRect l="10532" t="17192" r="5717" b="23150"/>
          <a:stretch/>
        </p:blipFill>
        <p:spPr>
          <a:xfrm>
            <a:off x="659939" y="2005303"/>
            <a:ext cx="11807399" cy="5325213"/>
          </a:xfrm>
          <a:prstGeom prst="rect">
            <a:avLst/>
          </a:prstGeom>
        </p:spPr>
      </p:pic>
    </p:spTree>
    <p:extLst>
      <p:ext uri="{BB962C8B-B14F-4D97-AF65-F5344CB8AC3E}">
        <p14:creationId xmlns:p14="http://schemas.microsoft.com/office/powerpoint/2010/main" val="2746671159"/>
      </p:ext>
    </p:extLst>
  </p:cSld>
  <p:clrMapOvr>
    <a:masterClrMapping/>
  </p:clrMapOvr>
  <p:transition xmlns:p14="http://schemas.microsoft.com/office/powerpoint/2010/mai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Delimiting Home Ranges</a:t>
            </a:r>
            <a:endParaRPr lang="en-US" sz="4400" dirty="0"/>
          </a:p>
        </p:txBody>
      </p:sp>
      <p:sp>
        <p:nvSpPr>
          <p:cNvPr id="6" name="TextBox 5"/>
          <p:cNvSpPr txBox="1"/>
          <p:nvPr/>
        </p:nvSpPr>
        <p:spPr>
          <a:xfrm>
            <a:off x="927332" y="8111458"/>
            <a:ext cx="11124968"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sz="2000" dirty="0" smtClean="0"/>
              <a:t>Now if we zoom in on my core area, we can see that my trips to Tanzania and Hong Kong are eliminated (they are treated as sallies), but so is Berkeley, because I spent a bit less time there this semester than usual. Still we have quite a lot of space in there that I’ve never occupied: Louisiana, Mississippi, Alabama, Kentucky, etc.</a:t>
            </a:r>
            <a:endParaRPr kumimoji="0" lang="en-US" sz="2000" b="1" i="0" u="none" strike="noStrike" cap="none" spc="0" normalizeH="0" baseline="0" dirty="0">
              <a:ln>
                <a:noFill/>
              </a:ln>
              <a:solidFill>
                <a:srgbClr val="000000"/>
              </a:solidFill>
              <a:effectLst/>
              <a:uFillTx/>
              <a:sym typeface="Helvetica Neue"/>
            </a:endParaRPr>
          </a:p>
        </p:txBody>
      </p:sp>
      <p:pic>
        <p:nvPicPr>
          <p:cNvPr id="5" name="Picture 4"/>
          <p:cNvPicPr>
            <a:picLocks noChangeAspect="1"/>
          </p:cNvPicPr>
          <p:nvPr/>
        </p:nvPicPr>
        <p:blipFill rotWithShape="1">
          <a:blip r:embed="rId2"/>
          <a:srcRect l="11029" t="17192" r="6214" b="21972"/>
          <a:stretch/>
        </p:blipFill>
        <p:spPr>
          <a:xfrm>
            <a:off x="1114139" y="1804776"/>
            <a:ext cx="11632916" cy="5414336"/>
          </a:xfrm>
          <a:prstGeom prst="rect">
            <a:avLst/>
          </a:prstGeom>
        </p:spPr>
      </p:pic>
    </p:spTree>
    <p:extLst>
      <p:ext uri="{BB962C8B-B14F-4D97-AF65-F5344CB8AC3E}">
        <p14:creationId xmlns:p14="http://schemas.microsoft.com/office/powerpoint/2010/main" val="2746671159"/>
      </p:ext>
    </p:extLst>
  </p:cSld>
  <p:clrMapOvr>
    <a:masterClrMapping/>
  </p:clrMapOvr>
  <p:transition xmlns:p14="http://schemas.microsoft.com/office/powerpoint/2010/mai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Delimiting Home Ranges</a:t>
            </a:r>
            <a:endParaRPr lang="en-US" sz="4400" dirty="0"/>
          </a:p>
        </p:txBody>
      </p:sp>
      <p:sp>
        <p:nvSpPr>
          <p:cNvPr id="6" name="TextBox 5"/>
          <p:cNvSpPr txBox="1"/>
          <p:nvPr/>
        </p:nvSpPr>
        <p:spPr>
          <a:xfrm>
            <a:off x="927332" y="8111458"/>
            <a:ext cx="11124968"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sz="2000" dirty="0" smtClean="0"/>
              <a:t>Perhaps if we zoomed into just one of these clusters of points, we could delineate a more reasonable home range using the MCP method. Here is the 95% MCP of the Arizona-based points. The MCP is really quite reflective of the space-use during the period of time during which this cluster of points was taken</a:t>
            </a:r>
            <a:endParaRPr kumimoji="0" lang="en-US" sz="2000" b="1" i="0" u="none" strike="noStrike" cap="none" spc="0" normalizeH="0" baseline="0" dirty="0">
              <a:ln>
                <a:noFill/>
              </a:ln>
              <a:solidFill>
                <a:srgbClr val="000000"/>
              </a:solidFill>
              <a:effectLst/>
              <a:uFillTx/>
              <a:sym typeface="Helvetica Neue"/>
            </a:endParaRPr>
          </a:p>
        </p:txBody>
      </p:sp>
      <p:pic>
        <p:nvPicPr>
          <p:cNvPr id="3" name="Picture 2"/>
          <p:cNvPicPr>
            <a:picLocks noChangeAspect="1"/>
          </p:cNvPicPr>
          <p:nvPr/>
        </p:nvPicPr>
        <p:blipFill rotWithShape="1">
          <a:blip r:embed="rId2"/>
          <a:srcRect l="34887" t="6987" r="29574" b="12553"/>
          <a:stretch/>
        </p:blipFill>
        <p:spPr>
          <a:xfrm>
            <a:off x="4033189" y="1482969"/>
            <a:ext cx="4657106" cy="6675791"/>
          </a:xfrm>
          <a:prstGeom prst="rect">
            <a:avLst/>
          </a:prstGeom>
        </p:spPr>
      </p:pic>
    </p:spTree>
    <p:extLst>
      <p:ext uri="{BB962C8B-B14F-4D97-AF65-F5344CB8AC3E}">
        <p14:creationId xmlns:p14="http://schemas.microsoft.com/office/powerpoint/2010/main" val="379697536"/>
      </p:ext>
    </p:extLst>
  </p:cSld>
  <p:clrMapOvr>
    <a:masterClrMapping/>
  </p:clrMapOvr>
  <p:transition xmlns:p14="http://schemas.microsoft.com/office/powerpoint/2010/mai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28923" t="14052" r="22616" b="20009"/>
          <a:stretch/>
        </p:blipFill>
        <p:spPr>
          <a:xfrm>
            <a:off x="5682114" y="3309616"/>
            <a:ext cx="6882690" cy="5929279"/>
          </a:xfrm>
          <a:prstGeom prst="rect">
            <a:avLst/>
          </a:prstGeom>
        </p:spPr>
      </p:pic>
      <p:sp>
        <p:nvSpPr>
          <p:cNvPr id="2" name="Title 1"/>
          <p:cNvSpPr>
            <a:spLocks noGrp="1"/>
          </p:cNvSpPr>
          <p:nvPr>
            <p:ph type="title"/>
          </p:nvPr>
        </p:nvSpPr>
        <p:spPr>
          <a:xfrm>
            <a:off x="952500" y="254000"/>
            <a:ext cx="11099800" cy="1295813"/>
          </a:xfrm>
        </p:spPr>
        <p:txBody>
          <a:bodyPr>
            <a:normAutofit/>
          </a:bodyPr>
          <a:lstStyle/>
          <a:p>
            <a:r>
              <a:rPr lang="en-US" sz="4400" dirty="0" smtClean="0"/>
              <a:t>Delimiting Home Ranges</a:t>
            </a:r>
            <a:endParaRPr lang="en-US" sz="4400" dirty="0"/>
          </a:p>
        </p:txBody>
      </p:sp>
      <p:sp>
        <p:nvSpPr>
          <p:cNvPr id="7" name="TextBox 6"/>
          <p:cNvSpPr txBox="1"/>
          <p:nvPr/>
        </p:nvSpPr>
        <p:spPr>
          <a:xfrm>
            <a:off x="952500" y="1728216"/>
            <a:ext cx="11099800"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Clearly the MCP method is not an especially effective home range delimiter, particularly when an animal is relatively wide ranging (like me). For animal that stay within a relatively small home range throughout a season or year, treading over the same area quite regularly rather than migrating long distances, it may be somewhat more accurate.</a:t>
            </a:r>
          </a:p>
        </p:txBody>
      </p:sp>
      <p:pic>
        <p:nvPicPr>
          <p:cNvPr id="3" name="Picture 2"/>
          <p:cNvPicPr>
            <a:picLocks noChangeAspect="1"/>
          </p:cNvPicPr>
          <p:nvPr/>
        </p:nvPicPr>
        <p:blipFill rotWithShape="1">
          <a:blip r:embed="rId3"/>
          <a:srcRect l="24201" t="12481" r="20628" b="11768"/>
          <a:stretch/>
        </p:blipFill>
        <p:spPr>
          <a:xfrm>
            <a:off x="1983170" y="4891029"/>
            <a:ext cx="2960031" cy="2573176"/>
          </a:xfrm>
          <a:prstGeom prst="rect">
            <a:avLst/>
          </a:prstGeom>
        </p:spPr>
      </p:pic>
      <p:sp>
        <p:nvSpPr>
          <p:cNvPr id="4" name="TextBox 3"/>
          <p:cNvSpPr txBox="1"/>
          <p:nvPr/>
        </p:nvSpPr>
        <p:spPr>
          <a:xfrm>
            <a:off x="2765179" y="8462842"/>
            <a:ext cx="155055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Territorial</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0" name="TextBox 9"/>
          <p:cNvSpPr txBox="1"/>
          <p:nvPr/>
        </p:nvSpPr>
        <p:spPr>
          <a:xfrm>
            <a:off x="8277701" y="8462842"/>
            <a:ext cx="152605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Migratory</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570989962"/>
      </p:ext>
    </p:extLst>
  </p:cSld>
  <p:clrMapOvr>
    <a:masterClrMapping/>
  </p:clrMapOvr>
  <p:transition xmlns:p14="http://schemas.microsoft.com/office/powerpoint/2010/mai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Delimiting Home Ranges</a:t>
            </a:r>
            <a:endParaRPr lang="en-US" sz="4400" dirty="0"/>
          </a:p>
        </p:txBody>
      </p:sp>
      <p:sp>
        <p:nvSpPr>
          <p:cNvPr id="7" name="TextBox 6"/>
          <p:cNvSpPr txBox="1"/>
          <p:nvPr/>
        </p:nvSpPr>
        <p:spPr>
          <a:xfrm>
            <a:off x="952500" y="1543550"/>
            <a:ext cx="1109980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In 1989, Bruce </a:t>
            </a:r>
            <a:r>
              <a:rPr lang="en-US" b="0" dirty="0" err="1" smtClean="0"/>
              <a:t>Worton</a:t>
            </a:r>
            <a:r>
              <a:rPr lang="en-US" b="0" dirty="0" smtClean="0"/>
              <a:t> introduced the concept of using kernel density estimator to define the utilization distribution, which goes beyond simply delimiting the borders of the home range to describing the probability of use throughout these areas</a:t>
            </a:r>
          </a:p>
        </p:txBody>
      </p:sp>
      <p:pic>
        <p:nvPicPr>
          <p:cNvPr id="8" name="Picture 7"/>
          <p:cNvPicPr>
            <a:picLocks noChangeAspect="1"/>
          </p:cNvPicPr>
          <p:nvPr/>
        </p:nvPicPr>
        <p:blipFill>
          <a:blip r:embed="rId2"/>
          <a:stretch>
            <a:fillRect/>
          </a:stretch>
        </p:blipFill>
        <p:spPr>
          <a:xfrm>
            <a:off x="3583714" y="3856165"/>
            <a:ext cx="5663651" cy="5569257"/>
          </a:xfrm>
          <a:prstGeom prst="rect">
            <a:avLst/>
          </a:prstGeom>
        </p:spPr>
      </p:pic>
    </p:spTree>
    <p:extLst>
      <p:ext uri="{BB962C8B-B14F-4D97-AF65-F5344CB8AC3E}">
        <p14:creationId xmlns:p14="http://schemas.microsoft.com/office/powerpoint/2010/main" val="3484895588"/>
      </p:ext>
    </p:extLst>
  </p:cSld>
  <p:clrMapOvr>
    <a:masterClrMapping/>
  </p:clrMapOvr>
  <p:transition xmlns:p14="http://schemas.microsoft.com/office/powerpoint/2010/mai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Delimiting Home Ranges</a:t>
            </a:r>
            <a:endParaRPr lang="en-US" sz="4400" dirty="0"/>
          </a:p>
        </p:txBody>
      </p:sp>
      <p:sp>
        <p:nvSpPr>
          <p:cNvPr id="7" name="TextBox 6"/>
          <p:cNvSpPr txBox="1"/>
          <p:nvPr/>
        </p:nvSpPr>
        <p:spPr>
          <a:xfrm>
            <a:off x="952500" y="1728216"/>
            <a:ext cx="11099800"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The Utilization Distribution (UD) represents the distribution of an individual’s position in the plane. To create this distribution, kernel density estimator (KDE) methods are used. We will not go over this in too much detail, but </a:t>
            </a:r>
            <a:r>
              <a:rPr lang="en-US" b="0" dirty="0" err="1" smtClean="0"/>
              <a:t>Worton</a:t>
            </a:r>
            <a:r>
              <a:rPr lang="en-US" b="0" dirty="0" smtClean="0"/>
              <a:t> set forth a fixed kernel method and an adaptive kernel method. The equations presented for both are below:</a:t>
            </a:r>
          </a:p>
        </p:txBody>
      </p:sp>
      <p:pic>
        <p:nvPicPr>
          <p:cNvPr id="3" name="Picture 2" descr="Screen Shot 2017-12-30 at 11.09.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3877996"/>
            <a:ext cx="5264402" cy="5909901"/>
          </a:xfrm>
          <a:prstGeom prst="rect">
            <a:avLst/>
          </a:prstGeom>
        </p:spPr>
      </p:pic>
      <p:pic>
        <p:nvPicPr>
          <p:cNvPr id="4" name="Picture 3" descr="Screen Shot 2017-12-30 at 11.10.3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313" y="3855716"/>
            <a:ext cx="5116696" cy="3875862"/>
          </a:xfrm>
          <a:prstGeom prst="rect">
            <a:avLst/>
          </a:prstGeom>
        </p:spPr>
      </p:pic>
    </p:spTree>
    <p:extLst>
      <p:ext uri="{BB962C8B-B14F-4D97-AF65-F5344CB8AC3E}">
        <p14:creationId xmlns:p14="http://schemas.microsoft.com/office/powerpoint/2010/main" val="637851237"/>
      </p:ext>
    </p:extLst>
  </p:cSld>
  <p:clrMapOvr>
    <a:masterClrMapping/>
  </p:clrMapOvr>
  <p:transition xmlns:p14="http://schemas.microsoft.com/office/powerpoint/2010/mai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Delimiting Home Ranges</a:t>
            </a:r>
            <a:endParaRPr lang="en-US" sz="4400" dirty="0"/>
          </a:p>
        </p:txBody>
      </p:sp>
      <p:sp>
        <p:nvSpPr>
          <p:cNvPr id="7" name="TextBox 6"/>
          <p:cNvSpPr txBox="1"/>
          <p:nvPr/>
        </p:nvSpPr>
        <p:spPr>
          <a:xfrm>
            <a:off x="952500" y="1358884"/>
            <a:ext cx="11099800"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Fortunately, we need not worry too much about the mathematics behind the kernel density estimation methods, though it should be noted that the process does involve some user-defined parameters (namely, the smoothing method and the bandwidth value) that may result in different implementations and resulting home ranges.</a:t>
            </a:r>
          </a:p>
        </p:txBody>
      </p:sp>
      <p:pic>
        <p:nvPicPr>
          <p:cNvPr id="3" name="Picture 2"/>
          <p:cNvPicPr>
            <a:picLocks noChangeAspect="1"/>
          </p:cNvPicPr>
          <p:nvPr/>
        </p:nvPicPr>
        <p:blipFill rotWithShape="1">
          <a:blip r:embed="rId2"/>
          <a:srcRect l="9930" r="24292"/>
          <a:stretch/>
        </p:blipFill>
        <p:spPr>
          <a:xfrm>
            <a:off x="601636" y="3269318"/>
            <a:ext cx="5548417" cy="5340537"/>
          </a:xfrm>
          <a:prstGeom prst="rect">
            <a:avLst/>
          </a:prstGeom>
        </p:spPr>
      </p:pic>
      <p:sp>
        <p:nvSpPr>
          <p:cNvPr id="4" name="TextBox 3"/>
          <p:cNvSpPr txBox="1"/>
          <p:nvPr/>
        </p:nvSpPr>
        <p:spPr>
          <a:xfrm>
            <a:off x="601636" y="8543012"/>
            <a:ext cx="11899016"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Here </a:t>
            </a:r>
            <a:r>
              <a:rPr lang="en-US" dirty="0" smtClean="0"/>
              <a:t>are the</a:t>
            </a: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 same territorial and</a:t>
            </a:r>
            <a:r>
              <a:rPr kumimoji="0" lang="en-US" sz="2400" b="1" i="0" u="none" strike="noStrike" cap="none" spc="0" normalizeH="0" dirty="0" smtClean="0">
                <a:ln>
                  <a:noFill/>
                </a:ln>
                <a:solidFill>
                  <a:srgbClr val="000000"/>
                </a:solidFill>
                <a:effectLst/>
                <a:uFillTx/>
                <a:latin typeface="Helvetica Neue"/>
                <a:ea typeface="Helvetica Neue"/>
                <a:cs typeface="Helvetica Neue"/>
                <a:sym typeface="Helvetica Neue"/>
              </a:rPr>
              <a:t> migratory </a:t>
            </a: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individual as</a:t>
            </a:r>
            <a:r>
              <a:rPr kumimoji="0" lang="en-US" sz="2400" b="1" i="0" u="none" strike="noStrike" cap="none" spc="0" normalizeH="0" dirty="0" smtClean="0">
                <a:ln>
                  <a:noFill/>
                </a:ln>
                <a:solidFill>
                  <a:srgbClr val="000000"/>
                </a:solidFill>
                <a:effectLst/>
                <a:uFillTx/>
                <a:latin typeface="Helvetica Neue"/>
                <a:ea typeface="Helvetica Neue"/>
                <a:cs typeface="Helvetica Neue"/>
                <a:sym typeface="Helvetica Neue"/>
              </a:rPr>
              <a:t> for the MCPs we developed before. </a:t>
            </a:r>
            <a:r>
              <a:rPr lang="en-US" dirty="0" smtClean="0"/>
              <a:t>Clearly there is some variation in the intensity of use of the home ranges that we cannot see using the 95% MCP home range</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pic>
        <p:nvPicPr>
          <p:cNvPr id="5" name="Picture 4"/>
          <p:cNvPicPr>
            <a:picLocks noChangeAspect="1"/>
          </p:cNvPicPr>
          <p:nvPr/>
        </p:nvPicPr>
        <p:blipFill rotWithShape="1">
          <a:blip r:embed="rId3"/>
          <a:srcRect l="7780" r="20289"/>
          <a:stretch/>
        </p:blipFill>
        <p:spPr>
          <a:xfrm>
            <a:off x="6486991" y="3308136"/>
            <a:ext cx="6013661" cy="5293233"/>
          </a:xfrm>
          <a:prstGeom prst="rect">
            <a:avLst/>
          </a:prstGeom>
        </p:spPr>
      </p:pic>
    </p:spTree>
    <p:extLst>
      <p:ext uri="{BB962C8B-B14F-4D97-AF65-F5344CB8AC3E}">
        <p14:creationId xmlns:p14="http://schemas.microsoft.com/office/powerpoint/2010/main" val="1521482096"/>
      </p:ext>
    </p:extLst>
  </p:cSld>
  <p:clrMapOvr>
    <a:masterClrMapping/>
  </p:clrMapOvr>
  <p:transition xmlns:p14="http://schemas.microsoft.com/office/powerpoint/2010/mai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Delimiting Home Ranges</a:t>
            </a:r>
            <a:endParaRPr lang="en-US" sz="4400" dirty="0"/>
          </a:p>
        </p:txBody>
      </p:sp>
      <p:sp>
        <p:nvSpPr>
          <p:cNvPr id="7" name="TextBox 6"/>
          <p:cNvSpPr txBox="1"/>
          <p:nvPr/>
        </p:nvSpPr>
        <p:spPr>
          <a:xfrm>
            <a:off x="952500" y="1728216"/>
            <a:ext cx="1109980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MCP and UD represent two of the many possible methods one can apply to movement data to delimit a home range. If one is interested in finer-scale details of where within a home range an animal is likely to occur, the UD method may be most useful. For broader-scale processes like potential disease transmission based on home range overlap, the MCP may be sufficient.</a:t>
            </a:r>
          </a:p>
        </p:txBody>
      </p:sp>
      <p:pic>
        <p:nvPicPr>
          <p:cNvPr id="3" name="Picture 2"/>
          <p:cNvPicPr>
            <a:picLocks noChangeAspect="1"/>
          </p:cNvPicPr>
          <p:nvPr/>
        </p:nvPicPr>
        <p:blipFill rotWithShape="1">
          <a:blip r:embed="rId2"/>
          <a:srcRect l="9930" r="24292"/>
          <a:stretch/>
        </p:blipFill>
        <p:spPr>
          <a:xfrm>
            <a:off x="6885386" y="3714943"/>
            <a:ext cx="5548417" cy="5340537"/>
          </a:xfrm>
          <a:prstGeom prst="rect">
            <a:avLst/>
          </a:prstGeom>
        </p:spPr>
      </p:pic>
      <p:pic>
        <p:nvPicPr>
          <p:cNvPr id="8" name="Picture 7"/>
          <p:cNvPicPr>
            <a:picLocks noChangeAspect="1"/>
          </p:cNvPicPr>
          <p:nvPr/>
        </p:nvPicPr>
        <p:blipFill rotWithShape="1">
          <a:blip r:embed="rId3"/>
          <a:srcRect l="24201" t="12481" r="20628" b="11768"/>
          <a:stretch/>
        </p:blipFill>
        <p:spPr>
          <a:xfrm>
            <a:off x="2584807" y="5280648"/>
            <a:ext cx="2494062" cy="2168106"/>
          </a:xfrm>
          <a:prstGeom prst="rect">
            <a:avLst/>
          </a:prstGeom>
        </p:spPr>
      </p:pic>
    </p:spTree>
    <p:extLst>
      <p:ext uri="{BB962C8B-B14F-4D97-AF65-F5344CB8AC3E}">
        <p14:creationId xmlns:p14="http://schemas.microsoft.com/office/powerpoint/2010/main" val="2659089250"/>
      </p:ext>
    </p:extLst>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What is a Home Range?</a:t>
            </a:r>
            <a:endParaRPr lang="en-US" sz="4400" dirty="0"/>
          </a:p>
        </p:txBody>
      </p:sp>
      <p:sp>
        <p:nvSpPr>
          <p:cNvPr id="6" name="TextBox 5"/>
          <p:cNvSpPr txBox="1"/>
          <p:nvPr/>
        </p:nvSpPr>
        <p:spPr>
          <a:xfrm>
            <a:off x="952500" y="1728216"/>
            <a:ext cx="11099800"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584200" rtl="0" fontAlgn="auto" latinLnBrk="0" hangingPunct="0">
              <a:lnSpc>
                <a:spcPct val="100000"/>
              </a:lnSpc>
              <a:spcBef>
                <a:spcPts val="0"/>
              </a:spcBef>
              <a:spcAft>
                <a:spcPts val="0"/>
              </a:spcAft>
              <a:buClrTx/>
              <a:buSzTx/>
              <a:buFont typeface="Arial"/>
              <a:buChar char="•"/>
              <a:tabLst/>
            </a:pPr>
            <a:r>
              <a:rPr kumimoji="0" lang="en-US" b="1" i="0" u="none" strike="noStrike" cap="none" spc="0" normalizeH="0" baseline="0" dirty="0" smtClean="0">
                <a:ln>
                  <a:noFill/>
                </a:ln>
                <a:solidFill>
                  <a:srgbClr val="000000"/>
                </a:solidFill>
                <a:effectLst/>
                <a:uFillTx/>
                <a:sym typeface="Helvetica Neue"/>
              </a:rPr>
              <a:t>The idea</a:t>
            </a:r>
            <a:r>
              <a:rPr kumimoji="0" lang="en-US" b="1" i="0" u="none" strike="noStrike" cap="none" spc="0" normalizeH="0" dirty="0" smtClean="0">
                <a:ln>
                  <a:noFill/>
                </a:ln>
                <a:solidFill>
                  <a:srgbClr val="000000"/>
                </a:solidFill>
                <a:effectLst/>
                <a:uFillTx/>
                <a:sym typeface="Helvetica Neue"/>
              </a:rPr>
              <a:t> that animals restrict their movements has been established since the earliest ecological studies</a:t>
            </a:r>
          </a:p>
          <a:p>
            <a:pPr marR="0" algn="l" defTabSz="584200" rtl="0" fontAlgn="auto" latinLnBrk="0" hangingPunct="0">
              <a:lnSpc>
                <a:spcPct val="100000"/>
              </a:lnSpc>
              <a:spcBef>
                <a:spcPts val="0"/>
              </a:spcBef>
              <a:spcAft>
                <a:spcPts val="0"/>
              </a:spcAft>
              <a:buClrTx/>
              <a:buSzTx/>
              <a:tabLst/>
            </a:pPr>
            <a:endParaRPr kumimoji="0" lang="en-US" b="1" i="0" u="none" strike="noStrike" cap="none" spc="0" normalizeH="0" dirty="0" smtClean="0">
              <a:ln>
                <a:noFill/>
              </a:ln>
              <a:solidFill>
                <a:srgbClr val="000000"/>
              </a:solidFill>
              <a:effectLst/>
              <a:uFillTx/>
              <a:sym typeface="Helvetica Neue"/>
            </a:endParaRPr>
          </a:p>
          <a:p>
            <a:pPr marL="342900" marR="0" indent="-342900" algn="l" defTabSz="584200" rtl="0" fontAlgn="auto" latinLnBrk="0" hangingPunct="0">
              <a:lnSpc>
                <a:spcPct val="100000"/>
              </a:lnSpc>
              <a:spcBef>
                <a:spcPts val="0"/>
              </a:spcBef>
              <a:spcAft>
                <a:spcPts val="0"/>
              </a:spcAft>
              <a:buClrTx/>
              <a:buSzTx/>
              <a:buFont typeface="Arial"/>
              <a:buChar char="•"/>
              <a:tabLst/>
            </a:pPr>
            <a:r>
              <a:rPr lang="en-US" baseline="0" dirty="0" smtClean="0"/>
              <a:t>The</a:t>
            </a:r>
            <a:r>
              <a:rPr lang="en-US" dirty="0" smtClean="0"/>
              <a:t> most commonly cited definition of a home range (Burt, 1943):</a:t>
            </a:r>
          </a:p>
          <a:p>
            <a:pPr lvl="1" indent="0" algn="l"/>
            <a:r>
              <a:rPr kumimoji="0" lang="en-US" b="1" i="0" u="none" strike="noStrike" cap="none" spc="0" normalizeH="0" baseline="0" dirty="0" smtClean="0">
                <a:ln>
                  <a:noFill/>
                </a:ln>
                <a:solidFill>
                  <a:srgbClr val="000000"/>
                </a:solidFill>
                <a:effectLst/>
                <a:uFillTx/>
                <a:sym typeface="Helvetica Neue"/>
              </a:rPr>
              <a:t>	“that area traversed by</a:t>
            </a:r>
            <a:r>
              <a:rPr kumimoji="0" lang="en-US" b="1" i="0" u="none" strike="noStrike" cap="none" spc="0" normalizeH="0" dirty="0" smtClean="0">
                <a:ln>
                  <a:noFill/>
                </a:ln>
                <a:solidFill>
                  <a:srgbClr val="000000"/>
                </a:solidFill>
                <a:effectLst/>
                <a:uFillTx/>
                <a:sym typeface="Helvetica Neue"/>
              </a:rPr>
              <a:t> an individual in its normal activities of food 	 	gathering, mating and caring for young”</a:t>
            </a:r>
          </a:p>
          <a:p>
            <a:pPr lvl="1" indent="0" algn="l"/>
            <a:endParaRPr kumimoji="0" lang="en-US" b="1" i="0" u="none" strike="noStrike" cap="none" spc="0" normalizeH="0" dirty="0" smtClean="0">
              <a:ln>
                <a:noFill/>
              </a:ln>
              <a:solidFill>
                <a:srgbClr val="000000"/>
              </a:solidFill>
              <a:effectLst/>
              <a:uFillTx/>
              <a:sym typeface="Helvetica Neue"/>
            </a:endParaRPr>
          </a:p>
          <a:p>
            <a:pPr marL="342900" lvl="1" indent="-342900" algn="l">
              <a:buFont typeface="Arial"/>
              <a:buChar char="•"/>
            </a:pPr>
            <a:r>
              <a:rPr lang="en-US" dirty="0" smtClean="0"/>
              <a:t>‘Occasional sallies’ should not be considered as part of the home range</a:t>
            </a:r>
            <a:endParaRPr kumimoji="0" lang="en-US" b="1" i="0" u="none" strike="noStrike" cap="none" spc="0" normalizeH="0" dirty="0" smtClean="0">
              <a:ln>
                <a:noFill/>
              </a:ln>
              <a:solidFill>
                <a:srgbClr val="000000"/>
              </a:solidFill>
              <a:effectLst/>
              <a:uFillTx/>
              <a:sym typeface="Helvetica Neue"/>
            </a:endParaRPr>
          </a:p>
          <a:p>
            <a:pPr marL="342900" lvl="1" indent="-342900" algn="l">
              <a:buFont typeface="Arial"/>
              <a:buChar char="•"/>
            </a:pPr>
            <a:endParaRPr kumimoji="0" lang="en-US"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pic>
        <p:nvPicPr>
          <p:cNvPr id="7" name="Picture 6"/>
          <p:cNvPicPr>
            <a:picLocks noChangeAspect="1"/>
          </p:cNvPicPr>
          <p:nvPr/>
        </p:nvPicPr>
        <p:blipFill>
          <a:blip r:embed="rId2"/>
          <a:stretch>
            <a:fillRect/>
          </a:stretch>
        </p:blipFill>
        <p:spPr>
          <a:xfrm>
            <a:off x="2906101" y="4778590"/>
            <a:ext cx="6640376" cy="4455757"/>
          </a:xfrm>
          <a:prstGeom prst="rect">
            <a:avLst/>
          </a:prstGeom>
        </p:spPr>
      </p:pic>
    </p:spTree>
    <p:extLst>
      <p:ext uri="{BB962C8B-B14F-4D97-AF65-F5344CB8AC3E}">
        <p14:creationId xmlns:p14="http://schemas.microsoft.com/office/powerpoint/2010/main" val="3526013297"/>
      </p:ext>
    </p:extLst>
  </p:cSld>
  <p:clrMapOvr>
    <a:masterClrMapping/>
  </p:clrMapOvr>
  <p:transition xmlns:p14="http://schemas.microsoft.com/office/powerpoint/2010/mai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From Description to Prediction</a:t>
            </a:r>
            <a:endParaRPr lang="en-US" sz="4400" dirty="0"/>
          </a:p>
        </p:txBody>
      </p:sp>
      <p:sp>
        <p:nvSpPr>
          <p:cNvPr id="7" name="TextBox 6"/>
          <p:cNvSpPr txBox="1"/>
          <p:nvPr/>
        </p:nvSpPr>
        <p:spPr>
          <a:xfrm>
            <a:off x="952500" y="1728216"/>
            <a:ext cx="1109980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The home range methods that we have discussed are meant to </a:t>
            </a:r>
            <a:r>
              <a:rPr lang="en-US" dirty="0" smtClean="0"/>
              <a:t>describe</a:t>
            </a:r>
            <a:r>
              <a:rPr lang="en-US" b="0" dirty="0" smtClean="0"/>
              <a:t> the movement patterns of individuals across landscapes based on recorded positional data. But what if we want to </a:t>
            </a:r>
            <a:r>
              <a:rPr lang="en-US" dirty="0" smtClean="0"/>
              <a:t>predict </a:t>
            </a:r>
            <a:r>
              <a:rPr lang="en-US" b="0" dirty="0" smtClean="0"/>
              <a:t>where an animal might be based on previous knowledge of their whereabouts?</a:t>
            </a:r>
          </a:p>
        </p:txBody>
      </p:sp>
      <p:pic>
        <p:nvPicPr>
          <p:cNvPr id="8" name="Picture 7"/>
          <p:cNvPicPr>
            <a:picLocks noChangeAspect="1"/>
          </p:cNvPicPr>
          <p:nvPr/>
        </p:nvPicPr>
        <p:blipFill>
          <a:blip r:embed="rId2"/>
          <a:stretch>
            <a:fillRect/>
          </a:stretch>
        </p:blipFill>
        <p:spPr>
          <a:xfrm>
            <a:off x="374990" y="3891596"/>
            <a:ext cx="4970035" cy="4887201"/>
          </a:xfrm>
          <a:prstGeom prst="rect">
            <a:avLst/>
          </a:prstGeom>
        </p:spPr>
      </p:pic>
      <p:pic>
        <p:nvPicPr>
          <p:cNvPr id="3" name="Picture 2"/>
          <p:cNvPicPr>
            <a:picLocks noChangeAspect="1"/>
          </p:cNvPicPr>
          <p:nvPr/>
        </p:nvPicPr>
        <p:blipFill>
          <a:blip r:embed="rId3"/>
          <a:stretch>
            <a:fillRect/>
          </a:stretch>
        </p:blipFill>
        <p:spPr>
          <a:xfrm>
            <a:off x="5938417" y="3521477"/>
            <a:ext cx="6869937" cy="5257320"/>
          </a:xfrm>
          <a:prstGeom prst="rect">
            <a:avLst/>
          </a:prstGeom>
        </p:spPr>
      </p:pic>
    </p:spTree>
    <p:extLst>
      <p:ext uri="{BB962C8B-B14F-4D97-AF65-F5344CB8AC3E}">
        <p14:creationId xmlns:p14="http://schemas.microsoft.com/office/powerpoint/2010/main" val="2246006329"/>
      </p:ext>
    </p:extLst>
  </p:cSld>
  <p:clrMapOvr>
    <a:masterClrMapping/>
  </p:clrMapOvr>
  <p:transition xmlns:p14="http://schemas.microsoft.com/office/powerpoint/2010/mai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Resource Selection Functions</a:t>
            </a:r>
            <a:endParaRPr lang="en-US" sz="4400" dirty="0"/>
          </a:p>
        </p:txBody>
      </p:sp>
      <p:sp>
        <p:nvSpPr>
          <p:cNvPr id="7" name="TextBox 6"/>
          <p:cNvSpPr txBox="1"/>
          <p:nvPr/>
        </p:nvSpPr>
        <p:spPr>
          <a:xfrm>
            <a:off x="952500" y="1728216"/>
            <a:ext cx="11099800"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At a relatively broad-scale (landscape-level), one can consider all of the potential (or at least measurable) contributors to an animal’s movement patterns. The resource selection function (RSF) framework was developed to create predictive maps or where we should expect animals to be based on their previous locations.</a:t>
            </a:r>
          </a:p>
        </p:txBody>
      </p:sp>
      <p:grpSp>
        <p:nvGrpSpPr>
          <p:cNvPr id="5" name="Group 4"/>
          <p:cNvGrpSpPr/>
          <p:nvPr/>
        </p:nvGrpSpPr>
        <p:grpSpPr>
          <a:xfrm>
            <a:off x="2139148" y="4144304"/>
            <a:ext cx="9043237" cy="5052265"/>
            <a:chOff x="2139148" y="4144304"/>
            <a:chExt cx="9043237" cy="5052265"/>
          </a:xfrm>
        </p:grpSpPr>
        <p:pic>
          <p:nvPicPr>
            <p:cNvPr id="3" name="Picture 2" descr="Figure1_Community.pdf"/>
            <p:cNvPicPr>
              <a:picLocks noChangeAspect="1"/>
            </p:cNvPicPr>
            <p:nvPr/>
          </p:nvPicPr>
          <p:blipFill rotWithShape="1">
            <a:blip r:embed="rId2">
              <a:extLst>
                <a:ext uri="{28A0092B-C50C-407E-A947-70E740481C1C}">
                  <a14:useLocalDpi xmlns:a14="http://schemas.microsoft.com/office/drawing/2010/main" val="0"/>
                </a:ext>
              </a:extLst>
            </a:blip>
            <a:srcRect t="49116" r="43286" b="-1"/>
            <a:stretch/>
          </p:blipFill>
          <p:spPr>
            <a:xfrm>
              <a:off x="2562522" y="4233429"/>
              <a:ext cx="7375607" cy="4963140"/>
            </a:xfrm>
            <a:prstGeom prst="rect">
              <a:avLst/>
            </a:prstGeom>
          </p:spPr>
        </p:pic>
        <p:sp>
          <p:nvSpPr>
            <p:cNvPr id="4" name="Rectangle 3"/>
            <p:cNvSpPr/>
            <p:nvPr/>
          </p:nvSpPr>
          <p:spPr>
            <a:xfrm>
              <a:off x="2139148" y="4144304"/>
              <a:ext cx="3119591" cy="757561"/>
            </a:xfrm>
            <a:prstGeom prst="rect">
              <a:avLst/>
            </a:prstGeom>
            <a:solidFill>
              <a:schemeClr val="bg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 name="Rectangle 8"/>
            <p:cNvSpPr/>
            <p:nvPr/>
          </p:nvSpPr>
          <p:spPr>
            <a:xfrm>
              <a:off x="8062794" y="4144304"/>
              <a:ext cx="3119591" cy="757561"/>
            </a:xfrm>
            <a:prstGeom prst="rect">
              <a:avLst/>
            </a:prstGeom>
            <a:solidFill>
              <a:schemeClr val="bg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grpSp>
    </p:spTree>
    <p:extLst>
      <p:ext uri="{BB962C8B-B14F-4D97-AF65-F5344CB8AC3E}">
        <p14:creationId xmlns:p14="http://schemas.microsoft.com/office/powerpoint/2010/main" val="2246006329"/>
      </p:ext>
    </p:extLst>
  </p:cSld>
  <p:clrMapOvr>
    <a:masterClrMapping/>
  </p:clrMapOvr>
  <p:transition xmlns:p14="http://schemas.microsoft.com/office/powerpoint/2010/mai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Resource Selection Functions</a:t>
            </a:r>
            <a:endParaRPr lang="en-US" sz="4400" dirty="0"/>
          </a:p>
        </p:txBody>
      </p:sp>
      <p:sp>
        <p:nvSpPr>
          <p:cNvPr id="6" name="TextBox 5"/>
          <p:cNvSpPr txBox="1"/>
          <p:nvPr/>
        </p:nvSpPr>
        <p:spPr>
          <a:xfrm>
            <a:off x="952500" y="1728216"/>
            <a:ext cx="1109980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An RSF is a model that yields values proportional to the probability of use of a resource unit. These are often fit using generalized linear models (GLMs), and model selection (i.e., selecting the right predictor variables to consider) is normally done through AIC or BIC approaches.</a:t>
            </a:r>
          </a:p>
        </p:txBody>
      </p:sp>
      <p:pic>
        <p:nvPicPr>
          <p:cNvPr id="4" name="Picture 3" descr="Screen Shot 2017-12-30 at 11.53.4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559" y="3817332"/>
            <a:ext cx="4301987" cy="638909"/>
          </a:xfrm>
          <a:prstGeom prst="rect">
            <a:avLst/>
          </a:prstGeom>
        </p:spPr>
      </p:pic>
      <p:sp>
        <p:nvSpPr>
          <p:cNvPr id="5" name="TextBox 4"/>
          <p:cNvSpPr txBox="1"/>
          <p:nvPr/>
        </p:nvSpPr>
        <p:spPr>
          <a:xfrm>
            <a:off x="1492948" y="4611644"/>
            <a:ext cx="9871281"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Where w(x)</a:t>
            </a:r>
            <a:r>
              <a:rPr kumimoji="0" lang="en-US" sz="2400" b="1" i="0" u="none" strike="noStrike" cap="none" spc="0" normalizeH="0" dirty="0" smtClean="0">
                <a:ln>
                  <a:noFill/>
                </a:ln>
                <a:solidFill>
                  <a:srgbClr val="000000"/>
                </a:solidFill>
                <a:effectLst/>
                <a:uFillTx/>
                <a:latin typeface="Helvetica Neue"/>
                <a:ea typeface="Helvetica Neue"/>
                <a:cs typeface="Helvetica Neue"/>
                <a:sym typeface="Helvetica Neue"/>
              </a:rPr>
              <a:t> is the relative probability of a pixel being selected, β</a:t>
            </a:r>
            <a:r>
              <a:rPr kumimoji="0" lang="en-US" sz="2400" b="1" i="0" u="none" strike="noStrike" cap="none" spc="0" normalizeH="0" baseline="-25000" dirty="0" smtClean="0">
                <a:ln>
                  <a:noFill/>
                </a:ln>
                <a:solidFill>
                  <a:srgbClr val="000000"/>
                </a:solidFill>
                <a:effectLst/>
                <a:uFillTx/>
                <a:latin typeface="Helvetica Neue"/>
                <a:ea typeface="Helvetica Neue"/>
                <a:cs typeface="Helvetica Neue"/>
                <a:sym typeface="Helvetica Neue"/>
              </a:rPr>
              <a:t>0</a:t>
            </a:r>
            <a:r>
              <a:rPr kumimoji="0" lang="en-US" sz="2400" b="1" i="0" u="none" strike="noStrike" cap="none" spc="0" normalizeH="0" dirty="0" smtClean="0">
                <a:ln>
                  <a:noFill/>
                </a:ln>
                <a:solidFill>
                  <a:srgbClr val="000000"/>
                </a:solidFill>
                <a:effectLst/>
                <a:uFillTx/>
                <a:latin typeface="Helvetica Neue"/>
                <a:ea typeface="Helvetica Neue"/>
                <a:cs typeface="Helvetica Neue"/>
                <a:sym typeface="Helvetica Neue"/>
              </a:rPr>
              <a:t> is the intercept, and β</a:t>
            </a:r>
            <a:r>
              <a:rPr lang="en-US" baseline="-25000" dirty="0" smtClean="0"/>
              <a:t>1</a:t>
            </a:r>
            <a:r>
              <a:rPr lang="en-US" dirty="0" smtClean="0"/>
              <a:t> is the estimated coefficient for variable χ</a:t>
            </a:r>
            <a:r>
              <a:rPr lang="en-US" baseline="-25000" dirty="0" smtClean="0"/>
              <a:t>1.</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9" name="TextBox 8"/>
          <p:cNvSpPr txBox="1"/>
          <p:nvPr/>
        </p:nvSpPr>
        <p:spPr>
          <a:xfrm>
            <a:off x="703269" y="6274876"/>
            <a:ext cx="11259900"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dirty="0" smtClean="0"/>
              <a:t>If β &gt; 1, a preference for that resource is indicated, whereas β &lt; 1 indicates avoidance of that resource relative to its availability on the landscape</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2246006329"/>
      </p:ext>
    </p:extLst>
  </p:cSld>
  <p:clrMapOvr>
    <a:masterClrMapping/>
  </p:clrMapOvr>
  <p:transition xmlns:p14="http://schemas.microsoft.com/office/powerpoint/2010/mai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Used vs. Available Framework</a:t>
            </a:r>
            <a:endParaRPr lang="en-US" sz="4400" dirty="0"/>
          </a:p>
        </p:txBody>
      </p:sp>
      <p:sp>
        <p:nvSpPr>
          <p:cNvPr id="6" name="TextBox 5"/>
          <p:cNvSpPr txBox="1"/>
          <p:nvPr/>
        </p:nvSpPr>
        <p:spPr>
          <a:xfrm>
            <a:off x="952500" y="1728216"/>
            <a:ext cx="1109980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In order to use a logistic regression model, we must have a binomial response variable and a set of associated predictor variables. We can use presence (1) versus pseudo-absence (0; we don</a:t>
            </a:r>
            <a:r>
              <a:rPr lang="uk-UA" b="0" dirty="0" smtClean="0"/>
              <a:t>’</a:t>
            </a:r>
            <a:r>
              <a:rPr lang="en-US" b="0" dirty="0" smtClean="0"/>
              <a:t>t know with with 100% certainty that an animal didn’t go there, but we know we did not record them there)</a:t>
            </a:r>
          </a:p>
        </p:txBody>
      </p:sp>
      <p:sp>
        <p:nvSpPr>
          <p:cNvPr id="21" name="Oval 20"/>
          <p:cNvSpPr/>
          <p:nvPr/>
        </p:nvSpPr>
        <p:spPr>
          <a:xfrm>
            <a:off x="4506316" y="8465033"/>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 name="TextBox 6"/>
          <p:cNvSpPr txBox="1"/>
          <p:nvPr/>
        </p:nvSpPr>
        <p:spPr>
          <a:xfrm>
            <a:off x="4860867" y="8318196"/>
            <a:ext cx="86063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Used</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5" name="Oval 44"/>
          <p:cNvSpPr/>
          <p:nvPr/>
        </p:nvSpPr>
        <p:spPr>
          <a:xfrm>
            <a:off x="4504347" y="8978872"/>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6" name="TextBox 45"/>
          <p:cNvSpPr txBox="1"/>
          <p:nvPr/>
        </p:nvSpPr>
        <p:spPr>
          <a:xfrm>
            <a:off x="4767462" y="8811945"/>
            <a:ext cx="347751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Available</a:t>
            </a:r>
            <a:r>
              <a:rPr kumimoji="0" lang="en-US" sz="2400" b="1" i="0" u="none" strike="noStrike" cap="none" spc="0" normalizeH="0" dirty="0" smtClean="0">
                <a:ln>
                  <a:noFill/>
                </a:ln>
                <a:solidFill>
                  <a:srgbClr val="000000"/>
                </a:solidFill>
                <a:effectLst/>
                <a:uFillTx/>
                <a:latin typeface="Helvetica Neue"/>
                <a:ea typeface="Helvetica Neue"/>
                <a:cs typeface="Helvetica Neue"/>
                <a:sym typeface="Helvetica Neue"/>
              </a:rPr>
              <a:t> (but unused)</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cxnSp>
        <p:nvCxnSpPr>
          <p:cNvPr id="57" name="Straight Connector 56"/>
          <p:cNvCxnSpPr/>
          <p:nvPr/>
        </p:nvCxnSpPr>
        <p:spPr>
          <a:xfrm flipV="1">
            <a:off x="4476055" y="7846273"/>
            <a:ext cx="291407" cy="471924"/>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sp>
        <p:nvSpPr>
          <p:cNvPr id="60" name="TextBox 59"/>
          <p:cNvSpPr txBox="1"/>
          <p:nvPr/>
        </p:nvSpPr>
        <p:spPr>
          <a:xfrm>
            <a:off x="4827847" y="7846273"/>
            <a:ext cx="17218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100% MCP</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62" name="Oval 61"/>
          <p:cNvSpPr/>
          <p:nvPr/>
        </p:nvSpPr>
        <p:spPr>
          <a:xfrm>
            <a:off x="2919047" y="5770834"/>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3" name="Oval 62"/>
          <p:cNvSpPr/>
          <p:nvPr/>
        </p:nvSpPr>
        <p:spPr>
          <a:xfrm>
            <a:off x="3614198" y="5321641"/>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4" name="Oval 63"/>
          <p:cNvSpPr/>
          <p:nvPr/>
        </p:nvSpPr>
        <p:spPr>
          <a:xfrm>
            <a:off x="4090644" y="5592585"/>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5" name="Oval 64"/>
          <p:cNvSpPr/>
          <p:nvPr/>
        </p:nvSpPr>
        <p:spPr>
          <a:xfrm>
            <a:off x="5426265" y="5414336"/>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6" name="Oval 65"/>
          <p:cNvSpPr/>
          <p:nvPr/>
        </p:nvSpPr>
        <p:spPr>
          <a:xfrm>
            <a:off x="6102326" y="5478050"/>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7" name="Oval 66"/>
          <p:cNvSpPr/>
          <p:nvPr/>
        </p:nvSpPr>
        <p:spPr>
          <a:xfrm>
            <a:off x="6912053" y="6811785"/>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8" name="Oval 67"/>
          <p:cNvSpPr/>
          <p:nvPr/>
        </p:nvSpPr>
        <p:spPr>
          <a:xfrm>
            <a:off x="7154389" y="6968624"/>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9" name="Oval 68"/>
          <p:cNvSpPr/>
          <p:nvPr/>
        </p:nvSpPr>
        <p:spPr>
          <a:xfrm>
            <a:off x="7332651" y="6603680"/>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0" name="Oval 69"/>
          <p:cNvSpPr/>
          <p:nvPr/>
        </p:nvSpPr>
        <p:spPr>
          <a:xfrm>
            <a:off x="7332651" y="6299317"/>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1" name="Oval 70"/>
          <p:cNvSpPr/>
          <p:nvPr/>
        </p:nvSpPr>
        <p:spPr>
          <a:xfrm>
            <a:off x="7146015" y="6071110"/>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2" name="Oval 71"/>
          <p:cNvSpPr/>
          <p:nvPr/>
        </p:nvSpPr>
        <p:spPr>
          <a:xfrm>
            <a:off x="7852315" y="5820716"/>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3" name="Oval 72"/>
          <p:cNvSpPr/>
          <p:nvPr/>
        </p:nvSpPr>
        <p:spPr>
          <a:xfrm>
            <a:off x="8030577" y="4506114"/>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4" name="Oval 73"/>
          <p:cNvSpPr/>
          <p:nvPr/>
        </p:nvSpPr>
        <p:spPr>
          <a:xfrm>
            <a:off x="9293539" y="4903608"/>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5" name="Oval 74"/>
          <p:cNvSpPr/>
          <p:nvPr/>
        </p:nvSpPr>
        <p:spPr>
          <a:xfrm>
            <a:off x="4684578" y="5081857"/>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6" name="Oval 75"/>
          <p:cNvSpPr/>
          <p:nvPr/>
        </p:nvSpPr>
        <p:spPr>
          <a:xfrm>
            <a:off x="3897520" y="585265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7" name="Oval 76"/>
          <p:cNvSpPr/>
          <p:nvPr/>
        </p:nvSpPr>
        <p:spPr>
          <a:xfrm>
            <a:off x="4384525" y="527438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8" name="Oval 77"/>
          <p:cNvSpPr/>
          <p:nvPr/>
        </p:nvSpPr>
        <p:spPr>
          <a:xfrm>
            <a:off x="7094699" y="5232516"/>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9" name="Oval 78"/>
          <p:cNvSpPr/>
          <p:nvPr/>
        </p:nvSpPr>
        <p:spPr>
          <a:xfrm>
            <a:off x="5543674" y="628400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0" name="Oval 79"/>
          <p:cNvSpPr/>
          <p:nvPr/>
        </p:nvSpPr>
        <p:spPr>
          <a:xfrm>
            <a:off x="4860869" y="6249359"/>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1" name="Oval 80"/>
          <p:cNvSpPr/>
          <p:nvPr/>
        </p:nvSpPr>
        <p:spPr>
          <a:xfrm>
            <a:off x="5307332" y="6299317"/>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2" name="Oval 81"/>
          <p:cNvSpPr/>
          <p:nvPr/>
        </p:nvSpPr>
        <p:spPr>
          <a:xfrm>
            <a:off x="6223258" y="5160278"/>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3" name="Oval 82"/>
          <p:cNvSpPr/>
          <p:nvPr/>
        </p:nvSpPr>
        <p:spPr>
          <a:xfrm>
            <a:off x="6093587" y="651586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4" name="Oval 83"/>
          <p:cNvSpPr/>
          <p:nvPr/>
        </p:nvSpPr>
        <p:spPr>
          <a:xfrm>
            <a:off x="6483936" y="6633536"/>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5" name="Oval 84"/>
          <p:cNvSpPr/>
          <p:nvPr/>
        </p:nvSpPr>
        <p:spPr>
          <a:xfrm>
            <a:off x="6814598" y="6544411"/>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6" name="Oval 85"/>
          <p:cNvSpPr/>
          <p:nvPr/>
        </p:nvSpPr>
        <p:spPr>
          <a:xfrm>
            <a:off x="6426662" y="610575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7" name="Oval 86"/>
          <p:cNvSpPr/>
          <p:nvPr/>
        </p:nvSpPr>
        <p:spPr>
          <a:xfrm>
            <a:off x="8610736" y="5466905"/>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8" name="Oval 87"/>
          <p:cNvSpPr/>
          <p:nvPr/>
        </p:nvSpPr>
        <p:spPr>
          <a:xfrm>
            <a:off x="7763184" y="6366162"/>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9" name="Oval 88"/>
          <p:cNvSpPr/>
          <p:nvPr/>
        </p:nvSpPr>
        <p:spPr>
          <a:xfrm>
            <a:off x="6604924" y="5687017"/>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0" name="Oval 89"/>
          <p:cNvSpPr/>
          <p:nvPr/>
        </p:nvSpPr>
        <p:spPr>
          <a:xfrm>
            <a:off x="8153518" y="5886070"/>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1" name="Oval 90"/>
          <p:cNvSpPr/>
          <p:nvPr/>
        </p:nvSpPr>
        <p:spPr>
          <a:xfrm>
            <a:off x="8414216" y="4910576"/>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2" name="Oval 91"/>
          <p:cNvSpPr/>
          <p:nvPr/>
        </p:nvSpPr>
        <p:spPr>
          <a:xfrm>
            <a:off x="6662198" y="481448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3" name="Oval 92"/>
          <p:cNvSpPr/>
          <p:nvPr/>
        </p:nvSpPr>
        <p:spPr>
          <a:xfrm>
            <a:off x="4417185" y="594908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4" name="Oval 93"/>
          <p:cNvSpPr/>
          <p:nvPr/>
        </p:nvSpPr>
        <p:spPr>
          <a:xfrm>
            <a:off x="5396463" y="5143391"/>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5" name="Oval 94"/>
          <p:cNvSpPr/>
          <p:nvPr/>
        </p:nvSpPr>
        <p:spPr>
          <a:xfrm>
            <a:off x="7763184" y="5143392"/>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6" name="Oval 95"/>
          <p:cNvSpPr/>
          <p:nvPr/>
        </p:nvSpPr>
        <p:spPr>
          <a:xfrm>
            <a:off x="8610736" y="479220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7" name="Oval 96"/>
          <p:cNvSpPr/>
          <p:nvPr/>
        </p:nvSpPr>
        <p:spPr>
          <a:xfrm>
            <a:off x="7488271" y="4721619"/>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98" name="Straight Connector 97"/>
          <p:cNvCxnSpPr>
            <a:stCxn id="63" idx="1"/>
            <a:endCxn id="73" idx="1"/>
          </p:cNvCxnSpPr>
          <p:nvPr/>
        </p:nvCxnSpPr>
        <p:spPr>
          <a:xfrm flipV="1">
            <a:off x="3640304" y="4532218"/>
            <a:ext cx="4416379" cy="815527"/>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99" name="Straight Connector 98"/>
          <p:cNvCxnSpPr>
            <a:stCxn id="63" idx="1"/>
            <a:endCxn id="62" idx="1"/>
          </p:cNvCxnSpPr>
          <p:nvPr/>
        </p:nvCxnSpPr>
        <p:spPr>
          <a:xfrm flipH="1">
            <a:off x="2945153" y="5347745"/>
            <a:ext cx="695151" cy="449193"/>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100" name="Straight Connector 99"/>
          <p:cNvCxnSpPr>
            <a:stCxn id="62" idx="3"/>
            <a:endCxn id="68" idx="3"/>
          </p:cNvCxnSpPr>
          <p:nvPr/>
        </p:nvCxnSpPr>
        <p:spPr>
          <a:xfrm>
            <a:off x="2945153" y="5922979"/>
            <a:ext cx="4235342" cy="1197790"/>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101" name="Straight Connector 100"/>
          <p:cNvCxnSpPr>
            <a:stCxn id="73" idx="7"/>
            <a:endCxn id="74" idx="7"/>
          </p:cNvCxnSpPr>
          <p:nvPr/>
        </p:nvCxnSpPr>
        <p:spPr>
          <a:xfrm>
            <a:off x="8182733" y="4532218"/>
            <a:ext cx="1262962" cy="397494"/>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102" name="Straight Connector 101"/>
          <p:cNvCxnSpPr>
            <a:stCxn id="68" idx="4"/>
            <a:endCxn id="74" idx="5"/>
          </p:cNvCxnSpPr>
          <p:nvPr/>
        </p:nvCxnSpPr>
        <p:spPr>
          <a:xfrm flipV="1">
            <a:off x="7243520" y="5055753"/>
            <a:ext cx="2202175" cy="2091120"/>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323430405"/>
      </p:ext>
    </p:extLst>
  </p:cSld>
  <p:clrMapOvr>
    <a:masterClrMapping/>
  </p:clrMapOvr>
  <p:transition xmlns:p14="http://schemas.microsoft.com/office/powerpoint/2010/mai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p:cNvSpPr/>
          <p:nvPr/>
        </p:nvSpPr>
        <p:spPr>
          <a:xfrm>
            <a:off x="8097439" y="3962062"/>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9" name="Rectangle 98"/>
          <p:cNvSpPr/>
          <p:nvPr/>
        </p:nvSpPr>
        <p:spPr>
          <a:xfrm>
            <a:off x="5348305" y="6765693"/>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0" name="Rectangle 99"/>
          <p:cNvSpPr/>
          <p:nvPr/>
        </p:nvSpPr>
        <p:spPr>
          <a:xfrm>
            <a:off x="6230845" y="6765693"/>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7" name="Rectangle 96"/>
          <p:cNvSpPr/>
          <p:nvPr/>
        </p:nvSpPr>
        <p:spPr>
          <a:xfrm>
            <a:off x="7180495" y="6769143"/>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4" name="Rectangle 73"/>
          <p:cNvSpPr/>
          <p:nvPr/>
        </p:nvSpPr>
        <p:spPr>
          <a:xfrm>
            <a:off x="7157163" y="3966055"/>
            <a:ext cx="967979"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9" name="Rectangle 88"/>
          <p:cNvSpPr/>
          <p:nvPr/>
        </p:nvSpPr>
        <p:spPr>
          <a:xfrm>
            <a:off x="6228037" y="4807870"/>
            <a:ext cx="917978" cy="978406"/>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3" name="Rectangle 72"/>
          <p:cNvSpPr/>
          <p:nvPr/>
        </p:nvSpPr>
        <p:spPr>
          <a:xfrm>
            <a:off x="6264688" y="3971619"/>
            <a:ext cx="87654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4" name="Rectangle 93"/>
          <p:cNvSpPr/>
          <p:nvPr/>
        </p:nvSpPr>
        <p:spPr>
          <a:xfrm>
            <a:off x="2607088" y="5793084"/>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2" name="Rectangle 91"/>
          <p:cNvSpPr/>
          <p:nvPr/>
        </p:nvSpPr>
        <p:spPr>
          <a:xfrm>
            <a:off x="4420764" y="4812744"/>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3" name="Rectangle 92"/>
          <p:cNvSpPr/>
          <p:nvPr/>
        </p:nvSpPr>
        <p:spPr>
          <a:xfrm>
            <a:off x="5346710" y="4812712"/>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6" name="Rectangle 95"/>
          <p:cNvSpPr/>
          <p:nvPr/>
        </p:nvSpPr>
        <p:spPr>
          <a:xfrm>
            <a:off x="9043120" y="4823821"/>
            <a:ext cx="896112"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5" name="Rectangle 94"/>
          <p:cNvSpPr/>
          <p:nvPr/>
        </p:nvSpPr>
        <p:spPr>
          <a:xfrm>
            <a:off x="7166747" y="5782007"/>
            <a:ext cx="941832"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1" name="Rectangle 90"/>
          <p:cNvSpPr/>
          <p:nvPr/>
        </p:nvSpPr>
        <p:spPr>
          <a:xfrm>
            <a:off x="3510754" y="4804815"/>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0" name="Rectangle 89"/>
          <p:cNvSpPr/>
          <p:nvPr/>
        </p:nvSpPr>
        <p:spPr>
          <a:xfrm>
            <a:off x="2596736" y="4820047"/>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1" name="Rectangle 80"/>
          <p:cNvSpPr/>
          <p:nvPr/>
        </p:nvSpPr>
        <p:spPr>
          <a:xfrm>
            <a:off x="6239186" y="5802228"/>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0" name="Rectangle 79"/>
          <p:cNvSpPr/>
          <p:nvPr/>
        </p:nvSpPr>
        <p:spPr>
          <a:xfrm>
            <a:off x="5335163" y="5802228"/>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9" name="Rectangle 78"/>
          <p:cNvSpPr/>
          <p:nvPr/>
        </p:nvSpPr>
        <p:spPr>
          <a:xfrm>
            <a:off x="4417185" y="5805946"/>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7" name="Rectangle 76"/>
          <p:cNvSpPr/>
          <p:nvPr/>
        </p:nvSpPr>
        <p:spPr>
          <a:xfrm>
            <a:off x="3499207" y="5796398"/>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8" name="Rectangle 67"/>
          <p:cNvSpPr/>
          <p:nvPr/>
        </p:nvSpPr>
        <p:spPr>
          <a:xfrm>
            <a:off x="2607088" y="3966055"/>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 name="Title 1"/>
          <p:cNvSpPr>
            <a:spLocks noGrp="1"/>
          </p:cNvSpPr>
          <p:nvPr>
            <p:ph type="title"/>
          </p:nvPr>
        </p:nvSpPr>
        <p:spPr>
          <a:xfrm>
            <a:off x="952500" y="254000"/>
            <a:ext cx="11099800" cy="1295813"/>
          </a:xfrm>
        </p:spPr>
        <p:txBody>
          <a:bodyPr>
            <a:normAutofit/>
          </a:bodyPr>
          <a:lstStyle/>
          <a:p>
            <a:r>
              <a:rPr lang="en-US" sz="4400" dirty="0" smtClean="0"/>
              <a:t>Used vs. Available Framework</a:t>
            </a:r>
            <a:endParaRPr lang="en-US" sz="4400" dirty="0"/>
          </a:p>
        </p:txBody>
      </p:sp>
      <p:sp>
        <p:nvSpPr>
          <p:cNvPr id="6" name="TextBox 5"/>
          <p:cNvSpPr txBox="1"/>
          <p:nvPr/>
        </p:nvSpPr>
        <p:spPr>
          <a:xfrm>
            <a:off x="952500" y="1728216"/>
            <a:ext cx="1109980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By extracting the values of various predictor variables (say, NDVI, distance to water, land cover type, elevation, and predator density) associated with these 1s and 0s, we can ascertain a pattern that can be extended to predict the probability of an animal being in each cell based on the predictors there. </a:t>
            </a:r>
          </a:p>
        </p:txBody>
      </p:sp>
      <p:sp>
        <p:nvSpPr>
          <p:cNvPr id="3" name="Oval 2"/>
          <p:cNvSpPr/>
          <p:nvPr/>
        </p:nvSpPr>
        <p:spPr>
          <a:xfrm>
            <a:off x="2919047" y="5770834"/>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 name="Oval 7"/>
          <p:cNvSpPr/>
          <p:nvPr/>
        </p:nvSpPr>
        <p:spPr>
          <a:xfrm>
            <a:off x="3614198" y="5321641"/>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Oval 9"/>
          <p:cNvSpPr/>
          <p:nvPr/>
        </p:nvSpPr>
        <p:spPr>
          <a:xfrm>
            <a:off x="4090644" y="5592585"/>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1" name="Oval 10"/>
          <p:cNvSpPr/>
          <p:nvPr/>
        </p:nvSpPr>
        <p:spPr>
          <a:xfrm>
            <a:off x="5426265" y="5414336"/>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Oval 11"/>
          <p:cNvSpPr/>
          <p:nvPr/>
        </p:nvSpPr>
        <p:spPr>
          <a:xfrm>
            <a:off x="6102326" y="5478050"/>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 name="Oval 12"/>
          <p:cNvSpPr/>
          <p:nvPr/>
        </p:nvSpPr>
        <p:spPr>
          <a:xfrm>
            <a:off x="6912053" y="6811785"/>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4" name="Oval 13"/>
          <p:cNvSpPr/>
          <p:nvPr/>
        </p:nvSpPr>
        <p:spPr>
          <a:xfrm>
            <a:off x="7154389" y="6968624"/>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Oval 14"/>
          <p:cNvSpPr/>
          <p:nvPr/>
        </p:nvSpPr>
        <p:spPr>
          <a:xfrm>
            <a:off x="7332651" y="6603680"/>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6" name="Oval 15"/>
          <p:cNvSpPr/>
          <p:nvPr/>
        </p:nvSpPr>
        <p:spPr>
          <a:xfrm>
            <a:off x="7332651" y="6299317"/>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7" name="Oval 16"/>
          <p:cNvSpPr/>
          <p:nvPr/>
        </p:nvSpPr>
        <p:spPr>
          <a:xfrm>
            <a:off x="7146015" y="6071110"/>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 name="Oval 17"/>
          <p:cNvSpPr/>
          <p:nvPr/>
        </p:nvSpPr>
        <p:spPr>
          <a:xfrm>
            <a:off x="7852315" y="5820716"/>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9" name="Oval 18"/>
          <p:cNvSpPr/>
          <p:nvPr/>
        </p:nvSpPr>
        <p:spPr>
          <a:xfrm>
            <a:off x="8041717" y="4506114"/>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0" name="Oval 19"/>
          <p:cNvSpPr/>
          <p:nvPr/>
        </p:nvSpPr>
        <p:spPr>
          <a:xfrm>
            <a:off x="9293539" y="4903608"/>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1" name="Oval 20"/>
          <p:cNvSpPr/>
          <p:nvPr/>
        </p:nvSpPr>
        <p:spPr>
          <a:xfrm>
            <a:off x="4506316" y="8465033"/>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 name="TextBox 6"/>
          <p:cNvSpPr txBox="1"/>
          <p:nvPr/>
        </p:nvSpPr>
        <p:spPr>
          <a:xfrm>
            <a:off x="4860867" y="8318196"/>
            <a:ext cx="86063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Used</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22" name="Oval 21"/>
          <p:cNvSpPr/>
          <p:nvPr/>
        </p:nvSpPr>
        <p:spPr>
          <a:xfrm>
            <a:off x="4684578" y="5081857"/>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3" name="Oval 22"/>
          <p:cNvSpPr/>
          <p:nvPr/>
        </p:nvSpPr>
        <p:spPr>
          <a:xfrm>
            <a:off x="3897520" y="585265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4" name="Oval 23"/>
          <p:cNvSpPr/>
          <p:nvPr/>
        </p:nvSpPr>
        <p:spPr>
          <a:xfrm>
            <a:off x="4384525" y="527438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5" name="Oval 24"/>
          <p:cNvSpPr/>
          <p:nvPr/>
        </p:nvSpPr>
        <p:spPr>
          <a:xfrm>
            <a:off x="7094699" y="5232516"/>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6" name="Oval 25"/>
          <p:cNvSpPr/>
          <p:nvPr/>
        </p:nvSpPr>
        <p:spPr>
          <a:xfrm>
            <a:off x="5543674" y="628400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7" name="Oval 26"/>
          <p:cNvSpPr/>
          <p:nvPr/>
        </p:nvSpPr>
        <p:spPr>
          <a:xfrm>
            <a:off x="4860869" y="6249359"/>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8" name="Oval 27"/>
          <p:cNvSpPr/>
          <p:nvPr/>
        </p:nvSpPr>
        <p:spPr>
          <a:xfrm>
            <a:off x="5307332" y="6299317"/>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9" name="Oval 28"/>
          <p:cNvSpPr/>
          <p:nvPr/>
        </p:nvSpPr>
        <p:spPr>
          <a:xfrm>
            <a:off x="6223258" y="5160278"/>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0" name="Oval 29"/>
          <p:cNvSpPr/>
          <p:nvPr/>
        </p:nvSpPr>
        <p:spPr>
          <a:xfrm>
            <a:off x="6093587" y="651586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1" name="Oval 30"/>
          <p:cNvSpPr/>
          <p:nvPr/>
        </p:nvSpPr>
        <p:spPr>
          <a:xfrm>
            <a:off x="6483936" y="6633536"/>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2" name="Oval 31"/>
          <p:cNvSpPr/>
          <p:nvPr/>
        </p:nvSpPr>
        <p:spPr>
          <a:xfrm>
            <a:off x="6814598" y="6544411"/>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3" name="Oval 32"/>
          <p:cNvSpPr/>
          <p:nvPr/>
        </p:nvSpPr>
        <p:spPr>
          <a:xfrm>
            <a:off x="6426662" y="610575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4" name="Oval 33"/>
          <p:cNvSpPr/>
          <p:nvPr/>
        </p:nvSpPr>
        <p:spPr>
          <a:xfrm>
            <a:off x="8610736" y="5466905"/>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5" name="Oval 34"/>
          <p:cNvSpPr/>
          <p:nvPr/>
        </p:nvSpPr>
        <p:spPr>
          <a:xfrm>
            <a:off x="7763184" y="6366162"/>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6" name="Oval 35"/>
          <p:cNvSpPr/>
          <p:nvPr/>
        </p:nvSpPr>
        <p:spPr>
          <a:xfrm>
            <a:off x="6604924" y="5687017"/>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7" name="Oval 36"/>
          <p:cNvSpPr/>
          <p:nvPr/>
        </p:nvSpPr>
        <p:spPr>
          <a:xfrm>
            <a:off x="8153518" y="5886070"/>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8" name="Oval 37"/>
          <p:cNvSpPr/>
          <p:nvPr/>
        </p:nvSpPr>
        <p:spPr>
          <a:xfrm>
            <a:off x="8414216" y="4910576"/>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9" name="Oval 38"/>
          <p:cNvSpPr/>
          <p:nvPr/>
        </p:nvSpPr>
        <p:spPr>
          <a:xfrm>
            <a:off x="6662198" y="481448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0" name="Oval 39"/>
          <p:cNvSpPr/>
          <p:nvPr/>
        </p:nvSpPr>
        <p:spPr>
          <a:xfrm>
            <a:off x="4417185" y="594908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1" name="Oval 40"/>
          <p:cNvSpPr/>
          <p:nvPr/>
        </p:nvSpPr>
        <p:spPr>
          <a:xfrm>
            <a:off x="5396463" y="5143391"/>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2" name="Oval 41"/>
          <p:cNvSpPr/>
          <p:nvPr/>
        </p:nvSpPr>
        <p:spPr>
          <a:xfrm>
            <a:off x="7763184" y="5143392"/>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3" name="Oval 42"/>
          <p:cNvSpPr/>
          <p:nvPr/>
        </p:nvSpPr>
        <p:spPr>
          <a:xfrm>
            <a:off x="8610736" y="479220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4" name="Oval 43"/>
          <p:cNvSpPr/>
          <p:nvPr/>
        </p:nvSpPr>
        <p:spPr>
          <a:xfrm>
            <a:off x="7488271" y="4721619"/>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5" name="Oval 44"/>
          <p:cNvSpPr/>
          <p:nvPr/>
        </p:nvSpPr>
        <p:spPr>
          <a:xfrm>
            <a:off x="4504347" y="8978872"/>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6" name="TextBox 45"/>
          <p:cNvSpPr txBox="1"/>
          <p:nvPr/>
        </p:nvSpPr>
        <p:spPr>
          <a:xfrm>
            <a:off x="4767462" y="8811945"/>
            <a:ext cx="347751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Available</a:t>
            </a:r>
            <a:r>
              <a:rPr kumimoji="0" lang="en-US" sz="2400" b="1" i="0" u="none" strike="noStrike" cap="none" spc="0" normalizeH="0" dirty="0" smtClean="0">
                <a:ln>
                  <a:noFill/>
                </a:ln>
                <a:solidFill>
                  <a:srgbClr val="000000"/>
                </a:solidFill>
                <a:effectLst/>
                <a:uFillTx/>
                <a:latin typeface="Helvetica Neue"/>
                <a:ea typeface="Helvetica Neue"/>
                <a:cs typeface="Helvetica Neue"/>
                <a:sym typeface="Helvetica Neue"/>
              </a:rPr>
              <a:t> (but unused)</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cxnSp>
        <p:nvCxnSpPr>
          <p:cNvPr id="48" name="Straight Connector 47"/>
          <p:cNvCxnSpPr>
            <a:stCxn id="8" idx="1"/>
            <a:endCxn id="19" idx="1"/>
          </p:cNvCxnSpPr>
          <p:nvPr/>
        </p:nvCxnSpPr>
        <p:spPr>
          <a:xfrm flipV="1">
            <a:off x="3640304" y="4532218"/>
            <a:ext cx="4427519" cy="815527"/>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0" name="Straight Connector 49"/>
          <p:cNvCxnSpPr>
            <a:stCxn id="8" idx="1"/>
            <a:endCxn id="3" idx="1"/>
          </p:cNvCxnSpPr>
          <p:nvPr/>
        </p:nvCxnSpPr>
        <p:spPr>
          <a:xfrm flipH="1">
            <a:off x="2945153" y="5347745"/>
            <a:ext cx="695151" cy="449193"/>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2" name="Straight Connector 51"/>
          <p:cNvCxnSpPr>
            <a:stCxn id="3" idx="3"/>
            <a:endCxn id="14" idx="3"/>
          </p:cNvCxnSpPr>
          <p:nvPr/>
        </p:nvCxnSpPr>
        <p:spPr>
          <a:xfrm>
            <a:off x="2945153" y="5922979"/>
            <a:ext cx="4235342" cy="1197790"/>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4" name="Straight Connector 53"/>
          <p:cNvCxnSpPr>
            <a:stCxn id="19" idx="7"/>
            <a:endCxn id="20" idx="7"/>
          </p:cNvCxnSpPr>
          <p:nvPr/>
        </p:nvCxnSpPr>
        <p:spPr>
          <a:xfrm>
            <a:off x="8193873" y="4532218"/>
            <a:ext cx="1251822" cy="397494"/>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6" name="Straight Connector 55"/>
          <p:cNvCxnSpPr>
            <a:stCxn id="14" idx="4"/>
            <a:endCxn id="20" idx="5"/>
          </p:cNvCxnSpPr>
          <p:nvPr/>
        </p:nvCxnSpPr>
        <p:spPr>
          <a:xfrm flipV="1">
            <a:off x="7243520" y="5055753"/>
            <a:ext cx="2202175" cy="2091120"/>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7" name="Straight Connector 56"/>
          <p:cNvCxnSpPr/>
          <p:nvPr/>
        </p:nvCxnSpPr>
        <p:spPr>
          <a:xfrm flipV="1">
            <a:off x="4476055" y="7846273"/>
            <a:ext cx="291407" cy="471924"/>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sp>
        <p:nvSpPr>
          <p:cNvPr id="60" name="TextBox 59"/>
          <p:cNvSpPr txBox="1"/>
          <p:nvPr/>
        </p:nvSpPr>
        <p:spPr>
          <a:xfrm>
            <a:off x="4827847" y="7846273"/>
            <a:ext cx="17218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100% MCP</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5" name="Rectangle 4"/>
          <p:cNvSpPr/>
          <p:nvPr/>
        </p:nvSpPr>
        <p:spPr>
          <a:xfrm>
            <a:off x="2607088" y="3966055"/>
            <a:ext cx="7315200" cy="3657600"/>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47" name="Straight Connector 46"/>
          <p:cNvCxnSpPr>
            <a:stCxn id="5" idx="0"/>
            <a:endCxn id="5" idx="2"/>
          </p:cNvCxnSpPr>
          <p:nvPr/>
        </p:nvCxnSpPr>
        <p:spPr>
          <a:xfrm>
            <a:off x="6264688" y="3966055"/>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1" name="Straight Connector 50"/>
          <p:cNvCxnSpPr>
            <a:stCxn id="5" idx="1"/>
            <a:endCxn id="5" idx="3"/>
          </p:cNvCxnSpPr>
          <p:nvPr/>
        </p:nvCxnSpPr>
        <p:spPr>
          <a:xfrm>
            <a:off x="2607088" y="5794855"/>
            <a:ext cx="73152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5" name="Straight Connector 54"/>
          <p:cNvCxnSpPr/>
          <p:nvPr/>
        </p:nvCxnSpPr>
        <p:spPr>
          <a:xfrm>
            <a:off x="2607088" y="4814483"/>
            <a:ext cx="73152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9" name="Straight Connector 58"/>
          <p:cNvCxnSpPr/>
          <p:nvPr/>
        </p:nvCxnSpPr>
        <p:spPr>
          <a:xfrm>
            <a:off x="2607088" y="6744942"/>
            <a:ext cx="7315200" cy="2584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2" name="Straight Connector 61"/>
          <p:cNvCxnSpPr/>
          <p:nvPr/>
        </p:nvCxnSpPr>
        <p:spPr>
          <a:xfrm>
            <a:off x="4417185" y="3966055"/>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3" name="Straight Connector 62"/>
          <p:cNvCxnSpPr/>
          <p:nvPr/>
        </p:nvCxnSpPr>
        <p:spPr>
          <a:xfrm>
            <a:off x="3525066" y="3968138"/>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4" name="Straight Connector 63"/>
          <p:cNvCxnSpPr/>
          <p:nvPr/>
        </p:nvCxnSpPr>
        <p:spPr>
          <a:xfrm>
            <a:off x="5353508" y="3942034"/>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5" name="Straight Connector 64"/>
          <p:cNvCxnSpPr/>
          <p:nvPr/>
        </p:nvCxnSpPr>
        <p:spPr>
          <a:xfrm>
            <a:off x="7157164" y="3971619"/>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6" name="Straight Connector 65"/>
          <p:cNvCxnSpPr/>
          <p:nvPr/>
        </p:nvCxnSpPr>
        <p:spPr>
          <a:xfrm>
            <a:off x="8125143" y="3953175"/>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7" name="Straight Connector 66"/>
          <p:cNvCxnSpPr/>
          <p:nvPr/>
        </p:nvCxnSpPr>
        <p:spPr>
          <a:xfrm>
            <a:off x="9026146" y="3953175"/>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69" name="Rectangle 68"/>
          <p:cNvSpPr/>
          <p:nvPr/>
        </p:nvSpPr>
        <p:spPr>
          <a:xfrm>
            <a:off x="2596736" y="6762347"/>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0" name="Rectangle 69"/>
          <p:cNvSpPr/>
          <p:nvPr/>
        </p:nvSpPr>
        <p:spPr>
          <a:xfrm>
            <a:off x="3514714" y="3954647"/>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1" name="Rectangle 70"/>
          <p:cNvSpPr/>
          <p:nvPr/>
        </p:nvSpPr>
        <p:spPr>
          <a:xfrm>
            <a:off x="4428732" y="3954647"/>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2" name="Rectangle 71"/>
          <p:cNvSpPr/>
          <p:nvPr/>
        </p:nvSpPr>
        <p:spPr>
          <a:xfrm>
            <a:off x="5346710" y="3964316"/>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5" name="Rectangle 74"/>
          <p:cNvSpPr/>
          <p:nvPr/>
        </p:nvSpPr>
        <p:spPr>
          <a:xfrm>
            <a:off x="9026146" y="3953175"/>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6" name="Rectangle 75"/>
          <p:cNvSpPr/>
          <p:nvPr/>
        </p:nvSpPr>
        <p:spPr>
          <a:xfrm>
            <a:off x="3525066" y="6767657"/>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2" name="Rectangle 81"/>
          <p:cNvSpPr/>
          <p:nvPr/>
        </p:nvSpPr>
        <p:spPr>
          <a:xfrm>
            <a:off x="7180495" y="4820047"/>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3" name="Rectangle 82"/>
          <p:cNvSpPr/>
          <p:nvPr/>
        </p:nvSpPr>
        <p:spPr>
          <a:xfrm>
            <a:off x="8125142" y="4834736"/>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4" name="Rectangle 83"/>
          <p:cNvSpPr/>
          <p:nvPr/>
        </p:nvSpPr>
        <p:spPr>
          <a:xfrm>
            <a:off x="8133489" y="5794855"/>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5" name="Rectangle 84"/>
          <p:cNvSpPr/>
          <p:nvPr/>
        </p:nvSpPr>
        <p:spPr>
          <a:xfrm>
            <a:off x="9012812" y="5810672"/>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7" name="Rectangle 86"/>
          <p:cNvSpPr/>
          <p:nvPr/>
        </p:nvSpPr>
        <p:spPr>
          <a:xfrm>
            <a:off x="9004310" y="6766065"/>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8" name="Rectangle 87"/>
          <p:cNvSpPr/>
          <p:nvPr/>
        </p:nvSpPr>
        <p:spPr>
          <a:xfrm>
            <a:off x="8125142" y="6766065"/>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8" name="Rectangle 97"/>
          <p:cNvSpPr/>
          <p:nvPr/>
        </p:nvSpPr>
        <p:spPr>
          <a:xfrm>
            <a:off x="4423166" y="6775346"/>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4212950322"/>
      </p:ext>
    </p:extLst>
  </p:cSld>
  <p:clrMapOvr>
    <a:masterClrMapping/>
  </p:clrMapOvr>
  <p:transition xmlns:p14="http://schemas.microsoft.com/office/powerpoint/2010/mai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p:cNvSpPr/>
          <p:nvPr/>
        </p:nvSpPr>
        <p:spPr>
          <a:xfrm>
            <a:off x="8097439" y="3962062"/>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9" name="Rectangle 98"/>
          <p:cNvSpPr/>
          <p:nvPr/>
        </p:nvSpPr>
        <p:spPr>
          <a:xfrm>
            <a:off x="5348305" y="6765693"/>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0" name="Rectangle 99"/>
          <p:cNvSpPr/>
          <p:nvPr/>
        </p:nvSpPr>
        <p:spPr>
          <a:xfrm>
            <a:off x="6230845" y="6765693"/>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7" name="Rectangle 96"/>
          <p:cNvSpPr/>
          <p:nvPr/>
        </p:nvSpPr>
        <p:spPr>
          <a:xfrm>
            <a:off x="7180495" y="6769143"/>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4" name="Rectangle 73"/>
          <p:cNvSpPr/>
          <p:nvPr/>
        </p:nvSpPr>
        <p:spPr>
          <a:xfrm>
            <a:off x="7157163" y="3966055"/>
            <a:ext cx="967979"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9" name="Rectangle 88"/>
          <p:cNvSpPr/>
          <p:nvPr/>
        </p:nvSpPr>
        <p:spPr>
          <a:xfrm>
            <a:off x="6228037" y="4807870"/>
            <a:ext cx="917978" cy="978406"/>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3" name="Rectangle 72"/>
          <p:cNvSpPr/>
          <p:nvPr/>
        </p:nvSpPr>
        <p:spPr>
          <a:xfrm>
            <a:off x="6264688" y="3971619"/>
            <a:ext cx="87654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4" name="Rectangle 93"/>
          <p:cNvSpPr/>
          <p:nvPr/>
        </p:nvSpPr>
        <p:spPr>
          <a:xfrm>
            <a:off x="2607088" y="5793084"/>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2" name="Rectangle 91"/>
          <p:cNvSpPr/>
          <p:nvPr/>
        </p:nvSpPr>
        <p:spPr>
          <a:xfrm>
            <a:off x="4420764" y="4812744"/>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3" name="Rectangle 92"/>
          <p:cNvSpPr/>
          <p:nvPr/>
        </p:nvSpPr>
        <p:spPr>
          <a:xfrm>
            <a:off x="5346710" y="4812712"/>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6" name="Rectangle 95"/>
          <p:cNvSpPr/>
          <p:nvPr/>
        </p:nvSpPr>
        <p:spPr>
          <a:xfrm>
            <a:off x="9043120" y="4823821"/>
            <a:ext cx="896112"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5" name="Rectangle 94"/>
          <p:cNvSpPr/>
          <p:nvPr/>
        </p:nvSpPr>
        <p:spPr>
          <a:xfrm>
            <a:off x="7166747" y="5782007"/>
            <a:ext cx="941832"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1" name="Rectangle 90"/>
          <p:cNvSpPr/>
          <p:nvPr/>
        </p:nvSpPr>
        <p:spPr>
          <a:xfrm>
            <a:off x="3510754" y="4804815"/>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0" name="Rectangle 89"/>
          <p:cNvSpPr/>
          <p:nvPr/>
        </p:nvSpPr>
        <p:spPr>
          <a:xfrm>
            <a:off x="2596736" y="4820047"/>
            <a:ext cx="917978" cy="969263"/>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1" name="Rectangle 80"/>
          <p:cNvSpPr/>
          <p:nvPr/>
        </p:nvSpPr>
        <p:spPr>
          <a:xfrm>
            <a:off x="6239186" y="5802228"/>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0" name="Rectangle 79"/>
          <p:cNvSpPr/>
          <p:nvPr/>
        </p:nvSpPr>
        <p:spPr>
          <a:xfrm>
            <a:off x="5335163" y="5802228"/>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9" name="Rectangle 78"/>
          <p:cNvSpPr/>
          <p:nvPr/>
        </p:nvSpPr>
        <p:spPr>
          <a:xfrm>
            <a:off x="4417185" y="5805946"/>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7" name="Rectangle 76"/>
          <p:cNvSpPr/>
          <p:nvPr/>
        </p:nvSpPr>
        <p:spPr>
          <a:xfrm>
            <a:off x="3499207" y="5796398"/>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68" name="Rectangle 67"/>
          <p:cNvSpPr/>
          <p:nvPr/>
        </p:nvSpPr>
        <p:spPr>
          <a:xfrm>
            <a:off x="2607088" y="3966055"/>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 name="Title 1"/>
          <p:cNvSpPr>
            <a:spLocks noGrp="1"/>
          </p:cNvSpPr>
          <p:nvPr>
            <p:ph type="title"/>
          </p:nvPr>
        </p:nvSpPr>
        <p:spPr>
          <a:xfrm>
            <a:off x="952500" y="254000"/>
            <a:ext cx="11099800" cy="1295813"/>
          </a:xfrm>
        </p:spPr>
        <p:txBody>
          <a:bodyPr>
            <a:normAutofit/>
          </a:bodyPr>
          <a:lstStyle/>
          <a:p>
            <a:r>
              <a:rPr lang="en-US" sz="4400" dirty="0" smtClean="0"/>
              <a:t>Used vs. Available Framework</a:t>
            </a:r>
            <a:endParaRPr lang="en-US" sz="4400" dirty="0"/>
          </a:p>
        </p:txBody>
      </p:sp>
      <p:sp>
        <p:nvSpPr>
          <p:cNvPr id="6" name="TextBox 5"/>
          <p:cNvSpPr txBox="1"/>
          <p:nvPr/>
        </p:nvSpPr>
        <p:spPr>
          <a:xfrm>
            <a:off x="952500" y="1728216"/>
            <a:ext cx="1109980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In this very simplistic schematic, it is evident that the blue (used) points tend to fall on the greener resource units and the red (available) points tend to fall on the browner units. Assuming that greener indicates higher NDVI, this would suggest that the animal is selected for (β &gt; 1) </a:t>
            </a:r>
            <a:r>
              <a:rPr lang="en-US" b="0" smtClean="0"/>
              <a:t>high NDVI.</a:t>
            </a:r>
            <a:endParaRPr lang="en-US" b="0" dirty="0" smtClean="0"/>
          </a:p>
        </p:txBody>
      </p:sp>
      <p:sp>
        <p:nvSpPr>
          <p:cNvPr id="3" name="Oval 2"/>
          <p:cNvSpPr/>
          <p:nvPr/>
        </p:nvSpPr>
        <p:spPr>
          <a:xfrm>
            <a:off x="2919047" y="5770834"/>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 name="Oval 7"/>
          <p:cNvSpPr/>
          <p:nvPr/>
        </p:nvSpPr>
        <p:spPr>
          <a:xfrm>
            <a:off x="3614198" y="5321641"/>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0" name="Oval 9"/>
          <p:cNvSpPr/>
          <p:nvPr/>
        </p:nvSpPr>
        <p:spPr>
          <a:xfrm>
            <a:off x="4090644" y="5592585"/>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1" name="Oval 10"/>
          <p:cNvSpPr/>
          <p:nvPr/>
        </p:nvSpPr>
        <p:spPr>
          <a:xfrm>
            <a:off x="5426265" y="5414336"/>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Oval 11"/>
          <p:cNvSpPr/>
          <p:nvPr/>
        </p:nvSpPr>
        <p:spPr>
          <a:xfrm>
            <a:off x="6102326" y="5478050"/>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 name="Oval 12"/>
          <p:cNvSpPr/>
          <p:nvPr/>
        </p:nvSpPr>
        <p:spPr>
          <a:xfrm>
            <a:off x="6912053" y="6811785"/>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4" name="Oval 13"/>
          <p:cNvSpPr/>
          <p:nvPr/>
        </p:nvSpPr>
        <p:spPr>
          <a:xfrm>
            <a:off x="7154389" y="6968624"/>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5" name="Oval 14"/>
          <p:cNvSpPr/>
          <p:nvPr/>
        </p:nvSpPr>
        <p:spPr>
          <a:xfrm>
            <a:off x="7332651" y="6603680"/>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6" name="Oval 15"/>
          <p:cNvSpPr/>
          <p:nvPr/>
        </p:nvSpPr>
        <p:spPr>
          <a:xfrm>
            <a:off x="7332651" y="6299317"/>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7" name="Oval 16"/>
          <p:cNvSpPr/>
          <p:nvPr/>
        </p:nvSpPr>
        <p:spPr>
          <a:xfrm>
            <a:off x="7146015" y="6071110"/>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8" name="Oval 17"/>
          <p:cNvSpPr/>
          <p:nvPr/>
        </p:nvSpPr>
        <p:spPr>
          <a:xfrm>
            <a:off x="7852315" y="5820716"/>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9" name="Oval 18"/>
          <p:cNvSpPr/>
          <p:nvPr/>
        </p:nvSpPr>
        <p:spPr>
          <a:xfrm>
            <a:off x="8041717" y="4506114"/>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0" name="Oval 19"/>
          <p:cNvSpPr/>
          <p:nvPr/>
        </p:nvSpPr>
        <p:spPr>
          <a:xfrm>
            <a:off x="9293539" y="4903608"/>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1" name="Oval 20"/>
          <p:cNvSpPr/>
          <p:nvPr/>
        </p:nvSpPr>
        <p:spPr>
          <a:xfrm>
            <a:off x="4506316" y="8465033"/>
            <a:ext cx="178262" cy="178249"/>
          </a:xfrm>
          <a:prstGeom prst="ellipse">
            <a:avLst/>
          </a:prstGeom>
          <a:solidFill>
            <a:srgbClr val="3366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 name="TextBox 6"/>
          <p:cNvSpPr txBox="1"/>
          <p:nvPr/>
        </p:nvSpPr>
        <p:spPr>
          <a:xfrm>
            <a:off x="4860867" y="8318196"/>
            <a:ext cx="86063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Used</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22" name="Oval 21"/>
          <p:cNvSpPr/>
          <p:nvPr/>
        </p:nvSpPr>
        <p:spPr>
          <a:xfrm>
            <a:off x="4684578" y="5081857"/>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3" name="Oval 22"/>
          <p:cNvSpPr/>
          <p:nvPr/>
        </p:nvSpPr>
        <p:spPr>
          <a:xfrm>
            <a:off x="3897520" y="585265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4" name="Oval 23"/>
          <p:cNvSpPr/>
          <p:nvPr/>
        </p:nvSpPr>
        <p:spPr>
          <a:xfrm>
            <a:off x="4384525" y="527438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5" name="Oval 24"/>
          <p:cNvSpPr/>
          <p:nvPr/>
        </p:nvSpPr>
        <p:spPr>
          <a:xfrm>
            <a:off x="7094699" y="5232516"/>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6" name="Oval 25"/>
          <p:cNvSpPr/>
          <p:nvPr/>
        </p:nvSpPr>
        <p:spPr>
          <a:xfrm>
            <a:off x="5543674" y="628400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7" name="Oval 26"/>
          <p:cNvSpPr/>
          <p:nvPr/>
        </p:nvSpPr>
        <p:spPr>
          <a:xfrm>
            <a:off x="4860869" y="6249359"/>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8" name="Oval 27"/>
          <p:cNvSpPr/>
          <p:nvPr/>
        </p:nvSpPr>
        <p:spPr>
          <a:xfrm>
            <a:off x="5307332" y="6299317"/>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9" name="Oval 28"/>
          <p:cNvSpPr/>
          <p:nvPr/>
        </p:nvSpPr>
        <p:spPr>
          <a:xfrm>
            <a:off x="6223258" y="5160278"/>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0" name="Oval 29"/>
          <p:cNvSpPr/>
          <p:nvPr/>
        </p:nvSpPr>
        <p:spPr>
          <a:xfrm>
            <a:off x="6093587" y="651586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1" name="Oval 30"/>
          <p:cNvSpPr/>
          <p:nvPr/>
        </p:nvSpPr>
        <p:spPr>
          <a:xfrm>
            <a:off x="6483936" y="6633536"/>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2" name="Oval 31"/>
          <p:cNvSpPr/>
          <p:nvPr/>
        </p:nvSpPr>
        <p:spPr>
          <a:xfrm>
            <a:off x="6814598" y="6544411"/>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3" name="Oval 32"/>
          <p:cNvSpPr/>
          <p:nvPr/>
        </p:nvSpPr>
        <p:spPr>
          <a:xfrm>
            <a:off x="6426662" y="610575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4" name="Oval 33"/>
          <p:cNvSpPr/>
          <p:nvPr/>
        </p:nvSpPr>
        <p:spPr>
          <a:xfrm>
            <a:off x="8610736" y="5466905"/>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5" name="Oval 34"/>
          <p:cNvSpPr/>
          <p:nvPr/>
        </p:nvSpPr>
        <p:spPr>
          <a:xfrm>
            <a:off x="7763184" y="6366162"/>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6" name="Oval 35"/>
          <p:cNvSpPr/>
          <p:nvPr/>
        </p:nvSpPr>
        <p:spPr>
          <a:xfrm>
            <a:off x="6604924" y="5687017"/>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7" name="Oval 36"/>
          <p:cNvSpPr/>
          <p:nvPr/>
        </p:nvSpPr>
        <p:spPr>
          <a:xfrm>
            <a:off x="8153518" y="5886070"/>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8" name="Oval 37"/>
          <p:cNvSpPr/>
          <p:nvPr/>
        </p:nvSpPr>
        <p:spPr>
          <a:xfrm>
            <a:off x="8414216" y="4910576"/>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9" name="Oval 38"/>
          <p:cNvSpPr/>
          <p:nvPr/>
        </p:nvSpPr>
        <p:spPr>
          <a:xfrm>
            <a:off x="6662198" y="481448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0" name="Oval 39"/>
          <p:cNvSpPr/>
          <p:nvPr/>
        </p:nvSpPr>
        <p:spPr>
          <a:xfrm>
            <a:off x="4417185" y="5949083"/>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1" name="Oval 40"/>
          <p:cNvSpPr/>
          <p:nvPr/>
        </p:nvSpPr>
        <p:spPr>
          <a:xfrm>
            <a:off x="5396463" y="5143391"/>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2" name="Oval 41"/>
          <p:cNvSpPr/>
          <p:nvPr/>
        </p:nvSpPr>
        <p:spPr>
          <a:xfrm>
            <a:off x="7763184" y="5143392"/>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3" name="Oval 42"/>
          <p:cNvSpPr/>
          <p:nvPr/>
        </p:nvSpPr>
        <p:spPr>
          <a:xfrm>
            <a:off x="8610736" y="4792204"/>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4" name="Oval 43"/>
          <p:cNvSpPr/>
          <p:nvPr/>
        </p:nvSpPr>
        <p:spPr>
          <a:xfrm>
            <a:off x="7488271" y="4721619"/>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5" name="Oval 44"/>
          <p:cNvSpPr/>
          <p:nvPr/>
        </p:nvSpPr>
        <p:spPr>
          <a:xfrm>
            <a:off x="4504347" y="8978872"/>
            <a:ext cx="178262" cy="178249"/>
          </a:xfrm>
          <a:prstGeom prst="ellipse">
            <a:avLst/>
          </a:prstGeom>
          <a:solidFill>
            <a:schemeClr val="accent5">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6" name="TextBox 45"/>
          <p:cNvSpPr txBox="1"/>
          <p:nvPr/>
        </p:nvSpPr>
        <p:spPr>
          <a:xfrm>
            <a:off x="4767462" y="8811945"/>
            <a:ext cx="347751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Available</a:t>
            </a:r>
            <a:r>
              <a:rPr kumimoji="0" lang="en-US" sz="2400" b="1" i="0" u="none" strike="noStrike" cap="none" spc="0" normalizeH="0" dirty="0" smtClean="0">
                <a:ln>
                  <a:noFill/>
                </a:ln>
                <a:solidFill>
                  <a:srgbClr val="000000"/>
                </a:solidFill>
                <a:effectLst/>
                <a:uFillTx/>
                <a:latin typeface="Helvetica Neue"/>
                <a:ea typeface="Helvetica Neue"/>
                <a:cs typeface="Helvetica Neue"/>
                <a:sym typeface="Helvetica Neue"/>
              </a:rPr>
              <a:t> (but unused)</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cxnSp>
        <p:nvCxnSpPr>
          <p:cNvPr id="48" name="Straight Connector 47"/>
          <p:cNvCxnSpPr>
            <a:stCxn id="8" idx="1"/>
            <a:endCxn id="19" idx="1"/>
          </p:cNvCxnSpPr>
          <p:nvPr/>
        </p:nvCxnSpPr>
        <p:spPr>
          <a:xfrm flipV="1">
            <a:off x="3640304" y="4532218"/>
            <a:ext cx="4427519" cy="815527"/>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0" name="Straight Connector 49"/>
          <p:cNvCxnSpPr>
            <a:stCxn id="8" idx="1"/>
            <a:endCxn id="3" idx="1"/>
          </p:cNvCxnSpPr>
          <p:nvPr/>
        </p:nvCxnSpPr>
        <p:spPr>
          <a:xfrm flipH="1">
            <a:off x="2945153" y="5347745"/>
            <a:ext cx="695151" cy="449193"/>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2" name="Straight Connector 51"/>
          <p:cNvCxnSpPr>
            <a:stCxn id="3" idx="3"/>
            <a:endCxn id="14" idx="3"/>
          </p:cNvCxnSpPr>
          <p:nvPr/>
        </p:nvCxnSpPr>
        <p:spPr>
          <a:xfrm>
            <a:off x="2945153" y="5922979"/>
            <a:ext cx="4235342" cy="1197790"/>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4" name="Straight Connector 53"/>
          <p:cNvCxnSpPr>
            <a:stCxn id="19" idx="7"/>
            <a:endCxn id="20" idx="7"/>
          </p:cNvCxnSpPr>
          <p:nvPr/>
        </p:nvCxnSpPr>
        <p:spPr>
          <a:xfrm>
            <a:off x="8193873" y="4532218"/>
            <a:ext cx="1251822" cy="397494"/>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6" name="Straight Connector 55"/>
          <p:cNvCxnSpPr>
            <a:stCxn id="14" idx="4"/>
            <a:endCxn id="20" idx="5"/>
          </p:cNvCxnSpPr>
          <p:nvPr/>
        </p:nvCxnSpPr>
        <p:spPr>
          <a:xfrm flipV="1">
            <a:off x="7243520" y="5055753"/>
            <a:ext cx="2202175" cy="2091120"/>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cxnSp>
        <p:nvCxnSpPr>
          <p:cNvPr id="57" name="Straight Connector 56"/>
          <p:cNvCxnSpPr/>
          <p:nvPr/>
        </p:nvCxnSpPr>
        <p:spPr>
          <a:xfrm flipV="1">
            <a:off x="4476055" y="7846273"/>
            <a:ext cx="291407" cy="471924"/>
          </a:xfrm>
          <a:prstGeom prst="line">
            <a:avLst/>
          </a:prstGeom>
          <a:noFill/>
          <a:ln w="25400" cap="flat">
            <a:solidFill>
              <a:srgbClr val="000000"/>
            </a:solidFill>
            <a:prstDash val="lgDash"/>
            <a:miter lim="400000"/>
          </a:ln>
          <a:effectLst/>
          <a:sp3d/>
        </p:spPr>
        <p:style>
          <a:lnRef idx="0">
            <a:scrgbClr r="0" g="0" b="0"/>
          </a:lnRef>
          <a:fillRef idx="0">
            <a:scrgbClr r="0" g="0" b="0"/>
          </a:fillRef>
          <a:effectRef idx="0">
            <a:scrgbClr r="0" g="0" b="0"/>
          </a:effectRef>
          <a:fontRef idx="none"/>
        </p:style>
      </p:cxnSp>
      <p:sp>
        <p:nvSpPr>
          <p:cNvPr id="60" name="TextBox 59"/>
          <p:cNvSpPr txBox="1"/>
          <p:nvPr/>
        </p:nvSpPr>
        <p:spPr>
          <a:xfrm>
            <a:off x="4827847" y="7846273"/>
            <a:ext cx="17218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smtClean="0">
                <a:ln>
                  <a:noFill/>
                </a:ln>
                <a:solidFill>
                  <a:srgbClr val="000000"/>
                </a:solidFill>
                <a:effectLst/>
                <a:uFillTx/>
                <a:latin typeface="Helvetica Neue"/>
                <a:ea typeface="Helvetica Neue"/>
                <a:cs typeface="Helvetica Neue"/>
                <a:sym typeface="Helvetica Neue"/>
              </a:rPr>
              <a:t>100% MCP</a:t>
            </a:r>
            <a:endParaRPr kumimoji="0" lang="en-US" sz="24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5" name="Rectangle 4"/>
          <p:cNvSpPr/>
          <p:nvPr/>
        </p:nvSpPr>
        <p:spPr>
          <a:xfrm>
            <a:off x="2607088" y="3966055"/>
            <a:ext cx="7315200" cy="3657600"/>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47" name="Straight Connector 46"/>
          <p:cNvCxnSpPr>
            <a:stCxn id="5" idx="0"/>
            <a:endCxn id="5" idx="2"/>
          </p:cNvCxnSpPr>
          <p:nvPr/>
        </p:nvCxnSpPr>
        <p:spPr>
          <a:xfrm>
            <a:off x="6264688" y="3966055"/>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1" name="Straight Connector 50"/>
          <p:cNvCxnSpPr>
            <a:stCxn id="5" idx="1"/>
            <a:endCxn id="5" idx="3"/>
          </p:cNvCxnSpPr>
          <p:nvPr/>
        </p:nvCxnSpPr>
        <p:spPr>
          <a:xfrm>
            <a:off x="2607088" y="5794855"/>
            <a:ext cx="73152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5" name="Straight Connector 54"/>
          <p:cNvCxnSpPr/>
          <p:nvPr/>
        </p:nvCxnSpPr>
        <p:spPr>
          <a:xfrm>
            <a:off x="2607088" y="4814483"/>
            <a:ext cx="731520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59" name="Straight Connector 58"/>
          <p:cNvCxnSpPr/>
          <p:nvPr/>
        </p:nvCxnSpPr>
        <p:spPr>
          <a:xfrm>
            <a:off x="2607088" y="6744942"/>
            <a:ext cx="7315200" cy="2584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2" name="Straight Connector 61"/>
          <p:cNvCxnSpPr/>
          <p:nvPr/>
        </p:nvCxnSpPr>
        <p:spPr>
          <a:xfrm>
            <a:off x="4417185" y="3966055"/>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3" name="Straight Connector 62"/>
          <p:cNvCxnSpPr/>
          <p:nvPr/>
        </p:nvCxnSpPr>
        <p:spPr>
          <a:xfrm>
            <a:off x="3525066" y="3968138"/>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4" name="Straight Connector 63"/>
          <p:cNvCxnSpPr/>
          <p:nvPr/>
        </p:nvCxnSpPr>
        <p:spPr>
          <a:xfrm>
            <a:off x="5353508" y="3942034"/>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5" name="Straight Connector 64"/>
          <p:cNvCxnSpPr/>
          <p:nvPr/>
        </p:nvCxnSpPr>
        <p:spPr>
          <a:xfrm>
            <a:off x="7157164" y="3971619"/>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6" name="Straight Connector 65"/>
          <p:cNvCxnSpPr/>
          <p:nvPr/>
        </p:nvCxnSpPr>
        <p:spPr>
          <a:xfrm>
            <a:off x="8125143" y="3953175"/>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7" name="Straight Connector 66"/>
          <p:cNvCxnSpPr/>
          <p:nvPr/>
        </p:nvCxnSpPr>
        <p:spPr>
          <a:xfrm>
            <a:off x="9026146" y="3953175"/>
            <a:ext cx="0" cy="36576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69" name="Rectangle 68"/>
          <p:cNvSpPr/>
          <p:nvPr/>
        </p:nvSpPr>
        <p:spPr>
          <a:xfrm>
            <a:off x="2596736" y="6762347"/>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0" name="Rectangle 69"/>
          <p:cNvSpPr/>
          <p:nvPr/>
        </p:nvSpPr>
        <p:spPr>
          <a:xfrm>
            <a:off x="3514714" y="3954647"/>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1" name="Rectangle 70"/>
          <p:cNvSpPr/>
          <p:nvPr/>
        </p:nvSpPr>
        <p:spPr>
          <a:xfrm>
            <a:off x="4428732" y="3954647"/>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2" name="Rectangle 71"/>
          <p:cNvSpPr/>
          <p:nvPr/>
        </p:nvSpPr>
        <p:spPr>
          <a:xfrm>
            <a:off x="5346710" y="3964316"/>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5" name="Rectangle 74"/>
          <p:cNvSpPr/>
          <p:nvPr/>
        </p:nvSpPr>
        <p:spPr>
          <a:xfrm>
            <a:off x="9026146" y="3953175"/>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6" name="Rectangle 75"/>
          <p:cNvSpPr/>
          <p:nvPr/>
        </p:nvSpPr>
        <p:spPr>
          <a:xfrm>
            <a:off x="3525066" y="6767657"/>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2" name="Rectangle 81"/>
          <p:cNvSpPr/>
          <p:nvPr/>
        </p:nvSpPr>
        <p:spPr>
          <a:xfrm>
            <a:off x="7180495" y="4820047"/>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3" name="Rectangle 82"/>
          <p:cNvSpPr/>
          <p:nvPr/>
        </p:nvSpPr>
        <p:spPr>
          <a:xfrm>
            <a:off x="8125142" y="4834736"/>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4" name="Rectangle 83"/>
          <p:cNvSpPr/>
          <p:nvPr/>
        </p:nvSpPr>
        <p:spPr>
          <a:xfrm>
            <a:off x="8133489" y="5794855"/>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5" name="Rectangle 84"/>
          <p:cNvSpPr/>
          <p:nvPr/>
        </p:nvSpPr>
        <p:spPr>
          <a:xfrm>
            <a:off x="9012812" y="5810672"/>
            <a:ext cx="917978" cy="960119"/>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7" name="Rectangle 86"/>
          <p:cNvSpPr/>
          <p:nvPr/>
        </p:nvSpPr>
        <p:spPr>
          <a:xfrm>
            <a:off x="9004310" y="6766065"/>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8" name="Rectangle 87"/>
          <p:cNvSpPr/>
          <p:nvPr/>
        </p:nvSpPr>
        <p:spPr>
          <a:xfrm>
            <a:off x="8125142" y="6766065"/>
            <a:ext cx="917978" cy="848428"/>
          </a:xfrm>
          <a:prstGeom prst="rect">
            <a:avLst/>
          </a:prstGeom>
          <a:solidFill>
            <a:srgbClr val="926F32">
              <a:alpha val="50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98" name="Rectangle 97"/>
          <p:cNvSpPr/>
          <p:nvPr/>
        </p:nvSpPr>
        <p:spPr>
          <a:xfrm>
            <a:off x="4423166" y="6775346"/>
            <a:ext cx="923544" cy="850392"/>
          </a:xfrm>
          <a:prstGeom prst="rect">
            <a:avLst/>
          </a:prstGeom>
          <a:solidFill>
            <a:srgbClr val="329224">
              <a:alpha val="67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219742692"/>
      </p:ext>
    </p:extLst>
  </p:cSld>
  <p:clrMapOvr>
    <a:masterClrMapping/>
  </p:clrMapOvr>
  <p:transition xmlns:p14="http://schemas.microsoft.com/office/powerpoint/2010/mai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RSF Considerations</a:t>
            </a:r>
            <a:endParaRPr lang="en-US" sz="4400" dirty="0"/>
          </a:p>
        </p:txBody>
      </p:sp>
      <p:sp>
        <p:nvSpPr>
          <p:cNvPr id="6" name="TextBox 5"/>
          <p:cNvSpPr txBox="1"/>
          <p:nvPr/>
        </p:nvSpPr>
        <p:spPr>
          <a:xfrm>
            <a:off x="952500" y="1728216"/>
            <a:ext cx="11099800"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When developing a resource selection model, the resolution of the location (presence) points and the scale of the predictor variables can be quite influential. In some cases, different scales will be reveal different patterns of preference.</a:t>
            </a:r>
          </a:p>
        </p:txBody>
      </p:sp>
    </p:spTree>
    <p:extLst>
      <p:ext uri="{BB962C8B-B14F-4D97-AF65-F5344CB8AC3E}">
        <p14:creationId xmlns:p14="http://schemas.microsoft.com/office/powerpoint/2010/main" val="4136159240"/>
      </p:ext>
    </p:extLst>
  </p:cSld>
  <p:clrMapOvr>
    <a:masterClrMapping/>
  </p:clrMapOvr>
  <p:transition xmlns:p14="http://schemas.microsoft.com/office/powerpoint/2010/mai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RSF Considerations</a:t>
            </a:r>
            <a:endParaRPr lang="en-US" sz="4400" dirty="0"/>
          </a:p>
        </p:txBody>
      </p:sp>
      <p:sp>
        <p:nvSpPr>
          <p:cNvPr id="6" name="TextBox 5"/>
          <p:cNvSpPr txBox="1"/>
          <p:nvPr/>
        </p:nvSpPr>
        <p:spPr>
          <a:xfrm>
            <a:off x="952500" y="1728216"/>
            <a:ext cx="11099800"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When developing a resource selection model, the resolution of the location (presence) points and the scale of the predictor variables can be quite influential. In some cases, different scales will be reveal different patterns of preference.</a:t>
            </a:r>
          </a:p>
          <a:p>
            <a:pPr marL="342900" indent="-342900" algn="l">
              <a:buFont typeface="Arial"/>
              <a:buChar char="•"/>
            </a:pPr>
            <a:endParaRPr lang="en-US" b="0" dirty="0"/>
          </a:p>
          <a:p>
            <a:pPr marL="342900" indent="-342900" algn="l">
              <a:buFont typeface="Arial"/>
              <a:buChar char="•"/>
            </a:pPr>
            <a:r>
              <a:rPr lang="en-US" b="0" dirty="0" smtClean="0"/>
              <a:t>Alternative approaches exist to eliminate autocorrelation between positional fixes (i.e., removing points from the trajectory to get a subset of the points that are separated more distinctly in time)</a:t>
            </a:r>
          </a:p>
        </p:txBody>
      </p:sp>
    </p:spTree>
    <p:extLst>
      <p:ext uri="{BB962C8B-B14F-4D97-AF65-F5344CB8AC3E}">
        <p14:creationId xmlns:p14="http://schemas.microsoft.com/office/powerpoint/2010/main" val="4136159240"/>
      </p:ext>
    </p:extLst>
  </p:cSld>
  <p:clrMapOvr>
    <a:masterClrMapping/>
  </p:clrMapOvr>
  <p:transition xmlns:p14="http://schemas.microsoft.com/office/powerpoint/2010/mai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RSF Considerations</a:t>
            </a:r>
            <a:endParaRPr lang="en-US" sz="4400" dirty="0"/>
          </a:p>
        </p:txBody>
      </p:sp>
      <p:sp>
        <p:nvSpPr>
          <p:cNvPr id="6" name="TextBox 5"/>
          <p:cNvSpPr txBox="1"/>
          <p:nvPr/>
        </p:nvSpPr>
        <p:spPr>
          <a:xfrm>
            <a:off x="952500" y="1728216"/>
            <a:ext cx="11099800" cy="49039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When developing a resource selection model, the resolution of the location (presence) points and the scale of the predictor variables can be quite influential. In some cases, different scales will be reveal different patterns of preference.</a:t>
            </a:r>
          </a:p>
          <a:p>
            <a:pPr marL="342900" indent="-342900" algn="l">
              <a:buFont typeface="Arial"/>
              <a:buChar char="•"/>
            </a:pPr>
            <a:endParaRPr lang="en-US" b="0" dirty="0"/>
          </a:p>
          <a:p>
            <a:pPr marL="342900" indent="-342900" algn="l">
              <a:buFont typeface="Arial"/>
              <a:buChar char="•"/>
            </a:pPr>
            <a:r>
              <a:rPr lang="en-US" b="0" dirty="0" smtClean="0"/>
              <a:t>Alternative approaches exist to eliminate autocorrelation between positional fixes (i.e., removing points from the trajectory to get a subset of the points that are separated more distinctly in time)</a:t>
            </a:r>
          </a:p>
          <a:p>
            <a:pPr marL="342900" indent="-342900" algn="l">
              <a:buFont typeface="Arial"/>
              <a:buChar char="•"/>
            </a:pPr>
            <a:endParaRPr lang="en-US" b="0" dirty="0"/>
          </a:p>
          <a:p>
            <a:pPr marL="342900" indent="-342900" algn="l">
              <a:buFont typeface="Arial"/>
              <a:buChar char="•"/>
            </a:pPr>
            <a:r>
              <a:rPr lang="en-US" b="0" dirty="0" smtClean="0"/>
              <a:t>There are also different approaches the sampling of </a:t>
            </a:r>
            <a:r>
              <a:rPr lang="en-US" b="0" dirty="0" err="1" smtClean="0"/>
              <a:t>pseuco</a:t>
            </a:r>
            <a:r>
              <a:rPr lang="en-US" b="0" dirty="0" smtClean="0"/>
              <a:t>-absence points. Some will use the entire 100% MCP, others will place a buffer around presence points to exclude available points falling too close to known locations. There is technically no “right” way to approach it, however.</a:t>
            </a:r>
          </a:p>
        </p:txBody>
      </p:sp>
    </p:spTree>
    <p:extLst>
      <p:ext uri="{BB962C8B-B14F-4D97-AF65-F5344CB8AC3E}">
        <p14:creationId xmlns:p14="http://schemas.microsoft.com/office/powerpoint/2010/main" val="4136159240"/>
      </p:ext>
    </p:extLst>
  </p:cSld>
  <p:clrMapOvr>
    <a:masterClrMapping/>
  </p:clrMapOvr>
  <p:transition xmlns:p14="http://schemas.microsoft.com/office/powerpoint/2010/mai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RSF Considerations</a:t>
            </a:r>
            <a:endParaRPr lang="en-US" sz="4400" dirty="0"/>
          </a:p>
        </p:txBody>
      </p:sp>
      <p:sp>
        <p:nvSpPr>
          <p:cNvPr id="6" name="TextBox 5"/>
          <p:cNvSpPr txBox="1"/>
          <p:nvPr/>
        </p:nvSpPr>
        <p:spPr>
          <a:xfrm>
            <a:off x="952500" y="1728216"/>
            <a:ext cx="11099800" cy="67505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When developing a resource selection model, the resolution of the location (presence) points and the scale of the predictor variables can be quite influential. In some cases, different scales will be reveal different patterns of preference.</a:t>
            </a:r>
          </a:p>
          <a:p>
            <a:pPr marL="342900" indent="-342900" algn="l">
              <a:buFont typeface="Arial"/>
              <a:buChar char="•"/>
            </a:pPr>
            <a:endParaRPr lang="en-US" b="0" dirty="0"/>
          </a:p>
          <a:p>
            <a:pPr marL="342900" indent="-342900" algn="l">
              <a:buFont typeface="Arial"/>
              <a:buChar char="•"/>
            </a:pPr>
            <a:r>
              <a:rPr lang="en-US" b="0" dirty="0" smtClean="0"/>
              <a:t>Alternative approaches exist to eliminate autocorrelation between positional fixes (i.e., removing points from the trajectory to get a subset of the points that are separated more distinctly in time)</a:t>
            </a:r>
          </a:p>
          <a:p>
            <a:pPr marL="342900" indent="-342900" algn="l">
              <a:buFont typeface="Arial"/>
              <a:buChar char="•"/>
            </a:pPr>
            <a:endParaRPr lang="en-US" b="0" dirty="0"/>
          </a:p>
          <a:p>
            <a:pPr marL="342900" indent="-342900" algn="l">
              <a:buFont typeface="Arial"/>
              <a:buChar char="•"/>
            </a:pPr>
            <a:r>
              <a:rPr lang="en-US" b="0" dirty="0" smtClean="0"/>
              <a:t>There are also different approaches the sampling of </a:t>
            </a:r>
            <a:r>
              <a:rPr lang="en-US" b="0" dirty="0" err="1" smtClean="0"/>
              <a:t>pseuco</a:t>
            </a:r>
            <a:r>
              <a:rPr lang="en-US" b="0" dirty="0" smtClean="0"/>
              <a:t>-absence points. Some will use the entire 100% MCP, others will place a buffer around presence points to exclude available points falling too close to known locations. There is technically no “right” way to approach it, however.</a:t>
            </a:r>
          </a:p>
          <a:p>
            <a:pPr marL="342900" indent="-342900" algn="l">
              <a:buFont typeface="Arial"/>
              <a:buChar char="•"/>
            </a:pPr>
            <a:endParaRPr lang="en-US" b="0" dirty="0"/>
          </a:p>
          <a:p>
            <a:pPr marL="342900" indent="-342900" algn="l">
              <a:buFont typeface="Arial"/>
              <a:buChar char="•"/>
            </a:pPr>
            <a:r>
              <a:rPr lang="en-US" b="0" dirty="0" smtClean="0"/>
              <a:t>Decisions must also be made regarding the temporal extent of the trajectory in question. Are there notable shifts in preferences across seasons that one should attempt to account for? Or perhaps individuals of different ages may select resources differently.</a:t>
            </a:r>
          </a:p>
        </p:txBody>
      </p:sp>
    </p:spTree>
    <p:extLst>
      <p:ext uri="{BB962C8B-B14F-4D97-AF65-F5344CB8AC3E}">
        <p14:creationId xmlns:p14="http://schemas.microsoft.com/office/powerpoint/2010/main" val="3323430405"/>
      </p:ext>
    </p:extLst>
  </p:cSld>
  <p:clrMapOvr>
    <a:masterClrMapping/>
  </p:clrMapOvr>
  <p:transition xmlns:p14="http://schemas.microsoft.com/office/powerpoint/2010/mai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fontScale="90000"/>
          </a:bodyPr>
          <a:lstStyle/>
          <a:p>
            <a:r>
              <a:rPr lang="en-US" sz="4400" dirty="0" smtClean="0"/>
              <a:t>What issues might arise from that definition? </a:t>
            </a:r>
            <a:endParaRPr lang="en-US" sz="4400" dirty="0"/>
          </a:p>
        </p:txBody>
      </p:sp>
      <p:sp>
        <p:nvSpPr>
          <p:cNvPr id="5" name="TextBox 4"/>
          <p:cNvSpPr txBox="1"/>
          <p:nvPr/>
        </p:nvSpPr>
        <p:spPr>
          <a:xfrm>
            <a:off x="952500" y="1728216"/>
            <a:ext cx="11099800"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584200" rtl="0" fontAlgn="auto" latinLnBrk="0" hangingPunct="0">
              <a:lnSpc>
                <a:spcPct val="100000"/>
              </a:lnSpc>
              <a:spcBef>
                <a:spcPts val="0"/>
              </a:spcBef>
              <a:spcAft>
                <a:spcPts val="0"/>
              </a:spcAft>
              <a:buClrTx/>
              <a:buSzTx/>
              <a:buFont typeface="Arial"/>
              <a:buChar char="•"/>
              <a:tabLst/>
            </a:pPr>
            <a:r>
              <a:rPr lang="en-US" dirty="0" smtClean="0"/>
              <a:t>What qualifies as ‘normal’ activity?</a:t>
            </a:r>
          </a:p>
        </p:txBody>
      </p:sp>
    </p:spTree>
    <p:extLst>
      <p:ext uri="{BB962C8B-B14F-4D97-AF65-F5344CB8AC3E}">
        <p14:creationId xmlns:p14="http://schemas.microsoft.com/office/powerpoint/2010/main" val="448323074"/>
      </p:ext>
    </p:extLst>
  </p:cSld>
  <p:clrMapOvr>
    <a:masterClrMapping/>
  </p:clrMapOvr>
  <p:transition xmlns:p14="http://schemas.microsoft.com/office/powerpoint/2010/mai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Population-Level RSF</a:t>
            </a:r>
            <a:endParaRPr lang="en-US" sz="4400" dirty="0"/>
          </a:p>
        </p:txBody>
      </p:sp>
      <p:sp>
        <p:nvSpPr>
          <p:cNvPr id="6" name="TextBox 5"/>
          <p:cNvSpPr txBox="1"/>
          <p:nvPr/>
        </p:nvSpPr>
        <p:spPr>
          <a:xfrm>
            <a:off x="952500" y="1728216"/>
            <a:ext cx="11099800"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Another important consideration is whether you are trying to predict the selection of an entire population or simply an individual. When the former is the goal, practitioners will often implement a generalized linear MIXED model. The “mixed” refers to the fact that both fixed (standard environmental </a:t>
            </a:r>
            <a:r>
              <a:rPr lang="en-US" b="0" dirty="0" smtClean="0"/>
              <a:t>predictor variables) and random effects. A random effect (say, individual ID) may offer insight into the differences among individuals within the population.</a:t>
            </a:r>
            <a:endParaRPr lang="en-US" b="0" dirty="0" smtClean="0"/>
          </a:p>
        </p:txBody>
      </p:sp>
      <p:pic>
        <p:nvPicPr>
          <p:cNvPr id="3" name="Picture 2"/>
          <p:cNvPicPr>
            <a:picLocks noChangeAspect="1"/>
          </p:cNvPicPr>
          <p:nvPr/>
        </p:nvPicPr>
        <p:blipFill rotWithShape="1">
          <a:blip r:embed="rId2"/>
          <a:srcRect l="4710" t="10532" r="31024" b="4525"/>
          <a:stretch/>
        </p:blipFill>
        <p:spPr>
          <a:xfrm>
            <a:off x="4063855" y="4406820"/>
            <a:ext cx="4895991" cy="4853481"/>
          </a:xfrm>
          <a:prstGeom prst="rect">
            <a:avLst/>
          </a:prstGeom>
        </p:spPr>
      </p:pic>
    </p:spTree>
    <p:extLst>
      <p:ext uri="{BB962C8B-B14F-4D97-AF65-F5344CB8AC3E}">
        <p14:creationId xmlns:p14="http://schemas.microsoft.com/office/powerpoint/2010/main" val="4136159240"/>
      </p:ext>
    </p:extLst>
  </p:cSld>
  <p:clrMapOvr>
    <a:masterClrMapping/>
  </p:clrMapOvr>
  <p:transition xmlns:p14="http://schemas.microsoft.com/office/powerpoint/2010/mai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a:bodyPr>
          <a:lstStyle/>
          <a:p>
            <a:r>
              <a:rPr lang="en-US" sz="4400" dirty="0" smtClean="0"/>
              <a:t>RSF </a:t>
            </a:r>
            <a:r>
              <a:rPr lang="en-US" sz="4400" dirty="0" smtClean="0"/>
              <a:t>Alternatives (SSF and PSF)</a:t>
            </a:r>
            <a:endParaRPr lang="en-US" sz="4400" dirty="0"/>
          </a:p>
        </p:txBody>
      </p:sp>
      <p:sp>
        <p:nvSpPr>
          <p:cNvPr id="6" name="TextBox 5"/>
          <p:cNvSpPr txBox="1"/>
          <p:nvPr/>
        </p:nvSpPr>
        <p:spPr>
          <a:xfrm>
            <a:off x="952500" y="1728216"/>
            <a:ext cx="11099800" cy="2687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indent="-342900" algn="l">
              <a:buFont typeface="Arial"/>
              <a:buChar char="•"/>
            </a:pPr>
            <a:r>
              <a:rPr lang="en-US" b="0" dirty="0" smtClean="0"/>
              <a:t>When fine-scale environmental data is available, it may be useful to use a more biologically realistic means of selecting available points.</a:t>
            </a:r>
          </a:p>
          <a:p>
            <a:pPr marL="342900" indent="-342900" algn="l">
              <a:buFont typeface="Arial"/>
              <a:buChar char="•"/>
            </a:pPr>
            <a:endParaRPr lang="en-US" b="0" dirty="0"/>
          </a:p>
          <a:p>
            <a:pPr marL="342900" indent="-342900" algn="l">
              <a:buFont typeface="Arial"/>
              <a:buChar char="•"/>
            </a:pPr>
            <a:r>
              <a:rPr lang="en-US" b="0" dirty="0" smtClean="0"/>
              <a:t>In the case of a step selection function (SSF), the available points are chosen from within a buffer around each point (i.e., readily reachable points). In the case of a path selection function (PSF), sets of points are used and available (but unused) paths are identified.</a:t>
            </a:r>
            <a:endParaRPr lang="en-US" b="0" dirty="0" smtClean="0"/>
          </a:p>
        </p:txBody>
      </p:sp>
      <p:grpSp>
        <p:nvGrpSpPr>
          <p:cNvPr id="5" name="Group 4"/>
          <p:cNvGrpSpPr/>
          <p:nvPr/>
        </p:nvGrpSpPr>
        <p:grpSpPr>
          <a:xfrm>
            <a:off x="2188225" y="4709178"/>
            <a:ext cx="8069081" cy="4883246"/>
            <a:chOff x="2188226" y="4709178"/>
            <a:chExt cx="7388932" cy="4492516"/>
          </a:xfrm>
        </p:grpSpPr>
        <p:pic>
          <p:nvPicPr>
            <p:cNvPr id="3" name="Picture 2" descr="Screen Shot 2018-01-01 at 5.51.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963" y="4709178"/>
              <a:ext cx="7034195" cy="3867348"/>
            </a:xfrm>
            <a:prstGeom prst="rect">
              <a:avLst/>
            </a:prstGeom>
          </p:spPr>
        </p:pic>
        <p:sp>
          <p:nvSpPr>
            <p:cNvPr id="4" name="Rectangle 3"/>
            <p:cNvSpPr/>
            <p:nvPr/>
          </p:nvSpPr>
          <p:spPr>
            <a:xfrm>
              <a:off x="2188226" y="7834138"/>
              <a:ext cx="3868470" cy="1367556"/>
            </a:xfrm>
            <a:prstGeom prst="rect">
              <a:avLst/>
            </a:prstGeom>
            <a:solidFill>
              <a:schemeClr val="bg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7" name="Rectangle 6"/>
            <p:cNvSpPr/>
            <p:nvPr/>
          </p:nvSpPr>
          <p:spPr>
            <a:xfrm>
              <a:off x="5138421" y="8288362"/>
              <a:ext cx="2125711" cy="913332"/>
            </a:xfrm>
            <a:prstGeom prst="rect">
              <a:avLst/>
            </a:prstGeom>
            <a:solidFill>
              <a:schemeClr val="bg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grpSp>
    </p:spTree>
    <p:extLst>
      <p:ext uri="{BB962C8B-B14F-4D97-AF65-F5344CB8AC3E}">
        <p14:creationId xmlns:p14="http://schemas.microsoft.com/office/powerpoint/2010/main" val="2403290338"/>
      </p:ext>
    </p:extLst>
  </p:cSld>
  <p:clrMapOvr>
    <a:masterClrMapping/>
  </p:clrMapOvr>
  <p:transition xmlns:p14="http://schemas.microsoft.com/office/powerpoint/2010/mai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fontScale="90000"/>
          </a:bodyPr>
          <a:lstStyle/>
          <a:p>
            <a:r>
              <a:rPr lang="en-US" sz="4400" dirty="0" smtClean="0"/>
              <a:t>What issues might arise from that definition? </a:t>
            </a:r>
            <a:endParaRPr lang="en-US" sz="4400" dirty="0"/>
          </a:p>
        </p:txBody>
      </p:sp>
      <p:sp>
        <p:nvSpPr>
          <p:cNvPr id="5" name="TextBox 4"/>
          <p:cNvSpPr txBox="1"/>
          <p:nvPr/>
        </p:nvSpPr>
        <p:spPr>
          <a:xfrm>
            <a:off x="952500" y="1728216"/>
            <a:ext cx="11099800"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584200" rtl="0" fontAlgn="auto" latinLnBrk="0" hangingPunct="0">
              <a:lnSpc>
                <a:spcPct val="100000"/>
              </a:lnSpc>
              <a:spcBef>
                <a:spcPts val="0"/>
              </a:spcBef>
              <a:spcAft>
                <a:spcPts val="0"/>
              </a:spcAft>
              <a:buClrTx/>
              <a:buSzTx/>
              <a:buFont typeface="Arial"/>
              <a:buChar char="•"/>
              <a:tabLst/>
            </a:pPr>
            <a:r>
              <a:rPr lang="en-US" dirty="0" smtClean="0"/>
              <a:t>What qualifies as ‘normal’ activity?</a:t>
            </a:r>
          </a:p>
          <a:p>
            <a:pPr marL="342900" marR="0" indent="-342900" algn="l" defTabSz="584200" rtl="0" fontAlgn="auto" latinLnBrk="0" hangingPunct="0">
              <a:lnSpc>
                <a:spcPct val="100000"/>
              </a:lnSpc>
              <a:spcBef>
                <a:spcPts val="0"/>
              </a:spcBef>
              <a:spcAft>
                <a:spcPts val="0"/>
              </a:spcAft>
              <a:buClrTx/>
              <a:buSzTx/>
              <a:buFont typeface="Arial"/>
              <a:buChar char="•"/>
              <a:tabLst/>
            </a:pPr>
            <a:endParaRPr lang="en-US" dirty="0"/>
          </a:p>
          <a:p>
            <a:pPr lvl="3" indent="0" algn="l"/>
            <a:r>
              <a:rPr lang="en-US" dirty="0"/>
              <a:t>	</a:t>
            </a:r>
            <a:r>
              <a:rPr lang="en-US" b="0" dirty="0" smtClean="0"/>
              <a:t>Space use patterns can arise from various behaviors, including the three 	mentioned by Burt. But these do not necessarily encapsulate all ‘normal’ 	activities. What about refuge use as a means of predator avoidance? Any</a:t>
            </a:r>
          </a:p>
          <a:p>
            <a:pPr lvl="3" indent="0" algn="l"/>
            <a:r>
              <a:rPr lang="en-US" b="0" dirty="0"/>
              <a:t>	</a:t>
            </a:r>
            <a:r>
              <a:rPr lang="en-US" b="0" dirty="0" smtClean="0"/>
              <a:t>others you can think of? </a:t>
            </a:r>
          </a:p>
          <a:p>
            <a:pPr lvl="3" indent="0" algn="l"/>
            <a:endParaRPr lang="en-US" b="0" dirty="0"/>
          </a:p>
          <a:p>
            <a:pPr lvl="3" indent="0" algn="l"/>
            <a:r>
              <a:rPr lang="en-US" b="0" dirty="0" smtClean="0"/>
              <a:t>	Also, does normality shift over time? The home range of a young animal 	moving in conjunction with its mother will likely differ markedly from its 	movements as a sub-adult or adult.</a:t>
            </a:r>
          </a:p>
        </p:txBody>
      </p:sp>
    </p:spTree>
    <p:extLst>
      <p:ext uri="{BB962C8B-B14F-4D97-AF65-F5344CB8AC3E}">
        <p14:creationId xmlns:p14="http://schemas.microsoft.com/office/powerpoint/2010/main" val="4244066012"/>
      </p:ext>
    </p:extLst>
  </p:cSld>
  <p:clrMapOvr>
    <a:masterClrMapping/>
  </p:clrMapOvr>
  <p:transition xmlns:p14="http://schemas.microsoft.com/office/powerpoint/2010/mai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fontScale="90000"/>
          </a:bodyPr>
          <a:lstStyle/>
          <a:p>
            <a:r>
              <a:rPr lang="en-US" sz="4400" dirty="0" smtClean="0"/>
              <a:t>What issues might arise from that definition? </a:t>
            </a:r>
            <a:endParaRPr lang="en-US" sz="4400" dirty="0"/>
          </a:p>
        </p:txBody>
      </p:sp>
      <p:sp>
        <p:nvSpPr>
          <p:cNvPr id="5" name="TextBox 4"/>
          <p:cNvSpPr txBox="1"/>
          <p:nvPr/>
        </p:nvSpPr>
        <p:spPr>
          <a:xfrm>
            <a:off x="952500" y="1728216"/>
            <a:ext cx="11099800"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584200" rtl="0" fontAlgn="auto" latinLnBrk="0" hangingPunct="0">
              <a:lnSpc>
                <a:spcPct val="100000"/>
              </a:lnSpc>
              <a:spcBef>
                <a:spcPts val="0"/>
              </a:spcBef>
              <a:spcAft>
                <a:spcPts val="0"/>
              </a:spcAft>
              <a:buClrTx/>
              <a:buSzTx/>
              <a:buFont typeface="Arial"/>
              <a:buChar char="•"/>
              <a:tabLst/>
            </a:pPr>
            <a:r>
              <a:rPr lang="en-US" dirty="0" smtClean="0"/>
              <a:t>What qualifies as ‘normal’ activity?</a:t>
            </a:r>
          </a:p>
          <a:p>
            <a:pPr marL="342900" marR="0" indent="-342900" algn="l" defTabSz="584200" rtl="0" fontAlgn="auto" latinLnBrk="0" hangingPunct="0">
              <a:lnSpc>
                <a:spcPct val="100000"/>
              </a:lnSpc>
              <a:spcBef>
                <a:spcPts val="0"/>
              </a:spcBef>
              <a:spcAft>
                <a:spcPts val="0"/>
              </a:spcAft>
              <a:buClrTx/>
              <a:buSzTx/>
              <a:buFont typeface="Arial"/>
              <a:buChar char="•"/>
              <a:tabLst/>
            </a:pPr>
            <a:endParaRPr lang="en-US" dirty="0"/>
          </a:p>
          <a:p>
            <a:pPr marL="342900" marR="0" indent="-342900" algn="l" defTabSz="584200" rtl="0" fontAlgn="auto" latinLnBrk="0" hangingPunct="0">
              <a:lnSpc>
                <a:spcPct val="100000"/>
              </a:lnSpc>
              <a:spcBef>
                <a:spcPts val="0"/>
              </a:spcBef>
              <a:spcAft>
                <a:spcPts val="0"/>
              </a:spcAft>
              <a:buClrTx/>
              <a:buSzTx/>
              <a:buFont typeface="Arial"/>
              <a:buChar char="•"/>
              <a:tabLst/>
            </a:pPr>
            <a:r>
              <a:rPr lang="en-US" dirty="0" smtClean="0"/>
              <a:t>What qualifies as a ‘sally’?</a:t>
            </a:r>
          </a:p>
        </p:txBody>
      </p:sp>
    </p:spTree>
    <p:extLst>
      <p:ext uri="{BB962C8B-B14F-4D97-AF65-F5344CB8AC3E}">
        <p14:creationId xmlns:p14="http://schemas.microsoft.com/office/powerpoint/2010/main" val="4244066012"/>
      </p:ext>
    </p:extLst>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fontScale="90000"/>
          </a:bodyPr>
          <a:lstStyle/>
          <a:p>
            <a:r>
              <a:rPr lang="en-US" sz="4400" dirty="0" smtClean="0"/>
              <a:t>What issues might arise from that definition? </a:t>
            </a:r>
            <a:endParaRPr lang="en-US" sz="4400" dirty="0"/>
          </a:p>
        </p:txBody>
      </p:sp>
      <p:sp>
        <p:nvSpPr>
          <p:cNvPr id="5" name="TextBox 4"/>
          <p:cNvSpPr txBox="1"/>
          <p:nvPr/>
        </p:nvSpPr>
        <p:spPr>
          <a:xfrm>
            <a:off x="952500" y="1728216"/>
            <a:ext cx="11099800"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584200" rtl="0" fontAlgn="auto" latinLnBrk="0" hangingPunct="0">
              <a:lnSpc>
                <a:spcPct val="100000"/>
              </a:lnSpc>
              <a:spcBef>
                <a:spcPts val="0"/>
              </a:spcBef>
              <a:spcAft>
                <a:spcPts val="0"/>
              </a:spcAft>
              <a:buClrTx/>
              <a:buSzTx/>
              <a:buFont typeface="Arial"/>
              <a:buChar char="•"/>
              <a:tabLst/>
            </a:pPr>
            <a:r>
              <a:rPr lang="en-US" dirty="0" smtClean="0"/>
              <a:t>What qualifies as ‘normal’ activity?</a:t>
            </a:r>
          </a:p>
          <a:p>
            <a:pPr marL="342900" marR="0" indent="-342900" algn="l" defTabSz="584200" rtl="0" fontAlgn="auto" latinLnBrk="0" hangingPunct="0">
              <a:lnSpc>
                <a:spcPct val="100000"/>
              </a:lnSpc>
              <a:spcBef>
                <a:spcPts val="0"/>
              </a:spcBef>
              <a:spcAft>
                <a:spcPts val="0"/>
              </a:spcAft>
              <a:buClrTx/>
              <a:buSzTx/>
              <a:buFont typeface="Arial"/>
              <a:buChar char="•"/>
              <a:tabLst/>
            </a:pPr>
            <a:endParaRPr lang="en-US" dirty="0"/>
          </a:p>
          <a:p>
            <a:pPr marL="342900" marR="0" indent="-342900" algn="l" defTabSz="584200" rtl="0" fontAlgn="auto" latinLnBrk="0" hangingPunct="0">
              <a:lnSpc>
                <a:spcPct val="100000"/>
              </a:lnSpc>
              <a:spcBef>
                <a:spcPts val="0"/>
              </a:spcBef>
              <a:spcAft>
                <a:spcPts val="0"/>
              </a:spcAft>
              <a:buClrTx/>
              <a:buSzTx/>
              <a:buFont typeface="Arial"/>
              <a:buChar char="•"/>
              <a:tabLst/>
            </a:pPr>
            <a:r>
              <a:rPr lang="en-US" dirty="0" smtClean="0"/>
              <a:t>What qualifies as a ‘sally’?</a:t>
            </a:r>
          </a:p>
          <a:p>
            <a:pPr marL="342900" marR="0" indent="-342900" algn="l" defTabSz="584200" rtl="0" fontAlgn="auto" latinLnBrk="0" hangingPunct="0">
              <a:lnSpc>
                <a:spcPct val="100000"/>
              </a:lnSpc>
              <a:spcBef>
                <a:spcPts val="0"/>
              </a:spcBef>
              <a:spcAft>
                <a:spcPts val="0"/>
              </a:spcAft>
              <a:buClrTx/>
              <a:buSzTx/>
              <a:buFont typeface="Arial"/>
              <a:buChar char="•"/>
              <a:tabLst/>
            </a:pPr>
            <a:endParaRPr lang="en-US" dirty="0"/>
          </a:p>
          <a:p>
            <a:pPr lvl="1" indent="0" algn="l"/>
            <a:r>
              <a:rPr lang="en-US" dirty="0"/>
              <a:t>	</a:t>
            </a:r>
            <a:r>
              <a:rPr lang="en-US" b="0" dirty="0" smtClean="0"/>
              <a:t>In order to determine what qualifies as a ‘sally’, we need to have a clearly 	delimited home range, but to do that, we must first define which points 	should be removed because they are sallies! This circular reasoning means 	we need to lay down some a priori rules beforehand, but Burt gives no 	guidance on that front.</a:t>
            </a:r>
            <a:endParaRPr lang="en-US" dirty="0" smtClean="0"/>
          </a:p>
        </p:txBody>
      </p:sp>
    </p:spTree>
    <p:extLst>
      <p:ext uri="{BB962C8B-B14F-4D97-AF65-F5344CB8AC3E}">
        <p14:creationId xmlns:p14="http://schemas.microsoft.com/office/powerpoint/2010/main" val="3157255988"/>
      </p:ext>
    </p:extLst>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fontScale="90000"/>
          </a:bodyPr>
          <a:lstStyle/>
          <a:p>
            <a:r>
              <a:rPr lang="en-US" sz="4400" dirty="0" smtClean="0"/>
              <a:t>What issues might arise from that definition? </a:t>
            </a:r>
            <a:endParaRPr lang="en-US" sz="4400" dirty="0"/>
          </a:p>
        </p:txBody>
      </p:sp>
      <p:sp>
        <p:nvSpPr>
          <p:cNvPr id="5" name="TextBox 4"/>
          <p:cNvSpPr txBox="1"/>
          <p:nvPr/>
        </p:nvSpPr>
        <p:spPr>
          <a:xfrm>
            <a:off x="952500" y="1728216"/>
            <a:ext cx="11099800"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584200" rtl="0" fontAlgn="auto" latinLnBrk="0" hangingPunct="0">
              <a:lnSpc>
                <a:spcPct val="100000"/>
              </a:lnSpc>
              <a:spcBef>
                <a:spcPts val="0"/>
              </a:spcBef>
              <a:spcAft>
                <a:spcPts val="0"/>
              </a:spcAft>
              <a:buClrTx/>
              <a:buSzTx/>
              <a:buFont typeface="Arial"/>
              <a:buChar char="•"/>
              <a:tabLst/>
            </a:pPr>
            <a:r>
              <a:rPr lang="en-US" dirty="0" smtClean="0"/>
              <a:t>What qualifies as ‘normal’ activity?</a:t>
            </a:r>
          </a:p>
          <a:p>
            <a:pPr marL="342900" marR="0" indent="-342900" algn="l" defTabSz="584200" rtl="0" fontAlgn="auto" latinLnBrk="0" hangingPunct="0">
              <a:lnSpc>
                <a:spcPct val="100000"/>
              </a:lnSpc>
              <a:spcBef>
                <a:spcPts val="0"/>
              </a:spcBef>
              <a:spcAft>
                <a:spcPts val="0"/>
              </a:spcAft>
              <a:buClrTx/>
              <a:buSzTx/>
              <a:buFont typeface="Arial"/>
              <a:buChar char="•"/>
              <a:tabLst/>
            </a:pPr>
            <a:endParaRPr lang="en-US" dirty="0"/>
          </a:p>
          <a:p>
            <a:pPr marL="342900" marR="0" indent="-342900" algn="l" defTabSz="584200" rtl="0" fontAlgn="auto" latinLnBrk="0" hangingPunct="0">
              <a:lnSpc>
                <a:spcPct val="100000"/>
              </a:lnSpc>
              <a:spcBef>
                <a:spcPts val="0"/>
              </a:spcBef>
              <a:spcAft>
                <a:spcPts val="0"/>
              </a:spcAft>
              <a:buClrTx/>
              <a:buSzTx/>
              <a:buFont typeface="Arial"/>
              <a:buChar char="•"/>
              <a:tabLst/>
            </a:pPr>
            <a:r>
              <a:rPr lang="en-US" dirty="0" smtClean="0"/>
              <a:t>What qualifies as a ‘sally’?</a:t>
            </a:r>
          </a:p>
          <a:p>
            <a:pPr marL="342900" marR="0" indent="-342900" algn="l" defTabSz="584200" rtl="0" fontAlgn="auto" latinLnBrk="0" hangingPunct="0">
              <a:lnSpc>
                <a:spcPct val="100000"/>
              </a:lnSpc>
              <a:spcBef>
                <a:spcPts val="0"/>
              </a:spcBef>
              <a:spcAft>
                <a:spcPts val="0"/>
              </a:spcAft>
              <a:buClrTx/>
              <a:buSzTx/>
              <a:buFont typeface="Arial"/>
              <a:buChar char="•"/>
              <a:tabLst/>
            </a:pPr>
            <a:endParaRPr kumimoji="0" lang="en-US" b="1" i="0" u="none" strike="noStrike" cap="none" spc="0" normalizeH="0" dirty="0">
              <a:ln>
                <a:noFill/>
              </a:ln>
              <a:solidFill>
                <a:srgbClr val="000000"/>
              </a:solidFill>
              <a:effectLst/>
              <a:uFillTx/>
              <a:sym typeface="Helvetica Neue"/>
            </a:endParaRPr>
          </a:p>
          <a:p>
            <a:pPr marL="342900" marR="0" indent="-342900" algn="l" defTabSz="584200" rtl="0" fontAlgn="auto" latinLnBrk="0" hangingPunct="0">
              <a:lnSpc>
                <a:spcPct val="100000"/>
              </a:lnSpc>
              <a:spcBef>
                <a:spcPts val="0"/>
              </a:spcBef>
              <a:spcAft>
                <a:spcPts val="0"/>
              </a:spcAft>
              <a:buClrTx/>
              <a:buSzTx/>
              <a:buFont typeface="Arial"/>
              <a:buChar char="•"/>
              <a:tabLst/>
            </a:pPr>
            <a:r>
              <a:rPr lang="en-US" dirty="0" smtClean="0"/>
              <a:t>How important is variation in the intensity of usage within this area?</a:t>
            </a:r>
          </a:p>
        </p:txBody>
      </p:sp>
    </p:spTree>
    <p:extLst>
      <p:ext uri="{BB962C8B-B14F-4D97-AF65-F5344CB8AC3E}">
        <p14:creationId xmlns:p14="http://schemas.microsoft.com/office/powerpoint/2010/main" val="4244066012"/>
      </p:ext>
    </p:extLst>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95813"/>
          </a:xfrm>
        </p:spPr>
        <p:txBody>
          <a:bodyPr>
            <a:normAutofit fontScale="90000"/>
          </a:bodyPr>
          <a:lstStyle/>
          <a:p>
            <a:r>
              <a:rPr lang="en-US" sz="4400" dirty="0" smtClean="0"/>
              <a:t>What issues might arise from that definition? </a:t>
            </a:r>
            <a:endParaRPr lang="en-US" sz="4400" dirty="0"/>
          </a:p>
        </p:txBody>
      </p:sp>
      <p:sp>
        <p:nvSpPr>
          <p:cNvPr id="5" name="TextBox 4"/>
          <p:cNvSpPr txBox="1"/>
          <p:nvPr/>
        </p:nvSpPr>
        <p:spPr>
          <a:xfrm>
            <a:off x="952500" y="1728216"/>
            <a:ext cx="11099800" cy="41652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584200" rtl="0" fontAlgn="auto" latinLnBrk="0" hangingPunct="0">
              <a:lnSpc>
                <a:spcPct val="100000"/>
              </a:lnSpc>
              <a:spcBef>
                <a:spcPts val="0"/>
              </a:spcBef>
              <a:spcAft>
                <a:spcPts val="0"/>
              </a:spcAft>
              <a:buClrTx/>
              <a:buSzTx/>
              <a:buFont typeface="Arial"/>
              <a:buChar char="•"/>
              <a:tabLst/>
            </a:pPr>
            <a:r>
              <a:rPr lang="en-US" dirty="0" smtClean="0"/>
              <a:t>What qualifies as ‘normal’ activity?</a:t>
            </a:r>
          </a:p>
          <a:p>
            <a:pPr marL="342900" marR="0" indent="-342900" algn="l" defTabSz="584200" rtl="0" fontAlgn="auto" latinLnBrk="0" hangingPunct="0">
              <a:lnSpc>
                <a:spcPct val="100000"/>
              </a:lnSpc>
              <a:spcBef>
                <a:spcPts val="0"/>
              </a:spcBef>
              <a:spcAft>
                <a:spcPts val="0"/>
              </a:spcAft>
              <a:buClrTx/>
              <a:buSzTx/>
              <a:buFont typeface="Arial"/>
              <a:buChar char="•"/>
              <a:tabLst/>
            </a:pPr>
            <a:endParaRPr lang="en-US" dirty="0"/>
          </a:p>
          <a:p>
            <a:pPr marL="342900" marR="0" indent="-342900" algn="l" defTabSz="584200" rtl="0" fontAlgn="auto" latinLnBrk="0" hangingPunct="0">
              <a:lnSpc>
                <a:spcPct val="100000"/>
              </a:lnSpc>
              <a:spcBef>
                <a:spcPts val="0"/>
              </a:spcBef>
              <a:spcAft>
                <a:spcPts val="0"/>
              </a:spcAft>
              <a:buClrTx/>
              <a:buSzTx/>
              <a:buFont typeface="Arial"/>
              <a:buChar char="•"/>
              <a:tabLst/>
            </a:pPr>
            <a:r>
              <a:rPr lang="en-US" dirty="0" smtClean="0"/>
              <a:t>What qualifies as a ‘sally’?</a:t>
            </a:r>
          </a:p>
          <a:p>
            <a:pPr marL="342900" marR="0" indent="-342900" algn="l" defTabSz="584200" rtl="0" fontAlgn="auto" latinLnBrk="0" hangingPunct="0">
              <a:lnSpc>
                <a:spcPct val="100000"/>
              </a:lnSpc>
              <a:spcBef>
                <a:spcPts val="0"/>
              </a:spcBef>
              <a:spcAft>
                <a:spcPts val="0"/>
              </a:spcAft>
              <a:buClrTx/>
              <a:buSzTx/>
              <a:buFont typeface="Arial"/>
              <a:buChar char="•"/>
              <a:tabLst/>
            </a:pPr>
            <a:endParaRPr kumimoji="0" lang="en-US" b="1" i="0" u="none" strike="noStrike" cap="none" spc="0" normalizeH="0" dirty="0">
              <a:ln>
                <a:noFill/>
              </a:ln>
              <a:solidFill>
                <a:srgbClr val="000000"/>
              </a:solidFill>
              <a:effectLst/>
              <a:uFillTx/>
              <a:sym typeface="Helvetica Neue"/>
            </a:endParaRPr>
          </a:p>
          <a:p>
            <a:pPr marL="342900" marR="0" indent="-342900" algn="l" defTabSz="584200" rtl="0" fontAlgn="auto" latinLnBrk="0" hangingPunct="0">
              <a:lnSpc>
                <a:spcPct val="100000"/>
              </a:lnSpc>
              <a:spcBef>
                <a:spcPts val="0"/>
              </a:spcBef>
              <a:spcAft>
                <a:spcPts val="0"/>
              </a:spcAft>
              <a:buClrTx/>
              <a:buSzTx/>
              <a:buFont typeface="Arial"/>
              <a:buChar char="•"/>
              <a:tabLst/>
            </a:pPr>
            <a:r>
              <a:rPr lang="en-US" dirty="0" smtClean="0"/>
              <a:t>How important is variation in the intensity of usage within this area?</a:t>
            </a:r>
          </a:p>
          <a:p>
            <a:pPr marL="342900" marR="0" indent="-342900" algn="l" defTabSz="584200" rtl="0" fontAlgn="auto" latinLnBrk="0" hangingPunct="0">
              <a:lnSpc>
                <a:spcPct val="100000"/>
              </a:lnSpc>
              <a:spcBef>
                <a:spcPts val="0"/>
              </a:spcBef>
              <a:spcAft>
                <a:spcPts val="0"/>
              </a:spcAft>
              <a:buClrTx/>
              <a:buSzTx/>
              <a:buFont typeface="Arial"/>
              <a:buChar char="•"/>
              <a:tabLst/>
            </a:pPr>
            <a:endParaRPr lang="en-US" dirty="0"/>
          </a:p>
          <a:p>
            <a:pPr lvl="2" indent="0" algn="l"/>
            <a:r>
              <a:rPr lang="en-US" dirty="0" smtClean="0"/>
              <a:t>	</a:t>
            </a:r>
            <a:r>
              <a:rPr lang="en-US" b="0" dirty="0" smtClean="0"/>
              <a:t>Even at extremely fine scales, my movements reflect differential use of 	certain areas over others. I am in my bed for about 8 hours each day, but 	spend only about half an hour in my bathroom. According to Burt’s 	definition, we would not be able to differentiate between these magnitudes 	of intensity of use in my house.</a:t>
            </a:r>
            <a:endParaRPr lang="en-US" dirty="0" smtClean="0"/>
          </a:p>
        </p:txBody>
      </p:sp>
    </p:spTree>
    <p:extLst>
      <p:ext uri="{BB962C8B-B14F-4D97-AF65-F5344CB8AC3E}">
        <p14:creationId xmlns:p14="http://schemas.microsoft.com/office/powerpoint/2010/main" val="3706958366"/>
      </p:ext>
    </p:extLst>
  </p:cSld>
  <p:clrMapOvr>
    <a:masterClrMapping/>
  </p:clrMapOvr>
  <p:transition xmlns:p14="http://schemas.microsoft.com/office/powerpoint/2010/mai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3516</TotalTime>
  <Words>2711</Words>
  <Application>Microsoft Macintosh PowerPoint</Application>
  <PresentationFormat>Custom</PresentationFormat>
  <Paragraphs>174</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White</vt:lpstr>
      <vt:lpstr>PowerPoint Presentation</vt:lpstr>
      <vt:lpstr>Home Range Primer</vt:lpstr>
      <vt:lpstr>What is a Home Range?</vt:lpstr>
      <vt:lpstr>What issues might arise from that definition? </vt:lpstr>
      <vt:lpstr>What issues might arise from that definition? </vt:lpstr>
      <vt:lpstr>What issues might arise from that definition? </vt:lpstr>
      <vt:lpstr>What issues might arise from that definition? </vt:lpstr>
      <vt:lpstr>What issues might arise from that definition? </vt:lpstr>
      <vt:lpstr>What issues might arise from that definition? </vt:lpstr>
      <vt:lpstr>What issues might arise from that definition? </vt:lpstr>
      <vt:lpstr>What issues might arise from that definition? </vt:lpstr>
      <vt:lpstr>Why do we care?</vt:lpstr>
      <vt:lpstr>Why do we care?</vt:lpstr>
      <vt:lpstr>Why do we care?</vt:lpstr>
      <vt:lpstr>Why do we care?</vt:lpstr>
      <vt:lpstr>Why do we care?</vt:lpstr>
      <vt:lpstr>Home Range Size Predictors</vt:lpstr>
      <vt:lpstr>Patterns in Home Ranges</vt:lpstr>
      <vt:lpstr>Patterns in Home Ranges</vt:lpstr>
      <vt:lpstr>Delimiting Home Ranges</vt:lpstr>
      <vt:lpstr>Delimiting Home Ranges</vt:lpstr>
      <vt:lpstr>Delimiting Home Ranges</vt:lpstr>
      <vt:lpstr>Delimiting Home Ranges</vt:lpstr>
      <vt:lpstr>Delimiting Home Ranges</vt:lpstr>
      <vt:lpstr>Delimiting Home Ranges</vt:lpstr>
      <vt:lpstr>Delimiting Home Ranges</vt:lpstr>
      <vt:lpstr>Delimiting Home Ranges</vt:lpstr>
      <vt:lpstr>Delimiting Home Ranges</vt:lpstr>
      <vt:lpstr>Delimiting Home Ranges</vt:lpstr>
      <vt:lpstr>From Description to Prediction</vt:lpstr>
      <vt:lpstr>Resource Selection Functions</vt:lpstr>
      <vt:lpstr>Resource Selection Functions</vt:lpstr>
      <vt:lpstr>Used vs. Available Framework</vt:lpstr>
      <vt:lpstr>Used vs. Available Framework</vt:lpstr>
      <vt:lpstr>Used vs. Available Framework</vt:lpstr>
      <vt:lpstr>RSF Considerations</vt:lpstr>
      <vt:lpstr>RSF Considerations</vt:lpstr>
      <vt:lpstr>RSF Considerations</vt:lpstr>
      <vt:lpstr>RSF Considerations</vt:lpstr>
      <vt:lpstr>Population-Level RSF</vt:lpstr>
      <vt:lpstr>RSF Alternatives (SSF and PSF)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Eric Dougherty</cp:lastModifiedBy>
  <cp:revision>28</cp:revision>
  <dcterms:modified xsi:type="dcterms:W3CDTF">2018-01-01T23:04:55Z</dcterms:modified>
</cp:coreProperties>
</file>