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6" r:id="rId3"/>
    <p:sldId id="287" r:id="rId4"/>
    <p:sldId id="288" r:id="rId5"/>
    <p:sldId id="290" r:id="rId6"/>
    <p:sldId id="291" r:id="rId7"/>
    <p:sldId id="292" r:id="rId8"/>
    <p:sldId id="293" r:id="rId9"/>
    <p:sldId id="294" r:id="rId10"/>
    <p:sldId id="295" r:id="rId11"/>
    <p:sldId id="289" r:id="rId12"/>
    <p:sldId id="296" r:id="rId13"/>
    <p:sldId id="297"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224"/>
    <a:srgbClr val="926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5" d="100"/>
          <a:sy n="65" d="100"/>
        </p:scale>
        <p:origin x="-1528" y="-8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8811762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1270000" y="1638300"/>
            <a:ext cx="10464800" cy="3302000"/>
          </a:xfrm>
          <a:prstGeom prst="rect">
            <a:avLst/>
          </a:prstGeom>
        </p:spPr>
        <p:txBody>
          <a:bodyPr anchor="b"/>
          <a:lstStyle>
            <a:lvl1pPr>
              <a:defRPr>
                <a:solidFill>
                  <a:srgbClr val="FFFFFF"/>
                </a:solidFill>
                <a:latin typeface="Helvetica Light"/>
                <a:ea typeface="Helvetica Light"/>
                <a:cs typeface="Helvetica Light"/>
                <a:sym typeface="Helvetica Light"/>
              </a:defRPr>
            </a:lvl1pPr>
          </a:lstStyle>
          <a:p>
            <a:r>
              <a:t>Title Text</a:t>
            </a:r>
          </a:p>
        </p:txBody>
      </p:sp>
      <p:sp>
        <p:nvSpPr>
          <p:cNvPr id="118" name="Body Level One…"/>
          <p:cNvSpPr txBox="1">
            <a:spLocks noGrp="1"/>
          </p:cNvSpPr>
          <p:nvPr>
            <p:ph type="body" sz="quarter" idx="1"/>
          </p:nvPr>
        </p:nvSpPr>
        <p:spPr>
          <a:xfrm>
            <a:off x="1270000" y="5029200"/>
            <a:ext cx="10464800" cy="1130300"/>
          </a:xfrm>
          <a:prstGeom prst="rect">
            <a:avLst/>
          </a:prstGeom>
        </p:spPr>
        <p:txBody>
          <a:bodyPr anchor="t"/>
          <a:lstStyle>
            <a:lvl1pPr marL="0" indent="0">
              <a:lnSpc>
                <a:spcPct val="110000"/>
              </a:lnSpc>
              <a:spcBef>
                <a:spcPts val="0"/>
              </a:spcBef>
              <a:buSzTx/>
              <a:buNone/>
              <a:defRPr>
                <a:latin typeface="Helvetica"/>
                <a:ea typeface="Helvetica"/>
                <a:cs typeface="Helvetica"/>
                <a:sym typeface="Helvetica"/>
              </a:defRPr>
            </a:lvl1pPr>
            <a:lvl2pPr marL="0" indent="228600">
              <a:lnSpc>
                <a:spcPct val="110000"/>
              </a:lnSpc>
              <a:spcBef>
                <a:spcPts val="0"/>
              </a:spcBef>
              <a:buSzTx/>
              <a:buNone/>
              <a:defRPr>
                <a:latin typeface="Helvetica"/>
                <a:ea typeface="Helvetica"/>
                <a:cs typeface="Helvetica"/>
                <a:sym typeface="Helvetica"/>
              </a:defRPr>
            </a:lvl2pPr>
            <a:lvl3pPr marL="0" indent="457200">
              <a:lnSpc>
                <a:spcPct val="110000"/>
              </a:lnSpc>
              <a:spcBef>
                <a:spcPts val="0"/>
              </a:spcBef>
              <a:buSzTx/>
              <a:buNone/>
              <a:defRPr>
                <a:latin typeface="Helvetica"/>
                <a:ea typeface="Helvetica"/>
                <a:cs typeface="Helvetica"/>
                <a:sym typeface="Helvetica"/>
              </a:defRPr>
            </a:lvl3pPr>
            <a:lvl4pPr marL="0" indent="685800">
              <a:lnSpc>
                <a:spcPct val="110000"/>
              </a:lnSpc>
              <a:spcBef>
                <a:spcPts val="0"/>
              </a:spcBef>
              <a:buSzTx/>
              <a:buNone/>
              <a:defRPr>
                <a:latin typeface="Helvetica"/>
                <a:ea typeface="Helvetica"/>
                <a:cs typeface="Helvetica"/>
                <a:sym typeface="Helvetica"/>
              </a:defRPr>
            </a:lvl4pPr>
            <a:lvl5pPr marL="0" indent="914400">
              <a:lnSpc>
                <a:spcPct val="110000"/>
              </a:lnSpc>
              <a:spcBef>
                <a:spcPts val="0"/>
              </a:spcBef>
              <a:buSzTx/>
              <a:buNone/>
              <a:defRPr>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6311798" y="9258300"/>
            <a:ext cx="368504" cy="381000"/>
          </a:xfrm>
          <a:prstGeom prst="rect">
            <a:avLst/>
          </a:prstGeom>
        </p:spPr>
        <p:txBody>
          <a:bodyPr>
            <a:normAutofit/>
          </a:bodyPr>
          <a:lstStyle>
            <a:lvl1pPr>
              <a:defRPr sz="1800">
                <a:solidFill>
                  <a:srgbClr val="FFFFFF"/>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Screen Shot 2016-02-19 at 2.40.12 PM.png" descr="Screen Shot 2016-02-19 at 2.40.12 PM.png"/>
          <p:cNvPicPr>
            <a:picLocks noChangeAspect="1"/>
          </p:cNvPicPr>
          <p:nvPr/>
        </p:nvPicPr>
        <p:blipFill>
          <a:blip r:embed="rId2">
            <a:extLst/>
          </a:blip>
          <a:stretch>
            <a:fillRect/>
          </a:stretch>
        </p:blipFill>
        <p:spPr>
          <a:xfrm>
            <a:off x="298755" y="8285202"/>
            <a:ext cx="6347868" cy="1180999"/>
          </a:xfrm>
          <a:prstGeom prst="rect">
            <a:avLst/>
          </a:prstGeom>
          <a:ln w="12700">
            <a:miter lim="400000"/>
          </a:ln>
        </p:spPr>
      </p:pic>
      <p:pic>
        <p:nvPicPr>
          <p:cNvPr id="129" name="Screen Shot 2016-02-19 at 2.40.39 PM.png" descr="Screen Shot 2016-02-19 at 2.40.39 PM.png"/>
          <p:cNvPicPr>
            <a:picLocks noChangeAspect="1"/>
          </p:cNvPicPr>
          <p:nvPr/>
        </p:nvPicPr>
        <p:blipFill>
          <a:blip r:embed="rId3">
            <a:extLst/>
          </a:blip>
          <a:stretch>
            <a:fillRect/>
          </a:stretch>
        </p:blipFill>
        <p:spPr>
          <a:xfrm>
            <a:off x="7089675" y="8234950"/>
            <a:ext cx="5677359" cy="1281504"/>
          </a:xfrm>
          <a:prstGeom prst="rect">
            <a:avLst/>
          </a:prstGeom>
          <a:ln w="12700">
            <a:miter lim="400000"/>
          </a:ln>
        </p:spPr>
      </p:pic>
      <p:pic>
        <p:nvPicPr>
          <p:cNvPr id="130" name="UC_UNOFF.png" descr="UC_UNOFF.png"/>
          <p:cNvPicPr>
            <a:picLocks noChangeAspect="1"/>
          </p:cNvPicPr>
          <p:nvPr/>
        </p:nvPicPr>
        <p:blipFill>
          <a:blip r:embed="rId4">
            <a:extLst/>
          </a:blip>
          <a:stretch>
            <a:fillRect/>
          </a:stretch>
        </p:blipFill>
        <p:spPr>
          <a:xfrm>
            <a:off x="127000" y="685800"/>
            <a:ext cx="2540749" cy="2477625"/>
          </a:xfrm>
          <a:prstGeom prst="rect">
            <a:avLst/>
          </a:prstGeom>
          <a:ln w="12700">
            <a:miter lim="400000"/>
          </a:ln>
        </p:spPr>
      </p:pic>
      <p:pic>
        <p:nvPicPr>
          <p:cNvPr id="131" name="unknown.png" descr="unknown.png"/>
          <p:cNvPicPr>
            <a:picLocks noChangeAspect="1"/>
          </p:cNvPicPr>
          <p:nvPr/>
        </p:nvPicPr>
        <p:blipFill>
          <a:blip r:embed="rId5">
            <a:extLst/>
          </a:blip>
          <a:stretch>
            <a:fillRect/>
          </a:stretch>
        </p:blipFill>
        <p:spPr>
          <a:xfrm>
            <a:off x="10478534" y="825500"/>
            <a:ext cx="2207019" cy="2477691"/>
          </a:xfrm>
          <a:prstGeom prst="rect">
            <a:avLst/>
          </a:prstGeom>
          <a:ln w="12700">
            <a:miter lim="400000"/>
          </a:ln>
        </p:spPr>
      </p:pic>
      <p:sp>
        <p:nvSpPr>
          <p:cNvPr id="132" name="Eric Dougherty, Dana Seidel, Wayne Getz"/>
          <p:cNvSpPr txBox="1"/>
          <p:nvPr/>
        </p:nvSpPr>
        <p:spPr>
          <a:xfrm>
            <a:off x="3014575" y="2414785"/>
            <a:ext cx="718754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3000" b="0" i="1">
                <a:latin typeface="Helvetica"/>
                <a:ea typeface="Helvetica"/>
                <a:cs typeface="Helvetica"/>
                <a:sym typeface="Helvetica"/>
              </a:defRPr>
            </a:lvl1pPr>
          </a:lstStyle>
          <a:p>
            <a:r>
              <a:t>Eric Dougherty, Dana Seidel, Wayne Getz</a:t>
            </a:r>
          </a:p>
        </p:txBody>
      </p:sp>
      <p:sp>
        <p:nvSpPr>
          <p:cNvPr id="133" name="Lecture 3…"/>
          <p:cNvSpPr txBox="1"/>
          <p:nvPr/>
        </p:nvSpPr>
        <p:spPr>
          <a:xfrm>
            <a:off x="3988964" y="4491689"/>
            <a:ext cx="5026892" cy="14568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4400" b="0">
                <a:solidFill>
                  <a:srgbClr val="570706"/>
                </a:solidFill>
                <a:latin typeface="Helvetica"/>
                <a:ea typeface="Helvetica"/>
                <a:cs typeface="Helvetica"/>
                <a:sym typeface="Helvetica"/>
              </a:defRPr>
            </a:pPr>
            <a:r>
              <a:rPr b="1" dirty="0" smtClean="0"/>
              <a:t>Lecture</a:t>
            </a:r>
            <a:r>
              <a:rPr lang="en-US" b="1" dirty="0" smtClean="0"/>
              <a:t> </a:t>
            </a:r>
            <a:r>
              <a:rPr lang="en-US" b="1" dirty="0" smtClean="0"/>
              <a:t>5</a:t>
            </a:r>
            <a:r>
              <a:rPr lang="en-US" b="0" dirty="0" smtClean="0"/>
              <a:t> </a:t>
            </a:r>
          </a:p>
          <a:p>
            <a:pPr defTabSz="457200">
              <a:defRPr sz="4400" b="0">
                <a:solidFill>
                  <a:srgbClr val="570706"/>
                </a:solidFill>
                <a:latin typeface="Helvetica"/>
                <a:ea typeface="Helvetica"/>
                <a:cs typeface="Helvetica"/>
                <a:sym typeface="Helvetica"/>
              </a:defRPr>
            </a:pPr>
            <a:r>
              <a:rPr lang="en-US" b="0" dirty="0" smtClean="0"/>
              <a:t>Selection Functions</a:t>
            </a:r>
            <a:endParaRPr b="0" dirty="0"/>
          </a:p>
        </p:txBody>
      </p:sp>
      <p:sp>
        <p:nvSpPr>
          <p:cNvPr id="134" name="Workshop on R and movement ecology:…"/>
          <p:cNvSpPr txBox="1"/>
          <p:nvPr/>
        </p:nvSpPr>
        <p:spPr>
          <a:xfrm>
            <a:off x="1789099" y="76250"/>
            <a:ext cx="8918602" cy="11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rPr dirty="0"/>
              <a:t>Workshop on R and movement ecology:</a:t>
            </a:r>
          </a:p>
          <a:p>
            <a:pPr defTabSz="457200">
              <a:defRPr sz="3600" b="0"/>
            </a:pPr>
            <a:r>
              <a:rPr dirty="0"/>
              <a:t>Hong Kong University, Jan 2018 </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49039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a:p>
            <a:pPr marL="342900" indent="-342900" algn="l">
              <a:buFont typeface="Arial"/>
              <a:buChar char="•"/>
            </a:pPr>
            <a:endParaRPr lang="en-US" b="0" dirty="0"/>
          </a:p>
          <a:p>
            <a:pPr marL="342900" indent="-342900" algn="l">
              <a:buFont typeface="Arial"/>
              <a:buChar char="•"/>
            </a:pPr>
            <a:r>
              <a:rPr lang="en-US" b="0" dirty="0" smtClean="0"/>
              <a:t>Alternative approaches exist to eliminate autocorrelation between positional fixes (i.e., removing points from the trajectory to get a subset of the points that are separated more distinctly in time)</a:t>
            </a:r>
          </a:p>
          <a:p>
            <a:pPr marL="342900" indent="-342900" algn="l">
              <a:buFont typeface="Arial"/>
              <a:buChar char="•"/>
            </a:pPr>
            <a:endParaRPr lang="en-US" b="0" dirty="0"/>
          </a:p>
          <a:p>
            <a:pPr marL="342900" indent="-342900" algn="l">
              <a:buFont typeface="Arial"/>
              <a:buChar char="•"/>
            </a:pPr>
            <a:r>
              <a:rPr lang="en-US" b="0" dirty="0" smtClean="0"/>
              <a:t>There are also different approaches the sampling of </a:t>
            </a:r>
            <a:r>
              <a:rPr lang="en-US" b="0" dirty="0" err="1" smtClean="0"/>
              <a:t>pseuco</a:t>
            </a:r>
            <a:r>
              <a:rPr lang="en-US" b="0" dirty="0" smtClean="0"/>
              <a:t>-absence points. Some will use the entire 100% MCP, others will place a buffer around presence points to exclude available points falling too close to known locations. There is technically no “right” way to approach it, however.</a:t>
            </a:r>
          </a:p>
        </p:txBody>
      </p:sp>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67505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a:p>
            <a:pPr marL="342900" indent="-342900" algn="l">
              <a:buFont typeface="Arial"/>
              <a:buChar char="•"/>
            </a:pPr>
            <a:endParaRPr lang="en-US" b="0" dirty="0"/>
          </a:p>
          <a:p>
            <a:pPr marL="342900" indent="-342900" algn="l">
              <a:buFont typeface="Arial"/>
              <a:buChar char="•"/>
            </a:pPr>
            <a:r>
              <a:rPr lang="en-US" b="0" dirty="0" smtClean="0"/>
              <a:t>Alternative approaches exist to eliminate autocorrelation between positional fixes (i.e., removing points from the trajectory to get a subset of the points that are separated more distinctly in time)</a:t>
            </a:r>
          </a:p>
          <a:p>
            <a:pPr marL="342900" indent="-342900" algn="l">
              <a:buFont typeface="Arial"/>
              <a:buChar char="•"/>
            </a:pPr>
            <a:endParaRPr lang="en-US" b="0" dirty="0"/>
          </a:p>
          <a:p>
            <a:pPr marL="342900" indent="-342900" algn="l">
              <a:buFont typeface="Arial"/>
              <a:buChar char="•"/>
            </a:pPr>
            <a:r>
              <a:rPr lang="en-US" b="0" dirty="0" smtClean="0"/>
              <a:t>There are also different approaches the sampling of </a:t>
            </a:r>
            <a:r>
              <a:rPr lang="en-US" b="0" dirty="0" err="1" smtClean="0"/>
              <a:t>pseuco</a:t>
            </a:r>
            <a:r>
              <a:rPr lang="en-US" b="0" dirty="0" smtClean="0"/>
              <a:t>-absence points. Some will use the entire 100% MCP, others will place a buffer around presence points to exclude available points falling too close to known locations. There is technically no “right” way to approach it, however.</a:t>
            </a:r>
          </a:p>
          <a:p>
            <a:pPr marL="342900" indent="-342900" algn="l">
              <a:buFont typeface="Arial"/>
              <a:buChar char="•"/>
            </a:pPr>
            <a:endParaRPr lang="en-US" b="0" dirty="0"/>
          </a:p>
          <a:p>
            <a:pPr marL="342900" indent="-342900" algn="l">
              <a:buFont typeface="Arial"/>
              <a:buChar char="•"/>
            </a:pPr>
            <a:r>
              <a:rPr lang="en-US" b="0" dirty="0" smtClean="0"/>
              <a:t>Decisions must also be made regarding the temporal extent of the trajectory in question. Are there notable shifts in preferences across seasons that one should attempt to account for? Or perhaps individuals of different ages may select resources differently.</a:t>
            </a:r>
          </a:p>
        </p:txBody>
      </p:sp>
    </p:spTree>
    <p:extLst>
      <p:ext uri="{BB962C8B-B14F-4D97-AF65-F5344CB8AC3E}">
        <p14:creationId xmlns:p14="http://schemas.microsoft.com/office/powerpoint/2010/main" val="3323430405"/>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Population-Level RSF</a:t>
            </a:r>
            <a:endParaRPr lang="en-US" sz="4400" dirty="0"/>
          </a:p>
        </p:txBody>
      </p:sp>
      <p:sp>
        <p:nvSpPr>
          <p:cNvPr id="6" name="TextBox 5"/>
          <p:cNvSpPr txBox="1"/>
          <p:nvPr/>
        </p:nvSpPr>
        <p:spPr>
          <a:xfrm>
            <a:off x="952500" y="1728216"/>
            <a:ext cx="110998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Another important consideration is whether you are trying to predict the selection of an entire population or simply an individual. When the former is the goal, practitioners will often implement a generalized linear MIXED model. The “mixed” refers to the fact that both fixed (standard environmental predictor variables) and random effects. A random effect (say, individual ID) may offer insight into the differences among individuals within the population.</a:t>
            </a:r>
          </a:p>
        </p:txBody>
      </p:sp>
      <p:pic>
        <p:nvPicPr>
          <p:cNvPr id="3" name="Picture 2"/>
          <p:cNvPicPr>
            <a:picLocks noChangeAspect="1"/>
          </p:cNvPicPr>
          <p:nvPr/>
        </p:nvPicPr>
        <p:blipFill rotWithShape="1">
          <a:blip r:embed="rId2"/>
          <a:srcRect l="4710" t="10532" r="31024" b="4525"/>
          <a:stretch/>
        </p:blipFill>
        <p:spPr>
          <a:xfrm>
            <a:off x="4063855" y="4406820"/>
            <a:ext cx="4895991" cy="4853481"/>
          </a:xfrm>
          <a:prstGeom prst="rect">
            <a:avLst/>
          </a:prstGeom>
        </p:spPr>
      </p:pic>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Alternatives (SSF and PSF)</a:t>
            </a:r>
            <a:endParaRPr lang="en-US" sz="4400" dirty="0"/>
          </a:p>
        </p:txBody>
      </p:sp>
      <p:sp>
        <p:nvSpPr>
          <p:cNvPr id="6" name="TextBox 5"/>
          <p:cNvSpPr txBox="1"/>
          <p:nvPr/>
        </p:nvSpPr>
        <p:spPr>
          <a:xfrm>
            <a:off x="952500" y="1728216"/>
            <a:ext cx="1109980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fine-scale environmental data is available, it may be useful to use a more biologically realistic means of selecting available points.</a:t>
            </a:r>
          </a:p>
          <a:p>
            <a:pPr marL="342900" indent="-342900" algn="l">
              <a:buFont typeface="Arial"/>
              <a:buChar char="•"/>
            </a:pPr>
            <a:endParaRPr lang="en-US" b="0" dirty="0"/>
          </a:p>
          <a:p>
            <a:pPr marL="342900" indent="-342900" algn="l">
              <a:buFont typeface="Arial"/>
              <a:buChar char="•"/>
            </a:pPr>
            <a:r>
              <a:rPr lang="en-US" b="0" dirty="0" smtClean="0"/>
              <a:t>In the case of a step selection function (SSF), the available points are chosen from within a buffer around each point (i.e., readily reachable points). In the case of a path selection function (PSF), sets of points are used and available (but unused) paths are identified.</a:t>
            </a:r>
          </a:p>
        </p:txBody>
      </p:sp>
      <p:grpSp>
        <p:nvGrpSpPr>
          <p:cNvPr id="5" name="Group 4"/>
          <p:cNvGrpSpPr/>
          <p:nvPr/>
        </p:nvGrpSpPr>
        <p:grpSpPr>
          <a:xfrm>
            <a:off x="2188225" y="4709178"/>
            <a:ext cx="8069081" cy="4883246"/>
            <a:chOff x="2188226" y="4709178"/>
            <a:chExt cx="7388932" cy="4492516"/>
          </a:xfrm>
        </p:grpSpPr>
        <p:pic>
          <p:nvPicPr>
            <p:cNvPr id="3" name="Picture 2" descr="Screen Shot 2018-01-01 at 5.51.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963" y="4709178"/>
              <a:ext cx="7034195" cy="3867348"/>
            </a:xfrm>
            <a:prstGeom prst="rect">
              <a:avLst/>
            </a:prstGeom>
          </p:spPr>
        </p:pic>
        <p:sp>
          <p:nvSpPr>
            <p:cNvPr id="4" name="Rectangle 3"/>
            <p:cNvSpPr/>
            <p:nvPr/>
          </p:nvSpPr>
          <p:spPr>
            <a:xfrm>
              <a:off x="2188226" y="7834138"/>
              <a:ext cx="3868470" cy="1367556"/>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Rectangle 6"/>
            <p:cNvSpPr/>
            <p:nvPr/>
          </p:nvSpPr>
          <p:spPr>
            <a:xfrm>
              <a:off x="5138421" y="8288362"/>
              <a:ext cx="2125711" cy="913332"/>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2403290338"/>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From Description to Prediction</a:t>
            </a:r>
            <a:endParaRPr lang="en-US" sz="4400" dirty="0"/>
          </a:p>
        </p:txBody>
      </p:sp>
      <p:sp>
        <p:nvSpPr>
          <p:cNvPr id="7" name="TextBox 6"/>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The home range methods that we have discussed are meant to </a:t>
            </a:r>
            <a:r>
              <a:rPr lang="en-US" dirty="0" smtClean="0"/>
              <a:t>describe</a:t>
            </a:r>
            <a:r>
              <a:rPr lang="en-US" b="0" dirty="0" smtClean="0"/>
              <a:t> the movement patterns of individuals across landscapes based on recorded positional data. But what if we want to </a:t>
            </a:r>
            <a:r>
              <a:rPr lang="en-US" dirty="0" smtClean="0"/>
              <a:t>predict </a:t>
            </a:r>
            <a:r>
              <a:rPr lang="en-US" b="0" dirty="0" smtClean="0"/>
              <a:t>where an animal might be based on previous knowledge of their whereabouts?</a:t>
            </a:r>
          </a:p>
        </p:txBody>
      </p:sp>
      <p:pic>
        <p:nvPicPr>
          <p:cNvPr id="8" name="Picture 7"/>
          <p:cNvPicPr>
            <a:picLocks noChangeAspect="1"/>
          </p:cNvPicPr>
          <p:nvPr/>
        </p:nvPicPr>
        <p:blipFill>
          <a:blip r:embed="rId2"/>
          <a:stretch>
            <a:fillRect/>
          </a:stretch>
        </p:blipFill>
        <p:spPr>
          <a:xfrm>
            <a:off x="374990" y="3891596"/>
            <a:ext cx="4970035" cy="4887201"/>
          </a:xfrm>
          <a:prstGeom prst="rect">
            <a:avLst/>
          </a:prstGeom>
        </p:spPr>
      </p:pic>
      <p:pic>
        <p:nvPicPr>
          <p:cNvPr id="3" name="Picture 2"/>
          <p:cNvPicPr>
            <a:picLocks noChangeAspect="1"/>
          </p:cNvPicPr>
          <p:nvPr/>
        </p:nvPicPr>
        <p:blipFill>
          <a:blip r:embed="rId3"/>
          <a:stretch>
            <a:fillRect/>
          </a:stretch>
        </p:blipFill>
        <p:spPr>
          <a:xfrm>
            <a:off x="5938417" y="3521477"/>
            <a:ext cx="6869937" cy="5257320"/>
          </a:xfrm>
          <a:prstGeom prst="rect">
            <a:avLst/>
          </a:prstGeom>
        </p:spPr>
      </p:pic>
    </p:spTree>
    <p:extLst>
      <p:ext uri="{BB962C8B-B14F-4D97-AF65-F5344CB8AC3E}">
        <p14:creationId xmlns:p14="http://schemas.microsoft.com/office/powerpoint/2010/main" val="2246006329"/>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Resource Selection Functions</a:t>
            </a:r>
            <a:endParaRPr lang="en-US" sz="4400" dirty="0"/>
          </a:p>
        </p:txBody>
      </p:sp>
      <p:sp>
        <p:nvSpPr>
          <p:cNvPr id="7" name="TextBox 6"/>
          <p:cNvSpPr txBox="1"/>
          <p:nvPr/>
        </p:nvSpPr>
        <p:spPr>
          <a:xfrm>
            <a:off x="952500" y="1728216"/>
            <a:ext cx="1109980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At a relatively broad-scale (landscape-level), one can consider all of the potential (or at least measurable) contributors to an animal’s movement patterns. The resource selection function (RSF) framework was developed to create predictive maps or where we should expect animals to be based on their previous locations.</a:t>
            </a:r>
          </a:p>
        </p:txBody>
      </p:sp>
      <p:grpSp>
        <p:nvGrpSpPr>
          <p:cNvPr id="5" name="Group 4"/>
          <p:cNvGrpSpPr/>
          <p:nvPr/>
        </p:nvGrpSpPr>
        <p:grpSpPr>
          <a:xfrm>
            <a:off x="2139148" y="4144304"/>
            <a:ext cx="9043237" cy="5052265"/>
            <a:chOff x="2139148" y="4144304"/>
            <a:chExt cx="9043237" cy="5052265"/>
          </a:xfrm>
        </p:grpSpPr>
        <p:pic>
          <p:nvPicPr>
            <p:cNvPr id="3" name="Picture 2" descr="Figure1_Community.pdf"/>
            <p:cNvPicPr>
              <a:picLocks noChangeAspect="1"/>
            </p:cNvPicPr>
            <p:nvPr/>
          </p:nvPicPr>
          <p:blipFill rotWithShape="1">
            <a:blip r:embed="rId2">
              <a:extLst>
                <a:ext uri="{28A0092B-C50C-407E-A947-70E740481C1C}">
                  <a14:useLocalDpi xmlns:a14="http://schemas.microsoft.com/office/drawing/2010/main" val="0"/>
                </a:ext>
              </a:extLst>
            </a:blip>
            <a:srcRect t="49116" r="43286" b="-1"/>
            <a:stretch/>
          </p:blipFill>
          <p:spPr>
            <a:xfrm>
              <a:off x="2562522" y="4233429"/>
              <a:ext cx="7375607" cy="4963140"/>
            </a:xfrm>
            <a:prstGeom prst="rect">
              <a:avLst/>
            </a:prstGeom>
          </p:spPr>
        </p:pic>
        <p:sp>
          <p:nvSpPr>
            <p:cNvPr id="4" name="Rectangle 3"/>
            <p:cNvSpPr/>
            <p:nvPr/>
          </p:nvSpPr>
          <p:spPr>
            <a:xfrm>
              <a:off x="2139148" y="4144304"/>
              <a:ext cx="3119591" cy="757561"/>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 name="Rectangle 8"/>
            <p:cNvSpPr/>
            <p:nvPr/>
          </p:nvSpPr>
          <p:spPr>
            <a:xfrm>
              <a:off x="8062794" y="4144304"/>
              <a:ext cx="3119591" cy="757561"/>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2246006329"/>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Resource Selection Functions</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An RSF is a model that yields values proportional to the probability of use of a resource unit. These are often fit using generalized linear models (GLMs), and model selection (i.e., selecting the right predictor variables to consider) is normally done through AIC or BIC approaches.</a:t>
            </a:r>
          </a:p>
        </p:txBody>
      </p:sp>
      <p:pic>
        <p:nvPicPr>
          <p:cNvPr id="4" name="Picture 3" descr="Screen Shot 2017-12-30 at 11.53.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559" y="3817332"/>
            <a:ext cx="4301987" cy="638909"/>
          </a:xfrm>
          <a:prstGeom prst="rect">
            <a:avLst/>
          </a:prstGeom>
        </p:spPr>
      </p:pic>
      <p:sp>
        <p:nvSpPr>
          <p:cNvPr id="5" name="TextBox 4"/>
          <p:cNvSpPr txBox="1"/>
          <p:nvPr/>
        </p:nvSpPr>
        <p:spPr>
          <a:xfrm>
            <a:off x="1492948" y="4611644"/>
            <a:ext cx="987128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Where w(x)</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is the relative probability of a pixel being selected, β</a:t>
            </a:r>
            <a:r>
              <a:rPr kumimoji="0" lang="en-US" sz="2400" b="1" i="0" u="none" strike="noStrike" cap="none" spc="0" normalizeH="0" baseline="-25000" dirty="0" smtClean="0">
                <a:ln>
                  <a:noFill/>
                </a:ln>
                <a:solidFill>
                  <a:srgbClr val="000000"/>
                </a:solidFill>
                <a:effectLst/>
                <a:uFillTx/>
                <a:latin typeface="Helvetica Neue"/>
                <a:ea typeface="Helvetica Neue"/>
                <a:cs typeface="Helvetica Neue"/>
                <a:sym typeface="Helvetica Neue"/>
              </a:rPr>
              <a:t>0</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is the intercept, and β</a:t>
            </a:r>
            <a:r>
              <a:rPr lang="en-US" baseline="-25000" dirty="0" smtClean="0"/>
              <a:t>1</a:t>
            </a:r>
            <a:r>
              <a:rPr lang="en-US" dirty="0" smtClean="0"/>
              <a:t> is the estimated coefficient for variable χ</a:t>
            </a:r>
            <a:r>
              <a:rPr lang="en-US" baseline="-25000" dirty="0" smtClean="0"/>
              <a:t>1.</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TextBox 8"/>
          <p:cNvSpPr txBox="1"/>
          <p:nvPr/>
        </p:nvSpPr>
        <p:spPr>
          <a:xfrm>
            <a:off x="703269" y="6274876"/>
            <a:ext cx="112599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t>If β &gt; 1, a preference for that resource is indicated, whereas β &lt; 1 indicates avoidance of that resource relative to its availability on the landscape</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246006329"/>
      </p:ext>
    </p:extLst>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Used vs. Available Framework</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In order to use a logistic regression model, we must have a binomial response variable and a set of associated predictor variables. We can use presence (1) versus pseudo-absence (0; we don</a:t>
            </a:r>
            <a:r>
              <a:rPr lang="uk-UA" b="0" dirty="0" smtClean="0"/>
              <a:t>’</a:t>
            </a:r>
            <a:r>
              <a:rPr lang="en-US" b="0" dirty="0" smtClean="0"/>
              <a:t>t know with with 100% certainty that an animal didn’t go there, but we know we did not record them there)</a:t>
            </a:r>
          </a:p>
        </p:txBody>
      </p:sp>
      <p:sp>
        <p:nvSpPr>
          <p:cNvPr id="21" name="Oval 20"/>
          <p:cNvSpPr/>
          <p:nvPr/>
        </p:nvSpPr>
        <p:spPr>
          <a:xfrm>
            <a:off x="4506316" y="8465033"/>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TextBox 6"/>
          <p:cNvSpPr txBox="1"/>
          <p:nvPr/>
        </p:nvSpPr>
        <p:spPr>
          <a:xfrm>
            <a:off x="4860867" y="8318196"/>
            <a:ext cx="8606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5" name="Oval 44"/>
          <p:cNvSpPr/>
          <p:nvPr/>
        </p:nvSpPr>
        <p:spPr>
          <a:xfrm>
            <a:off x="4504347" y="897887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TextBox 45"/>
          <p:cNvSpPr txBox="1"/>
          <p:nvPr/>
        </p:nvSpPr>
        <p:spPr>
          <a:xfrm>
            <a:off x="4767462" y="8811945"/>
            <a:ext cx="34775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Available</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(but unused)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57" name="Straight Connector 56"/>
          <p:cNvCxnSpPr/>
          <p:nvPr/>
        </p:nvCxnSpPr>
        <p:spPr>
          <a:xfrm flipV="1">
            <a:off x="4476055" y="7846273"/>
            <a:ext cx="291407" cy="47192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
        <p:nvSpPr>
          <p:cNvPr id="60" name="TextBox 59"/>
          <p:cNvSpPr txBox="1"/>
          <p:nvPr/>
        </p:nvSpPr>
        <p:spPr>
          <a:xfrm>
            <a:off x="4827847" y="7846273"/>
            <a:ext cx="1721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100% MCP</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2" name="Oval 61"/>
          <p:cNvSpPr/>
          <p:nvPr/>
        </p:nvSpPr>
        <p:spPr>
          <a:xfrm>
            <a:off x="2919047" y="577083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3" name="Oval 62"/>
          <p:cNvSpPr/>
          <p:nvPr/>
        </p:nvSpPr>
        <p:spPr>
          <a:xfrm>
            <a:off x="3614198" y="5321641"/>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4" name="Oval 63"/>
          <p:cNvSpPr/>
          <p:nvPr/>
        </p:nvSpPr>
        <p:spPr>
          <a:xfrm>
            <a:off x="4090644" y="55925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5" name="Oval 64"/>
          <p:cNvSpPr/>
          <p:nvPr/>
        </p:nvSpPr>
        <p:spPr>
          <a:xfrm>
            <a:off x="5426265" y="541433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6" name="Oval 65"/>
          <p:cNvSpPr/>
          <p:nvPr/>
        </p:nvSpPr>
        <p:spPr>
          <a:xfrm>
            <a:off x="6102326" y="547805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7" name="Oval 66"/>
          <p:cNvSpPr/>
          <p:nvPr/>
        </p:nvSpPr>
        <p:spPr>
          <a:xfrm>
            <a:off x="6912053" y="68117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8" name="Oval 67"/>
          <p:cNvSpPr/>
          <p:nvPr/>
        </p:nvSpPr>
        <p:spPr>
          <a:xfrm>
            <a:off x="7154389" y="696862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9" name="Oval 68"/>
          <p:cNvSpPr/>
          <p:nvPr/>
        </p:nvSpPr>
        <p:spPr>
          <a:xfrm>
            <a:off x="7332651" y="660368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Oval 69"/>
          <p:cNvSpPr/>
          <p:nvPr/>
        </p:nvSpPr>
        <p:spPr>
          <a:xfrm>
            <a:off x="7332651" y="6299317"/>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1" name="Oval 70"/>
          <p:cNvSpPr/>
          <p:nvPr/>
        </p:nvSpPr>
        <p:spPr>
          <a:xfrm>
            <a:off x="7146015" y="607111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2" name="Oval 71"/>
          <p:cNvSpPr/>
          <p:nvPr/>
        </p:nvSpPr>
        <p:spPr>
          <a:xfrm>
            <a:off x="7852315" y="582071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3" name="Oval 72"/>
          <p:cNvSpPr/>
          <p:nvPr/>
        </p:nvSpPr>
        <p:spPr>
          <a:xfrm>
            <a:off x="8030577" y="450611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4" name="Oval 73"/>
          <p:cNvSpPr/>
          <p:nvPr/>
        </p:nvSpPr>
        <p:spPr>
          <a:xfrm>
            <a:off x="9293539" y="4903608"/>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5" name="Oval 74"/>
          <p:cNvSpPr/>
          <p:nvPr/>
        </p:nvSpPr>
        <p:spPr>
          <a:xfrm>
            <a:off x="4684578" y="508185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6" name="Oval 75"/>
          <p:cNvSpPr/>
          <p:nvPr/>
        </p:nvSpPr>
        <p:spPr>
          <a:xfrm>
            <a:off x="3897520" y="58526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7" name="Oval 76"/>
          <p:cNvSpPr/>
          <p:nvPr/>
        </p:nvSpPr>
        <p:spPr>
          <a:xfrm>
            <a:off x="4384525" y="52743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8" name="Oval 77"/>
          <p:cNvSpPr/>
          <p:nvPr/>
        </p:nvSpPr>
        <p:spPr>
          <a:xfrm>
            <a:off x="7094699" y="523251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9" name="Oval 78"/>
          <p:cNvSpPr/>
          <p:nvPr/>
        </p:nvSpPr>
        <p:spPr>
          <a:xfrm>
            <a:off x="5543674" y="628400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0" name="Oval 79"/>
          <p:cNvSpPr/>
          <p:nvPr/>
        </p:nvSpPr>
        <p:spPr>
          <a:xfrm>
            <a:off x="4860869" y="624935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Oval 80"/>
          <p:cNvSpPr/>
          <p:nvPr/>
        </p:nvSpPr>
        <p:spPr>
          <a:xfrm>
            <a:off x="5307332" y="62993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2" name="Oval 81"/>
          <p:cNvSpPr/>
          <p:nvPr/>
        </p:nvSpPr>
        <p:spPr>
          <a:xfrm>
            <a:off x="6223258" y="5160278"/>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3" name="Oval 82"/>
          <p:cNvSpPr/>
          <p:nvPr/>
        </p:nvSpPr>
        <p:spPr>
          <a:xfrm>
            <a:off x="6093587" y="651586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4" name="Oval 83"/>
          <p:cNvSpPr/>
          <p:nvPr/>
        </p:nvSpPr>
        <p:spPr>
          <a:xfrm>
            <a:off x="6483936" y="663353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5" name="Oval 84"/>
          <p:cNvSpPr/>
          <p:nvPr/>
        </p:nvSpPr>
        <p:spPr>
          <a:xfrm>
            <a:off x="6814598" y="654441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6" name="Oval 85"/>
          <p:cNvSpPr/>
          <p:nvPr/>
        </p:nvSpPr>
        <p:spPr>
          <a:xfrm>
            <a:off x="6426662" y="61057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7" name="Oval 86"/>
          <p:cNvSpPr/>
          <p:nvPr/>
        </p:nvSpPr>
        <p:spPr>
          <a:xfrm>
            <a:off x="8610736" y="5466905"/>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8" name="Oval 87"/>
          <p:cNvSpPr/>
          <p:nvPr/>
        </p:nvSpPr>
        <p:spPr>
          <a:xfrm>
            <a:off x="7763184" y="636616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Oval 88"/>
          <p:cNvSpPr/>
          <p:nvPr/>
        </p:nvSpPr>
        <p:spPr>
          <a:xfrm>
            <a:off x="6604924" y="56870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0" name="Oval 89"/>
          <p:cNvSpPr/>
          <p:nvPr/>
        </p:nvSpPr>
        <p:spPr>
          <a:xfrm>
            <a:off x="8153518" y="5886070"/>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1" name="Oval 90"/>
          <p:cNvSpPr/>
          <p:nvPr/>
        </p:nvSpPr>
        <p:spPr>
          <a:xfrm>
            <a:off x="8414216" y="491057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2" name="Oval 91"/>
          <p:cNvSpPr/>
          <p:nvPr/>
        </p:nvSpPr>
        <p:spPr>
          <a:xfrm>
            <a:off x="6662198" y="48144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3" name="Oval 92"/>
          <p:cNvSpPr/>
          <p:nvPr/>
        </p:nvSpPr>
        <p:spPr>
          <a:xfrm>
            <a:off x="4417185" y="59490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4" name="Oval 93"/>
          <p:cNvSpPr/>
          <p:nvPr/>
        </p:nvSpPr>
        <p:spPr>
          <a:xfrm>
            <a:off x="5396463" y="514339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5" name="Oval 94"/>
          <p:cNvSpPr/>
          <p:nvPr/>
        </p:nvSpPr>
        <p:spPr>
          <a:xfrm>
            <a:off x="7763184" y="514339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6" name="Oval 95"/>
          <p:cNvSpPr/>
          <p:nvPr/>
        </p:nvSpPr>
        <p:spPr>
          <a:xfrm>
            <a:off x="8610736" y="479220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7" name="Oval 96"/>
          <p:cNvSpPr/>
          <p:nvPr/>
        </p:nvSpPr>
        <p:spPr>
          <a:xfrm>
            <a:off x="7488271" y="472161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98" name="Straight Connector 97"/>
          <p:cNvCxnSpPr>
            <a:stCxn id="63" idx="1"/>
            <a:endCxn id="73" idx="1"/>
          </p:cNvCxnSpPr>
          <p:nvPr/>
        </p:nvCxnSpPr>
        <p:spPr>
          <a:xfrm flipV="1">
            <a:off x="3640304" y="4532218"/>
            <a:ext cx="4416379" cy="815527"/>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99" name="Straight Connector 98"/>
          <p:cNvCxnSpPr>
            <a:stCxn id="63" idx="1"/>
            <a:endCxn id="62" idx="1"/>
          </p:cNvCxnSpPr>
          <p:nvPr/>
        </p:nvCxnSpPr>
        <p:spPr>
          <a:xfrm flipH="1">
            <a:off x="2945153" y="5347745"/>
            <a:ext cx="695151" cy="449193"/>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100" name="Straight Connector 99"/>
          <p:cNvCxnSpPr>
            <a:stCxn id="62" idx="3"/>
            <a:endCxn id="68" idx="3"/>
          </p:cNvCxnSpPr>
          <p:nvPr/>
        </p:nvCxnSpPr>
        <p:spPr>
          <a:xfrm>
            <a:off x="2945153" y="5922979"/>
            <a:ext cx="4235342" cy="119779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101" name="Straight Connector 100"/>
          <p:cNvCxnSpPr>
            <a:stCxn id="73" idx="7"/>
            <a:endCxn id="74" idx="7"/>
          </p:cNvCxnSpPr>
          <p:nvPr/>
        </p:nvCxnSpPr>
        <p:spPr>
          <a:xfrm>
            <a:off x="8182733" y="4532218"/>
            <a:ext cx="1262962" cy="39749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102" name="Straight Connector 101"/>
          <p:cNvCxnSpPr>
            <a:stCxn id="68" idx="4"/>
            <a:endCxn id="74" idx="5"/>
          </p:cNvCxnSpPr>
          <p:nvPr/>
        </p:nvCxnSpPr>
        <p:spPr>
          <a:xfrm flipV="1">
            <a:off x="7243520" y="5055753"/>
            <a:ext cx="2202175" cy="209112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23430405"/>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8097439" y="3962062"/>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9" name="Rectangle 98"/>
          <p:cNvSpPr/>
          <p:nvPr/>
        </p:nvSpPr>
        <p:spPr>
          <a:xfrm>
            <a:off x="534830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0" name="Rectangle 99"/>
          <p:cNvSpPr/>
          <p:nvPr/>
        </p:nvSpPr>
        <p:spPr>
          <a:xfrm>
            <a:off x="623084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7" name="Rectangle 96"/>
          <p:cNvSpPr/>
          <p:nvPr/>
        </p:nvSpPr>
        <p:spPr>
          <a:xfrm>
            <a:off x="7180495" y="676914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4" name="Rectangle 73"/>
          <p:cNvSpPr/>
          <p:nvPr/>
        </p:nvSpPr>
        <p:spPr>
          <a:xfrm>
            <a:off x="7157163" y="3966055"/>
            <a:ext cx="967979"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Rectangle 88"/>
          <p:cNvSpPr/>
          <p:nvPr/>
        </p:nvSpPr>
        <p:spPr>
          <a:xfrm>
            <a:off x="6228037" y="4807870"/>
            <a:ext cx="917978" cy="978406"/>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3" name="Rectangle 72"/>
          <p:cNvSpPr/>
          <p:nvPr/>
        </p:nvSpPr>
        <p:spPr>
          <a:xfrm>
            <a:off x="6264688" y="3971619"/>
            <a:ext cx="87654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4" name="Rectangle 93"/>
          <p:cNvSpPr/>
          <p:nvPr/>
        </p:nvSpPr>
        <p:spPr>
          <a:xfrm>
            <a:off x="2607088" y="579308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2" name="Rectangle 91"/>
          <p:cNvSpPr/>
          <p:nvPr/>
        </p:nvSpPr>
        <p:spPr>
          <a:xfrm>
            <a:off x="4420764" y="481274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3" name="Rectangle 92"/>
          <p:cNvSpPr/>
          <p:nvPr/>
        </p:nvSpPr>
        <p:spPr>
          <a:xfrm>
            <a:off x="5346710" y="4812712"/>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6" name="Rectangle 95"/>
          <p:cNvSpPr/>
          <p:nvPr/>
        </p:nvSpPr>
        <p:spPr>
          <a:xfrm>
            <a:off x="9043120" y="4823821"/>
            <a:ext cx="89611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5" name="Rectangle 94"/>
          <p:cNvSpPr/>
          <p:nvPr/>
        </p:nvSpPr>
        <p:spPr>
          <a:xfrm>
            <a:off x="7166747" y="5782007"/>
            <a:ext cx="94183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1" name="Rectangle 90"/>
          <p:cNvSpPr/>
          <p:nvPr/>
        </p:nvSpPr>
        <p:spPr>
          <a:xfrm>
            <a:off x="3510754" y="4804815"/>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0" name="Rectangle 89"/>
          <p:cNvSpPr/>
          <p:nvPr/>
        </p:nvSpPr>
        <p:spPr>
          <a:xfrm>
            <a:off x="2596736" y="4820047"/>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Rectangle 80"/>
          <p:cNvSpPr/>
          <p:nvPr/>
        </p:nvSpPr>
        <p:spPr>
          <a:xfrm>
            <a:off x="6239186"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0" name="Rectangle 79"/>
          <p:cNvSpPr/>
          <p:nvPr/>
        </p:nvSpPr>
        <p:spPr>
          <a:xfrm>
            <a:off x="5335163"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9" name="Rectangle 78"/>
          <p:cNvSpPr/>
          <p:nvPr/>
        </p:nvSpPr>
        <p:spPr>
          <a:xfrm>
            <a:off x="4417185" y="580594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7" name="Rectangle 76"/>
          <p:cNvSpPr/>
          <p:nvPr/>
        </p:nvSpPr>
        <p:spPr>
          <a:xfrm>
            <a:off x="3499207" y="579639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8" name="Rectangle 67"/>
          <p:cNvSpPr/>
          <p:nvPr/>
        </p:nvSpPr>
        <p:spPr>
          <a:xfrm>
            <a:off x="2607088" y="396605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Title 1"/>
          <p:cNvSpPr>
            <a:spLocks noGrp="1"/>
          </p:cNvSpPr>
          <p:nvPr>
            <p:ph type="title"/>
          </p:nvPr>
        </p:nvSpPr>
        <p:spPr>
          <a:xfrm>
            <a:off x="952500" y="254000"/>
            <a:ext cx="11099800" cy="1295813"/>
          </a:xfrm>
        </p:spPr>
        <p:txBody>
          <a:bodyPr>
            <a:normAutofit/>
          </a:bodyPr>
          <a:lstStyle/>
          <a:p>
            <a:r>
              <a:rPr lang="en-US" sz="4400" dirty="0" smtClean="0"/>
              <a:t>Used vs. Available Framework</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By extracting the values of various predictor variables (say, NDVI, distance to water, land cover type, elevation, and predator density) associated with these 1s and 0s, we can ascertain a pattern that can be extended to predict the probability of an animal being in each cell based on the predictors there. </a:t>
            </a:r>
          </a:p>
        </p:txBody>
      </p:sp>
      <p:sp>
        <p:nvSpPr>
          <p:cNvPr id="3" name="Oval 2"/>
          <p:cNvSpPr/>
          <p:nvPr/>
        </p:nvSpPr>
        <p:spPr>
          <a:xfrm>
            <a:off x="2919047" y="577083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Oval 7"/>
          <p:cNvSpPr/>
          <p:nvPr/>
        </p:nvSpPr>
        <p:spPr>
          <a:xfrm>
            <a:off x="3614198" y="5321641"/>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Oval 9"/>
          <p:cNvSpPr/>
          <p:nvPr/>
        </p:nvSpPr>
        <p:spPr>
          <a:xfrm>
            <a:off x="4090644" y="55925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Oval 10"/>
          <p:cNvSpPr/>
          <p:nvPr/>
        </p:nvSpPr>
        <p:spPr>
          <a:xfrm>
            <a:off x="5426265" y="541433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p:cNvSpPr/>
          <p:nvPr/>
        </p:nvSpPr>
        <p:spPr>
          <a:xfrm>
            <a:off x="6102326" y="547805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Oval 12"/>
          <p:cNvSpPr/>
          <p:nvPr/>
        </p:nvSpPr>
        <p:spPr>
          <a:xfrm>
            <a:off x="6912053" y="68117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Oval 13"/>
          <p:cNvSpPr/>
          <p:nvPr/>
        </p:nvSpPr>
        <p:spPr>
          <a:xfrm>
            <a:off x="7154389" y="696862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Oval 14"/>
          <p:cNvSpPr/>
          <p:nvPr/>
        </p:nvSpPr>
        <p:spPr>
          <a:xfrm>
            <a:off x="7332651" y="660368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Oval 15"/>
          <p:cNvSpPr/>
          <p:nvPr/>
        </p:nvSpPr>
        <p:spPr>
          <a:xfrm>
            <a:off x="7332651" y="6299317"/>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Oval 16"/>
          <p:cNvSpPr/>
          <p:nvPr/>
        </p:nvSpPr>
        <p:spPr>
          <a:xfrm>
            <a:off x="7146015" y="607111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p:cNvSpPr/>
          <p:nvPr/>
        </p:nvSpPr>
        <p:spPr>
          <a:xfrm>
            <a:off x="7852315" y="582071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9" name="Oval 18"/>
          <p:cNvSpPr/>
          <p:nvPr/>
        </p:nvSpPr>
        <p:spPr>
          <a:xfrm>
            <a:off x="8041717" y="450611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0" name="Oval 19"/>
          <p:cNvSpPr/>
          <p:nvPr/>
        </p:nvSpPr>
        <p:spPr>
          <a:xfrm>
            <a:off x="9293539" y="4903608"/>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1" name="Oval 20"/>
          <p:cNvSpPr/>
          <p:nvPr/>
        </p:nvSpPr>
        <p:spPr>
          <a:xfrm>
            <a:off x="4506316" y="8465033"/>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TextBox 6"/>
          <p:cNvSpPr txBox="1"/>
          <p:nvPr/>
        </p:nvSpPr>
        <p:spPr>
          <a:xfrm>
            <a:off x="4860867" y="8318196"/>
            <a:ext cx="8606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2" name="Oval 21"/>
          <p:cNvSpPr/>
          <p:nvPr/>
        </p:nvSpPr>
        <p:spPr>
          <a:xfrm>
            <a:off x="4684578" y="508185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Oval 22"/>
          <p:cNvSpPr/>
          <p:nvPr/>
        </p:nvSpPr>
        <p:spPr>
          <a:xfrm>
            <a:off x="3897520" y="58526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4" name="Oval 23"/>
          <p:cNvSpPr/>
          <p:nvPr/>
        </p:nvSpPr>
        <p:spPr>
          <a:xfrm>
            <a:off x="4384525" y="52743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5" name="Oval 24"/>
          <p:cNvSpPr/>
          <p:nvPr/>
        </p:nvSpPr>
        <p:spPr>
          <a:xfrm>
            <a:off x="7094699" y="523251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6" name="Oval 25"/>
          <p:cNvSpPr/>
          <p:nvPr/>
        </p:nvSpPr>
        <p:spPr>
          <a:xfrm>
            <a:off x="5543674" y="628400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7" name="Oval 26"/>
          <p:cNvSpPr/>
          <p:nvPr/>
        </p:nvSpPr>
        <p:spPr>
          <a:xfrm>
            <a:off x="4860869" y="624935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Oval 27"/>
          <p:cNvSpPr/>
          <p:nvPr/>
        </p:nvSpPr>
        <p:spPr>
          <a:xfrm>
            <a:off x="5307332" y="62993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Oval 28"/>
          <p:cNvSpPr/>
          <p:nvPr/>
        </p:nvSpPr>
        <p:spPr>
          <a:xfrm>
            <a:off x="6223258" y="5160278"/>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0" name="Oval 29"/>
          <p:cNvSpPr/>
          <p:nvPr/>
        </p:nvSpPr>
        <p:spPr>
          <a:xfrm>
            <a:off x="6093587" y="651586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Oval 30"/>
          <p:cNvSpPr/>
          <p:nvPr/>
        </p:nvSpPr>
        <p:spPr>
          <a:xfrm>
            <a:off x="6483936" y="663353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Oval 31"/>
          <p:cNvSpPr/>
          <p:nvPr/>
        </p:nvSpPr>
        <p:spPr>
          <a:xfrm>
            <a:off x="6814598" y="654441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3" name="Oval 32"/>
          <p:cNvSpPr/>
          <p:nvPr/>
        </p:nvSpPr>
        <p:spPr>
          <a:xfrm>
            <a:off x="6426662" y="61057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4" name="Oval 33"/>
          <p:cNvSpPr/>
          <p:nvPr/>
        </p:nvSpPr>
        <p:spPr>
          <a:xfrm>
            <a:off x="8610736" y="5466905"/>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5" name="Oval 34"/>
          <p:cNvSpPr/>
          <p:nvPr/>
        </p:nvSpPr>
        <p:spPr>
          <a:xfrm>
            <a:off x="7763184" y="636616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6" name="Oval 35"/>
          <p:cNvSpPr/>
          <p:nvPr/>
        </p:nvSpPr>
        <p:spPr>
          <a:xfrm>
            <a:off x="6604924" y="56870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 name="Oval 36"/>
          <p:cNvSpPr/>
          <p:nvPr/>
        </p:nvSpPr>
        <p:spPr>
          <a:xfrm>
            <a:off x="8153518" y="5886070"/>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8" name="Oval 37"/>
          <p:cNvSpPr/>
          <p:nvPr/>
        </p:nvSpPr>
        <p:spPr>
          <a:xfrm>
            <a:off x="8414216" y="491057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9" name="Oval 38"/>
          <p:cNvSpPr/>
          <p:nvPr/>
        </p:nvSpPr>
        <p:spPr>
          <a:xfrm>
            <a:off x="6662198" y="48144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0" name="Oval 39"/>
          <p:cNvSpPr/>
          <p:nvPr/>
        </p:nvSpPr>
        <p:spPr>
          <a:xfrm>
            <a:off x="4417185" y="59490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1" name="Oval 40"/>
          <p:cNvSpPr/>
          <p:nvPr/>
        </p:nvSpPr>
        <p:spPr>
          <a:xfrm>
            <a:off x="5396463" y="514339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2" name="Oval 41"/>
          <p:cNvSpPr/>
          <p:nvPr/>
        </p:nvSpPr>
        <p:spPr>
          <a:xfrm>
            <a:off x="7763184" y="514339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3" name="Oval 42"/>
          <p:cNvSpPr/>
          <p:nvPr/>
        </p:nvSpPr>
        <p:spPr>
          <a:xfrm>
            <a:off x="8610736" y="479220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4" name="Oval 43"/>
          <p:cNvSpPr/>
          <p:nvPr/>
        </p:nvSpPr>
        <p:spPr>
          <a:xfrm>
            <a:off x="7488271" y="472161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5" name="Oval 44"/>
          <p:cNvSpPr/>
          <p:nvPr/>
        </p:nvSpPr>
        <p:spPr>
          <a:xfrm>
            <a:off x="4504347" y="897887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TextBox 45"/>
          <p:cNvSpPr txBox="1"/>
          <p:nvPr/>
        </p:nvSpPr>
        <p:spPr>
          <a:xfrm>
            <a:off x="4767462" y="8811945"/>
            <a:ext cx="34775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Available</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(but unused)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48" name="Straight Connector 47"/>
          <p:cNvCxnSpPr>
            <a:stCxn id="8" idx="1"/>
            <a:endCxn id="19" idx="1"/>
          </p:cNvCxnSpPr>
          <p:nvPr/>
        </p:nvCxnSpPr>
        <p:spPr>
          <a:xfrm flipV="1">
            <a:off x="3640304" y="4532218"/>
            <a:ext cx="4427519" cy="815527"/>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0" name="Straight Connector 49"/>
          <p:cNvCxnSpPr>
            <a:stCxn id="8" idx="1"/>
            <a:endCxn id="3" idx="1"/>
          </p:cNvCxnSpPr>
          <p:nvPr/>
        </p:nvCxnSpPr>
        <p:spPr>
          <a:xfrm flipH="1">
            <a:off x="2945153" y="5347745"/>
            <a:ext cx="695151" cy="449193"/>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2" name="Straight Connector 51"/>
          <p:cNvCxnSpPr>
            <a:stCxn id="3" idx="3"/>
            <a:endCxn id="14" idx="3"/>
          </p:cNvCxnSpPr>
          <p:nvPr/>
        </p:nvCxnSpPr>
        <p:spPr>
          <a:xfrm>
            <a:off x="2945153" y="5922979"/>
            <a:ext cx="4235342" cy="119779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4" name="Straight Connector 53"/>
          <p:cNvCxnSpPr>
            <a:stCxn id="19" idx="7"/>
            <a:endCxn id="20" idx="7"/>
          </p:cNvCxnSpPr>
          <p:nvPr/>
        </p:nvCxnSpPr>
        <p:spPr>
          <a:xfrm>
            <a:off x="8193873" y="4532218"/>
            <a:ext cx="1251822" cy="39749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6" name="Straight Connector 55"/>
          <p:cNvCxnSpPr>
            <a:stCxn id="14" idx="4"/>
            <a:endCxn id="20" idx="5"/>
          </p:cNvCxnSpPr>
          <p:nvPr/>
        </p:nvCxnSpPr>
        <p:spPr>
          <a:xfrm flipV="1">
            <a:off x="7243520" y="5055753"/>
            <a:ext cx="2202175" cy="209112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7" name="Straight Connector 56"/>
          <p:cNvCxnSpPr/>
          <p:nvPr/>
        </p:nvCxnSpPr>
        <p:spPr>
          <a:xfrm flipV="1">
            <a:off x="4476055" y="7846273"/>
            <a:ext cx="291407" cy="47192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
        <p:nvSpPr>
          <p:cNvPr id="60" name="TextBox 59"/>
          <p:cNvSpPr txBox="1"/>
          <p:nvPr/>
        </p:nvSpPr>
        <p:spPr>
          <a:xfrm>
            <a:off x="4827847" y="7846273"/>
            <a:ext cx="1721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100% MCP</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Rectangle 4"/>
          <p:cNvSpPr/>
          <p:nvPr/>
        </p:nvSpPr>
        <p:spPr>
          <a:xfrm>
            <a:off x="2607088" y="3966055"/>
            <a:ext cx="7315200" cy="365760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47" name="Straight Connector 46"/>
          <p:cNvCxnSpPr>
            <a:stCxn id="5" idx="0"/>
            <a:endCxn id="5" idx="2"/>
          </p:cNvCxnSpPr>
          <p:nvPr/>
        </p:nvCxnSpPr>
        <p:spPr>
          <a:xfrm>
            <a:off x="6264688"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p:cNvCxnSpPr>
            <a:stCxn id="5" idx="1"/>
            <a:endCxn id="5" idx="3"/>
          </p:cNvCxnSpPr>
          <p:nvPr/>
        </p:nvCxnSpPr>
        <p:spPr>
          <a:xfrm>
            <a:off x="2607088" y="5794855"/>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5" name="Straight Connector 54"/>
          <p:cNvCxnSpPr/>
          <p:nvPr/>
        </p:nvCxnSpPr>
        <p:spPr>
          <a:xfrm>
            <a:off x="2607088" y="4814483"/>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9" name="Straight Connector 58"/>
          <p:cNvCxnSpPr/>
          <p:nvPr/>
        </p:nvCxnSpPr>
        <p:spPr>
          <a:xfrm>
            <a:off x="2607088" y="6744942"/>
            <a:ext cx="7315200" cy="2584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Connector 61"/>
          <p:cNvCxnSpPr/>
          <p:nvPr/>
        </p:nvCxnSpPr>
        <p:spPr>
          <a:xfrm>
            <a:off x="4417185"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p:cNvCxnSpPr/>
          <p:nvPr/>
        </p:nvCxnSpPr>
        <p:spPr>
          <a:xfrm>
            <a:off x="3525066" y="3968138"/>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Connector 63"/>
          <p:cNvCxnSpPr/>
          <p:nvPr/>
        </p:nvCxnSpPr>
        <p:spPr>
          <a:xfrm>
            <a:off x="5353508" y="3942034"/>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p:cNvCxnSpPr/>
          <p:nvPr/>
        </p:nvCxnSpPr>
        <p:spPr>
          <a:xfrm>
            <a:off x="7157164" y="3971619"/>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p:cNvCxnSpPr/>
          <p:nvPr/>
        </p:nvCxnSpPr>
        <p:spPr>
          <a:xfrm>
            <a:off x="8125143"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Connector 66"/>
          <p:cNvCxnSpPr/>
          <p:nvPr/>
        </p:nvCxnSpPr>
        <p:spPr>
          <a:xfrm>
            <a:off x="9026146"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9" name="Rectangle 68"/>
          <p:cNvSpPr/>
          <p:nvPr/>
        </p:nvSpPr>
        <p:spPr>
          <a:xfrm>
            <a:off x="2596736" y="67623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Rectangle 69"/>
          <p:cNvSpPr/>
          <p:nvPr/>
        </p:nvSpPr>
        <p:spPr>
          <a:xfrm>
            <a:off x="3514714"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1" name="Rectangle 70"/>
          <p:cNvSpPr/>
          <p:nvPr/>
        </p:nvSpPr>
        <p:spPr>
          <a:xfrm>
            <a:off x="4428732"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2" name="Rectangle 71"/>
          <p:cNvSpPr/>
          <p:nvPr/>
        </p:nvSpPr>
        <p:spPr>
          <a:xfrm>
            <a:off x="5346710" y="3964316"/>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5" name="Rectangle 74"/>
          <p:cNvSpPr/>
          <p:nvPr/>
        </p:nvSpPr>
        <p:spPr>
          <a:xfrm>
            <a:off x="9026146" y="395317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6" name="Rectangle 75"/>
          <p:cNvSpPr/>
          <p:nvPr/>
        </p:nvSpPr>
        <p:spPr>
          <a:xfrm>
            <a:off x="3525066" y="676765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2" name="Rectangle 81"/>
          <p:cNvSpPr/>
          <p:nvPr/>
        </p:nvSpPr>
        <p:spPr>
          <a:xfrm>
            <a:off x="7180495" y="4820047"/>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3" name="Rectangle 82"/>
          <p:cNvSpPr/>
          <p:nvPr/>
        </p:nvSpPr>
        <p:spPr>
          <a:xfrm>
            <a:off x="8125142" y="483473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4" name="Rectangle 83"/>
          <p:cNvSpPr/>
          <p:nvPr/>
        </p:nvSpPr>
        <p:spPr>
          <a:xfrm>
            <a:off x="8133489" y="5794855"/>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5" name="Rectangle 84"/>
          <p:cNvSpPr/>
          <p:nvPr/>
        </p:nvSpPr>
        <p:spPr>
          <a:xfrm>
            <a:off x="9012812" y="5810672"/>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7" name="Rectangle 86"/>
          <p:cNvSpPr/>
          <p:nvPr/>
        </p:nvSpPr>
        <p:spPr>
          <a:xfrm>
            <a:off x="9004310"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8" name="Rectangle 87"/>
          <p:cNvSpPr/>
          <p:nvPr/>
        </p:nvSpPr>
        <p:spPr>
          <a:xfrm>
            <a:off x="8125142"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8" name="Rectangle 97"/>
          <p:cNvSpPr/>
          <p:nvPr/>
        </p:nvSpPr>
        <p:spPr>
          <a:xfrm>
            <a:off x="4423166" y="6775346"/>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12950322"/>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8097439" y="3962062"/>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9" name="Rectangle 98"/>
          <p:cNvSpPr/>
          <p:nvPr/>
        </p:nvSpPr>
        <p:spPr>
          <a:xfrm>
            <a:off x="534830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0" name="Rectangle 99"/>
          <p:cNvSpPr/>
          <p:nvPr/>
        </p:nvSpPr>
        <p:spPr>
          <a:xfrm>
            <a:off x="623084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7" name="Rectangle 96"/>
          <p:cNvSpPr/>
          <p:nvPr/>
        </p:nvSpPr>
        <p:spPr>
          <a:xfrm>
            <a:off x="7180495" y="676914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4" name="Rectangle 73"/>
          <p:cNvSpPr/>
          <p:nvPr/>
        </p:nvSpPr>
        <p:spPr>
          <a:xfrm>
            <a:off x="7157163" y="3966055"/>
            <a:ext cx="967979"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Rectangle 88"/>
          <p:cNvSpPr/>
          <p:nvPr/>
        </p:nvSpPr>
        <p:spPr>
          <a:xfrm>
            <a:off x="6228037" y="4807870"/>
            <a:ext cx="917978" cy="978406"/>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3" name="Rectangle 72"/>
          <p:cNvSpPr/>
          <p:nvPr/>
        </p:nvSpPr>
        <p:spPr>
          <a:xfrm>
            <a:off x="6264688" y="3971619"/>
            <a:ext cx="87654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4" name="Rectangle 93"/>
          <p:cNvSpPr/>
          <p:nvPr/>
        </p:nvSpPr>
        <p:spPr>
          <a:xfrm>
            <a:off x="2607088" y="579308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2" name="Rectangle 91"/>
          <p:cNvSpPr/>
          <p:nvPr/>
        </p:nvSpPr>
        <p:spPr>
          <a:xfrm>
            <a:off x="4420764" y="481274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3" name="Rectangle 92"/>
          <p:cNvSpPr/>
          <p:nvPr/>
        </p:nvSpPr>
        <p:spPr>
          <a:xfrm>
            <a:off x="5346710" y="4812712"/>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6" name="Rectangle 95"/>
          <p:cNvSpPr/>
          <p:nvPr/>
        </p:nvSpPr>
        <p:spPr>
          <a:xfrm>
            <a:off x="9043120" y="4823821"/>
            <a:ext cx="89611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5" name="Rectangle 94"/>
          <p:cNvSpPr/>
          <p:nvPr/>
        </p:nvSpPr>
        <p:spPr>
          <a:xfrm>
            <a:off x="7166747" y="5782007"/>
            <a:ext cx="94183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1" name="Rectangle 90"/>
          <p:cNvSpPr/>
          <p:nvPr/>
        </p:nvSpPr>
        <p:spPr>
          <a:xfrm>
            <a:off x="3510754" y="4804815"/>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0" name="Rectangle 89"/>
          <p:cNvSpPr/>
          <p:nvPr/>
        </p:nvSpPr>
        <p:spPr>
          <a:xfrm>
            <a:off x="2596736" y="4820047"/>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Rectangle 80"/>
          <p:cNvSpPr/>
          <p:nvPr/>
        </p:nvSpPr>
        <p:spPr>
          <a:xfrm>
            <a:off x="6239186"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0" name="Rectangle 79"/>
          <p:cNvSpPr/>
          <p:nvPr/>
        </p:nvSpPr>
        <p:spPr>
          <a:xfrm>
            <a:off x="5335163"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9" name="Rectangle 78"/>
          <p:cNvSpPr/>
          <p:nvPr/>
        </p:nvSpPr>
        <p:spPr>
          <a:xfrm>
            <a:off x="4417185" y="580594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7" name="Rectangle 76"/>
          <p:cNvSpPr/>
          <p:nvPr/>
        </p:nvSpPr>
        <p:spPr>
          <a:xfrm>
            <a:off x="3499207" y="579639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8" name="Rectangle 67"/>
          <p:cNvSpPr/>
          <p:nvPr/>
        </p:nvSpPr>
        <p:spPr>
          <a:xfrm>
            <a:off x="2607088" y="396605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Title 1"/>
          <p:cNvSpPr>
            <a:spLocks noGrp="1"/>
          </p:cNvSpPr>
          <p:nvPr>
            <p:ph type="title"/>
          </p:nvPr>
        </p:nvSpPr>
        <p:spPr>
          <a:xfrm>
            <a:off x="952500" y="254000"/>
            <a:ext cx="11099800" cy="1295813"/>
          </a:xfrm>
        </p:spPr>
        <p:txBody>
          <a:bodyPr>
            <a:normAutofit/>
          </a:bodyPr>
          <a:lstStyle/>
          <a:p>
            <a:r>
              <a:rPr lang="en-US" sz="4400" dirty="0" smtClean="0"/>
              <a:t>Used vs. Available Framework</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In this very simplistic schematic, it is evident that the blue (used) points tend to fall on the greener resource units and the red (available) points tend to fall on the browner units. Assuming that greener indicates higher NDVI, this would suggest that the animal is selected for (β &gt; 1) </a:t>
            </a:r>
            <a:r>
              <a:rPr lang="en-US" b="0" smtClean="0"/>
              <a:t>high NDVI.</a:t>
            </a:r>
            <a:endParaRPr lang="en-US" b="0" dirty="0" smtClean="0"/>
          </a:p>
        </p:txBody>
      </p:sp>
      <p:sp>
        <p:nvSpPr>
          <p:cNvPr id="3" name="Oval 2"/>
          <p:cNvSpPr/>
          <p:nvPr/>
        </p:nvSpPr>
        <p:spPr>
          <a:xfrm>
            <a:off x="2919047" y="577083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Oval 7"/>
          <p:cNvSpPr/>
          <p:nvPr/>
        </p:nvSpPr>
        <p:spPr>
          <a:xfrm>
            <a:off x="3614198" y="5321641"/>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Oval 9"/>
          <p:cNvSpPr/>
          <p:nvPr/>
        </p:nvSpPr>
        <p:spPr>
          <a:xfrm>
            <a:off x="4090644" y="55925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Oval 10"/>
          <p:cNvSpPr/>
          <p:nvPr/>
        </p:nvSpPr>
        <p:spPr>
          <a:xfrm>
            <a:off x="5426265" y="541433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p:cNvSpPr/>
          <p:nvPr/>
        </p:nvSpPr>
        <p:spPr>
          <a:xfrm>
            <a:off x="6102326" y="547805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Oval 12"/>
          <p:cNvSpPr/>
          <p:nvPr/>
        </p:nvSpPr>
        <p:spPr>
          <a:xfrm>
            <a:off x="6912053" y="68117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Oval 13"/>
          <p:cNvSpPr/>
          <p:nvPr/>
        </p:nvSpPr>
        <p:spPr>
          <a:xfrm>
            <a:off x="7154389" y="696862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Oval 14"/>
          <p:cNvSpPr/>
          <p:nvPr/>
        </p:nvSpPr>
        <p:spPr>
          <a:xfrm>
            <a:off x="7332651" y="660368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Oval 15"/>
          <p:cNvSpPr/>
          <p:nvPr/>
        </p:nvSpPr>
        <p:spPr>
          <a:xfrm>
            <a:off x="7332651" y="6299317"/>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Oval 16"/>
          <p:cNvSpPr/>
          <p:nvPr/>
        </p:nvSpPr>
        <p:spPr>
          <a:xfrm>
            <a:off x="7146015" y="607111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p:cNvSpPr/>
          <p:nvPr/>
        </p:nvSpPr>
        <p:spPr>
          <a:xfrm>
            <a:off x="7852315" y="582071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9" name="Oval 18"/>
          <p:cNvSpPr/>
          <p:nvPr/>
        </p:nvSpPr>
        <p:spPr>
          <a:xfrm>
            <a:off x="8041717" y="450611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0" name="Oval 19"/>
          <p:cNvSpPr/>
          <p:nvPr/>
        </p:nvSpPr>
        <p:spPr>
          <a:xfrm>
            <a:off x="9293539" y="4903608"/>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1" name="Oval 20"/>
          <p:cNvSpPr/>
          <p:nvPr/>
        </p:nvSpPr>
        <p:spPr>
          <a:xfrm>
            <a:off x="4506316" y="8465033"/>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TextBox 6"/>
          <p:cNvSpPr txBox="1"/>
          <p:nvPr/>
        </p:nvSpPr>
        <p:spPr>
          <a:xfrm>
            <a:off x="4860867" y="8318196"/>
            <a:ext cx="8606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2" name="Oval 21"/>
          <p:cNvSpPr/>
          <p:nvPr/>
        </p:nvSpPr>
        <p:spPr>
          <a:xfrm>
            <a:off x="4684578" y="508185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Oval 22"/>
          <p:cNvSpPr/>
          <p:nvPr/>
        </p:nvSpPr>
        <p:spPr>
          <a:xfrm>
            <a:off x="3897520" y="58526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4" name="Oval 23"/>
          <p:cNvSpPr/>
          <p:nvPr/>
        </p:nvSpPr>
        <p:spPr>
          <a:xfrm>
            <a:off x="4384525" y="52743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5" name="Oval 24"/>
          <p:cNvSpPr/>
          <p:nvPr/>
        </p:nvSpPr>
        <p:spPr>
          <a:xfrm>
            <a:off x="7094699" y="523251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6" name="Oval 25"/>
          <p:cNvSpPr/>
          <p:nvPr/>
        </p:nvSpPr>
        <p:spPr>
          <a:xfrm>
            <a:off x="5543674" y="628400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7" name="Oval 26"/>
          <p:cNvSpPr/>
          <p:nvPr/>
        </p:nvSpPr>
        <p:spPr>
          <a:xfrm>
            <a:off x="4860869" y="624935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Oval 27"/>
          <p:cNvSpPr/>
          <p:nvPr/>
        </p:nvSpPr>
        <p:spPr>
          <a:xfrm>
            <a:off x="5307332" y="62993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Oval 28"/>
          <p:cNvSpPr/>
          <p:nvPr/>
        </p:nvSpPr>
        <p:spPr>
          <a:xfrm>
            <a:off x="6223258" y="5160278"/>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0" name="Oval 29"/>
          <p:cNvSpPr/>
          <p:nvPr/>
        </p:nvSpPr>
        <p:spPr>
          <a:xfrm>
            <a:off x="6093587" y="651586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Oval 30"/>
          <p:cNvSpPr/>
          <p:nvPr/>
        </p:nvSpPr>
        <p:spPr>
          <a:xfrm>
            <a:off x="6483936" y="663353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Oval 31"/>
          <p:cNvSpPr/>
          <p:nvPr/>
        </p:nvSpPr>
        <p:spPr>
          <a:xfrm>
            <a:off x="6814598" y="654441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3" name="Oval 32"/>
          <p:cNvSpPr/>
          <p:nvPr/>
        </p:nvSpPr>
        <p:spPr>
          <a:xfrm>
            <a:off x="6426662" y="61057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4" name="Oval 33"/>
          <p:cNvSpPr/>
          <p:nvPr/>
        </p:nvSpPr>
        <p:spPr>
          <a:xfrm>
            <a:off x="8610736" y="5466905"/>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5" name="Oval 34"/>
          <p:cNvSpPr/>
          <p:nvPr/>
        </p:nvSpPr>
        <p:spPr>
          <a:xfrm>
            <a:off x="7763184" y="636616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6" name="Oval 35"/>
          <p:cNvSpPr/>
          <p:nvPr/>
        </p:nvSpPr>
        <p:spPr>
          <a:xfrm>
            <a:off x="6604924" y="56870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 name="Oval 36"/>
          <p:cNvSpPr/>
          <p:nvPr/>
        </p:nvSpPr>
        <p:spPr>
          <a:xfrm>
            <a:off x="8153518" y="5886070"/>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8" name="Oval 37"/>
          <p:cNvSpPr/>
          <p:nvPr/>
        </p:nvSpPr>
        <p:spPr>
          <a:xfrm>
            <a:off x="8414216" y="491057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9" name="Oval 38"/>
          <p:cNvSpPr/>
          <p:nvPr/>
        </p:nvSpPr>
        <p:spPr>
          <a:xfrm>
            <a:off x="6662198" y="48144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0" name="Oval 39"/>
          <p:cNvSpPr/>
          <p:nvPr/>
        </p:nvSpPr>
        <p:spPr>
          <a:xfrm>
            <a:off x="4417185" y="59490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1" name="Oval 40"/>
          <p:cNvSpPr/>
          <p:nvPr/>
        </p:nvSpPr>
        <p:spPr>
          <a:xfrm>
            <a:off x="5396463" y="514339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2" name="Oval 41"/>
          <p:cNvSpPr/>
          <p:nvPr/>
        </p:nvSpPr>
        <p:spPr>
          <a:xfrm>
            <a:off x="7763184" y="514339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3" name="Oval 42"/>
          <p:cNvSpPr/>
          <p:nvPr/>
        </p:nvSpPr>
        <p:spPr>
          <a:xfrm>
            <a:off x="8610736" y="479220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4" name="Oval 43"/>
          <p:cNvSpPr/>
          <p:nvPr/>
        </p:nvSpPr>
        <p:spPr>
          <a:xfrm>
            <a:off x="7488271" y="472161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5" name="Oval 44"/>
          <p:cNvSpPr/>
          <p:nvPr/>
        </p:nvSpPr>
        <p:spPr>
          <a:xfrm>
            <a:off x="4504347" y="897887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TextBox 45"/>
          <p:cNvSpPr txBox="1"/>
          <p:nvPr/>
        </p:nvSpPr>
        <p:spPr>
          <a:xfrm>
            <a:off x="4767462" y="8811945"/>
            <a:ext cx="34775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Available</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(but unused)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48" name="Straight Connector 47"/>
          <p:cNvCxnSpPr>
            <a:stCxn id="8" idx="1"/>
            <a:endCxn id="19" idx="1"/>
          </p:cNvCxnSpPr>
          <p:nvPr/>
        </p:nvCxnSpPr>
        <p:spPr>
          <a:xfrm flipV="1">
            <a:off x="3640304" y="4532218"/>
            <a:ext cx="4427519" cy="815527"/>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0" name="Straight Connector 49"/>
          <p:cNvCxnSpPr>
            <a:stCxn id="8" idx="1"/>
            <a:endCxn id="3" idx="1"/>
          </p:cNvCxnSpPr>
          <p:nvPr/>
        </p:nvCxnSpPr>
        <p:spPr>
          <a:xfrm flipH="1">
            <a:off x="2945153" y="5347745"/>
            <a:ext cx="695151" cy="449193"/>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2" name="Straight Connector 51"/>
          <p:cNvCxnSpPr>
            <a:stCxn id="3" idx="3"/>
            <a:endCxn id="14" idx="3"/>
          </p:cNvCxnSpPr>
          <p:nvPr/>
        </p:nvCxnSpPr>
        <p:spPr>
          <a:xfrm>
            <a:off x="2945153" y="5922979"/>
            <a:ext cx="4235342" cy="119779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4" name="Straight Connector 53"/>
          <p:cNvCxnSpPr>
            <a:stCxn id="19" idx="7"/>
            <a:endCxn id="20" idx="7"/>
          </p:cNvCxnSpPr>
          <p:nvPr/>
        </p:nvCxnSpPr>
        <p:spPr>
          <a:xfrm>
            <a:off x="8193873" y="4532218"/>
            <a:ext cx="1251822" cy="39749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6" name="Straight Connector 55"/>
          <p:cNvCxnSpPr>
            <a:stCxn id="14" idx="4"/>
            <a:endCxn id="20" idx="5"/>
          </p:cNvCxnSpPr>
          <p:nvPr/>
        </p:nvCxnSpPr>
        <p:spPr>
          <a:xfrm flipV="1">
            <a:off x="7243520" y="5055753"/>
            <a:ext cx="2202175" cy="209112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7" name="Straight Connector 56"/>
          <p:cNvCxnSpPr/>
          <p:nvPr/>
        </p:nvCxnSpPr>
        <p:spPr>
          <a:xfrm flipV="1">
            <a:off x="4476055" y="7846273"/>
            <a:ext cx="291407" cy="47192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
        <p:nvSpPr>
          <p:cNvPr id="60" name="TextBox 59"/>
          <p:cNvSpPr txBox="1"/>
          <p:nvPr/>
        </p:nvSpPr>
        <p:spPr>
          <a:xfrm>
            <a:off x="4827847" y="7846273"/>
            <a:ext cx="1721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100% MCP</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Rectangle 4"/>
          <p:cNvSpPr/>
          <p:nvPr/>
        </p:nvSpPr>
        <p:spPr>
          <a:xfrm>
            <a:off x="2607088" y="3966055"/>
            <a:ext cx="7315200" cy="365760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47" name="Straight Connector 46"/>
          <p:cNvCxnSpPr>
            <a:stCxn id="5" idx="0"/>
            <a:endCxn id="5" idx="2"/>
          </p:cNvCxnSpPr>
          <p:nvPr/>
        </p:nvCxnSpPr>
        <p:spPr>
          <a:xfrm>
            <a:off x="6264688"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p:cNvCxnSpPr>
            <a:stCxn id="5" idx="1"/>
            <a:endCxn id="5" idx="3"/>
          </p:cNvCxnSpPr>
          <p:nvPr/>
        </p:nvCxnSpPr>
        <p:spPr>
          <a:xfrm>
            <a:off x="2607088" y="5794855"/>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5" name="Straight Connector 54"/>
          <p:cNvCxnSpPr/>
          <p:nvPr/>
        </p:nvCxnSpPr>
        <p:spPr>
          <a:xfrm>
            <a:off x="2607088" y="4814483"/>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9" name="Straight Connector 58"/>
          <p:cNvCxnSpPr/>
          <p:nvPr/>
        </p:nvCxnSpPr>
        <p:spPr>
          <a:xfrm>
            <a:off x="2607088" y="6744942"/>
            <a:ext cx="7315200" cy="2584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Connector 61"/>
          <p:cNvCxnSpPr/>
          <p:nvPr/>
        </p:nvCxnSpPr>
        <p:spPr>
          <a:xfrm>
            <a:off x="4417185"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p:cNvCxnSpPr/>
          <p:nvPr/>
        </p:nvCxnSpPr>
        <p:spPr>
          <a:xfrm>
            <a:off x="3525066" y="3968138"/>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Connector 63"/>
          <p:cNvCxnSpPr/>
          <p:nvPr/>
        </p:nvCxnSpPr>
        <p:spPr>
          <a:xfrm>
            <a:off x="5353508" y="3942034"/>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p:cNvCxnSpPr/>
          <p:nvPr/>
        </p:nvCxnSpPr>
        <p:spPr>
          <a:xfrm>
            <a:off x="7157164" y="3971619"/>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p:cNvCxnSpPr/>
          <p:nvPr/>
        </p:nvCxnSpPr>
        <p:spPr>
          <a:xfrm>
            <a:off x="8125143"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Connector 66"/>
          <p:cNvCxnSpPr/>
          <p:nvPr/>
        </p:nvCxnSpPr>
        <p:spPr>
          <a:xfrm>
            <a:off x="9026146"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9" name="Rectangle 68"/>
          <p:cNvSpPr/>
          <p:nvPr/>
        </p:nvSpPr>
        <p:spPr>
          <a:xfrm>
            <a:off x="2596736" y="67623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Rectangle 69"/>
          <p:cNvSpPr/>
          <p:nvPr/>
        </p:nvSpPr>
        <p:spPr>
          <a:xfrm>
            <a:off x="3514714"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1" name="Rectangle 70"/>
          <p:cNvSpPr/>
          <p:nvPr/>
        </p:nvSpPr>
        <p:spPr>
          <a:xfrm>
            <a:off x="4428732"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2" name="Rectangle 71"/>
          <p:cNvSpPr/>
          <p:nvPr/>
        </p:nvSpPr>
        <p:spPr>
          <a:xfrm>
            <a:off x="5346710" y="3964316"/>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5" name="Rectangle 74"/>
          <p:cNvSpPr/>
          <p:nvPr/>
        </p:nvSpPr>
        <p:spPr>
          <a:xfrm>
            <a:off x="9026146" y="395317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6" name="Rectangle 75"/>
          <p:cNvSpPr/>
          <p:nvPr/>
        </p:nvSpPr>
        <p:spPr>
          <a:xfrm>
            <a:off x="3525066" y="676765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2" name="Rectangle 81"/>
          <p:cNvSpPr/>
          <p:nvPr/>
        </p:nvSpPr>
        <p:spPr>
          <a:xfrm>
            <a:off x="7180495" y="4820047"/>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3" name="Rectangle 82"/>
          <p:cNvSpPr/>
          <p:nvPr/>
        </p:nvSpPr>
        <p:spPr>
          <a:xfrm>
            <a:off x="8125142" y="483473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4" name="Rectangle 83"/>
          <p:cNvSpPr/>
          <p:nvPr/>
        </p:nvSpPr>
        <p:spPr>
          <a:xfrm>
            <a:off x="8133489" y="5794855"/>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5" name="Rectangle 84"/>
          <p:cNvSpPr/>
          <p:nvPr/>
        </p:nvSpPr>
        <p:spPr>
          <a:xfrm>
            <a:off x="9012812" y="5810672"/>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7" name="Rectangle 86"/>
          <p:cNvSpPr/>
          <p:nvPr/>
        </p:nvSpPr>
        <p:spPr>
          <a:xfrm>
            <a:off x="9004310"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8" name="Rectangle 87"/>
          <p:cNvSpPr/>
          <p:nvPr/>
        </p:nvSpPr>
        <p:spPr>
          <a:xfrm>
            <a:off x="8125142"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8" name="Rectangle 97"/>
          <p:cNvSpPr/>
          <p:nvPr/>
        </p:nvSpPr>
        <p:spPr>
          <a:xfrm>
            <a:off x="4423166" y="6775346"/>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9742692"/>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p:txBody>
      </p:sp>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a:p>
            <a:pPr marL="342900" indent="-342900" algn="l">
              <a:buFont typeface="Arial"/>
              <a:buChar char="•"/>
            </a:pPr>
            <a:endParaRPr lang="en-US" b="0" dirty="0"/>
          </a:p>
          <a:p>
            <a:pPr marL="342900" indent="-342900" algn="l">
              <a:buFont typeface="Arial"/>
              <a:buChar char="•"/>
            </a:pPr>
            <a:r>
              <a:rPr lang="en-US" b="0" dirty="0" smtClean="0"/>
              <a:t>Alternative approaches exist to eliminate autocorrelation between positional fixes (i.e., removing points from the trajectory to get a subset of the points that are separated more distinctly in time)</a:t>
            </a:r>
          </a:p>
        </p:txBody>
      </p:sp>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3517</TotalTime>
  <Words>1085</Words>
  <Application>Microsoft Macintosh PowerPoint</Application>
  <PresentationFormat>Custom</PresentationFormat>
  <Paragraphs>54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PowerPoint Presentation</vt:lpstr>
      <vt:lpstr>From Description to Prediction</vt:lpstr>
      <vt:lpstr>Resource Selection Functions</vt:lpstr>
      <vt:lpstr>Resource Selection Functions</vt:lpstr>
      <vt:lpstr>Used vs. Available Framework</vt:lpstr>
      <vt:lpstr>Used vs. Available Framework</vt:lpstr>
      <vt:lpstr>Used vs. Available Framework</vt:lpstr>
      <vt:lpstr>RSF Considerations</vt:lpstr>
      <vt:lpstr>RSF Considerations</vt:lpstr>
      <vt:lpstr>RSF Considerations</vt:lpstr>
      <vt:lpstr>RSF Considerations</vt:lpstr>
      <vt:lpstr>Population-Level RSF</vt:lpstr>
      <vt:lpstr>RSF Alternatives (SSF and PSF)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Eric Dougherty</cp:lastModifiedBy>
  <cp:revision>29</cp:revision>
  <dcterms:modified xsi:type="dcterms:W3CDTF">2018-01-07T08:34:14Z</dcterms:modified>
</cp:coreProperties>
</file>