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</p:sldIdLst>
  <p:sldSz cy="8229600" cx="14630400"/>
  <p:notesSz cx="8229600" cy="14630400"/>
  <p:embeddedFontLst>
    <p:embeddedFont>
      <p:font typeface="Merriweather"/>
      <p:regular r:id="rId6"/>
      <p:bold r:id="rId7"/>
      <p:italic r:id="rId8"/>
      <p:boldItalic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font" Target="fonts/Merriweather-regular.fntdata"/><Relationship Id="rId7" Type="http://schemas.openxmlformats.org/officeDocument/2006/relationships/font" Target="fonts/Merriweather-bold.fntdata"/><Relationship Id="rId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793790" y="1044416"/>
            <a:ext cx="10261402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4450"/>
              <a:buFont typeface="Merriweather"/>
              <a:buNone/>
            </a:pPr>
            <a:r>
              <a:rPr b="1" i="0" lang="en-US" sz="4450" u="none" cap="none" strike="noStrike">
                <a:solidFill>
                  <a:srgbClr val="403C4E"/>
                </a:solidFill>
                <a:latin typeface="Merriweather"/>
                <a:ea typeface="Merriweather"/>
                <a:cs typeface="Merriweather"/>
                <a:sym typeface="Merriweather"/>
              </a:rPr>
              <a:t>El Futuro de los Sistemas de Big Data</a:t>
            </a:r>
            <a:endParaRPr b="0" i="0" sz="4450" u="none" cap="none" strike="noStrike"/>
          </a:p>
        </p:txBody>
      </p:sp>
      <p:pic>
        <p:nvPicPr>
          <p:cNvPr descr="preencoded.png"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2206823"/>
            <a:ext cx="4347567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1020604" y="345424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2200"/>
              <a:buFont typeface="Merriweather"/>
              <a:buNone/>
            </a:pPr>
            <a:r>
              <a:rPr b="1" i="0" lang="en-US" sz="2200" u="none" cap="none" strike="noStrike">
                <a:solidFill>
                  <a:srgbClr val="403C4E"/>
                </a:solidFill>
                <a:latin typeface="Merriweather"/>
                <a:ea typeface="Merriweather"/>
                <a:cs typeface="Merriweather"/>
                <a:sym typeface="Merriweather"/>
              </a:rPr>
              <a:t>IA y ML</a:t>
            </a:r>
            <a:endParaRPr b="0" i="0" sz="2200" u="none" cap="none" strike="noStrike"/>
          </a:p>
        </p:txBody>
      </p:sp>
      <p:pic>
        <p:nvPicPr>
          <p:cNvPr descr="preencoded.png" id="23" name="Google Shape;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1357" y="2206823"/>
            <a:ext cx="4347567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5368171" y="345424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2200"/>
              <a:buFont typeface="Merriweather"/>
              <a:buNone/>
            </a:pPr>
            <a:r>
              <a:rPr b="1" i="0" lang="en-US" sz="2200" u="none" cap="none" strike="noStrike">
                <a:solidFill>
                  <a:srgbClr val="403C4E"/>
                </a:solidFill>
                <a:latin typeface="Merriweather"/>
                <a:ea typeface="Merriweather"/>
                <a:cs typeface="Merriweather"/>
                <a:sym typeface="Merriweather"/>
              </a:rPr>
              <a:t>Edge Computing</a:t>
            </a:r>
            <a:endParaRPr b="0" i="0" sz="2200" u="none" cap="none" strike="noStrike"/>
          </a:p>
        </p:txBody>
      </p:sp>
      <p:pic>
        <p:nvPicPr>
          <p:cNvPr descr="preencoded.png" id="25" name="Google Shape;2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88924" y="2206823"/>
            <a:ext cx="4347567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9715738" y="345424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2200"/>
              <a:buFont typeface="Merriweather"/>
              <a:buNone/>
            </a:pPr>
            <a:r>
              <a:rPr b="1" i="0" lang="en-US" sz="2200" u="none" cap="none" strike="noStrike">
                <a:solidFill>
                  <a:srgbClr val="403C4E"/>
                </a:solidFill>
                <a:latin typeface="Merriweather"/>
                <a:ea typeface="Merriweather"/>
                <a:cs typeface="Merriweather"/>
                <a:sym typeface="Merriweather"/>
              </a:rPr>
              <a:t>Cloud</a:t>
            </a:r>
            <a:endParaRPr b="0" i="0" sz="2200" u="none" cap="none" strike="noStrike"/>
          </a:p>
        </p:txBody>
      </p:sp>
      <p:pic>
        <p:nvPicPr>
          <p:cNvPr descr="preencoded.png" id="27" name="Google Shape;2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4375547"/>
            <a:ext cx="4347567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1020604" y="562296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2200"/>
              <a:buFont typeface="Merriweather"/>
              <a:buNone/>
            </a:pPr>
            <a:r>
              <a:rPr b="1" i="0" lang="en-US" sz="2200" u="none" cap="none" strike="noStrike">
                <a:solidFill>
                  <a:srgbClr val="403C4E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Automatización</a:t>
            </a:r>
            <a:endParaRPr b="0" i="0" sz="2200" u="none" cap="none" strike="noStrike"/>
          </a:p>
        </p:txBody>
      </p:sp>
      <p:pic>
        <p:nvPicPr>
          <p:cNvPr descr="preencoded.png" id="29" name="Google Shape;2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41357" y="4375547"/>
            <a:ext cx="4347567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5368171" y="562296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2200"/>
              <a:buFont typeface="Merriweather"/>
              <a:buNone/>
            </a:pPr>
            <a:r>
              <a:rPr b="1" i="0" lang="en-US" sz="2200" u="none" cap="none" strike="noStrike">
                <a:solidFill>
                  <a:srgbClr val="403C4E"/>
                </a:solidFill>
                <a:latin typeface="Merriweather"/>
                <a:ea typeface="Merriweather"/>
                <a:cs typeface="Merriweather"/>
                <a:sym typeface="Merriweather"/>
              </a:rPr>
              <a:t>IoT</a:t>
            </a:r>
            <a:endParaRPr b="0" i="0" sz="2200" u="none" cap="none" strike="noStrike"/>
          </a:p>
        </p:txBody>
      </p:sp>
      <p:sp>
        <p:nvSpPr>
          <p:cNvPr id="31" name="Google Shape;31;p4"/>
          <p:cNvSpPr/>
          <p:nvPr/>
        </p:nvSpPr>
        <p:spPr>
          <a:xfrm>
            <a:off x="793790" y="6459260"/>
            <a:ext cx="13042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Integración con IA y Machine Learning para análisis predictivo. Mayor uso de Edge Computing para procesamiento descentralizado. Adopción generalizada de soluciones basadas en la nube.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