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</p:sldIdLst>
  <p:sldSz cy="8229600" cx="14630400"/>
  <p:notesSz cx="8229600" cy="14630400"/>
  <p:embeddedFontLst>
    <p:embeddedFont>
      <p:font typeface="Merriweather"/>
      <p:regular r:id="rId6"/>
      <p:bold r:id="rId7"/>
      <p:italic r:id="rId8"/>
      <p:boldItalic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font" Target="fonts/Merriweather-regular.fntdata"/><Relationship Id="rId7" Type="http://schemas.openxmlformats.org/officeDocument/2006/relationships/font" Target="fonts/Merriweather-bold.fntdata"/><Relationship Id="rId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93790" y="1174313"/>
            <a:ext cx="950083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4450"/>
              <a:buFont typeface="Merriweather"/>
              <a:buNone/>
            </a:pPr>
            <a:r>
              <a:rPr b="1" i="0" lang="en-US" sz="4450" u="none" cap="none" strike="noStrike">
                <a:solidFill>
                  <a:srgbClr val="403C4E"/>
                </a:solidFill>
                <a:latin typeface="Merriweather"/>
                <a:ea typeface="Merriweather"/>
                <a:cs typeface="Merriweather"/>
                <a:sym typeface="Merriweather"/>
              </a:rPr>
              <a:t>Casos de Éxito: Big Data en Acción</a:t>
            </a:r>
            <a:endParaRPr b="0" i="0" sz="4450" u="none" cap="none" strike="noStrike"/>
          </a:p>
        </p:txBody>
      </p:sp>
      <p:sp>
        <p:nvSpPr>
          <p:cNvPr id="21" name="Google Shape;21;p4"/>
          <p:cNvSpPr/>
          <p:nvPr/>
        </p:nvSpPr>
        <p:spPr>
          <a:xfrm>
            <a:off x="793790" y="2336721"/>
            <a:ext cx="13042821" cy="4718447"/>
          </a:xfrm>
          <a:prstGeom prst="roundRect">
            <a:avLst>
              <a:gd fmla="val 2019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801410" y="2344341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1028343" y="2488049"/>
            <a:ext cx="47535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Área</a:t>
            </a:r>
            <a:endParaRPr b="0" i="0" sz="1750" u="none" cap="none" strike="noStrike"/>
          </a:p>
        </p:txBody>
      </p:sp>
      <p:sp>
        <p:nvSpPr>
          <p:cNvPr id="24" name="Google Shape;24;p4"/>
          <p:cNvSpPr/>
          <p:nvPr/>
        </p:nvSpPr>
        <p:spPr>
          <a:xfrm>
            <a:off x="6243161" y="2488049"/>
            <a:ext cx="474976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Beneficios</a:t>
            </a:r>
            <a:endParaRPr b="0" i="0" sz="1750" u="none" cap="none" strike="noStrike"/>
          </a:p>
        </p:txBody>
      </p:sp>
      <p:sp>
        <p:nvSpPr>
          <p:cNvPr id="25" name="Google Shape;25;p4"/>
          <p:cNvSpPr/>
          <p:nvPr/>
        </p:nvSpPr>
        <p:spPr>
          <a:xfrm>
            <a:off x="11454170" y="2488049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KK</a:t>
            </a:r>
            <a:endParaRPr b="0" i="0" sz="1750" u="none" cap="none" strike="noStrike"/>
          </a:p>
        </p:txBody>
      </p:sp>
      <p:sp>
        <p:nvSpPr>
          <p:cNvPr id="26" name="Google Shape;26;p4"/>
          <p:cNvSpPr/>
          <p:nvPr/>
        </p:nvSpPr>
        <p:spPr>
          <a:xfrm>
            <a:off x="801410" y="2994660"/>
            <a:ext cx="13027581" cy="101322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1028343" y="3138368"/>
            <a:ext cx="47535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Salud</a:t>
            </a:r>
            <a:endParaRPr b="0" i="0" sz="1750" u="none" cap="none" strike="noStrike"/>
          </a:p>
        </p:txBody>
      </p:sp>
      <p:sp>
        <p:nvSpPr>
          <p:cNvPr id="28" name="Google Shape;28;p4"/>
          <p:cNvSpPr/>
          <p:nvPr/>
        </p:nvSpPr>
        <p:spPr>
          <a:xfrm>
            <a:off x="6243161" y="3138368"/>
            <a:ext cx="474976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Diagnóstico preciso y planes de tratamiento. Mejora la atención al paciente.</a:t>
            </a:r>
            <a:endParaRPr b="0" i="0" sz="1750" u="none" cap="none" strike="noStrike"/>
          </a:p>
        </p:txBody>
      </p:sp>
      <p:sp>
        <p:nvSpPr>
          <p:cNvPr id="29" name="Google Shape;29;p4"/>
          <p:cNvSpPr/>
          <p:nvPr/>
        </p:nvSpPr>
        <p:spPr>
          <a:xfrm>
            <a:off x="11454170" y="3138368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30" name="Google Shape;30;p4"/>
          <p:cNvSpPr/>
          <p:nvPr/>
        </p:nvSpPr>
        <p:spPr>
          <a:xfrm>
            <a:off x="801410" y="4007882"/>
            <a:ext cx="130275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028343" y="4151590"/>
            <a:ext cx="47535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Finanzas</a:t>
            </a:r>
            <a:endParaRPr b="0" i="0" sz="1750" u="none" cap="none" strike="noStrike"/>
          </a:p>
        </p:txBody>
      </p:sp>
      <p:sp>
        <p:nvSpPr>
          <p:cNvPr id="32" name="Google Shape;32;p4"/>
          <p:cNvSpPr/>
          <p:nvPr/>
        </p:nvSpPr>
        <p:spPr>
          <a:xfrm>
            <a:off x="6243161" y="4151590"/>
            <a:ext cx="474976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Detección de fraudes y análisis de riesgos. Decisiones informadas y rápidas.</a:t>
            </a:r>
            <a:endParaRPr b="0" i="0" sz="1750" u="none" cap="none" strike="noStrike"/>
          </a:p>
        </p:txBody>
      </p:sp>
      <p:sp>
        <p:nvSpPr>
          <p:cNvPr id="33" name="Google Shape;33;p4"/>
          <p:cNvSpPr/>
          <p:nvPr/>
        </p:nvSpPr>
        <p:spPr>
          <a:xfrm>
            <a:off x="11454170" y="4151590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34" name="Google Shape;34;p4"/>
          <p:cNvSpPr/>
          <p:nvPr/>
        </p:nvSpPr>
        <p:spPr>
          <a:xfrm>
            <a:off x="801410" y="5021104"/>
            <a:ext cx="13027581" cy="1013222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028343" y="5164812"/>
            <a:ext cx="47535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Marketing</a:t>
            </a:r>
            <a:endParaRPr b="0" i="0" sz="1750" u="none" cap="none" strike="noStrike"/>
          </a:p>
        </p:txBody>
      </p:sp>
      <p:sp>
        <p:nvSpPr>
          <p:cNvPr id="36" name="Google Shape;36;p4"/>
          <p:cNvSpPr/>
          <p:nvPr/>
        </p:nvSpPr>
        <p:spPr>
          <a:xfrm>
            <a:off x="6243161" y="5164812"/>
            <a:ext cx="474976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Segmentación de clientes y campañas efectivas. Mayor conversión y ROI.</a:t>
            </a:r>
            <a:endParaRPr b="0" i="0" sz="1750" u="none" cap="none" strike="noStrike"/>
          </a:p>
        </p:txBody>
      </p:sp>
      <p:sp>
        <p:nvSpPr>
          <p:cNvPr id="37" name="Google Shape;37;p4"/>
          <p:cNvSpPr/>
          <p:nvPr/>
        </p:nvSpPr>
        <p:spPr>
          <a:xfrm>
            <a:off x="11454170" y="5164812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38" name="Google Shape;38;p4"/>
          <p:cNvSpPr/>
          <p:nvPr/>
        </p:nvSpPr>
        <p:spPr>
          <a:xfrm>
            <a:off x="801410" y="6034326"/>
            <a:ext cx="130275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028343" y="6178034"/>
            <a:ext cx="47535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Retail</a:t>
            </a:r>
            <a:endParaRPr b="0" i="0" sz="1750" u="none" cap="none" strike="noStrike"/>
          </a:p>
        </p:txBody>
      </p:sp>
      <p:sp>
        <p:nvSpPr>
          <p:cNvPr id="40" name="Google Shape;40;p4"/>
          <p:cNvSpPr/>
          <p:nvPr/>
        </p:nvSpPr>
        <p:spPr>
          <a:xfrm>
            <a:off x="6243161" y="6178034"/>
            <a:ext cx="474976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03C4E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403C4E"/>
                </a:solidFill>
                <a:latin typeface="Open Sans"/>
                <a:ea typeface="Open Sans"/>
                <a:cs typeface="Open Sans"/>
                <a:sym typeface="Open Sans"/>
              </a:rPr>
              <a:t>Optimización de inventario y predicción de ventas.</a:t>
            </a:r>
            <a:endParaRPr b="0" i="0" sz="1750" u="none" cap="none" strike="noStrike"/>
          </a:p>
        </p:txBody>
      </p:sp>
      <p:sp>
        <p:nvSpPr>
          <p:cNvPr id="41" name="Google Shape;41;p4"/>
          <p:cNvSpPr/>
          <p:nvPr/>
        </p:nvSpPr>
        <p:spPr>
          <a:xfrm>
            <a:off x="11454170" y="6178034"/>
            <a:ext cx="21480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