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0" r:id="rId3"/>
    <p:sldId id="257" r:id="rId4"/>
    <p:sldId id="270" r:id="rId5"/>
    <p:sldId id="258" r:id="rId6"/>
    <p:sldId id="262" r:id="rId7"/>
    <p:sldId id="267" r:id="rId8"/>
    <p:sldId id="264" r:id="rId9"/>
    <p:sldId id="268" r:id="rId10"/>
    <p:sldId id="269" r:id="rId11"/>
    <p:sldId id="265" r:id="rId12"/>
    <p:sldId id="259" r:id="rId1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F9F9"/>
    <a:srgbClr val="9E9E9C"/>
    <a:srgbClr val="D10A11"/>
    <a:srgbClr val="FBB901"/>
    <a:srgbClr val="FABA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8935" autoAdjust="0"/>
  </p:normalViewPr>
  <p:slideViewPr>
    <p:cSldViewPr snapToGrid="0">
      <p:cViewPr varScale="1">
        <p:scale>
          <a:sx n="68" d="100"/>
          <a:sy n="68" d="100"/>
        </p:scale>
        <p:origin x="51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 Spiller" userId="2d10bc8c4ca7d2f5" providerId="LiveId" clId="{1A514FF2-CDA0-401E-89BB-880BB6B7FBCB}"/>
    <pc:docChg chg="undo custSel addSld delSld modSld">
      <pc:chgData name="Daniel Spiller" userId="2d10bc8c4ca7d2f5" providerId="LiveId" clId="{1A514FF2-CDA0-401E-89BB-880BB6B7FBCB}" dt="2023-10-30T11:33:04.630" v="198" actId="20577"/>
      <pc:docMkLst>
        <pc:docMk/>
      </pc:docMkLst>
      <pc:sldChg chg="modSp mod">
        <pc:chgData name="Daniel Spiller" userId="2d10bc8c4ca7d2f5" providerId="LiveId" clId="{1A514FF2-CDA0-401E-89BB-880BB6B7FBCB}" dt="2023-10-26T13:00:31.297" v="187"/>
        <pc:sldMkLst>
          <pc:docMk/>
          <pc:sldMk cId="663595301" sldId="257"/>
        </pc:sldMkLst>
        <pc:spChg chg="mod">
          <ac:chgData name="Daniel Spiller" userId="2d10bc8c4ca7d2f5" providerId="LiveId" clId="{1A514FF2-CDA0-401E-89BB-880BB6B7FBCB}" dt="2023-10-26T13:00:31.297" v="187"/>
          <ac:spMkLst>
            <pc:docMk/>
            <pc:sldMk cId="663595301" sldId="257"/>
            <ac:spMk id="2" creationId="{9A979529-B441-973D-0C9E-CE552B58D44A}"/>
          </ac:spMkLst>
        </pc:spChg>
      </pc:sldChg>
      <pc:sldChg chg="modSp mod">
        <pc:chgData name="Daniel Spiller" userId="2d10bc8c4ca7d2f5" providerId="LiveId" clId="{1A514FF2-CDA0-401E-89BB-880BB6B7FBCB}" dt="2023-10-30T11:33:04.630" v="198" actId="20577"/>
        <pc:sldMkLst>
          <pc:docMk/>
          <pc:sldMk cId="4197415323" sldId="259"/>
        </pc:sldMkLst>
        <pc:spChg chg="mod">
          <ac:chgData name="Daniel Spiller" userId="2d10bc8c4ca7d2f5" providerId="LiveId" clId="{1A514FF2-CDA0-401E-89BB-880BB6B7FBCB}" dt="2023-10-30T11:33:04.630" v="198" actId="20577"/>
          <ac:spMkLst>
            <pc:docMk/>
            <pc:sldMk cId="4197415323" sldId="259"/>
            <ac:spMk id="2" creationId="{5C9E1E1C-055F-568B-4AA9-E0B4B1AA2B91}"/>
          </ac:spMkLst>
        </pc:spChg>
      </pc:sldChg>
      <pc:sldChg chg="del">
        <pc:chgData name="Daniel Spiller" userId="2d10bc8c4ca7d2f5" providerId="LiveId" clId="{1A514FF2-CDA0-401E-89BB-880BB6B7FBCB}" dt="2023-10-26T11:23:11.017" v="0" actId="2696"/>
        <pc:sldMkLst>
          <pc:docMk/>
          <pc:sldMk cId="3361949025" sldId="263"/>
        </pc:sldMkLst>
      </pc:sldChg>
      <pc:sldChg chg="modSp mod">
        <pc:chgData name="Daniel Spiller" userId="2d10bc8c4ca7d2f5" providerId="LiveId" clId="{1A514FF2-CDA0-401E-89BB-880BB6B7FBCB}" dt="2023-10-26T12:53:39.691" v="22" actId="27636"/>
        <pc:sldMkLst>
          <pc:docMk/>
          <pc:sldMk cId="4149889465" sldId="265"/>
        </pc:sldMkLst>
        <pc:spChg chg="mod">
          <ac:chgData name="Daniel Spiller" userId="2d10bc8c4ca7d2f5" providerId="LiveId" clId="{1A514FF2-CDA0-401E-89BB-880BB6B7FBCB}" dt="2023-10-26T12:53:39.691" v="22" actId="27636"/>
          <ac:spMkLst>
            <pc:docMk/>
            <pc:sldMk cId="4149889465" sldId="265"/>
            <ac:spMk id="3" creationId="{8500834A-5525-2B50-BBB2-0A36D2DF7BEA}"/>
          </ac:spMkLst>
        </pc:spChg>
      </pc:sldChg>
      <pc:sldChg chg="modSp new mod">
        <pc:chgData name="Daniel Spiller" userId="2d10bc8c4ca7d2f5" providerId="LiveId" clId="{1A514FF2-CDA0-401E-89BB-880BB6B7FBCB}" dt="2023-10-26T13:00:46.229" v="189" actId="6549"/>
        <pc:sldMkLst>
          <pc:docMk/>
          <pc:sldMk cId="3302831248" sldId="270"/>
        </pc:sldMkLst>
        <pc:spChg chg="mod">
          <ac:chgData name="Daniel Spiller" userId="2d10bc8c4ca7d2f5" providerId="LiveId" clId="{1A514FF2-CDA0-401E-89BB-880BB6B7FBCB}" dt="2023-10-26T13:00:33.418" v="188"/>
          <ac:spMkLst>
            <pc:docMk/>
            <pc:sldMk cId="3302831248" sldId="270"/>
            <ac:spMk id="2" creationId="{37969432-F9B2-200C-82B0-047494C330FF}"/>
          </ac:spMkLst>
        </pc:spChg>
        <pc:spChg chg="mod">
          <ac:chgData name="Daniel Spiller" userId="2d10bc8c4ca7d2f5" providerId="LiveId" clId="{1A514FF2-CDA0-401E-89BB-880BB6B7FBCB}" dt="2023-10-26T13:00:46.229" v="189" actId="6549"/>
          <ac:spMkLst>
            <pc:docMk/>
            <pc:sldMk cId="3302831248" sldId="270"/>
            <ac:spMk id="3" creationId="{CC97BBBB-F132-0D66-48C4-239B1C986C6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EAE800-0A57-4518-A4EC-7B034ED1C206}" type="datetimeFigureOut">
              <a:rPr lang="de-DE" smtClean="0"/>
              <a:t>26.10.2023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058FEC-A2FD-48B5-B484-54172FDA9F69}" type="slidenum">
              <a:rPr lang="de-DE" smtClean="0"/>
              <a:t>‹Nr.›</a:t>
            </a:fld>
            <a:endParaRPr lang="de-DE"/>
          </a:p>
        </p:txBody>
      </p:sp>
    </p:spTree>
    <p:extLst>
      <p:ext uri="{BB962C8B-B14F-4D97-AF65-F5344CB8AC3E}">
        <p14:creationId xmlns:p14="http://schemas.microsoft.com/office/powerpoint/2010/main" val="5775271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D058FEC-A2FD-48B5-B484-54172FDA9F69}" type="slidenum">
              <a:rPr lang="de-DE" smtClean="0"/>
              <a:t>2</a:t>
            </a:fld>
            <a:endParaRPr lang="de-DE"/>
          </a:p>
        </p:txBody>
      </p:sp>
    </p:spTree>
    <p:extLst>
      <p:ext uri="{BB962C8B-B14F-4D97-AF65-F5344CB8AC3E}">
        <p14:creationId xmlns:p14="http://schemas.microsoft.com/office/powerpoint/2010/main" val="27491637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CONTEXT: </a:t>
            </a:r>
            <a:r>
              <a:rPr lang="en-US" dirty="0"/>
              <a:t>Google, Bing, Yahoo and Yandex have agreed on a uniform vocabulary called "schema.org</a:t>
            </a:r>
          </a:p>
          <a:p>
            <a:endParaRPr lang="en-US" dirty="0"/>
          </a:p>
          <a:p>
            <a:endParaRPr lang="en-US" dirty="0"/>
          </a:p>
          <a:p>
            <a:r>
              <a:rPr lang="en-US" dirty="0"/>
              <a:t>- TYPE: Under @type are properties that add attributes to the specified type - e.g. the URL of the article, the headline or the author.</a:t>
            </a:r>
            <a:endParaRPr lang="de-DE" dirty="0"/>
          </a:p>
        </p:txBody>
      </p:sp>
      <p:sp>
        <p:nvSpPr>
          <p:cNvPr id="4" name="Foliennummernplatzhalter 3"/>
          <p:cNvSpPr>
            <a:spLocks noGrp="1"/>
          </p:cNvSpPr>
          <p:nvPr>
            <p:ph type="sldNum" sz="quarter" idx="5"/>
          </p:nvPr>
        </p:nvSpPr>
        <p:spPr/>
        <p:txBody>
          <a:bodyPr/>
          <a:lstStyle/>
          <a:p>
            <a:fld id="{1D058FEC-A2FD-48B5-B484-54172FDA9F69}" type="slidenum">
              <a:rPr lang="de-DE" smtClean="0"/>
              <a:t>7</a:t>
            </a:fld>
            <a:endParaRPr lang="de-DE"/>
          </a:p>
        </p:txBody>
      </p:sp>
    </p:spTree>
    <p:extLst>
      <p:ext uri="{BB962C8B-B14F-4D97-AF65-F5344CB8AC3E}">
        <p14:creationId xmlns:p14="http://schemas.microsoft.com/office/powerpoint/2010/main" val="29131948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Advantages: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dk1"/>
                </a:solidFill>
                <a:effectLst/>
                <a:latin typeface="+mn-lt"/>
                <a:ea typeface="+mn-ea"/>
                <a:cs typeface="+mn-cs"/>
              </a:rPr>
              <a:t>They only need to populate the template with the correct data values. Since many data-driven websites are already using templates for the human-readable content of the &lt;body&gt; section of the web page, it should be fairly straightforward for them to include an additional template within the &lt;head&gt; section and use the same data to populate both the existing template for human-readable information and the new JSON-LD template for the machine-interpretable information.</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dk1"/>
                </a:solidFill>
                <a:effectLst/>
                <a:latin typeface="+mn-lt"/>
                <a:ea typeface="+mn-ea"/>
                <a:cs typeface="+mn-cs"/>
              </a:rPr>
              <a:t>---</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dk1"/>
                </a:solidFill>
                <a:effectLst/>
                <a:latin typeface="+mn-lt"/>
                <a:ea typeface="+mn-ea"/>
                <a:cs typeface="+mn-cs"/>
              </a:rPr>
              <a:t>This means that a block of JSON-LD data can continue to work with JavaScript local to the website or web application that only makes use of locally-defined names for properties, while also serving as a </a:t>
            </a:r>
            <a:r>
              <a:rPr lang="en-US" sz="1200" b="0" i="0" kern="1200" dirty="0" err="1">
                <a:solidFill>
                  <a:schemeClr val="dk1"/>
                </a:solidFill>
                <a:effectLst/>
                <a:latin typeface="+mn-lt"/>
                <a:ea typeface="+mn-ea"/>
                <a:cs typeface="+mn-cs"/>
              </a:rPr>
              <a:t>serialisation</a:t>
            </a:r>
            <a:r>
              <a:rPr lang="en-US" sz="1200" b="0" i="0" kern="1200" dirty="0">
                <a:solidFill>
                  <a:schemeClr val="dk1"/>
                </a:solidFill>
                <a:effectLst/>
                <a:latin typeface="+mn-lt"/>
                <a:ea typeface="+mn-ea"/>
                <a:cs typeface="+mn-cs"/>
              </a:rPr>
              <a:t> format for RDF triples that can be consumed and used by other external applications that might not otherwise know the precise meaning of locally defined names of properties.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sz="1200" b="0" i="0" kern="1200" dirty="0">
              <a:solidFill>
                <a:schemeClr val="dk1"/>
              </a:solidFill>
              <a:effectLst/>
              <a:latin typeface="+mn-lt"/>
              <a:ea typeface="+mn-ea"/>
              <a:cs typeface="+mn-cs"/>
            </a:endParaRPr>
          </a:p>
          <a:p>
            <a:endParaRPr lang="de-DE" dirty="0"/>
          </a:p>
        </p:txBody>
      </p:sp>
      <p:sp>
        <p:nvSpPr>
          <p:cNvPr id="4" name="Foliennummernplatzhalter 3"/>
          <p:cNvSpPr>
            <a:spLocks noGrp="1"/>
          </p:cNvSpPr>
          <p:nvPr>
            <p:ph type="sldNum" sz="quarter" idx="5"/>
          </p:nvPr>
        </p:nvSpPr>
        <p:spPr/>
        <p:txBody>
          <a:bodyPr/>
          <a:lstStyle/>
          <a:p>
            <a:fld id="{1D058FEC-A2FD-48B5-B484-54172FDA9F69}" type="slidenum">
              <a:rPr lang="de-DE" smtClean="0"/>
              <a:t>8</a:t>
            </a:fld>
            <a:endParaRPr lang="de-DE"/>
          </a:p>
        </p:txBody>
      </p:sp>
    </p:spTree>
    <p:extLst>
      <p:ext uri="{BB962C8B-B14F-4D97-AF65-F5344CB8AC3E}">
        <p14:creationId xmlns:p14="http://schemas.microsoft.com/office/powerpoint/2010/main" val="34583420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2C7C12-727E-1697-1CCD-419F4E370224}"/>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F8E8C418-67C2-6A2B-207B-C530AB5135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D340DC64-1F45-F379-7C2C-93DCD558CBD8}"/>
              </a:ext>
            </a:extLst>
          </p:cNvPr>
          <p:cNvSpPr>
            <a:spLocks noGrp="1"/>
          </p:cNvSpPr>
          <p:nvPr>
            <p:ph type="dt" sz="half" idx="10"/>
          </p:nvPr>
        </p:nvSpPr>
        <p:spPr/>
        <p:txBody>
          <a:bodyPr/>
          <a:lstStyle/>
          <a:p>
            <a:fld id="{C9D63C2D-DF6E-443E-B713-50E76590D3E2}" type="datetimeFigureOut">
              <a:rPr lang="de-DE" smtClean="0"/>
              <a:t>25.10.2023</a:t>
            </a:fld>
            <a:endParaRPr lang="de-DE"/>
          </a:p>
        </p:txBody>
      </p:sp>
      <p:sp>
        <p:nvSpPr>
          <p:cNvPr id="5" name="Fußzeilenplatzhalter 4">
            <a:extLst>
              <a:ext uri="{FF2B5EF4-FFF2-40B4-BE49-F238E27FC236}">
                <a16:creationId xmlns:a16="http://schemas.microsoft.com/office/drawing/2014/main" id="{04D06E57-AF89-74E9-7FB7-F5AD2FD9A99E}"/>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706C04D-F2D7-CD86-01B2-1A45D66E31CC}"/>
              </a:ext>
            </a:extLst>
          </p:cNvPr>
          <p:cNvSpPr>
            <a:spLocks noGrp="1"/>
          </p:cNvSpPr>
          <p:nvPr>
            <p:ph type="sldNum" sz="quarter" idx="12"/>
          </p:nvPr>
        </p:nvSpPr>
        <p:spPr/>
        <p:txBody>
          <a:bodyPr/>
          <a:lstStyle/>
          <a:p>
            <a:fld id="{CC72C1EF-688E-4982-BECF-A0A135E73E36}" type="slidenum">
              <a:rPr lang="de-DE" smtClean="0"/>
              <a:t>‹Nr.›</a:t>
            </a:fld>
            <a:endParaRPr lang="de-DE"/>
          </a:p>
        </p:txBody>
      </p:sp>
    </p:spTree>
    <p:extLst>
      <p:ext uri="{BB962C8B-B14F-4D97-AF65-F5344CB8AC3E}">
        <p14:creationId xmlns:p14="http://schemas.microsoft.com/office/powerpoint/2010/main" val="2871158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30C4372-2245-218A-357C-E5E0EBE0DDFB}"/>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E203144E-FE66-D8CA-2836-7855E9907B42}"/>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1D91716F-1AFE-60C4-B9DB-5468B6A6FBC1}"/>
              </a:ext>
            </a:extLst>
          </p:cNvPr>
          <p:cNvSpPr>
            <a:spLocks noGrp="1"/>
          </p:cNvSpPr>
          <p:nvPr>
            <p:ph type="dt" sz="half" idx="10"/>
          </p:nvPr>
        </p:nvSpPr>
        <p:spPr/>
        <p:txBody>
          <a:bodyPr/>
          <a:lstStyle/>
          <a:p>
            <a:fld id="{C9D63C2D-DF6E-443E-B713-50E76590D3E2}" type="datetimeFigureOut">
              <a:rPr lang="de-DE" smtClean="0"/>
              <a:t>25.10.2023</a:t>
            </a:fld>
            <a:endParaRPr lang="de-DE"/>
          </a:p>
        </p:txBody>
      </p:sp>
      <p:sp>
        <p:nvSpPr>
          <p:cNvPr id="5" name="Fußzeilenplatzhalter 4">
            <a:extLst>
              <a:ext uri="{FF2B5EF4-FFF2-40B4-BE49-F238E27FC236}">
                <a16:creationId xmlns:a16="http://schemas.microsoft.com/office/drawing/2014/main" id="{1947CA48-897E-9D16-684D-9BD201CFA9D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86C6ABD-7B9E-468E-3C65-DA56CA8BC6A0}"/>
              </a:ext>
            </a:extLst>
          </p:cNvPr>
          <p:cNvSpPr>
            <a:spLocks noGrp="1"/>
          </p:cNvSpPr>
          <p:nvPr>
            <p:ph type="sldNum" sz="quarter" idx="12"/>
          </p:nvPr>
        </p:nvSpPr>
        <p:spPr/>
        <p:txBody>
          <a:bodyPr/>
          <a:lstStyle/>
          <a:p>
            <a:fld id="{CC72C1EF-688E-4982-BECF-A0A135E73E36}" type="slidenum">
              <a:rPr lang="de-DE" smtClean="0"/>
              <a:t>‹Nr.›</a:t>
            </a:fld>
            <a:endParaRPr lang="de-DE"/>
          </a:p>
        </p:txBody>
      </p:sp>
    </p:spTree>
    <p:extLst>
      <p:ext uri="{BB962C8B-B14F-4D97-AF65-F5344CB8AC3E}">
        <p14:creationId xmlns:p14="http://schemas.microsoft.com/office/powerpoint/2010/main" val="303520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41A8E062-874B-1444-403C-2E6C9FC25EF3}"/>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52CF84D6-7D97-5FC1-9AE6-97D2E4885488}"/>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3D26306D-A606-C9AA-2654-D1F8BAF68CF3}"/>
              </a:ext>
            </a:extLst>
          </p:cNvPr>
          <p:cNvSpPr>
            <a:spLocks noGrp="1"/>
          </p:cNvSpPr>
          <p:nvPr>
            <p:ph type="dt" sz="half" idx="10"/>
          </p:nvPr>
        </p:nvSpPr>
        <p:spPr/>
        <p:txBody>
          <a:bodyPr/>
          <a:lstStyle/>
          <a:p>
            <a:fld id="{C9D63C2D-DF6E-443E-B713-50E76590D3E2}" type="datetimeFigureOut">
              <a:rPr lang="de-DE" smtClean="0"/>
              <a:t>25.10.2023</a:t>
            </a:fld>
            <a:endParaRPr lang="de-DE"/>
          </a:p>
        </p:txBody>
      </p:sp>
      <p:sp>
        <p:nvSpPr>
          <p:cNvPr id="5" name="Fußzeilenplatzhalter 4">
            <a:extLst>
              <a:ext uri="{FF2B5EF4-FFF2-40B4-BE49-F238E27FC236}">
                <a16:creationId xmlns:a16="http://schemas.microsoft.com/office/drawing/2014/main" id="{080F1367-B101-2941-054F-348BD7305A7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B16C22D5-B76E-38C2-F8C4-D9D2885915F0}"/>
              </a:ext>
            </a:extLst>
          </p:cNvPr>
          <p:cNvSpPr>
            <a:spLocks noGrp="1"/>
          </p:cNvSpPr>
          <p:nvPr>
            <p:ph type="sldNum" sz="quarter" idx="12"/>
          </p:nvPr>
        </p:nvSpPr>
        <p:spPr/>
        <p:txBody>
          <a:bodyPr/>
          <a:lstStyle/>
          <a:p>
            <a:fld id="{CC72C1EF-688E-4982-BECF-A0A135E73E36}" type="slidenum">
              <a:rPr lang="de-DE" smtClean="0"/>
              <a:t>‹Nr.›</a:t>
            </a:fld>
            <a:endParaRPr lang="de-DE"/>
          </a:p>
        </p:txBody>
      </p:sp>
    </p:spTree>
    <p:extLst>
      <p:ext uri="{BB962C8B-B14F-4D97-AF65-F5344CB8AC3E}">
        <p14:creationId xmlns:p14="http://schemas.microsoft.com/office/powerpoint/2010/main" val="3617442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B6293A-9BD8-5CC1-B822-6D1D50A55126}"/>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D8275173-E114-CAB0-94DA-0E1BF8C0DCB0}"/>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32314BC7-A656-C03C-89E8-A8DF38186F55}"/>
              </a:ext>
            </a:extLst>
          </p:cNvPr>
          <p:cNvSpPr>
            <a:spLocks noGrp="1"/>
          </p:cNvSpPr>
          <p:nvPr>
            <p:ph type="dt" sz="half" idx="10"/>
          </p:nvPr>
        </p:nvSpPr>
        <p:spPr/>
        <p:txBody>
          <a:bodyPr/>
          <a:lstStyle/>
          <a:p>
            <a:fld id="{C9D63C2D-DF6E-443E-B713-50E76590D3E2}" type="datetimeFigureOut">
              <a:rPr lang="de-DE" smtClean="0"/>
              <a:t>25.10.2023</a:t>
            </a:fld>
            <a:endParaRPr lang="de-DE"/>
          </a:p>
        </p:txBody>
      </p:sp>
      <p:sp>
        <p:nvSpPr>
          <p:cNvPr id="5" name="Fußzeilenplatzhalter 4">
            <a:extLst>
              <a:ext uri="{FF2B5EF4-FFF2-40B4-BE49-F238E27FC236}">
                <a16:creationId xmlns:a16="http://schemas.microsoft.com/office/drawing/2014/main" id="{E7F5B0CB-D9B2-B466-C599-A617BAAF1B5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42314EE-BCA8-46F5-C620-9B30234CC8F8}"/>
              </a:ext>
            </a:extLst>
          </p:cNvPr>
          <p:cNvSpPr>
            <a:spLocks noGrp="1"/>
          </p:cNvSpPr>
          <p:nvPr>
            <p:ph type="sldNum" sz="quarter" idx="12"/>
          </p:nvPr>
        </p:nvSpPr>
        <p:spPr/>
        <p:txBody>
          <a:bodyPr/>
          <a:lstStyle/>
          <a:p>
            <a:fld id="{CC72C1EF-688E-4982-BECF-A0A135E73E36}" type="slidenum">
              <a:rPr lang="de-DE" smtClean="0"/>
              <a:t>‹Nr.›</a:t>
            </a:fld>
            <a:endParaRPr lang="de-DE"/>
          </a:p>
        </p:txBody>
      </p:sp>
    </p:spTree>
    <p:extLst>
      <p:ext uri="{BB962C8B-B14F-4D97-AF65-F5344CB8AC3E}">
        <p14:creationId xmlns:p14="http://schemas.microsoft.com/office/powerpoint/2010/main" val="4123370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5ABC04-D407-AB46-DD3F-5C4EE474E260}"/>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C837C413-9A97-CAF8-10D0-72A3F4333C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91322B2B-0669-6ECB-9140-63429C074638}"/>
              </a:ext>
            </a:extLst>
          </p:cNvPr>
          <p:cNvSpPr>
            <a:spLocks noGrp="1"/>
          </p:cNvSpPr>
          <p:nvPr>
            <p:ph type="dt" sz="half" idx="10"/>
          </p:nvPr>
        </p:nvSpPr>
        <p:spPr/>
        <p:txBody>
          <a:bodyPr/>
          <a:lstStyle/>
          <a:p>
            <a:fld id="{C9D63C2D-DF6E-443E-B713-50E76590D3E2}" type="datetimeFigureOut">
              <a:rPr lang="de-DE" smtClean="0"/>
              <a:t>25.10.2023</a:t>
            </a:fld>
            <a:endParaRPr lang="de-DE"/>
          </a:p>
        </p:txBody>
      </p:sp>
      <p:sp>
        <p:nvSpPr>
          <p:cNvPr id="5" name="Fußzeilenplatzhalter 4">
            <a:extLst>
              <a:ext uri="{FF2B5EF4-FFF2-40B4-BE49-F238E27FC236}">
                <a16:creationId xmlns:a16="http://schemas.microsoft.com/office/drawing/2014/main" id="{62251E90-4AB7-8B99-4033-1CDBF7C32F3D}"/>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60D5E678-E8C7-8DFD-B424-51A435FE776A}"/>
              </a:ext>
            </a:extLst>
          </p:cNvPr>
          <p:cNvSpPr>
            <a:spLocks noGrp="1"/>
          </p:cNvSpPr>
          <p:nvPr>
            <p:ph type="sldNum" sz="quarter" idx="12"/>
          </p:nvPr>
        </p:nvSpPr>
        <p:spPr/>
        <p:txBody>
          <a:bodyPr/>
          <a:lstStyle/>
          <a:p>
            <a:fld id="{CC72C1EF-688E-4982-BECF-A0A135E73E36}" type="slidenum">
              <a:rPr lang="de-DE" smtClean="0"/>
              <a:t>‹Nr.›</a:t>
            </a:fld>
            <a:endParaRPr lang="de-DE"/>
          </a:p>
        </p:txBody>
      </p:sp>
    </p:spTree>
    <p:extLst>
      <p:ext uri="{BB962C8B-B14F-4D97-AF65-F5344CB8AC3E}">
        <p14:creationId xmlns:p14="http://schemas.microsoft.com/office/powerpoint/2010/main" val="471710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D8E03B7-FA11-C9B6-8458-B2E1AAA9AD93}"/>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0B09257F-1BE5-6CB9-F7E8-B8E99C246A66}"/>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AE342954-B04B-04E1-6DCE-0A32B163D46C}"/>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908D0ECD-5C80-034D-C4DC-FD9F05696183}"/>
              </a:ext>
            </a:extLst>
          </p:cNvPr>
          <p:cNvSpPr>
            <a:spLocks noGrp="1"/>
          </p:cNvSpPr>
          <p:nvPr>
            <p:ph type="dt" sz="half" idx="10"/>
          </p:nvPr>
        </p:nvSpPr>
        <p:spPr/>
        <p:txBody>
          <a:bodyPr/>
          <a:lstStyle/>
          <a:p>
            <a:fld id="{C9D63C2D-DF6E-443E-B713-50E76590D3E2}" type="datetimeFigureOut">
              <a:rPr lang="de-DE" smtClean="0"/>
              <a:t>25.10.2023</a:t>
            </a:fld>
            <a:endParaRPr lang="de-DE"/>
          </a:p>
        </p:txBody>
      </p:sp>
      <p:sp>
        <p:nvSpPr>
          <p:cNvPr id="6" name="Fußzeilenplatzhalter 5">
            <a:extLst>
              <a:ext uri="{FF2B5EF4-FFF2-40B4-BE49-F238E27FC236}">
                <a16:creationId xmlns:a16="http://schemas.microsoft.com/office/drawing/2014/main" id="{13589D93-FB69-CEDB-4573-E49F89196053}"/>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FCBDE2DA-EFE8-734F-B353-1C4C7E146A7E}"/>
              </a:ext>
            </a:extLst>
          </p:cNvPr>
          <p:cNvSpPr>
            <a:spLocks noGrp="1"/>
          </p:cNvSpPr>
          <p:nvPr>
            <p:ph type="sldNum" sz="quarter" idx="12"/>
          </p:nvPr>
        </p:nvSpPr>
        <p:spPr/>
        <p:txBody>
          <a:bodyPr/>
          <a:lstStyle/>
          <a:p>
            <a:fld id="{CC72C1EF-688E-4982-BECF-A0A135E73E36}" type="slidenum">
              <a:rPr lang="de-DE" smtClean="0"/>
              <a:t>‹Nr.›</a:t>
            </a:fld>
            <a:endParaRPr lang="de-DE"/>
          </a:p>
        </p:txBody>
      </p:sp>
    </p:spTree>
    <p:extLst>
      <p:ext uri="{BB962C8B-B14F-4D97-AF65-F5344CB8AC3E}">
        <p14:creationId xmlns:p14="http://schemas.microsoft.com/office/powerpoint/2010/main" val="4154116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F00E75-108B-90A8-C897-3C2C3E968AC8}"/>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698C76BD-89FD-5F78-029A-0751BC5790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396DAA76-B7E1-FF30-710F-69EF39B57C13}"/>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8AA54901-19CE-C8D3-F0BC-ACED50A53C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27DFA0C3-3209-04BE-73EC-27282BCAF046}"/>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86CA6A61-279A-8DFE-C7C9-3A9895A749C6}"/>
              </a:ext>
            </a:extLst>
          </p:cNvPr>
          <p:cNvSpPr>
            <a:spLocks noGrp="1"/>
          </p:cNvSpPr>
          <p:nvPr>
            <p:ph type="dt" sz="half" idx="10"/>
          </p:nvPr>
        </p:nvSpPr>
        <p:spPr/>
        <p:txBody>
          <a:bodyPr/>
          <a:lstStyle/>
          <a:p>
            <a:fld id="{C9D63C2D-DF6E-443E-B713-50E76590D3E2}" type="datetimeFigureOut">
              <a:rPr lang="de-DE" smtClean="0"/>
              <a:t>25.10.2023</a:t>
            </a:fld>
            <a:endParaRPr lang="de-DE"/>
          </a:p>
        </p:txBody>
      </p:sp>
      <p:sp>
        <p:nvSpPr>
          <p:cNvPr id="8" name="Fußzeilenplatzhalter 7">
            <a:extLst>
              <a:ext uri="{FF2B5EF4-FFF2-40B4-BE49-F238E27FC236}">
                <a16:creationId xmlns:a16="http://schemas.microsoft.com/office/drawing/2014/main" id="{FA95A0DE-17AF-2ABA-6183-15F8080CCC46}"/>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125D0F6E-66CA-909F-02BE-1E62471DC299}"/>
              </a:ext>
            </a:extLst>
          </p:cNvPr>
          <p:cNvSpPr>
            <a:spLocks noGrp="1"/>
          </p:cNvSpPr>
          <p:nvPr>
            <p:ph type="sldNum" sz="quarter" idx="12"/>
          </p:nvPr>
        </p:nvSpPr>
        <p:spPr/>
        <p:txBody>
          <a:bodyPr/>
          <a:lstStyle/>
          <a:p>
            <a:fld id="{CC72C1EF-688E-4982-BECF-A0A135E73E36}" type="slidenum">
              <a:rPr lang="de-DE" smtClean="0"/>
              <a:t>‹Nr.›</a:t>
            </a:fld>
            <a:endParaRPr lang="de-DE"/>
          </a:p>
        </p:txBody>
      </p:sp>
    </p:spTree>
    <p:extLst>
      <p:ext uri="{BB962C8B-B14F-4D97-AF65-F5344CB8AC3E}">
        <p14:creationId xmlns:p14="http://schemas.microsoft.com/office/powerpoint/2010/main" val="959393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C620BC-ED75-F0FB-DE84-0733FDA4AD2E}"/>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2924C5A8-0D70-AA81-8661-2E14E4BB0409}"/>
              </a:ext>
            </a:extLst>
          </p:cNvPr>
          <p:cNvSpPr>
            <a:spLocks noGrp="1"/>
          </p:cNvSpPr>
          <p:nvPr>
            <p:ph type="dt" sz="half" idx="10"/>
          </p:nvPr>
        </p:nvSpPr>
        <p:spPr/>
        <p:txBody>
          <a:bodyPr/>
          <a:lstStyle/>
          <a:p>
            <a:fld id="{C9D63C2D-DF6E-443E-B713-50E76590D3E2}" type="datetimeFigureOut">
              <a:rPr lang="de-DE" smtClean="0"/>
              <a:t>25.10.2023</a:t>
            </a:fld>
            <a:endParaRPr lang="de-DE"/>
          </a:p>
        </p:txBody>
      </p:sp>
      <p:sp>
        <p:nvSpPr>
          <p:cNvPr id="4" name="Fußzeilenplatzhalter 3">
            <a:extLst>
              <a:ext uri="{FF2B5EF4-FFF2-40B4-BE49-F238E27FC236}">
                <a16:creationId xmlns:a16="http://schemas.microsoft.com/office/drawing/2014/main" id="{ACAA755F-BCA8-FB41-C6B3-893DCED69727}"/>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2766F348-5940-F5EA-C200-88EF842C9CAA}"/>
              </a:ext>
            </a:extLst>
          </p:cNvPr>
          <p:cNvSpPr>
            <a:spLocks noGrp="1"/>
          </p:cNvSpPr>
          <p:nvPr>
            <p:ph type="sldNum" sz="quarter" idx="12"/>
          </p:nvPr>
        </p:nvSpPr>
        <p:spPr/>
        <p:txBody>
          <a:bodyPr/>
          <a:lstStyle/>
          <a:p>
            <a:fld id="{CC72C1EF-688E-4982-BECF-A0A135E73E36}" type="slidenum">
              <a:rPr lang="de-DE" smtClean="0"/>
              <a:t>‹Nr.›</a:t>
            </a:fld>
            <a:endParaRPr lang="de-DE"/>
          </a:p>
        </p:txBody>
      </p:sp>
    </p:spTree>
    <p:extLst>
      <p:ext uri="{BB962C8B-B14F-4D97-AF65-F5344CB8AC3E}">
        <p14:creationId xmlns:p14="http://schemas.microsoft.com/office/powerpoint/2010/main" val="4038753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BBF3E128-0532-5242-4F53-750EDE3E33B4}"/>
              </a:ext>
            </a:extLst>
          </p:cNvPr>
          <p:cNvSpPr>
            <a:spLocks noGrp="1"/>
          </p:cNvSpPr>
          <p:nvPr>
            <p:ph type="dt" sz="half" idx="10"/>
          </p:nvPr>
        </p:nvSpPr>
        <p:spPr/>
        <p:txBody>
          <a:bodyPr/>
          <a:lstStyle/>
          <a:p>
            <a:fld id="{C9D63C2D-DF6E-443E-B713-50E76590D3E2}" type="datetimeFigureOut">
              <a:rPr lang="de-DE" smtClean="0"/>
              <a:t>25.10.2023</a:t>
            </a:fld>
            <a:endParaRPr lang="de-DE"/>
          </a:p>
        </p:txBody>
      </p:sp>
      <p:sp>
        <p:nvSpPr>
          <p:cNvPr id="3" name="Fußzeilenplatzhalter 2">
            <a:extLst>
              <a:ext uri="{FF2B5EF4-FFF2-40B4-BE49-F238E27FC236}">
                <a16:creationId xmlns:a16="http://schemas.microsoft.com/office/drawing/2014/main" id="{CE5F7D8F-B620-30F3-3477-7FE6B969FF73}"/>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AAF355C3-8325-96D3-F83D-B0F1DC30B4A6}"/>
              </a:ext>
            </a:extLst>
          </p:cNvPr>
          <p:cNvSpPr>
            <a:spLocks noGrp="1"/>
          </p:cNvSpPr>
          <p:nvPr>
            <p:ph type="sldNum" sz="quarter" idx="12"/>
          </p:nvPr>
        </p:nvSpPr>
        <p:spPr/>
        <p:txBody>
          <a:bodyPr/>
          <a:lstStyle/>
          <a:p>
            <a:fld id="{CC72C1EF-688E-4982-BECF-A0A135E73E36}" type="slidenum">
              <a:rPr lang="de-DE" smtClean="0"/>
              <a:t>‹Nr.›</a:t>
            </a:fld>
            <a:endParaRPr lang="de-DE"/>
          </a:p>
        </p:txBody>
      </p:sp>
    </p:spTree>
    <p:extLst>
      <p:ext uri="{BB962C8B-B14F-4D97-AF65-F5344CB8AC3E}">
        <p14:creationId xmlns:p14="http://schemas.microsoft.com/office/powerpoint/2010/main" val="1499299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647B08-1D0B-23D8-2046-FDEDD955FC05}"/>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11432CB5-A55A-94C8-E4F9-B78D3701CE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D961D29E-1C64-3B15-CF80-7DB9E03181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62E3D377-5A82-F536-05A0-BED6AF8C49C2}"/>
              </a:ext>
            </a:extLst>
          </p:cNvPr>
          <p:cNvSpPr>
            <a:spLocks noGrp="1"/>
          </p:cNvSpPr>
          <p:nvPr>
            <p:ph type="dt" sz="half" idx="10"/>
          </p:nvPr>
        </p:nvSpPr>
        <p:spPr/>
        <p:txBody>
          <a:bodyPr/>
          <a:lstStyle/>
          <a:p>
            <a:fld id="{C9D63C2D-DF6E-443E-B713-50E76590D3E2}" type="datetimeFigureOut">
              <a:rPr lang="de-DE" smtClean="0"/>
              <a:t>25.10.2023</a:t>
            </a:fld>
            <a:endParaRPr lang="de-DE"/>
          </a:p>
        </p:txBody>
      </p:sp>
      <p:sp>
        <p:nvSpPr>
          <p:cNvPr id="6" name="Fußzeilenplatzhalter 5">
            <a:extLst>
              <a:ext uri="{FF2B5EF4-FFF2-40B4-BE49-F238E27FC236}">
                <a16:creationId xmlns:a16="http://schemas.microsoft.com/office/drawing/2014/main" id="{B75460B2-81C8-1E11-C5BE-5AAFBAA242A3}"/>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35EED68B-2541-79EE-2E1D-BADF9ADC18C1}"/>
              </a:ext>
            </a:extLst>
          </p:cNvPr>
          <p:cNvSpPr>
            <a:spLocks noGrp="1"/>
          </p:cNvSpPr>
          <p:nvPr>
            <p:ph type="sldNum" sz="quarter" idx="12"/>
          </p:nvPr>
        </p:nvSpPr>
        <p:spPr/>
        <p:txBody>
          <a:bodyPr/>
          <a:lstStyle/>
          <a:p>
            <a:fld id="{CC72C1EF-688E-4982-BECF-A0A135E73E36}" type="slidenum">
              <a:rPr lang="de-DE" smtClean="0"/>
              <a:t>‹Nr.›</a:t>
            </a:fld>
            <a:endParaRPr lang="de-DE"/>
          </a:p>
        </p:txBody>
      </p:sp>
    </p:spTree>
    <p:extLst>
      <p:ext uri="{BB962C8B-B14F-4D97-AF65-F5344CB8AC3E}">
        <p14:creationId xmlns:p14="http://schemas.microsoft.com/office/powerpoint/2010/main" val="722693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C3A353-AFCC-033A-284F-92C0E5340CC1}"/>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1BECE8CD-25F4-B130-C251-8606EDBAB2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94DE16BB-4B1D-DD78-852C-51505621DE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D94AF9CB-2599-508F-2EB0-DAF41D913ED9}"/>
              </a:ext>
            </a:extLst>
          </p:cNvPr>
          <p:cNvSpPr>
            <a:spLocks noGrp="1"/>
          </p:cNvSpPr>
          <p:nvPr>
            <p:ph type="dt" sz="half" idx="10"/>
          </p:nvPr>
        </p:nvSpPr>
        <p:spPr/>
        <p:txBody>
          <a:bodyPr/>
          <a:lstStyle/>
          <a:p>
            <a:fld id="{C9D63C2D-DF6E-443E-B713-50E76590D3E2}" type="datetimeFigureOut">
              <a:rPr lang="de-DE" smtClean="0"/>
              <a:t>25.10.2023</a:t>
            </a:fld>
            <a:endParaRPr lang="de-DE"/>
          </a:p>
        </p:txBody>
      </p:sp>
      <p:sp>
        <p:nvSpPr>
          <p:cNvPr id="6" name="Fußzeilenplatzhalter 5">
            <a:extLst>
              <a:ext uri="{FF2B5EF4-FFF2-40B4-BE49-F238E27FC236}">
                <a16:creationId xmlns:a16="http://schemas.microsoft.com/office/drawing/2014/main" id="{2CDD23E7-6BD6-68CB-98DC-7C8465E90EA3}"/>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FCB10398-0295-D18F-A304-9781696C3AFE}"/>
              </a:ext>
            </a:extLst>
          </p:cNvPr>
          <p:cNvSpPr>
            <a:spLocks noGrp="1"/>
          </p:cNvSpPr>
          <p:nvPr>
            <p:ph type="sldNum" sz="quarter" idx="12"/>
          </p:nvPr>
        </p:nvSpPr>
        <p:spPr/>
        <p:txBody>
          <a:bodyPr/>
          <a:lstStyle/>
          <a:p>
            <a:fld id="{CC72C1EF-688E-4982-BECF-A0A135E73E36}" type="slidenum">
              <a:rPr lang="de-DE" smtClean="0"/>
              <a:t>‹Nr.›</a:t>
            </a:fld>
            <a:endParaRPr lang="de-DE"/>
          </a:p>
        </p:txBody>
      </p:sp>
    </p:spTree>
    <p:extLst>
      <p:ext uri="{BB962C8B-B14F-4D97-AF65-F5344CB8AC3E}">
        <p14:creationId xmlns:p14="http://schemas.microsoft.com/office/powerpoint/2010/main" val="4164615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6213898B-BA24-FB8A-6444-144E1311BF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6434FD62-67AC-C1AE-C385-D8BFD9D9F9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758B9C9-7204-763D-D835-5F2CD29939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D63C2D-DF6E-443E-B713-50E76590D3E2}" type="datetimeFigureOut">
              <a:rPr lang="de-DE" smtClean="0"/>
              <a:t>25.10.2023</a:t>
            </a:fld>
            <a:endParaRPr lang="de-DE"/>
          </a:p>
        </p:txBody>
      </p:sp>
      <p:sp>
        <p:nvSpPr>
          <p:cNvPr id="5" name="Fußzeilenplatzhalter 4">
            <a:extLst>
              <a:ext uri="{FF2B5EF4-FFF2-40B4-BE49-F238E27FC236}">
                <a16:creationId xmlns:a16="http://schemas.microsoft.com/office/drawing/2014/main" id="{E9BA6B13-016D-0490-8296-2131CE261B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D592FCB6-FD3F-B5BB-03E9-87A4834B7D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72C1EF-688E-4982-BECF-A0A135E73E36}" type="slidenum">
              <a:rPr lang="de-DE" smtClean="0"/>
              <a:t>‹Nr.›</a:t>
            </a:fld>
            <a:endParaRPr lang="de-DE"/>
          </a:p>
        </p:txBody>
      </p:sp>
    </p:spTree>
    <p:extLst>
      <p:ext uri="{BB962C8B-B14F-4D97-AF65-F5344CB8AC3E}">
        <p14:creationId xmlns:p14="http://schemas.microsoft.com/office/powerpoint/2010/main" val="23753100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json-ld.org/" TargetMode="External"/><Relationship Id="rId2" Type="http://schemas.openxmlformats.org/officeDocument/2006/relationships/hyperlink" Target="https://en.wikipedia.org/wiki/Linked_data" TargetMode="External"/><Relationship Id="rId1" Type="http://schemas.openxmlformats.org/officeDocument/2006/relationships/slideLayout" Target="../slideLayouts/slideLayout2.xml"/><Relationship Id="rId6" Type="http://schemas.openxmlformats.org/officeDocument/2006/relationships/hyperlink" Target="https://developers.google.com/search/docs/appearance/structured-data/intro-structured-data?hl=de" TargetMode="External"/><Relationship Id="rId5" Type="http://schemas.openxmlformats.org/officeDocument/2006/relationships/hyperlink" Target="https://www.omt.de/suchmaschinenoptimierung/json-ld/" TargetMode="External"/><Relationship Id="rId4" Type="http://schemas.openxmlformats.org/officeDocument/2006/relationships/hyperlink" Target="https://www.w3.org/2013/dwbp/wiki/RDF_AND_JSON-LD_UseCase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CD6168-8FF6-0529-09E9-801599B60709}"/>
              </a:ext>
            </a:extLst>
          </p:cNvPr>
          <p:cNvSpPr>
            <a:spLocks noGrp="1"/>
          </p:cNvSpPr>
          <p:nvPr>
            <p:ph type="ctrTitle"/>
          </p:nvPr>
        </p:nvSpPr>
        <p:spPr/>
        <p:txBody>
          <a:bodyPr/>
          <a:lstStyle/>
          <a:p>
            <a:r>
              <a:rPr lang="de-DE" b="0" i="0" dirty="0">
                <a:solidFill>
                  <a:srgbClr val="333333"/>
                </a:solidFill>
                <a:effectLst/>
                <a:latin typeface="-apple-system"/>
              </a:rPr>
              <a:t>JSON-LD</a:t>
            </a:r>
            <a:endParaRPr lang="de-DE" dirty="0"/>
          </a:p>
        </p:txBody>
      </p:sp>
      <p:sp>
        <p:nvSpPr>
          <p:cNvPr id="3" name="Untertitel 2">
            <a:extLst>
              <a:ext uri="{FF2B5EF4-FFF2-40B4-BE49-F238E27FC236}">
                <a16:creationId xmlns:a16="http://schemas.microsoft.com/office/drawing/2014/main" id="{2E378D73-54C5-CB29-91F9-6C8024605A09}"/>
              </a:ext>
            </a:extLst>
          </p:cNvPr>
          <p:cNvSpPr>
            <a:spLocks noGrp="1"/>
          </p:cNvSpPr>
          <p:nvPr>
            <p:ph type="subTitle" idx="1"/>
          </p:nvPr>
        </p:nvSpPr>
        <p:spPr/>
        <p:txBody>
          <a:bodyPr/>
          <a:lstStyle/>
          <a:p>
            <a:r>
              <a:rPr lang="de-DE" b="1" i="0" dirty="0">
                <a:solidFill>
                  <a:srgbClr val="272727"/>
                </a:solidFill>
                <a:effectLst/>
                <a:latin typeface="Roboto" panose="02000000000000000000" pitchFamily="2" charset="0"/>
              </a:rPr>
              <a:t>J</a:t>
            </a:r>
            <a:r>
              <a:rPr lang="de-DE" b="0" i="0" dirty="0">
                <a:solidFill>
                  <a:srgbClr val="272727"/>
                </a:solidFill>
                <a:effectLst/>
                <a:latin typeface="Roboto" panose="02000000000000000000" pitchFamily="2" charset="0"/>
              </a:rPr>
              <a:t>ava</a:t>
            </a:r>
            <a:r>
              <a:rPr lang="de-DE" b="1" i="0" dirty="0">
                <a:solidFill>
                  <a:srgbClr val="272727"/>
                </a:solidFill>
                <a:effectLst/>
                <a:latin typeface="Roboto" panose="02000000000000000000" pitchFamily="2" charset="0"/>
              </a:rPr>
              <a:t>S</a:t>
            </a:r>
            <a:r>
              <a:rPr lang="de-DE" b="0" i="0" dirty="0">
                <a:solidFill>
                  <a:srgbClr val="272727"/>
                </a:solidFill>
                <a:effectLst/>
                <a:latin typeface="Roboto" panose="02000000000000000000" pitchFamily="2" charset="0"/>
              </a:rPr>
              <a:t>cript </a:t>
            </a:r>
            <a:r>
              <a:rPr lang="de-DE" b="1" i="0" dirty="0" err="1">
                <a:solidFill>
                  <a:srgbClr val="272727"/>
                </a:solidFill>
                <a:effectLst/>
                <a:latin typeface="Roboto" panose="02000000000000000000" pitchFamily="2" charset="0"/>
              </a:rPr>
              <a:t>O</a:t>
            </a:r>
            <a:r>
              <a:rPr lang="de-DE" b="0" i="0" dirty="0" err="1">
                <a:solidFill>
                  <a:srgbClr val="272727"/>
                </a:solidFill>
                <a:effectLst/>
                <a:latin typeface="Roboto" panose="02000000000000000000" pitchFamily="2" charset="0"/>
              </a:rPr>
              <a:t>bject</a:t>
            </a:r>
            <a:r>
              <a:rPr lang="de-DE" b="0" i="0" dirty="0">
                <a:solidFill>
                  <a:srgbClr val="272727"/>
                </a:solidFill>
                <a:effectLst/>
                <a:latin typeface="Roboto" panose="02000000000000000000" pitchFamily="2" charset="0"/>
              </a:rPr>
              <a:t> </a:t>
            </a:r>
            <a:r>
              <a:rPr lang="de-DE" b="1" i="0" dirty="0">
                <a:solidFill>
                  <a:srgbClr val="272727"/>
                </a:solidFill>
                <a:effectLst/>
                <a:latin typeface="Roboto" panose="02000000000000000000" pitchFamily="2" charset="0"/>
              </a:rPr>
              <a:t>N</a:t>
            </a:r>
            <a:r>
              <a:rPr lang="de-DE" b="0" i="0" dirty="0">
                <a:solidFill>
                  <a:srgbClr val="272727"/>
                </a:solidFill>
                <a:effectLst/>
                <a:latin typeface="Roboto" panose="02000000000000000000" pitchFamily="2" charset="0"/>
              </a:rPr>
              <a:t>otation </a:t>
            </a:r>
            <a:r>
              <a:rPr lang="de-DE" b="0" i="0" dirty="0" err="1">
                <a:solidFill>
                  <a:srgbClr val="272727"/>
                </a:solidFill>
                <a:effectLst/>
                <a:latin typeface="Roboto" panose="02000000000000000000" pitchFamily="2" charset="0"/>
              </a:rPr>
              <a:t>for</a:t>
            </a:r>
            <a:r>
              <a:rPr lang="de-DE" b="0" i="0" dirty="0">
                <a:solidFill>
                  <a:srgbClr val="272727"/>
                </a:solidFill>
                <a:effectLst/>
                <a:latin typeface="Roboto" panose="02000000000000000000" pitchFamily="2" charset="0"/>
              </a:rPr>
              <a:t> </a:t>
            </a:r>
            <a:r>
              <a:rPr lang="de-DE" b="1" i="0" dirty="0" err="1">
                <a:solidFill>
                  <a:srgbClr val="272727"/>
                </a:solidFill>
                <a:effectLst/>
                <a:latin typeface="Roboto" panose="02000000000000000000" pitchFamily="2" charset="0"/>
              </a:rPr>
              <a:t>L</a:t>
            </a:r>
            <a:r>
              <a:rPr lang="de-DE" b="0" i="0" dirty="0" err="1">
                <a:solidFill>
                  <a:srgbClr val="272727"/>
                </a:solidFill>
                <a:effectLst/>
                <a:latin typeface="Roboto" panose="02000000000000000000" pitchFamily="2" charset="0"/>
              </a:rPr>
              <a:t>inked</a:t>
            </a:r>
            <a:r>
              <a:rPr lang="de-DE" b="0" i="0" dirty="0">
                <a:solidFill>
                  <a:srgbClr val="272727"/>
                </a:solidFill>
                <a:effectLst/>
                <a:latin typeface="Roboto" panose="02000000000000000000" pitchFamily="2" charset="0"/>
              </a:rPr>
              <a:t> </a:t>
            </a:r>
            <a:r>
              <a:rPr lang="de-DE" b="1" i="0" dirty="0">
                <a:solidFill>
                  <a:srgbClr val="272727"/>
                </a:solidFill>
                <a:effectLst/>
                <a:latin typeface="Roboto" panose="02000000000000000000" pitchFamily="2" charset="0"/>
              </a:rPr>
              <a:t>D</a:t>
            </a:r>
            <a:r>
              <a:rPr lang="de-DE" b="0" i="0" dirty="0">
                <a:solidFill>
                  <a:srgbClr val="272727"/>
                </a:solidFill>
                <a:effectLst/>
                <a:latin typeface="Roboto" panose="02000000000000000000" pitchFamily="2" charset="0"/>
              </a:rPr>
              <a:t>ata</a:t>
            </a:r>
            <a:endParaRPr lang="de-DE" dirty="0"/>
          </a:p>
        </p:txBody>
      </p:sp>
    </p:spTree>
    <p:extLst>
      <p:ext uri="{BB962C8B-B14F-4D97-AF65-F5344CB8AC3E}">
        <p14:creationId xmlns:p14="http://schemas.microsoft.com/office/powerpoint/2010/main" val="25899577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2DDF0D-467A-6195-5478-3965D4798A7B}"/>
              </a:ext>
            </a:extLst>
          </p:cNvPr>
          <p:cNvSpPr>
            <a:spLocks noGrp="1"/>
          </p:cNvSpPr>
          <p:nvPr>
            <p:ph type="title"/>
          </p:nvPr>
        </p:nvSpPr>
        <p:spPr/>
        <p:txBody>
          <a:bodyPr/>
          <a:lstStyle/>
          <a:p>
            <a:r>
              <a:rPr lang="de-DE" dirty="0" err="1"/>
              <a:t>Examples</a:t>
            </a:r>
            <a:r>
              <a:rPr lang="de-DE" dirty="0"/>
              <a:t> </a:t>
            </a:r>
            <a:r>
              <a:rPr lang="de-DE" dirty="0" err="1"/>
              <a:t>why</a:t>
            </a:r>
            <a:r>
              <a:rPr lang="de-DE" dirty="0"/>
              <a:t> </a:t>
            </a:r>
            <a:r>
              <a:rPr lang="de-DE" dirty="0" err="1"/>
              <a:t>use</a:t>
            </a:r>
            <a:r>
              <a:rPr lang="de-DE" dirty="0"/>
              <a:t> </a:t>
            </a:r>
            <a:r>
              <a:rPr lang="de-DE" dirty="0" err="1"/>
              <a:t>stuctured</a:t>
            </a:r>
            <a:r>
              <a:rPr lang="de-DE" dirty="0"/>
              <a:t> </a:t>
            </a:r>
            <a:r>
              <a:rPr lang="de-DE" dirty="0" err="1"/>
              <a:t>data</a:t>
            </a:r>
            <a:r>
              <a:rPr lang="de-DE" dirty="0"/>
              <a:t> on </a:t>
            </a:r>
            <a:r>
              <a:rPr lang="de-DE" dirty="0" err="1"/>
              <a:t>websites</a:t>
            </a:r>
            <a:r>
              <a:rPr lang="de-DE" dirty="0"/>
              <a:t>?</a:t>
            </a:r>
          </a:p>
        </p:txBody>
      </p:sp>
      <p:pic>
        <p:nvPicPr>
          <p:cNvPr id="5" name="Grafik 4">
            <a:extLst>
              <a:ext uri="{FF2B5EF4-FFF2-40B4-BE49-F238E27FC236}">
                <a16:creationId xmlns:a16="http://schemas.microsoft.com/office/drawing/2014/main" id="{678B1464-4438-28DE-0D19-986E9AD7EEBC}"/>
              </a:ext>
            </a:extLst>
          </p:cNvPr>
          <p:cNvPicPr>
            <a:picLocks noChangeAspect="1"/>
          </p:cNvPicPr>
          <p:nvPr/>
        </p:nvPicPr>
        <p:blipFill>
          <a:blip r:embed="rId2"/>
          <a:stretch>
            <a:fillRect/>
          </a:stretch>
        </p:blipFill>
        <p:spPr>
          <a:xfrm>
            <a:off x="2292135" y="2034078"/>
            <a:ext cx="6423170" cy="4033328"/>
          </a:xfrm>
          <a:prstGeom prst="rect">
            <a:avLst/>
          </a:prstGeom>
        </p:spPr>
      </p:pic>
    </p:spTree>
    <p:extLst>
      <p:ext uri="{BB962C8B-B14F-4D97-AF65-F5344CB8AC3E}">
        <p14:creationId xmlns:p14="http://schemas.microsoft.com/office/powerpoint/2010/main" val="4152898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D96580-DFE0-D18C-A9D5-9D7AA52D6FDE}"/>
              </a:ext>
            </a:extLst>
          </p:cNvPr>
          <p:cNvSpPr>
            <a:spLocks noGrp="1"/>
          </p:cNvSpPr>
          <p:nvPr>
            <p:ph type="title"/>
          </p:nvPr>
        </p:nvSpPr>
        <p:spPr/>
        <p:txBody>
          <a:bodyPr/>
          <a:lstStyle/>
          <a:p>
            <a:r>
              <a:rPr lang="de-DE" dirty="0"/>
              <a:t>Summary</a:t>
            </a:r>
          </a:p>
        </p:txBody>
      </p:sp>
      <p:sp>
        <p:nvSpPr>
          <p:cNvPr id="3" name="Inhaltsplatzhalter 2">
            <a:extLst>
              <a:ext uri="{FF2B5EF4-FFF2-40B4-BE49-F238E27FC236}">
                <a16:creationId xmlns:a16="http://schemas.microsoft.com/office/drawing/2014/main" id="{8500834A-5525-2B50-BBB2-0A36D2DF7BEA}"/>
              </a:ext>
            </a:extLst>
          </p:cNvPr>
          <p:cNvSpPr>
            <a:spLocks noGrp="1"/>
          </p:cNvSpPr>
          <p:nvPr>
            <p:ph idx="1"/>
          </p:nvPr>
        </p:nvSpPr>
        <p:spPr>
          <a:xfrm>
            <a:off x="6676222" y="1825625"/>
            <a:ext cx="4677578" cy="4351338"/>
          </a:xfrm>
        </p:spPr>
        <p:txBody>
          <a:bodyPr>
            <a:normAutofit fontScale="92500" lnSpcReduction="20000"/>
          </a:bodyPr>
          <a:lstStyle/>
          <a:p>
            <a:r>
              <a:rPr lang="en-US" dirty="0"/>
              <a:t>JSON-LD tries to stay as close as possible to the usual use of JSON as a data exchange format for web developers</a:t>
            </a:r>
          </a:p>
          <a:p>
            <a:r>
              <a:rPr lang="en-US" dirty="0"/>
              <a:t>JSON-LD with its advantages is the most widely used format</a:t>
            </a:r>
          </a:p>
          <a:p>
            <a:pPr lvl="1"/>
            <a:r>
              <a:rPr lang="en-US" dirty="0"/>
              <a:t>Is preferred by google</a:t>
            </a:r>
          </a:p>
          <a:p>
            <a:r>
              <a:rPr lang="en-US" dirty="0"/>
              <a:t>Adding structured data can enable search results that are more engaging to users and might encourage them to interact more with your website, which are called rich results</a:t>
            </a:r>
          </a:p>
        </p:txBody>
      </p:sp>
      <p:pic>
        <p:nvPicPr>
          <p:cNvPr id="5" name="Grafik 4">
            <a:extLst>
              <a:ext uri="{FF2B5EF4-FFF2-40B4-BE49-F238E27FC236}">
                <a16:creationId xmlns:a16="http://schemas.microsoft.com/office/drawing/2014/main" id="{782EE866-52E4-3B6F-45F5-F255F63B2770}"/>
              </a:ext>
            </a:extLst>
          </p:cNvPr>
          <p:cNvPicPr>
            <a:picLocks noChangeAspect="1"/>
          </p:cNvPicPr>
          <p:nvPr/>
        </p:nvPicPr>
        <p:blipFill>
          <a:blip r:embed="rId2"/>
          <a:stretch>
            <a:fillRect/>
          </a:stretch>
        </p:blipFill>
        <p:spPr>
          <a:xfrm>
            <a:off x="838200" y="1766272"/>
            <a:ext cx="4848902" cy="4410691"/>
          </a:xfrm>
          <a:prstGeom prst="rect">
            <a:avLst/>
          </a:prstGeom>
        </p:spPr>
      </p:pic>
    </p:spTree>
    <p:extLst>
      <p:ext uri="{BB962C8B-B14F-4D97-AF65-F5344CB8AC3E}">
        <p14:creationId xmlns:p14="http://schemas.microsoft.com/office/powerpoint/2010/main" val="41498894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9E1E1C-055F-568B-4AA9-E0B4B1AA2B91}"/>
              </a:ext>
            </a:extLst>
          </p:cNvPr>
          <p:cNvSpPr>
            <a:spLocks noGrp="1"/>
          </p:cNvSpPr>
          <p:nvPr>
            <p:ph type="title"/>
          </p:nvPr>
        </p:nvSpPr>
        <p:spPr/>
        <p:txBody>
          <a:bodyPr/>
          <a:lstStyle/>
          <a:p>
            <a:r>
              <a:rPr lang="de-DE" dirty="0"/>
              <a:t>Sources</a:t>
            </a:r>
          </a:p>
        </p:txBody>
      </p:sp>
      <p:sp>
        <p:nvSpPr>
          <p:cNvPr id="3" name="Inhaltsplatzhalter 2">
            <a:extLst>
              <a:ext uri="{FF2B5EF4-FFF2-40B4-BE49-F238E27FC236}">
                <a16:creationId xmlns:a16="http://schemas.microsoft.com/office/drawing/2014/main" id="{CF6438CD-1389-15F7-1A7D-3CAA323D0267}"/>
              </a:ext>
            </a:extLst>
          </p:cNvPr>
          <p:cNvSpPr>
            <a:spLocks noGrp="1"/>
          </p:cNvSpPr>
          <p:nvPr>
            <p:ph idx="1"/>
          </p:nvPr>
        </p:nvSpPr>
        <p:spPr>
          <a:xfrm>
            <a:off x="838200" y="1836642"/>
            <a:ext cx="10515600" cy="4351338"/>
          </a:xfrm>
        </p:spPr>
        <p:txBody>
          <a:bodyPr/>
          <a:lstStyle/>
          <a:p>
            <a:r>
              <a:rPr lang="de-DE" dirty="0">
                <a:hlinkClick r:id="rId2"/>
              </a:rPr>
              <a:t>https://en.wikipedia.org/wiki/Linked_data</a:t>
            </a:r>
            <a:endParaRPr lang="de-DE" dirty="0"/>
          </a:p>
          <a:p>
            <a:r>
              <a:rPr lang="de-DE" dirty="0">
                <a:hlinkClick r:id="rId3"/>
              </a:rPr>
              <a:t>https://json-ld.org/</a:t>
            </a:r>
            <a:endParaRPr lang="de-DE" dirty="0"/>
          </a:p>
          <a:p>
            <a:r>
              <a:rPr lang="de-DE" dirty="0">
                <a:hlinkClick r:id="rId4"/>
              </a:rPr>
              <a:t>https://www.w3.org/2013/dwbp/wiki/RDF_AND_JSON-LD_UseCases</a:t>
            </a:r>
            <a:endParaRPr lang="de-DE" dirty="0"/>
          </a:p>
          <a:p>
            <a:r>
              <a:rPr lang="de-DE" dirty="0">
                <a:hlinkClick r:id="rId5"/>
              </a:rPr>
              <a:t>https://www.omt.de/suchmaschinenoptimierung/json-ld/</a:t>
            </a:r>
            <a:endParaRPr lang="de-DE" dirty="0"/>
          </a:p>
          <a:p>
            <a:r>
              <a:rPr lang="de-DE" dirty="0">
                <a:hlinkClick r:id="rId6"/>
              </a:rPr>
              <a:t>https://developers.google.com/search/docs/appearance/structured-data/intro-structured-data?hl=de</a:t>
            </a:r>
            <a:endParaRPr lang="de-DE" dirty="0"/>
          </a:p>
          <a:p>
            <a:endParaRPr lang="de-DE" dirty="0"/>
          </a:p>
          <a:p>
            <a:endParaRPr lang="de-DE" dirty="0"/>
          </a:p>
        </p:txBody>
      </p:sp>
    </p:spTree>
    <p:extLst>
      <p:ext uri="{BB962C8B-B14F-4D97-AF65-F5344CB8AC3E}">
        <p14:creationId xmlns:p14="http://schemas.microsoft.com/office/powerpoint/2010/main" val="4197415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BE959F-6AA7-68EE-4A90-CAF43C14FB8F}"/>
              </a:ext>
            </a:extLst>
          </p:cNvPr>
          <p:cNvSpPr>
            <a:spLocks noGrp="1"/>
          </p:cNvSpPr>
          <p:nvPr>
            <p:ph type="title"/>
          </p:nvPr>
        </p:nvSpPr>
        <p:spPr/>
        <p:txBody>
          <a:bodyPr/>
          <a:lstStyle/>
          <a:p>
            <a:r>
              <a:rPr lang="de-DE" dirty="0"/>
              <a:t>Problem</a:t>
            </a:r>
          </a:p>
        </p:txBody>
      </p:sp>
      <p:sp>
        <p:nvSpPr>
          <p:cNvPr id="3" name="Inhaltsplatzhalter 2">
            <a:extLst>
              <a:ext uri="{FF2B5EF4-FFF2-40B4-BE49-F238E27FC236}">
                <a16:creationId xmlns:a16="http://schemas.microsoft.com/office/drawing/2014/main" id="{097EAE19-9B01-5477-61E4-27ED052AFEAF}"/>
              </a:ext>
            </a:extLst>
          </p:cNvPr>
          <p:cNvSpPr>
            <a:spLocks noGrp="1"/>
          </p:cNvSpPr>
          <p:nvPr>
            <p:ph idx="1"/>
          </p:nvPr>
        </p:nvSpPr>
        <p:spPr/>
        <p:txBody>
          <a:bodyPr/>
          <a:lstStyle/>
          <a:p>
            <a:r>
              <a:rPr lang="de-DE" dirty="0" err="1"/>
              <a:t>How</a:t>
            </a:r>
            <a:r>
              <a:rPr lang="de-DE" dirty="0"/>
              <a:t> </a:t>
            </a:r>
            <a:r>
              <a:rPr lang="de-DE" dirty="0" err="1"/>
              <a:t>can</a:t>
            </a:r>
            <a:r>
              <a:rPr lang="de-DE" dirty="0"/>
              <a:t> </a:t>
            </a:r>
            <a:r>
              <a:rPr lang="de-DE" dirty="0" err="1"/>
              <a:t>we</a:t>
            </a:r>
            <a:r>
              <a:rPr lang="de-DE" dirty="0"/>
              <a:t> </a:t>
            </a:r>
            <a:r>
              <a:rPr lang="de-DE" dirty="0" err="1"/>
              <a:t>built</a:t>
            </a:r>
            <a:r>
              <a:rPr lang="de-DE" dirty="0"/>
              <a:t> a </a:t>
            </a:r>
            <a:r>
              <a:rPr lang="de-DE" dirty="0" err="1"/>
              <a:t>semantic</a:t>
            </a:r>
            <a:r>
              <a:rPr lang="de-DE" dirty="0"/>
              <a:t> web?</a:t>
            </a:r>
          </a:p>
        </p:txBody>
      </p:sp>
      <p:sp>
        <p:nvSpPr>
          <p:cNvPr id="4" name="Rechteck: abgerundete Ecken 3">
            <a:extLst>
              <a:ext uri="{FF2B5EF4-FFF2-40B4-BE49-F238E27FC236}">
                <a16:creationId xmlns:a16="http://schemas.microsoft.com/office/drawing/2014/main" id="{C6B0F49E-459A-4E42-665A-725CBB8218F5}"/>
              </a:ext>
            </a:extLst>
          </p:cNvPr>
          <p:cNvSpPr/>
          <p:nvPr/>
        </p:nvSpPr>
        <p:spPr>
          <a:xfrm>
            <a:off x="1375994" y="5113338"/>
            <a:ext cx="2392219" cy="68349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Web 2.0</a:t>
            </a:r>
            <a:br>
              <a:rPr lang="de-DE" dirty="0">
                <a:solidFill>
                  <a:schemeClr val="tx1"/>
                </a:solidFill>
              </a:rPr>
            </a:br>
            <a:r>
              <a:rPr lang="de-DE" dirty="0">
                <a:solidFill>
                  <a:schemeClr val="tx1"/>
                </a:solidFill>
              </a:rPr>
              <a:t>not </a:t>
            </a:r>
            <a:r>
              <a:rPr lang="de-DE" dirty="0" err="1">
                <a:solidFill>
                  <a:schemeClr val="tx1"/>
                </a:solidFill>
              </a:rPr>
              <a:t>linked</a:t>
            </a:r>
            <a:r>
              <a:rPr lang="de-DE" dirty="0">
                <a:solidFill>
                  <a:schemeClr val="tx1"/>
                </a:solidFill>
              </a:rPr>
              <a:t> </a:t>
            </a:r>
            <a:r>
              <a:rPr lang="de-DE" dirty="0" err="1">
                <a:solidFill>
                  <a:schemeClr val="tx1"/>
                </a:solidFill>
              </a:rPr>
              <a:t>data</a:t>
            </a:r>
            <a:endParaRPr lang="de-DE" dirty="0">
              <a:solidFill>
                <a:schemeClr val="tx1"/>
              </a:solidFill>
            </a:endParaRPr>
          </a:p>
        </p:txBody>
      </p:sp>
      <p:sp>
        <p:nvSpPr>
          <p:cNvPr id="5" name="Rechteck: abgerundete Ecken 4">
            <a:extLst>
              <a:ext uri="{FF2B5EF4-FFF2-40B4-BE49-F238E27FC236}">
                <a16:creationId xmlns:a16="http://schemas.microsoft.com/office/drawing/2014/main" id="{EAF331F7-60CD-0467-0B9F-B53BBDE091D7}"/>
              </a:ext>
            </a:extLst>
          </p:cNvPr>
          <p:cNvSpPr/>
          <p:nvPr/>
        </p:nvSpPr>
        <p:spPr>
          <a:xfrm>
            <a:off x="8179360" y="5113338"/>
            <a:ext cx="2392219" cy="68349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Web 3.0</a:t>
            </a:r>
            <a:br>
              <a:rPr lang="de-DE" dirty="0">
                <a:solidFill>
                  <a:schemeClr val="tx1"/>
                </a:solidFill>
              </a:rPr>
            </a:br>
            <a:r>
              <a:rPr lang="de-DE" dirty="0" err="1">
                <a:solidFill>
                  <a:schemeClr val="tx1"/>
                </a:solidFill>
              </a:rPr>
              <a:t>linked</a:t>
            </a:r>
            <a:r>
              <a:rPr lang="de-DE" dirty="0">
                <a:solidFill>
                  <a:schemeClr val="tx1"/>
                </a:solidFill>
              </a:rPr>
              <a:t> open </a:t>
            </a:r>
            <a:r>
              <a:rPr lang="de-DE" dirty="0" err="1">
                <a:solidFill>
                  <a:schemeClr val="tx1"/>
                </a:solidFill>
              </a:rPr>
              <a:t>data</a:t>
            </a:r>
            <a:endParaRPr lang="de-DE" dirty="0">
              <a:solidFill>
                <a:schemeClr val="tx1"/>
              </a:solidFill>
            </a:endParaRPr>
          </a:p>
        </p:txBody>
      </p:sp>
      <p:cxnSp>
        <p:nvCxnSpPr>
          <p:cNvPr id="7" name="Gerade Verbindung mit Pfeil 6">
            <a:extLst>
              <a:ext uri="{FF2B5EF4-FFF2-40B4-BE49-F238E27FC236}">
                <a16:creationId xmlns:a16="http://schemas.microsoft.com/office/drawing/2014/main" id="{A24ADEE6-332D-05ED-E985-B791ADF266E7}"/>
              </a:ext>
            </a:extLst>
          </p:cNvPr>
          <p:cNvCxnSpPr>
            <a:cxnSpLocks/>
            <a:stCxn id="4" idx="3"/>
            <a:endCxn id="5" idx="1"/>
          </p:cNvCxnSpPr>
          <p:nvPr/>
        </p:nvCxnSpPr>
        <p:spPr>
          <a:xfrm>
            <a:off x="3768213" y="5455084"/>
            <a:ext cx="44111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hteck: abgerundete Ecken 8">
            <a:extLst>
              <a:ext uri="{FF2B5EF4-FFF2-40B4-BE49-F238E27FC236}">
                <a16:creationId xmlns:a16="http://schemas.microsoft.com/office/drawing/2014/main" id="{CA231F64-E46C-3146-3D58-E9E92081CE7B}"/>
              </a:ext>
            </a:extLst>
          </p:cNvPr>
          <p:cNvSpPr/>
          <p:nvPr/>
        </p:nvSpPr>
        <p:spPr>
          <a:xfrm>
            <a:off x="4777676" y="5113338"/>
            <a:ext cx="2392219" cy="68349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err="1">
                <a:solidFill>
                  <a:schemeClr val="tx1"/>
                </a:solidFill>
              </a:rPr>
              <a:t>context</a:t>
            </a:r>
            <a:br>
              <a:rPr lang="de-DE" dirty="0">
                <a:solidFill>
                  <a:schemeClr val="tx1"/>
                </a:solidFill>
              </a:rPr>
            </a:br>
            <a:r>
              <a:rPr lang="de-DE" dirty="0">
                <a:solidFill>
                  <a:schemeClr val="tx1"/>
                </a:solidFill>
              </a:rPr>
              <a:t>RDF / JSON-LD</a:t>
            </a:r>
          </a:p>
        </p:txBody>
      </p:sp>
      <p:pic>
        <p:nvPicPr>
          <p:cNvPr id="11" name="Grafik 10">
            <a:extLst>
              <a:ext uri="{FF2B5EF4-FFF2-40B4-BE49-F238E27FC236}">
                <a16:creationId xmlns:a16="http://schemas.microsoft.com/office/drawing/2014/main" id="{FF7469AA-D1F2-6B2C-F816-B4D1E418DCC1}"/>
              </a:ext>
            </a:extLst>
          </p:cNvPr>
          <p:cNvPicPr>
            <a:picLocks noChangeAspect="1"/>
          </p:cNvPicPr>
          <p:nvPr/>
        </p:nvPicPr>
        <p:blipFill>
          <a:blip r:embed="rId3"/>
          <a:stretch>
            <a:fillRect/>
          </a:stretch>
        </p:blipFill>
        <p:spPr>
          <a:xfrm>
            <a:off x="8046546" y="2711135"/>
            <a:ext cx="2657846" cy="2267266"/>
          </a:xfrm>
          <a:prstGeom prst="rect">
            <a:avLst/>
          </a:prstGeom>
        </p:spPr>
      </p:pic>
      <p:sp>
        <p:nvSpPr>
          <p:cNvPr id="13" name="Ellipse 12">
            <a:extLst>
              <a:ext uri="{FF2B5EF4-FFF2-40B4-BE49-F238E27FC236}">
                <a16:creationId xmlns:a16="http://schemas.microsoft.com/office/drawing/2014/main" id="{E36E7592-6A5A-CD53-2E64-2A9BE2748D93}"/>
              </a:ext>
            </a:extLst>
          </p:cNvPr>
          <p:cNvSpPr/>
          <p:nvPr/>
        </p:nvSpPr>
        <p:spPr>
          <a:xfrm>
            <a:off x="1811776" y="4001294"/>
            <a:ext cx="197613" cy="216539"/>
          </a:xfrm>
          <a:prstGeom prst="ellipse">
            <a:avLst/>
          </a:prstGeom>
          <a:solidFill>
            <a:srgbClr val="FABA00"/>
          </a:solidFill>
          <a:ln>
            <a:solidFill>
              <a:srgbClr val="FBB90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a:extLst>
              <a:ext uri="{FF2B5EF4-FFF2-40B4-BE49-F238E27FC236}">
                <a16:creationId xmlns:a16="http://schemas.microsoft.com/office/drawing/2014/main" id="{1EA1808F-B906-421B-B684-CCD5C7AC4348}"/>
              </a:ext>
            </a:extLst>
          </p:cNvPr>
          <p:cNvSpPr/>
          <p:nvPr/>
        </p:nvSpPr>
        <p:spPr>
          <a:xfrm>
            <a:off x="2256836" y="3948293"/>
            <a:ext cx="307935" cy="296791"/>
          </a:xfrm>
          <a:prstGeom prst="ellipse">
            <a:avLst/>
          </a:prstGeom>
          <a:solidFill>
            <a:srgbClr val="D10A11"/>
          </a:solidFill>
          <a:ln>
            <a:solidFill>
              <a:srgbClr val="D10A1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Ellipse 17">
            <a:extLst>
              <a:ext uri="{FF2B5EF4-FFF2-40B4-BE49-F238E27FC236}">
                <a16:creationId xmlns:a16="http://schemas.microsoft.com/office/drawing/2014/main" id="{34F64E7E-F0E3-4382-50E5-A9FF97361D37}"/>
              </a:ext>
            </a:extLst>
          </p:cNvPr>
          <p:cNvSpPr/>
          <p:nvPr/>
        </p:nvSpPr>
        <p:spPr>
          <a:xfrm>
            <a:off x="2646735" y="4258830"/>
            <a:ext cx="155535" cy="150091"/>
          </a:xfrm>
          <a:prstGeom prst="ellipse">
            <a:avLst/>
          </a:prstGeom>
          <a:solidFill>
            <a:srgbClr val="9E9E9C"/>
          </a:solidFill>
          <a:ln>
            <a:solidFill>
              <a:srgbClr val="F9F9F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Ellipse 18">
            <a:extLst>
              <a:ext uri="{FF2B5EF4-FFF2-40B4-BE49-F238E27FC236}">
                <a16:creationId xmlns:a16="http://schemas.microsoft.com/office/drawing/2014/main" id="{83C26BC3-307C-0DC1-B5F0-D21737F5956B}"/>
              </a:ext>
            </a:extLst>
          </p:cNvPr>
          <p:cNvSpPr/>
          <p:nvPr/>
        </p:nvSpPr>
        <p:spPr>
          <a:xfrm>
            <a:off x="2166443" y="4460948"/>
            <a:ext cx="155535" cy="150091"/>
          </a:xfrm>
          <a:prstGeom prst="ellipse">
            <a:avLst/>
          </a:prstGeom>
          <a:solidFill>
            <a:srgbClr val="9E9E9C"/>
          </a:solidFill>
          <a:ln>
            <a:solidFill>
              <a:srgbClr val="F9F9F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Ellipse 19">
            <a:extLst>
              <a:ext uri="{FF2B5EF4-FFF2-40B4-BE49-F238E27FC236}">
                <a16:creationId xmlns:a16="http://schemas.microsoft.com/office/drawing/2014/main" id="{4CE79F56-2357-996A-6B3E-B8A1B562C8C5}"/>
              </a:ext>
            </a:extLst>
          </p:cNvPr>
          <p:cNvSpPr/>
          <p:nvPr/>
        </p:nvSpPr>
        <p:spPr>
          <a:xfrm>
            <a:off x="1787414" y="3696265"/>
            <a:ext cx="155535" cy="150091"/>
          </a:xfrm>
          <a:prstGeom prst="ellipse">
            <a:avLst/>
          </a:prstGeom>
          <a:solidFill>
            <a:srgbClr val="9E9E9C"/>
          </a:solidFill>
          <a:ln>
            <a:solidFill>
              <a:srgbClr val="F9F9F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Ellipse 20">
            <a:extLst>
              <a:ext uri="{FF2B5EF4-FFF2-40B4-BE49-F238E27FC236}">
                <a16:creationId xmlns:a16="http://schemas.microsoft.com/office/drawing/2014/main" id="{766F8BBF-86F7-8359-EDCD-B5EF293D0A69}"/>
              </a:ext>
            </a:extLst>
          </p:cNvPr>
          <p:cNvSpPr/>
          <p:nvPr/>
        </p:nvSpPr>
        <p:spPr>
          <a:xfrm>
            <a:off x="2911024" y="3124128"/>
            <a:ext cx="155535" cy="150091"/>
          </a:xfrm>
          <a:prstGeom prst="ellipse">
            <a:avLst/>
          </a:prstGeom>
          <a:solidFill>
            <a:srgbClr val="9E9E9C"/>
          </a:solidFill>
          <a:ln>
            <a:solidFill>
              <a:srgbClr val="F9F9F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Ellipse 21">
            <a:extLst>
              <a:ext uri="{FF2B5EF4-FFF2-40B4-BE49-F238E27FC236}">
                <a16:creationId xmlns:a16="http://schemas.microsoft.com/office/drawing/2014/main" id="{4406BFFE-B776-BA57-557A-3EC71D8B3A29}"/>
              </a:ext>
            </a:extLst>
          </p:cNvPr>
          <p:cNvSpPr/>
          <p:nvPr/>
        </p:nvSpPr>
        <p:spPr>
          <a:xfrm>
            <a:off x="1536607" y="4312552"/>
            <a:ext cx="307935" cy="296791"/>
          </a:xfrm>
          <a:prstGeom prst="ellipse">
            <a:avLst/>
          </a:prstGeom>
          <a:solidFill>
            <a:srgbClr val="D10A11"/>
          </a:solidFill>
          <a:ln>
            <a:solidFill>
              <a:srgbClr val="D10A1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Ellipse 22">
            <a:extLst>
              <a:ext uri="{FF2B5EF4-FFF2-40B4-BE49-F238E27FC236}">
                <a16:creationId xmlns:a16="http://schemas.microsoft.com/office/drawing/2014/main" id="{ABCBA366-B4E6-0B7C-7FDD-6A198EE08ED2}"/>
              </a:ext>
            </a:extLst>
          </p:cNvPr>
          <p:cNvSpPr/>
          <p:nvPr/>
        </p:nvSpPr>
        <p:spPr>
          <a:xfrm>
            <a:off x="2800702" y="4396292"/>
            <a:ext cx="307935" cy="296791"/>
          </a:xfrm>
          <a:prstGeom prst="ellipse">
            <a:avLst/>
          </a:prstGeom>
          <a:solidFill>
            <a:srgbClr val="D10A11"/>
          </a:solidFill>
          <a:ln>
            <a:solidFill>
              <a:srgbClr val="D10A1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Ellipse 23">
            <a:extLst>
              <a:ext uri="{FF2B5EF4-FFF2-40B4-BE49-F238E27FC236}">
                <a16:creationId xmlns:a16="http://schemas.microsoft.com/office/drawing/2014/main" id="{D79FB357-3470-1E62-7BDE-F72C852751A0}"/>
              </a:ext>
            </a:extLst>
          </p:cNvPr>
          <p:cNvSpPr/>
          <p:nvPr/>
        </p:nvSpPr>
        <p:spPr>
          <a:xfrm>
            <a:off x="1807837" y="3041344"/>
            <a:ext cx="307935" cy="296791"/>
          </a:xfrm>
          <a:prstGeom prst="ellipse">
            <a:avLst/>
          </a:prstGeom>
          <a:solidFill>
            <a:srgbClr val="D10A11"/>
          </a:solidFill>
          <a:ln>
            <a:solidFill>
              <a:srgbClr val="D10A1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Ellipse 24">
            <a:extLst>
              <a:ext uri="{FF2B5EF4-FFF2-40B4-BE49-F238E27FC236}">
                <a16:creationId xmlns:a16="http://schemas.microsoft.com/office/drawing/2014/main" id="{D20E928C-91B5-853E-A6AB-4DC465051CD2}"/>
              </a:ext>
            </a:extLst>
          </p:cNvPr>
          <p:cNvSpPr/>
          <p:nvPr/>
        </p:nvSpPr>
        <p:spPr>
          <a:xfrm>
            <a:off x="2430608" y="4530844"/>
            <a:ext cx="197613" cy="216539"/>
          </a:xfrm>
          <a:prstGeom prst="ellipse">
            <a:avLst/>
          </a:prstGeom>
          <a:solidFill>
            <a:srgbClr val="FABA00"/>
          </a:solidFill>
          <a:ln>
            <a:solidFill>
              <a:srgbClr val="FBB90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Ellipse 25">
            <a:extLst>
              <a:ext uri="{FF2B5EF4-FFF2-40B4-BE49-F238E27FC236}">
                <a16:creationId xmlns:a16="http://schemas.microsoft.com/office/drawing/2014/main" id="{09588830-BAA4-D36F-BBC5-2B5BDCF36DB4}"/>
              </a:ext>
            </a:extLst>
          </p:cNvPr>
          <p:cNvSpPr/>
          <p:nvPr/>
        </p:nvSpPr>
        <p:spPr>
          <a:xfrm>
            <a:off x="2367158" y="3257001"/>
            <a:ext cx="197613" cy="216539"/>
          </a:xfrm>
          <a:prstGeom prst="ellipse">
            <a:avLst/>
          </a:prstGeom>
          <a:solidFill>
            <a:srgbClr val="FABA00"/>
          </a:solidFill>
          <a:ln>
            <a:solidFill>
              <a:srgbClr val="FBB90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Ellipse 26">
            <a:extLst>
              <a:ext uri="{FF2B5EF4-FFF2-40B4-BE49-F238E27FC236}">
                <a16:creationId xmlns:a16="http://schemas.microsoft.com/office/drawing/2014/main" id="{D76683BB-39D6-57CE-9E70-AEC9FE9D3160}"/>
              </a:ext>
            </a:extLst>
          </p:cNvPr>
          <p:cNvSpPr/>
          <p:nvPr/>
        </p:nvSpPr>
        <p:spPr>
          <a:xfrm>
            <a:off x="3103968" y="3668248"/>
            <a:ext cx="197613" cy="216539"/>
          </a:xfrm>
          <a:prstGeom prst="ellipse">
            <a:avLst/>
          </a:prstGeom>
          <a:solidFill>
            <a:srgbClr val="FABA00"/>
          </a:solidFill>
          <a:ln>
            <a:solidFill>
              <a:srgbClr val="FBB90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Ellipse 27">
            <a:extLst>
              <a:ext uri="{FF2B5EF4-FFF2-40B4-BE49-F238E27FC236}">
                <a16:creationId xmlns:a16="http://schemas.microsoft.com/office/drawing/2014/main" id="{180C4513-3762-4FEF-0D64-812BDAF4BA10}"/>
              </a:ext>
            </a:extLst>
          </p:cNvPr>
          <p:cNvSpPr/>
          <p:nvPr/>
        </p:nvSpPr>
        <p:spPr>
          <a:xfrm>
            <a:off x="2618758" y="3681485"/>
            <a:ext cx="155535" cy="150091"/>
          </a:xfrm>
          <a:prstGeom prst="ellipse">
            <a:avLst/>
          </a:prstGeom>
          <a:solidFill>
            <a:srgbClr val="9E9E9C"/>
          </a:solidFill>
          <a:ln>
            <a:solidFill>
              <a:srgbClr val="F9F9F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Ellipse 28">
            <a:extLst>
              <a:ext uri="{FF2B5EF4-FFF2-40B4-BE49-F238E27FC236}">
                <a16:creationId xmlns:a16="http://schemas.microsoft.com/office/drawing/2014/main" id="{4B88B043-5558-1386-E4AF-19254B0EE906}"/>
              </a:ext>
            </a:extLst>
          </p:cNvPr>
          <p:cNvSpPr/>
          <p:nvPr/>
        </p:nvSpPr>
        <p:spPr>
          <a:xfrm>
            <a:off x="1487608" y="3306783"/>
            <a:ext cx="197613" cy="216539"/>
          </a:xfrm>
          <a:prstGeom prst="ellipse">
            <a:avLst/>
          </a:prstGeom>
          <a:solidFill>
            <a:srgbClr val="FABA00"/>
          </a:solidFill>
          <a:ln>
            <a:solidFill>
              <a:srgbClr val="FBB90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Sprechblase: rechteckig mit abgerundeten Ecken 29">
            <a:extLst>
              <a:ext uri="{FF2B5EF4-FFF2-40B4-BE49-F238E27FC236}">
                <a16:creationId xmlns:a16="http://schemas.microsoft.com/office/drawing/2014/main" id="{5C2ACFE6-8F61-971E-5BD1-6FD1813F924B}"/>
              </a:ext>
            </a:extLst>
          </p:cNvPr>
          <p:cNvSpPr/>
          <p:nvPr/>
        </p:nvSpPr>
        <p:spPr>
          <a:xfrm>
            <a:off x="4454950" y="3174009"/>
            <a:ext cx="2918236" cy="1989210"/>
          </a:xfrm>
          <a:prstGeom prst="wedgeRoundRectCallou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RDF (The Resource Description Framework) is a language for representing information about resources in the World Wide Web</a:t>
            </a:r>
          </a:p>
          <a:p>
            <a:pPr algn="ctr"/>
            <a:endParaRPr lang="de-DE" dirty="0"/>
          </a:p>
        </p:txBody>
      </p:sp>
      <p:sp>
        <p:nvSpPr>
          <p:cNvPr id="32" name="Sprechblase: rechteckig 31">
            <a:extLst>
              <a:ext uri="{FF2B5EF4-FFF2-40B4-BE49-F238E27FC236}">
                <a16:creationId xmlns:a16="http://schemas.microsoft.com/office/drawing/2014/main" id="{3780D9EC-7CF2-3C3F-0889-930FC2D26294}"/>
              </a:ext>
            </a:extLst>
          </p:cNvPr>
          <p:cNvSpPr/>
          <p:nvPr/>
        </p:nvSpPr>
        <p:spPr>
          <a:xfrm>
            <a:off x="6096000" y="5883007"/>
            <a:ext cx="2392219" cy="770628"/>
          </a:xfrm>
          <a:prstGeom prst="wedgeRectCallout">
            <a:avLst>
              <a:gd name="adj1" fmla="val -35570"/>
              <a:gd name="adj2" fmla="val -73312"/>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de-DE" dirty="0">
                <a:solidFill>
                  <a:schemeClr val="dk1"/>
                </a:solidFill>
              </a:rPr>
              <a:t>Next Slide</a:t>
            </a:r>
          </a:p>
        </p:txBody>
      </p:sp>
      <p:sp>
        <p:nvSpPr>
          <p:cNvPr id="35" name="Sprechblase: rechteckig 34">
            <a:extLst>
              <a:ext uri="{FF2B5EF4-FFF2-40B4-BE49-F238E27FC236}">
                <a16:creationId xmlns:a16="http://schemas.microsoft.com/office/drawing/2014/main" id="{31330EDE-5836-161B-EB47-89B8B573AD75}"/>
              </a:ext>
            </a:extLst>
          </p:cNvPr>
          <p:cNvSpPr/>
          <p:nvPr/>
        </p:nvSpPr>
        <p:spPr>
          <a:xfrm>
            <a:off x="5717647" y="413884"/>
            <a:ext cx="1886893" cy="1325563"/>
          </a:xfrm>
          <a:prstGeom prst="wedgeRectCallout">
            <a:avLst>
              <a:gd name="adj1" fmla="val -70612"/>
              <a:gd name="adj2" fmla="val 56110"/>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collection of interrelated datasets on the Web </a:t>
            </a:r>
            <a:endParaRPr lang="de-DE" dirty="0">
              <a:solidFill>
                <a:schemeClr val="dk1"/>
              </a:solidFill>
            </a:endParaRPr>
          </a:p>
        </p:txBody>
      </p:sp>
    </p:spTree>
    <p:extLst>
      <p:ext uri="{BB962C8B-B14F-4D97-AF65-F5344CB8AC3E}">
        <p14:creationId xmlns:p14="http://schemas.microsoft.com/office/powerpoint/2010/main" val="579577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9" grpId="0" animBg="1"/>
      <p:bldP spid="13" grpId="0" animBg="1"/>
      <p:bldP spid="15"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2" grpId="0" animBg="1"/>
      <p:bldP spid="3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A979529-B441-973D-0C9E-CE552B58D44A}"/>
              </a:ext>
            </a:extLst>
          </p:cNvPr>
          <p:cNvSpPr>
            <a:spLocks noGrp="1"/>
          </p:cNvSpPr>
          <p:nvPr>
            <p:ph type="title"/>
          </p:nvPr>
        </p:nvSpPr>
        <p:spPr/>
        <p:txBody>
          <a:bodyPr/>
          <a:lstStyle/>
          <a:p>
            <a:r>
              <a:rPr lang="de-DE" dirty="0" err="1"/>
              <a:t>What</a:t>
            </a:r>
            <a:r>
              <a:rPr lang="de-DE" dirty="0"/>
              <a:t> </a:t>
            </a:r>
            <a:r>
              <a:rPr lang="de-DE" dirty="0" err="1"/>
              <a:t>is</a:t>
            </a:r>
            <a:r>
              <a:rPr lang="de-DE" dirty="0"/>
              <a:t> JSON-LD?</a:t>
            </a:r>
          </a:p>
        </p:txBody>
      </p:sp>
      <p:sp>
        <p:nvSpPr>
          <p:cNvPr id="3" name="Inhaltsplatzhalter 2">
            <a:extLst>
              <a:ext uri="{FF2B5EF4-FFF2-40B4-BE49-F238E27FC236}">
                <a16:creationId xmlns:a16="http://schemas.microsoft.com/office/drawing/2014/main" id="{3A05BAEB-B206-8C19-0471-CC3E4C06878B}"/>
              </a:ext>
            </a:extLst>
          </p:cNvPr>
          <p:cNvSpPr>
            <a:spLocks noGrp="1"/>
          </p:cNvSpPr>
          <p:nvPr>
            <p:ph idx="1"/>
          </p:nvPr>
        </p:nvSpPr>
        <p:spPr/>
        <p:txBody>
          <a:bodyPr>
            <a:normAutofit/>
          </a:bodyPr>
          <a:lstStyle/>
          <a:p>
            <a:r>
              <a:rPr lang="de-DE" b="0" i="0" dirty="0">
                <a:solidFill>
                  <a:srgbClr val="272727"/>
                </a:solidFill>
                <a:effectLst/>
                <a:latin typeface="Roboto" panose="02000000000000000000" pitchFamily="2" charset="0"/>
              </a:rPr>
              <a:t>JSON-</a:t>
            </a:r>
            <a:r>
              <a:rPr lang="de-DE" b="0" i="0" dirty="0" err="1">
                <a:solidFill>
                  <a:srgbClr val="272727"/>
                </a:solidFill>
                <a:effectLst/>
                <a:latin typeface="Roboto" panose="02000000000000000000" pitchFamily="2" charset="0"/>
              </a:rPr>
              <a:t>based</a:t>
            </a:r>
            <a:r>
              <a:rPr lang="de-DE" b="0" i="0" dirty="0">
                <a:solidFill>
                  <a:srgbClr val="272727"/>
                </a:solidFill>
                <a:effectLst/>
                <a:latin typeface="Roboto" panose="02000000000000000000" pitchFamily="2" charset="0"/>
              </a:rPr>
              <a:t> </a:t>
            </a:r>
            <a:r>
              <a:rPr lang="de-DE" b="0" i="0" dirty="0" err="1">
                <a:solidFill>
                  <a:srgbClr val="272727"/>
                </a:solidFill>
                <a:effectLst/>
                <a:latin typeface="Roboto" panose="02000000000000000000" pitchFamily="2" charset="0"/>
              </a:rPr>
              <a:t>syntax</a:t>
            </a:r>
            <a:endParaRPr lang="de-DE" b="0" i="0" dirty="0">
              <a:solidFill>
                <a:srgbClr val="272727"/>
              </a:solidFill>
              <a:effectLst/>
              <a:latin typeface="Roboto" panose="02000000000000000000" pitchFamily="2" charset="0"/>
            </a:endParaRPr>
          </a:p>
          <a:p>
            <a:pPr>
              <a:buFont typeface="Wingdings" panose="05000000000000000000" pitchFamily="2" charset="2"/>
              <a:buChar char="à"/>
            </a:pPr>
            <a:r>
              <a:rPr lang="de-DE" b="0" i="0" dirty="0">
                <a:solidFill>
                  <a:srgbClr val="272727"/>
                </a:solidFill>
                <a:effectLst/>
                <a:latin typeface="Roboto" panose="02000000000000000000" pitchFamily="2" charset="0"/>
              </a:rPr>
              <a:t>JSON-LD  = „JavaScript </a:t>
            </a:r>
            <a:r>
              <a:rPr lang="de-DE" b="0" i="0" dirty="0" err="1">
                <a:solidFill>
                  <a:srgbClr val="272727"/>
                </a:solidFill>
                <a:effectLst/>
                <a:latin typeface="Roboto" panose="02000000000000000000" pitchFamily="2" charset="0"/>
              </a:rPr>
              <a:t>Object</a:t>
            </a:r>
            <a:r>
              <a:rPr lang="de-DE" b="0" i="0" dirty="0">
                <a:solidFill>
                  <a:srgbClr val="272727"/>
                </a:solidFill>
                <a:effectLst/>
                <a:latin typeface="Roboto" panose="02000000000000000000" pitchFamily="2" charset="0"/>
              </a:rPr>
              <a:t> Notation </a:t>
            </a:r>
            <a:r>
              <a:rPr lang="de-DE" b="0" i="0" dirty="0" err="1">
                <a:solidFill>
                  <a:srgbClr val="272727"/>
                </a:solidFill>
                <a:effectLst/>
                <a:latin typeface="Roboto" panose="02000000000000000000" pitchFamily="2" charset="0"/>
              </a:rPr>
              <a:t>for</a:t>
            </a:r>
            <a:r>
              <a:rPr lang="de-DE" b="0" i="0" dirty="0">
                <a:solidFill>
                  <a:srgbClr val="272727"/>
                </a:solidFill>
                <a:effectLst/>
                <a:latin typeface="Roboto" panose="02000000000000000000" pitchFamily="2" charset="0"/>
              </a:rPr>
              <a:t> </a:t>
            </a:r>
            <a:r>
              <a:rPr lang="de-DE" b="0" i="0" dirty="0" err="1">
                <a:solidFill>
                  <a:srgbClr val="272727"/>
                </a:solidFill>
                <a:effectLst/>
                <a:latin typeface="Roboto" panose="02000000000000000000" pitchFamily="2" charset="0"/>
              </a:rPr>
              <a:t>Linked</a:t>
            </a:r>
            <a:r>
              <a:rPr lang="de-DE" b="0" i="0" dirty="0">
                <a:solidFill>
                  <a:srgbClr val="272727"/>
                </a:solidFill>
                <a:effectLst/>
                <a:latin typeface="Roboto" panose="02000000000000000000" pitchFamily="2" charset="0"/>
              </a:rPr>
              <a:t> Data“</a:t>
            </a:r>
          </a:p>
          <a:p>
            <a:pPr>
              <a:buFont typeface="Wingdings" panose="05000000000000000000" pitchFamily="2" charset="2"/>
              <a:buChar char="à"/>
            </a:pPr>
            <a:endParaRPr lang="de-DE" b="0" i="0" dirty="0">
              <a:solidFill>
                <a:srgbClr val="272727"/>
              </a:solidFill>
              <a:effectLst/>
              <a:latin typeface="Roboto" panose="02000000000000000000" pitchFamily="2" charset="0"/>
            </a:endParaRPr>
          </a:p>
          <a:p>
            <a:r>
              <a:rPr lang="en-US" b="0" i="0" dirty="0">
                <a:solidFill>
                  <a:srgbClr val="272727"/>
                </a:solidFill>
                <a:effectLst/>
                <a:latin typeface="Roboto" panose="02000000000000000000" pitchFamily="2" charset="0"/>
              </a:rPr>
              <a:t>JSON-LD is a concrete RDF syntax </a:t>
            </a:r>
          </a:p>
          <a:p>
            <a:endParaRPr lang="de-DE" b="0" i="0" dirty="0">
              <a:solidFill>
                <a:srgbClr val="272727"/>
              </a:solidFill>
              <a:effectLst/>
              <a:latin typeface="Roboto" panose="02000000000000000000" pitchFamily="2" charset="0"/>
            </a:endParaRPr>
          </a:p>
          <a:p>
            <a:pPr marL="0" indent="0">
              <a:buNone/>
            </a:pPr>
            <a:endParaRPr lang="en-US" dirty="0"/>
          </a:p>
          <a:p>
            <a:r>
              <a:rPr lang="en-US" dirty="0"/>
              <a:t>RDF provides a framework of grammar (Syntax)</a:t>
            </a:r>
          </a:p>
          <a:p>
            <a:pPr lvl="1"/>
            <a:r>
              <a:rPr lang="en-US" dirty="0"/>
              <a:t>Using this grammar, RDF syntax can be written in various concrete formats which are called RDF serialization formats e.g. </a:t>
            </a:r>
            <a:r>
              <a:rPr lang="en-US" b="1" dirty="0"/>
              <a:t>JSON -LD</a:t>
            </a:r>
          </a:p>
          <a:p>
            <a:endParaRPr lang="en-US" b="0" i="0" dirty="0">
              <a:solidFill>
                <a:srgbClr val="272727"/>
              </a:solidFill>
              <a:effectLst/>
              <a:latin typeface="Roboto" panose="02000000000000000000" pitchFamily="2" charset="0"/>
            </a:endParaRPr>
          </a:p>
        </p:txBody>
      </p:sp>
      <p:sp>
        <p:nvSpPr>
          <p:cNvPr id="4" name="Rechteck: abgerundete Ecken 3">
            <a:extLst>
              <a:ext uri="{FF2B5EF4-FFF2-40B4-BE49-F238E27FC236}">
                <a16:creationId xmlns:a16="http://schemas.microsoft.com/office/drawing/2014/main" id="{1B7E6F30-E9DC-57F7-0B07-E3D65AE5D3FB}"/>
              </a:ext>
            </a:extLst>
          </p:cNvPr>
          <p:cNvSpPr/>
          <p:nvPr/>
        </p:nvSpPr>
        <p:spPr>
          <a:xfrm>
            <a:off x="838200" y="3947936"/>
            <a:ext cx="7545636" cy="68349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de-DE" b="1" dirty="0" err="1">
                <a:solidFill>
                  <a:schemeClr val="tx1"/>
                </a:solidFill>
              </a:rPr>
              <a:t>Important</a:t>
            </a:r>
            <a:r>
              <a:rPr lang="de-DE" dirty="0">
                <a:solidFill>
                  <a:schemeClr val="tx1"/>
                </a:solidFill>
              </a:rPr>
              <a:t>: RDF = </a:t>
            </a:r>
            <a:r>
              <a:rPr lang="de-DE" dirty="0" err="1">
                <a:solidFill>
                  <a:schemeClr val="tx1"/>
                </a:solidFill>
              </a:rPr>
              <a:t>data</a:t>
            </a:r>
            <a:r>
              <a:rPr lang="de-DE" dirty="0">
                <a:solidFill>
                  <a:schemeClr val="tx1"/>
                </a:solidFill>
              </a:rPr>
              <a:t> </a:t>
            </a:r>
            <a:r>
              <a:rPr lang="de-DE" dirty="0" err="1">
                <a:solidFill>
                  <a:schemeClr val="tx1"/>
                </a:solidFill>
              </a:rPr>
              <a:t>model</a:t>
            </a:r>
            <a:r>
              <a:rPr lang="de-DE" dirty="0">
                <a:solidFill>
                  <a:schemeClr val="tx1"/>
                </a:solidFill>
              </a:rPr>
              <a:t> (Framework) | JSON-LD = </a:t>
            </a:r>
            <a:r>
              <a:rPr lang="en-US" dirty="0">
                <a:solidFill>
                  <a:schemeClr val="tx1"/>
                </a:solidFill>
              </a:rPr>
              <a:t>serialization format </a:t>
            </a:r>
            <a:endParaRPr lang="de-DE" dirty="0">
              <a:solidFill>
                <a:schemeClr val="tx1"/>
              </a:solidFill>
            </a:endParaRPr>
          </a:p>
        </p:txBody>
      </p:sp>
    </p:spTree>
    <p:extLst>
      <p:ext uri="{BB962C8B-B14F-4D97-AF65-F5344CB8AC3E}">
        <p14:creationId xmlns:p14="http://schemas.microsoft.com/office/powerpoint/2010/main" val="663595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7969432-F9B2-200C-82B0-047494C330FF}"/>
              </a:ext>
            </a:extLst>
          </p:cNvPr>
          <p:cNvSpPr>
            <a:spLocks noGrp="1"/>
          </p:cNvSpPr>
          <p:nvPr>
            <p:ph type="title"/>
          </p:nvPr>
        </p:nvSpPr>
        <p:spPr/>
        <p:txBody>
          <a:bodyPr/>
          <a:lstStyle/>
          <a:p>
            <a:r>
              <a:rPr lang="de-DE" dirty="0" err="1"/>
              <a:t>What</a:t>
            </a:r>
            <a:r>
              <a:rPr lang="de-DE" dirty="0"/>
              <a:t> </a:t>
            </a:r>
            <a:r>
              <a:rPr lang="de-DE" dirty="0" err="1"/>
              <a:t>is</a:t>
            </a:r>
            <a:r>
              <a:rPr lang="de-DE" dirty="0"/>
              <a:t> JSON-LD?</a:t>
            </a:r>
          </a:p>
        </p:txBody>
      </p:sp>
      <p:sp>
        <p:nvSpPr>
          <p:cNvPr id="3" name="Inhaltsplatzhalter 2">
            <a:extLst>
              <a:ext uri="{FF2B5EF4-FFF2-40B4-BE49-F238E27FC236}">
                <a16:creationId xmlns:a16="http://schemas.microsoft.com/office/drawing/2014/main" id="{CC97BBBB-F132-0D66-48C4-239B1C986C6E}"/>
              </a:ext>
            </a:extLst>
          </p:cNvPr>
          <p:cNvSpPr>
            <a:spLocks noGrp="1"/>
          </p:cNvSpPr>
          <p:nvPr>
            <p:ph idx="1"/>
          </p:nvPr>
        </p:nvSpPr>
        <p:spPr/>
        <p:txBody>
          <a:bodyPr/>
          <a:lstStyle/>
          <a:p>
            <a:endParaRPr lang="de-DE" dirty="0"/>
          </a:p>
          <a:p>
            <a:r>
              <a:rPr lang="de-DE" dirty="0"/>
              <a:t>JSON-LD </a:t>
            </a:r>
            <a:r>
              <a:rPr lang="de-DE" dirty="0" err="1"/>
              <a:t>combines</a:t>
            </a:r>
            <a:r>
              <a:rPr lang="de-DE" dirty="0"/>
              <a:t> JSON </a:t>
            </a:r>
            <a:r>
              <a:rPr lang="de-DE" dirty="0" err="1"/>
              <a:t>as</a:t>
            </a:r>
            <a:r>
              <a:rPr lang="de-DE" dirty="0"/>
              <a:t> </a:t>
            </a:r>
            <a:r>
              <a:rPr lang="de-DE" dirty="0" err="1"/>
              <a:t>data</a:t>
            </a:r>
            <a:r>
              <a:rPr lang="de-DE" dirty="0"/>
              <a:t> </a:t>
            </a:r>
            <a:r>
              <a:rPr lang="de-DE" dirty="0" err="1"/>
              <a:t>exchange</a:t>
            </a:r>
            <a:r>
              <a:rPr lang="de-DE" dirty="0"/>
              <a:t> </a:t>
            </a:r>
            <a:r>
              <a:rPr lang="de-DE" dirty="0" err="1"/>
              <a:t>format</a:t>
            </a:r>
            <a:r>
              <a:rPr lang="de-DE" dirty="0"/>
              <a:t> </a:t>
            </a:r>
            <a:r>
              <a:rPr lang="de-DE" dirty="0" err="1"/>
              <a:t>with</a:t>
            </a:r>
            <a:r>
              <a:rPr lang="de-DE" dirty="0"/>
              <a:t> RDF </a:t>
            </a:r>
            <a:r>
              <a:rPr lang="de-DE" dirty="0" err="1"/>
              <a:t>as</a:t>
            </a:r>
            <a:r>
              <a:rPr lang="de-DE" dirty="0"/>
              <a:t> </a:t>
            </a:r>
            <a:r>
              <a:rPr lang="de-DE" dirty="0" err="1"/>
              <a:t>data</a:t>
            </a:r>
            <a:r>
              <a:rPr lang="de-DE" dirty="0"/>
              <a:t> </a:t>
            </a:r>
            <a:r>
              <a:rPr lang="de-DE" dirty="0" err="1"/>
              <a:t>model</a:t>
            </a:r>
            <a:r>
              <a:rPr lang="de-DE" dirty="0"/>
              <a:t> </a:t>
            </a:r>
            <a:r>
              <a:rPr lang="de-DE" dirty="0" err="1"/>
              <a:t>framework</a:t>
            </a:r>
            <a:endParaRPr lang="de-DE" dirty="0"/>
          </a:p>
          <a:p>
            <a:pPr lvl="1"/>
            <a:r>
              <a:rPr lang="en-US" dirty="0"/>
              <a:t>data is exchanged as simple JSON data, and a context record specifies how to convert the JSON data to RDF</a:t>
            </a:r>
            <a:endParaRPr lang="de-DE" dirty="0"/>
          </a:p>
        </p:txBody>
      </p:sp>
    </p:spTree>
    <p:extLst>
      <p:ext uri="{BB962C8B-B14F-4D97-AF65-F5344CB8AC3E}">
        <p14:creationId xmlns:p14="http://schemas.microsoft.com/office/powerpoint/2010/main" val="3302831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D64334E-C75A-0035-6816-CA4FB6841CCA}"/>
              </a:ext>
            </a:extLst>
          </p:cNvPr>
          <p:cNvSpPr>
            <a:spLocks noGrp="1"/>
          </p:cNvSpPr>
          <p:nvPr>
            <p:ph type="title"/>
          </p:nvPr>
        </p:nvSpPr>
        <p:spPr/>
        <p:txBody>
          <a:bodyPr/>
          <a:lstStyle/>
          <a:p>
            <a:r>
              <a:rPr lang="de-DE" dirty="0" err="1"/>
              <a:t>Example</a:t>
            </a:r>
            <a:endParaRPr lang="de-DE" dirty="0"/>
          </a:p>
        </p:txBody>
      </p:sp>
      <p:pic>
        <p:nvPicPr>
          <p:cNvPr id="5" name="Inhaltsplatzhalter 4">
            <a:extLst>
              <a:ext uri="{FF2B5EF4-FFF2-40B4-BE49-F238E27FC236}">
                <a16:creationId xmlns:a16="http://schemas.microsoft.com/office/drawing/2014/main" id="{51662D4D-D88A-ADB6-075F-4BF2BFDA83B7}"/>
              </a:ext>
            </a:extLst>
          </p:cNvPr>
          <p:cNvPicPr>
            <a:picLocks noGrp="1" noChangeAspect="1"/>
          </p:cNvPicPr>
          <p:nvPr>
            <p:ph idx="1"/>
          </p:nvPr>
        </p:nvPicPr>
        <p:blipFill>
          <a:blip r:embed="rId2"/>
          <a:stretch>
            <a:fillRect/>
          </a:stretch>
        </p:blipFill>
        <p:spPr>
          <a:xfrm>
            <a:off x="894362" y="4164848"/>
            <a:ext cx="5658640" cy="2172003"/>
          </a:xfrm>
        </p:spPr>
      </p:pic>
      <p:sp>
        <p:nvSpPr>
          <p:cNvPr id="6" name="Rechteck: abgerundete Ecken 5">
            <a:extLst>
              <a:ext uri="{FF2B5EF4-FFF2-40B4-BE49-F238E27FC236}">
                <a16:creationId xmlns:a16="http://schemas.microsoft.com/office/drawing/2014/main" id="{94961F13-DE5A-6D2A-B9D6-EFCB518175AA}"/>
              </a:ext>
            </a:extLst>
          </p:cNvPr>
          <p:cNvSpPr/>
          <p:nvPr/>
        </p:nvSpPr>
        <p:spPr>
          <a:xfrm>
            <a:off x="6814868" y="1783542"/>
            <a:ext cx="4758906" cy="4358465"/>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dirty="0">
                <a:solidFill>
                  <a:srgbClr val="000000"/>
                </a:solidFill>
                <a:latin typeface="Calibri" panose="020F0502020204030204" pitchFamily="34" charset="0"/>
              </a:rPr>
              <a:t>The basic idea behind JSON-LD is that of context (@context), which allows data and data types to be transferred to another syntax - in particular from JSON to the RDF model.</a:t>
            </a:r>
            <a:endParaRPr lang="en-US" sz="1800" kern="1200" dirty="0">
              <a:solidFill>
                <a:srgbClr val="000000"/>
              </a:solidFill>
              <a:effectLst/>
              <a:latin typeface="Calibri" panose="020F0502020204030204" pitchFamily="34" charset="0"/>
              <a:ea typeface="+mn-ea"/>
              <a:cs typeface="+mn-cs"/>
            </a:endParaRPr>
          </a:p>
          <a:p>
            <a:pPr marL="285750" indent="-285750">
              <a:buFont typeface="Arial" panose="020B0604020202020204" pitchFamily="34" charset="0"/>
              <a:buChar char="•"/>
            </a:pPr>
            <a:endParaRPr lang="en-US" dirty="0">
              <a:solidFill>
                <a:srgbClr val="000000"/>
              </a:solidFill>
              <a:latin typeface="Calibri" panose="020F0502020204030204" pitchFamily="34" charset="0"/>
            </a:endParaRPr>
          </a:p>
          <a:p>
            <a:pPr marL="285750" indent="-285750">
              <a:buFont typeface="Arial" panose="020B0604020202020204" pitchFamily="34" charset="0"/>
              <a:buChar char="•"/>
            </a:pPr>
            <a:endParaRPr lang="en-US" sz="1800" kern="1200" dirty="0">
              <a:solidFill>
                <a:srgbClr val="000000"/>
              </a:solidFill>
              <a:effectLst/>
              <a:latin typeface="Calibri" panose="020F0502020204030204" pitchFamily="34" charset="0"/>
              <a:ea typeface="+mn-ea"/>
              <a:cs typeface="+mn-cs"/>
            </a:endParaRPr>
          </a:p>
          <a:p>
            <a:pPr marL="285750" indent="-285750">
              <a:buFont typeface="Arial" panose="020B0604020202020204" pitchFamily="34" charset="0"/>
              <a:buChar char="•"/>
            </a:pPr>
            <a:r>
              <a:rPr lang="en-US" sz="1800" kern="1200" dirty="0">
                <a:solidFill>
                  <a:srgbClr val="000000"/>
                </a:solidFill>
                <a:effectLst/>
                <a:latin typeface="Calibri" panose="020F0502020204030204" pitchFamily="34" charset="0"/>
                <a:ea typeface="+mn-ea"/>
                <a:cs typeface="+mn-cs"/>
              </a:rPr>
              <a:t>Various data and information such as persons, addresses, appointments or other types of resources are provided with semantic markup so that they are available in machine-readable form and can be further processed in this way</a:t>
            </a:r>
          </a:p>
          <a:p>
            <a:pPr marL="285750" indent="-285750">
              <a:buFont typeface="Arial" panose="020B0604020202020204" pitchFamily="34" charset="0"/>
              <a:buChar char="•"/>
            </a:pPr>
            <a:endParaRPr lang="en-US" sz="1800" kern="1200" dirty="0">
              <a:solidFill>
                <a:srgbClr val="000000"/>
              </a:solidFill>
              <a:effectLst/>
              <a:latin typeface="Calibri" panose="020F0502020204030204" pitchFamily="34" charset="0"/>
              <a:ea typeface="+mn-ea"/>
              <a:cs typeface="+mn-cs"/>
            </a:endParaRPr>
          </a:p>
          <a:p>
            <a:pPr marL="285750" indent="-285750">
              <a:buFont typeface="Arial" panose="020B0604020202020204" pitchFamily="34" charset="0"/>
              <a:buChar char="•"/>
            </a:pPr>
            <a:endParaRPr lang="de-DE" dirty="0">
              <a:solidFill>
                <a:schemeClr val="tx1"/>
              </a:solidFill>
            </a:endParaRPr>
          </a:p>
        </p:txBody>
      </p:sp>
      <p:sp>
        <p:nvSpPr>
          <p:cNvPr id="8" name="Textfeld 7">
            <a:extLst>
              <a:ext uri="{FF2B5EF4-FFF2-40B4-BE49-F238E27FC236}">
                <a16:creationId xmlns:a16="http://schemas.microsoft.com/office/drawing/2014/main" id="{91A35D84-3313-44AA-9B5A-1DFBD5D06EAA}"/>
              </a:ext>
            </a:extLst>
          </p:cNvPr>
          <p:cNvSpPr txBox="1"/>
          <p:nvPr/>
        </p:nvSpPr>
        <p:spPr>
          <a:xfrm>
            <a:off x="-1859281" y="1607150"/>
            <a:ext cx="6097836" cy="369332"/>
          </a:xfrm>
          <a:prstGeom prst="rect">
            <a:avLst/>
          </a:prstGeom>
          <a:noFill/>
        </p:spPr>
        <p:txBody>
          <a:bodyPr wrap="square">
            <a:spAutoFit/>
          </a:bodyPr>
          <a:lstStyle/>
          <a:p>
            <a:pPr marL="0" indent="0">
              <a:buNone/>
            </a:pPr>
            <a:endParaRPr lang="de-DE" b="0" i="0" dirty="0">
              <a:solidFill>
                <a:srgbClr val="272727"/>
              </a:solidFill>
              <a:effectLst/>
              <a:latin typeface="Roboto" panose="02000000000000000000" pitchFamily="2" charset="0"/>
            </a:endParaRPr>
          </a:p>
        </p:txBody>
      </p:sp>
      <p:sp>
        <p:nvSpPr>
          <p:cNvPr id="9" name="Rechteck: abgerundete Ecken 8">
            <a:extLst>
              <a:ext uri="{FF2B5EF4-FFF2-40B4-BE49-F238E27FC236}">
                <a16:creationId xmlns:a16="http://schemas.microsoft.com/office/drawing/2014/main" id="{FCF6E6E4-38B0-02C2-1C9F-0ED8407C0DDA}"/>
              </a:ext>
            </a:extLst>
          </p:cNvPr>
          <p:cNvSpPr/>
          <p:nvPr/>
        </p:nvSpPr>
        <p:spPr>
          <a:xfrm>
            <a:off x="6814868" y="1791816"/>
            <a:ext cx="4758906" cy="4358465"/>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indent="0">
              <a:buNone/>
            </a:pPr>
            <a:r>
              <a:rPr lang="en-US" b="0" i="0" dirty="0">
                <a:solidFill>
                  <a:srgbClr val="272727"/>
                </a:solidFill>
                <a:effectLst/>
                <a:latin typeface="Roboto" panose="02000000000000000000" pitchFamily="2" charset="0"/>
                <a:sym typeface="Wingdings" panose="05000000000000000000" pitchFamily="2" charset="2"/>
              </a:rPr>
              <a:t></a:t>
            </a:r>
            <a:r>
              <a:rPr lang="en-US" b="0" i="0" dirty="0">
                <a:solidFill>
                  <a:srgbClr val="272727"/>
                </a:solidFill>
                <a:effectLst/>
                <a:latin typeface="Roboto" panose="02000000000000000000" pitchFamily="2" charset="0"/>
              </a:rPr>
              <a:t>JSON-LD can be used to annotate data so that it can be exchanged between web applications and web services and processed automatically</a:t>
            </a:r>
            <a:endParaRPr lang="de-DE" b="0" i="0" dirty="0">
              <a:solidFill>
                <a:srgbClr val="272727"/>
              </a:solidFill>
              <a:effectLst/>
              <a:latin typeface="Roboto" panose="02000000000000000000" pitchFamily="2" charset="0"/>
            </a:endParaRPr>
          </a:p>
        </p:txBody>
      </p:sp>
      <p:pic>
        <p:nvPicPr>
          <p:cNvPr id="2050" name="Picture 2" descr="cJSON - JSON File Write/Read/Modify in C - GeeksforGeeks">
            <a:extLst>
              <a:ext uri="{FF2B5EF4-FFF2-40B4-BE49-F238E27FC236}">
                <a16:creationId xmlns:a16="http://schemas.microsoft.com/office/drawing/2014/main" id="{F2DFDC81-F637-20D4-546A-2A091594A8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362" y="1744734"/>
            <a:ext cx="4238625" cy="198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3589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767467-D246-1366-D894-F7FB2D7D92B4}"/>
              </a:ext>
            </a:extLst>
          </p:cNvPr>
          <p:cNvSpPr>
            <a:spLocks noGrp="1"/>
          </p:cNvSpPr>
          <p:nvPr>
            <p:ph type="title"/>
          </p:nvPr>
        </p:nvSpPr>
        <p:spPr/>
        <p:txBody>
          <a:bodyPr/>
          <a:lstStyle/>
          <a:p>
            <a:r>
              <a:rPr lang="de-DE" dirty="0"/>
              <a:t>Use Cases</a:t>
            </a:r>
          </a:p>
        </p:txBody>
      </p:sp>
      <p:pic>
        <p:nvPicPr>
          <p:cNvPr id="5" name="Inhaltsplatzhalter 4">
            <a:extLst>
              <a:ext uri="{FF2B5EF4-FFF2-40B4-BE49-F238E27FC236}">
                <a16:creationId xmlns:a16="http://schemas.microsoft.com/office/drawing/2014/main" id="{E070F334-A7BF-A363-FF54-FF37836595A1}"/>
              </a:ext>
            </a:extLst>
          </p:cNvPr>
          <p:cNvPicPr>
            <a:picLocks noGrp="1" noChangeAspect="1"/>
          </p:cNvPicPr>
          <p:nvPr>
            <p:ph idx="1"/>
          </p:nvPr>
        </p:nvPicPr>
        <p:blipFill>
          <a:blip r:embed="rId2"/>
          <a:stretch>
            <a:fillRect/>
          </a:stretch>
        </p:blipFill>
        <p:spPr>
          <a:xfrm>
            <a:off x="914400" y="1844368"/>
            <a:ext cx="10515600" cy="1718235"/>
          </a:xfrm>
        </p:spPr>
      </p:pic>
      <p:sp>
        <p:nvSpPr>
          <p:cNvPr id="6" name="Rechteck: abgerundete Ecken 5">
            <a:extLst>
              <a:ext uri="{FF2B5EF4-FFF2-40B4-BE49-F238E27FC236}">
                <a16:creationId xmlns:a16="http://schemas.microsoft.com/office/drawing/2014/main" id="{4FF81F13-14C9-DCFC-ECA2-3DC51FAB13B0}"/>
              </a:ext>
            </a:extLst>
          </p:cNvPr>
          <p:cNvSpPr/>
          <p:nvPr/>
        </p:nvSpPr>
        <p:spPr>
          <a:xfrm>
            <a:off x="914400" y="2189018"/>
            <a:ext cx="10353964" cy="360218"/>
          </a:xfrm>
          <a:prstGeom prst="roundRect">
            <a:avLst/>
          </a:prstGeom>
          <a:solidFill>
            <a:srgbClr val="FFFF00">
              <a:alpha val="29000"/>
            </a:srgbClr>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Rechteck: abgerundete Ecken 6">
            <a:extLst>
              <a:ext uri="{FF2B5EF4-FFF2-40B4-BE49-F238E27FC236}">
                <a16:creationId xmlns:a16="http://schemas.microsoft.com/office/drawing/2014/main" id="{0A3CDE77-929A-57D6-8953-59715B16CF67}"/>
              </a:ext>
            </a:extLst>
          </p:cNvPr>
          <p:cNvSpPr/>
          <p:nvPr/>
        </p:nvSpPr>
        <p:spPr>
          <a:xfrm>
            <a:off x="914400" y="3068782"/>
            <a:ext cx="10353964" cy="360218"/>
          </a:xfrm>
          <a:prstGeom prst="roundRect">
            <a:avLst/>
          </a:prstGeom>
          <a:solidFill>
            <a:srgbClr val="FFFF00">
              <a:alpha val="29000"/>
            </a:srgbClr>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4074056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E4E5A3D-263F-CFA0-8FE0-B9C480C158C9}"/>
              </a:ext>
            </a:extLst>
          </p:cNvPr>
          <p:cNvSpPr>
            <a:spLocks noGrp="1"/>
          </p:cNvSpPr>
          <p:nvPr>
            <p:ph type="title"/>
          </p:nvPr>
        </p:nvSpPr>
        <p:spPr/>
        <p:txBody>
          <a:bodyPr/>
          <a:lstStyle/>
          <a:p>
            <a:r>
              <a:rPr lang="de-DE" dirty="0"/>
              <a:t>Embedding </a:t>
            </a:r>
            <a:r>
              <a:rPr lang="de-DE" dirty="0" err="1"/>
              <a:t>of</a:t>
            </a:r>
            <a:r>
              <a:rPr lang="de-DE" dirty="0"/>
              <a:t> JSON-LD in </a:t>
            </a:r>
            <a:r>
              <a:rPr lang="de-DE" dirty="0" err="1"/>
              <a:t>websites</a:t>
            </a:r>
            <a:endParaRPr lang="de-DE" dirty="0"/>
          </a:p>
        </p:txBody>
      </p:sp>
      <p:sp>
        <p:nvSpPr>
          <p:cNvPr id="3" name="Inhaltsplatzhalter 2">
            <a:extLst>
              <a:ext uri="{FF2B5EF4-FFF2-40B4-BE49-F238E27FC236}">
                <a16:creationId xmlns:a16="http://schemas.microsoft.com/office/drawing/2014/main" id="{ECC086B2-21AD-A648-8389-0A49B0721AC9}"/>
              </a:ext>
            </a:extLst>
          </p:cNvPr>
          <p:cNvSpPr>
            <a:spLocks noGrp="1"/>
          </p:cNvSpPr>
          <p:nvPr>
            <p:ph idx="1"/>
          </p:nvPr>
        </p:nvSpPr>
        <p:spPr>
          <a:xfrm>
            <a:off x="5728771" y="1523268"/>
            <a:ext cx="5625029" cy="5271964"/>
          </a:xfrm>
        </p:spPr>
        <p:txBody>
          <a:bodyPr>
            <a:normAutofit/>
          </a:bodyPr>
          <a:lstStyle/>
          <a:p>
            <a:r>
              <a:rPr lang="en-US" dirty="0"/>
              <a:t>JSON-LD starts with:</a:t>
            </a:r>
          </a:p>
          <a:p>
            <a:pPr marL="0" indent="0">
              <a:buNone/>
            </a:pPr>
            <a:r>
              <a:rPr lang="en-US" dirty="0"/>
              <a:t>“@context”: “https://schema.org/”</a:t>
            </a:r>
          </a:p>
          <a:p>
            <a:endParaRPr lang="en-US" dirty="0"/>
          </a:p>
          <a:p>
            <a:r>
              <a:rPr lang="en-US" dirty="0"/>
              <a:t>Embedding in the head of a website / body also possible</a:t>
            </a:r>
          </a:p>
          <a:p>
            <a:endParaRPr lang="de-DE" dirty="0"/>
          </a:p>
          <a:p>
            <a:r>
              <a:rPr lang="de-DE" b="0" i="0" dirty="0">
                <a:solidFill>
                  <a:srgbClr val="333333"/>
                </a:solidFill>
                <a:effectLst/>
                <a:latin typeface="Sanuk W01 Light"/>
              </a:rPr>
              <a:t>“@type”: “</a:t>
            </a:r>
            <a:r>
              <a:rPr lang="de-DE" b="0" i="0" dirty="0" err="1">
                <a:solidFill>
                  <a:srgbClr val="333333"/>
                </a:solidFill>
                <a:effectLst/>
                <a:latin typeface="Sanuk W01 Light"/>
              </a:rPr>
              <a:t>Article</a:t>
            </a:r>
            <a:r>
              <a:rPr lang="de-DE" b="0" i="0" dirty="0">
                <a:solidFill>
                  <a:srgbClr val="333333"/>
                </a:solidFill>
                <a:effectLst/>
                <a:latin typeface="Sanuk W01 Light"/>
              </a:rPr>
              <a:t>”</a:t>
            </a:r>
          </a:p>
          <a:p>
            <a:r>
              <a:rPr lang="en-US" dirty="0"/>
              <a:t>The @type keyword specifies the type of type you are referring to. In this case, to an article.</a:t>
            </a:r>
            <a:endParaRPr lang="de-DE" dirty="0"/>
          </a:p>
        </p:txBody>
      </p:sp>
      <p:pic>
        <p:nvPicPr>
          <p:cNvPr id="5" name="Grafik 4">
            <a:extLst>
              <a:ext uri="{FF2B5EF4-FFF2-40B4-BE49-F238E27FC236}">
                <a16:creationId xmlns:a16="http://schemas.microsoft.com/office/drawing/2014/main" id="{9B713333-9891-1AB0-3778-DA2AB19DE3B6}"/>
              </a:ext>
            </a:extLst>
          </p:cNvPr>
          <p:cNvPicPr>
            <a:picLocks noChangeAspect="1"/>
          </p:cNvPicPr>
          <p:nvPr/>
        </p:nvPicPr>
        <p:blipFill>
          <a:blip r:embed="rId3"/>
          <a:stretch>
            <a:fillRect/>
          </a:stretch>
        </p:blipFill>
        <p:spPr>
          <a:xfrm>
            <a:off x="717014" y="1523267"/>
            <a:ext cx="4813453" cy="4969608"/>
          </a:xfrm>
          <a:prstGeom prst="rect">
            <a:avLst/>
          </a:prstGeom>
        </p:spPr>
      </p:pic>
      <p:sp>
        <p:nvSpPr>
          <p:cNvPr id="6" name="Rechteck: abgerundete Ecken 5">
            <a:extLst>
              <a:ext uri="{FF2B5EF4-FFF2-40B4-BE49-F238E27FC236}">
                <a16:creationId xmlns:a16="http://schemas.microsoft.com/office/drawing/2014/main" id="{D48B04B4-6B9D-9D3F-727C-BA42B908E47A}"/>
              </a:ext>
            </a:extLst>
          </p:cNvPr>
          <p:cNvSpPr/>
          <p:nvPr/>
        </p:nvSpPr>
        <p:spPr>
          <a:xfrm>
            <a:off x="628880" y="2247441"/>
            <a:ext cx="4901587" cy="1872867"/>
          </a:xfrm>
          <a:prstGeom prst="roundRect">
            <a:avLst/>
          </a:prstGeom>
          <a:solidFill>
            <a:srgbClr val="FFFF00">
              <a:alpha val="29000"/>
            </a:srgbClr>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4006265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5A1E233-9337-A071-59D5-11E8A29E09F6}"/>
              </a:ext>
            </a:extLst>
          </p:cNvPr>
          <p:cNvSpPr>
            <a:spLocks noGrp="1"/>
          </p:cNvSpPr>
          <p:nvPr>
            <p:ph type="title"/>
          </p:nvPr>
        </p:nvSpPr>
        <p:spPr/>
        <p:txBody>
          <a:bodyPr/>
          <a:lstStyle/>
          <a:p>
            <a:r>
              <a:rPr lang="de-DE" dirty="0"/>
              <a:t>Advantages vs. </a:t>
            </a:r>
            <a:r>
              <a:rPr lang="de-DE" dirty="0" err="1"/>
              <a:t>Disadvantages</a:t>
            </a:r>
            <a:r>
              <a:rPr lang="de-DE" dirty="0"/>
              <a:t> </a:t>
            </a:r>
            <a:r>
              <a:rPr lang="de-DE" dirty="0" err="1"/>
              <a:t>of</a:t>
            </a:r>
            <a:r>
              <a:rPr lang="de-DE" dirty="0"/>
              <a:t> JSON-LD</a:t>
            </a:r>
          </a:p>
        </p:txBody>
      </p:sp>
      <p:graphicFrame>
        <p:nvGraphicFramePr>
          <p:cNvPr id="4" name="Inhaltsplatzhalter 3">
            <a:extLst>
              <a:ext uri="{FF2B5EF4-FFF2-40B4-BE49-F238E27FC236}">
                <a16:creationId xmlns:a16="http://schemas.microsoft.com/office/drawing/2014/main" id="{2751BCF1-D0C9-EEC9-3972-A1D2B55AB119}"/>
              </a:ext>
            </a:extLst>
          </p:cNvPr>
          <p:cNvGraphicFramePr>
            <a:graphicFrameLocks noGrp="1"/>
          </p:cNvGraphicFramePr>
          <p:nvPr>
            <p:ph idx="1"/>
            <p:extLst>
              <p:ext uri="{D42A27DB-BD31-4B8C-83A1-F6EECF244321}">
                <p14:modId xmlns:p14="http://schemas.microsoft.com/office/powerpoint/2010/main" val="142318525"/>
              </p:ext>
            </p:extLst>
          </p:nvPr>
        </p:nvGraphicFramePr>
        <p:xfrm>
          <a:off x="838200" y="1825625"/>
          <a:ext cx="10698018" cy="4502257"/>
        </p:xfrm>
        <a:graphic>
          <a:graphicData uri="http://schemas.openxmlformats.org/drawingml/2006/table">
            <a:tbl>
              <a:tblPr firstRow="1" bandRow="1">
                <a:tableStyleId>{073A0DAA-6AF3-43AB-8588-CEC1D06C72B9}</a:tableStyleId>
              </a:tblPr>
              <a:tblGrid>
                <a:gridCol w="5349009">
                  <a:extLst>
                    <a:ext uri="{9D8B030D-6E8A-4147-A177-3AD203B41FA5}">
                      <a16:colId xmlns:a16="http://schemas.microsoft.com/office/drawing/2014/main" val="330071933"/>
                    </a:ext>
                  </a:extLst>
                </a:gridCol>
                <a:gridCol w="5349009">
                  <a:extLst>
                    <a:ext uri="{9D8B030D-6E8A-4147-A177-3AD203B41FA5}">
                      <a16:colId xmlns:a16="http://schemas.microsoft.com/office/drawing/2014/main" val="544549970"/>
                    </a:ext>
                  </a:extLst>
                </a:gridCol>
              </a:tblGrid>
              <a:tr h="600817">
                <a:tc>
                  <a:txBody>
                    <a:bodyPr/>
                    <a:lstStyle/>
                    <a:p>
                      <a:r>
                        <a:rPr lang="de-DE" sz="1400" dirty="0"/>
                        <a:t>Advantages</a:t>
                      </a:r>
                    </a:p>
                  </a:txBody>
                  <a:tcPr/>
                </a:tc>
                <a:tc>
                  <a:txBody>
                    <a:bodyPr/>
                    <a:lstStyle/>
                    <a:p>
                      <a:r>
                        <a:rPr lang="de-DE" sz="1400" dirty="0" err="1"/>
                        <a:t>Disadvantages</a:t>
                      </a:r>
                      <a:endParaRPr lang="de-DE" sz="1400" dirty="0"/>
                    </a:p>
                  </a:txBody>
                  <a:tcPr/>
                </a:tc>
                <a:extLst>
                  <a:ext uri="{0D108BD9-81ED-4DB2-BD59-A6C34878D82A}">
                    <a16:rowId xmlns:a16="http://schemas.microsoft.com/office/drawing/2014/main" val="555555758"/>
                  </a:ext>
                </a:extLst>
              </a:tr>
              <a:tr h="600817">
                <a:tc>
                  <a:txBody>
                    <a:bodyPr/>
                    <a:lstStyle/>
                    <a:p>
                      <a:r>
                        <a:rPr lang="en-US" sz="1400" b="0" i="0" kern="1200" dirty="0">
                          <a:solidFill>
                            <a:schemeClr val="dk1"/>
                          </a:solidFill>
                          <a:effectLst/>
                          <a:latin typeface="+mn-lt"/>
                          <a:ea typeface="+mn-ea"/>
                          <a:cs typeface="+mn-cs"/>
                        </a:rPr>
                        <a:t>Easy to use - for users who are less familiar with the details of Linked Data technology or the use of inline markup (via </a:t>
                      </a:r>
                      <a:r>
                        <a:rPr lang="en-US" sz="1400" b="0" i="0" kern="1200" dirty="0" err="1">
                          <a:solidFill>
                            <a:schemeClr val="dk1"/>
                          </a:solidFill>
                          <a:effectLst/>
                          <a:latin typeface="+mn-lt"/>
                          <a:ea typeface="+mn-ea"/>
                          <a:cs typeface="+mn-cs"/>
                        </a:rPr>
                        <a:t>RDFa</a:t>
                      </a:r>
                      <a:r>
                        <a:rPr lang="en-US" sz="1400" b="0" i="0" kern="1200" dirty="0">
                          <a:solidFill>
                            <a:schemeClr val="dk1"/>
                          </a:solidFill>
                          <a:effectLst/>
                          <a:latin typeface="+mn-lt"/>
                          <a:ea typeface="+mn-ea"/>
                          <a:cs typeface="+mn-cs"/>
                        </a:rPr>
                        <a:t> or Microdata), they can be provided with JSON-LD templates that can be inserted as a single block of structured data within the &lt;head&gt; element of a web page. </a:t>
                      </a:r>
                      <a:endParaRPr lang="de-DE" sz="1400" dirty="0"/>
                    </a:p>
                  </a:txBody>
                  <a:tcPr/>
                </a:tc>
                <a:tc>
                  <a:txBody>
                    <a:bodyPr/>
                    <a:lstStyle/>
                    <a:p>
                      <a:r>
                        <a:rPr lang="en-US" sz="1400" dirty="0"/>
                        <a:t>because the it is more difficult for search engines to verify that the JSON-LD structured data is consistent with the visible human-readable information and that the JSON-LD block does not contain misleading information.</a:t>
                      </a:r>
                      <a:endParaRPr lang="de-DE" sz="1400" dirty="0"/>
                    </a:p>
                  </a:txBody>
                  <a:tcPr/>
                </a:tc>
                <a:extLst>
                  <a:ext uri="{0D108BD9-81ED-4DB2-BD59-A6C34878D82A}">
                    <a16:rowId xmlns:a16="http://schemas.microsoft.com/office/drawing/2014/main" val="45050596"/>
                  </a:ext>
                </a:extLst>
              </a:tr>
              <a:tr h="600817">
                <a:tc>
                  <a:txBody>
                    <a:bodyPr/>
                    <a:lstStyle/>
                    <a:p>
                      <a:r>
                        <a:rPr lang="en-US" sz="1400" b="0" i="0" kern="1200" dirty="0">
                          <a:solidFill>
                            <a:schemeClr val="dk1"/>
                          </a:solidFill>
                          <a:effectLst/>
                          <a:latin typeface="+mn-lt"/>
                          <a:ea typeface="+mn-ea"/>
                          <a:cs typeface="+mn-cs"/>
                        </a:rPr>
                        <a:t>the single block of JSON-LD markup is decoupled from the human-readable HTML markup appearing in the &lt;body&gt; of the page, which means that if changes are made to the structure of the &lt;body&gt; section, there is much less risk of breaking or misconnecting the collection of RDF triples that can be extracted from the page.</a:t>
                      </a:r>
                    </a:p>
                  </a:txBody>
                  <a:tcPr/>
                </a:tc>
                <a:tc>
                  <a:txBody>
                    <a:bodyPr/>
                    <a:lstStyle/>
                    <a:p>
                      <a:r>
                        <a:rPr lang="en-US" sz="1400" dirty="0"/>
                        <a:t>because the single block of JSON-LD does not appear alongside the human-readable information, faceted browsers can not easily display contextual hyperlinks in close proximity to the annotated content, although overall, the same set of RDF triples is available in the page.</a:t>
                      </a:r>
                      <a:endParaRPr lang="de-DE" sz="1400" dirty="0"/>
                    </a:p>
                  </a:txBody>
                  <a:tcPr/>
                </a:tc>
                <a:extLst>
                  <a:ext uri="{0D108BD9-81ED-4DB2-BD59-A6C34878D82A}">
                    <a16:rowId xmlns:a16="http://schemas.microsoft.com/office/drawing/2014/main" val="1823711456"/>
                  </a:ext>
                </a:extLst>
              </a:tr>
              <a:tr h="6008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many companies already use JSON within their websites. Via the @context header of JSON-LD, any locally named properties / keys / predicates can be mapped to specific predicates in defined web vocabularies or ontologies, making the meanings of local names for properties globally unambiguous and also enabling the local structured data to be converted into RDF triples that can be exchanged with others, without ambiguity. </a:t>
                      </a:r>
                      <a:endParaRPr lang="de-DE" sz="1400" dirty="0"/>
                    </a:p>
                  </a:txBody>
                  <a:tcPr/>
                </a:tc>
                <a:tc>
                  <a:txBody>
                    <a:bodyPr/>
                    <a:lstStyle/>
                    <a:p>
                      <a:endParaRPr lang="de-DE" sz="1400" dirty="0"/>
                    </a:p>
                  </a:txBody>
                  <a:tcPr/>
                </a:tc>
                <a:extLst>
                  <a:ext uri="{0D108BD9-81ED-4DB2-BD59-A6C34878D82A}">
                    <a16:rowId xmlns:a16="http://schemas.microsoft.com/office/drawing/2014/main" val="3769145884"/>
                  </a:ext>
                </a:extLst>
              </a:tr>
            </a:tbl>
          </a:graphicData>
        </a:graphic>
      </p:graphicFrame>
    </p:spTree>
    <p:extLst>
      <p:ext uri="{BB962C8B-B14F-4D97-AF65-F5344CB8AC3E}">
        <p14:creationId xmlns:p14="http://schemas.microsoft.com/office/powerpoint/2010/main" val="1973838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2DDF0D-467A-6195-5478-3965D4798A7B}"/>
              </a:ext>
            </a:extLst>
          </p:cNvPr>
          <p:cNvSpPr>
            <a:spLocks noGrp="1"/>
          </p:cNvSpPr>
          <p:nvPr>
            <p:ph type="title"/>
          </p:nvPr>
        </p:nvSpPr>
        <p:spPr/>
        <p:txBody>
          <a:bodyPr/>
          <a:lstStyle/>
          <a:p>
            <a:r>
              <a:rPr lang="de-DE" dirty="0" err="1"/>
              <a:t>Examples</a:t>
            </a:r>
            <a:r>
              <a:rPr lang="de-DE" dirty="0"/>
              <a:t> </a:t>
            </a:r>
            <a:r>
              <a:rPr lang="de-DE" dirty="0" err="1"/>
              <a:t>why</a:t>
            </a:r>
            <a:r>
              <a:rPr lang="de-DE" dirty="0"/>
              <a:t> </a:t>
            </a:r>
            <a:r>
              <a:rPr lang="de-DE" dirty="0" err="1"/>
              <a:t>use</a:t>
            </a:r>
            <a:r>
              <a:rPr lang="de-DE" dirty="0"/>
              <a:t> </a:t>
            </a:r>
            <a:r>
              <a:rPr lang="de-DE" dirty="0" err="1"/>
              <a:t>stuctured</a:t>
            </a:r>
            <a:r>
              <a:rPr lang="de-DE" dirty="0"/>
              <a:t> </a:t>
            </a:r>
            <a:r>
              <a:rPr lang="de-DE" dirty="0" err="1"/>
              <a:t>data</a:t>
            </a:r>
            <a:r>
              <a:rPr lang="de-DE" dirty="0"/>
              <a:t> on </a:t>
            </a:r>
            <a:r>
              <a:rPr lang="de-DE" dirty="0" err="1"/>
              <a:t>websites</a:t>
            </a:r>
            <a:r>
              <a:rPr lang="de-DE" dirty="0"/>
              <a:t>?</a:t>
            </a:r>
          </a:p>
        </p:txBody>
      </p:sp>
      <p:sp>
        <p:nvSpPr>
          <p:cNvPr id="8" name="Rechteck: abgerundete Ecken 7">
            <a:extLst>
              <a:ext uri="{FF2B5EF4-FFF2-40B4-BE49-F238E27FC236}">
                <a16:creationId xmlns:a16="http://schemas.microsoft.com/office/drawing/2014/main" id="{F80CCD60-8D09-239F-E89D-5F15838039C1}"/>
              </a:ext>
            </a:extLst>
          </p:cNvPr>
          <p:cNvSpPr/>
          <p:nvPr/>
        </p:nvSpPr>
        <p:spPr>
          <a:xfrm>
            <a:off x="662647" y="2286918"/>
            <a:ext cx="5022055" cy="198028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b="0" i="0" dirty="0">
                <a:solidFill>
                  <a:srgbClr val="202124"/>
                </a:solidFill>
                <a:effectLst/>
                <a:latin typeface="Roboto" panose="02000000000000000000" pitchFamily="2" charset="0"/>
              </a:rPr>
              <a:t>Rotten Tomatoes added structured data to 100,000 unique pages and measured a 25% higher click-through rate for pages enhanced with structured data, compared to pages without structured data.</a:t>
            </a:r>
          </a:p>
        </p:txBody>
      </p:sp>
      <p:sp>
        <p:nvSpPr>
          <p:cNvPr id="9" name="Rechteck: abgerundete Ecken 8">
            <a:extLst>
              <a:ext uri="{FF2B5EF4-FFF2-40B4-BE49-F238E27FC236}">
                <a16:creationId xmlns:a16="http://schemas.microsoft.com/office/drawing/2014/main" id="{63A2B44A-77C4-ED92-BCEF-2CF18F95D584}"/>
              </a:ext>
            </a:extLst>
          </p:cNvPr>
          <p:cNvSpPr/>
          <p:nvPr/>
        </p:nvSpPr>
        <p:spPr>
          <a:xfrm>
            <a:off x="6096000" y="2286918"/>
            <a:ext cx="4758906" cy="198028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l"/>
            <a:r>
              <a:rPr lang="en-US" b="0" i="0" dirty="0">
                <a:solidFill>
                  <a:srgbClr val="202124"/>
                </a:solidFill>
                <a:effectLst/>
                <a:latin typeface="Roboto" panose="02000000000000000000" pitchFamily="2" charset="0"/>
              </a:rPr>
              <a:t>The Food Network has converted 80% of their pages to enable search features, and has seen a 35% increase in visits.</a:t>
            </a:r>
          </a:p>
        </p:txBody>
      </p:sp>
      <p:sp>
        <p:nvSpPr>
          <p:cNvPr id="10" name="Rechteck: abgerundete Ecken 9">
            <a:extLst>
              <a:ext uri="{FF2B5EF4-FFF2-40B4-BE49-F238E27FC236}">
                <a16:creationId xmlns:a16="http://schemas.microsoft.com/office/drawing/2014/main" id="{A2EE0C28-B423-8721-42B6-600845B558F0}"/>
              </a:ext>
            </a:extLst>
          </p:cNvPr>
          <p:cNvSpPr/>
          <p:nvPr/>
        </p:nvSpPr>
        <p:spPr>
          <a:xfrm>
            <a:off x="662647" y="4342547"/>
            <a:ext cx="5022056" cy="1870966"/>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algn="l" rtl="0" eaLnBrk="1" latinLnBrk="0" hangingPunct="1">
              <a:spcBef>
                <a:spcPts val="0"/>
              </a:spcBef>
              <a:spcAft>
                <a:spcPts val="0"/>
              </a:spcAft>
              <a:buClrTx/>
              <a:buSzPts val="1800"/>
            </a:pPr>
            <a:r>
              <a:rPr lang="en-US" sz="1800" b="0" i="0" kern="1200" dirty="0">
                <a:solidFill>
                  <a:srgbClr val="202124"/>
                </a:solidFill>
                <a:effectLst/>
                <a:latin typeface="Roboto" panose="02000000000000000000" pitchFamily="2" charset="0"/>
                <a:ea typeface="+mn-ea"/>
                <a:cs typeface="+mn-cs"/>
              </a:rPr>
              <a:t>Rakuten has found that users spend 1.5x more time on pages that implemented structured data than on non-structured data pages, and have a 3.6x higher interaction rate on AMP pages with search features vs non-feature AMP pages.</a:t>
            </a:r>
            <a:endParaRPr lang="de-DE" sz="1800" dirty="0">
              <a:effectLst/>
            </a:endParaRPr>
          </a:p>
        </p:txBody>
      </p:sp>
      <p:sp>
        <p:nvSpPr>
          <p:cNvPr id="11" name="Rechteck: abgerundete Ecken 10">
            <a:extLst>
              <a:ext uri="{FF2B5EF4-FFF2-40B4-BE49-F238E27FC236}">
                <a16:creationId xmlns:a16="http://schemas.microsoft.com/office/drawing/2014/main" id="{44135437-05FE-263D-8D83-260E8BA5B757}"/>
              </a:ext>
            </a:extLst>
          </p:cNvPr>
          <p:cNvSpPr/>
          <p:nvPr/>
        </p:nvSpPr>
        <p:spPr>
          <a:xfrm>
            <a:off x="6096000" y="4342547"/>
            <a:ext cx="4758906" cy="1870966"/>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l"/>
            <a:r>
              <a:rPr lang="en-US" b="0" i="0" dirty="0">
                <a:solidFill>
                  <a:srgbClr val="202124"/>
                </a:solidFill>
                <a:effectLst/>
                <a:latin typeface="Roboto" panose="02000000000000000000" pitchFamily="2" charset="0"/>
              </a:rPr>
              <a:t>Nestlé has measured pages that show as rich results in search have an 82% higher click through rate than non-rich result pages.</a:t>
            </a:r>
          </a:p>
        </p:txBody>
      </p:sp>
    </p:spTree>
    <p:extLst>
      <p:ext uri="{BB962C8B-B14F-4D97-AF65-F5344CB8AC3E}">
        <p14:creationId xmlns:p14="http://schemas.microsoft.com/office/powerpoint/2010/main" val="3577921932"/>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1082</Words>
  <Application>Microsoft Office PowerPoint</Application>
  <PresentationFormat>Breitbild</PresentationFormat>
  <Paragraphs>75</Paragraphs>
  <Slides>12</Slides>
  <Notes>3</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12</vt:i4>
      </vt:variant>
    </vt:vector>
  </HeadingPairs>
  <TitlesOfParts>
    <vt:vector size="20" baseType="lpstr">
      <vt:lpstr>-apple-system</vt:lpstr>
      <vt:lpstr>Arial</vt:lpstr>
      <vt:lpstr>Calibri</vt:lpstr>
      <vt:lpstr>Calibri Light</vt:lpstr>
      <vt:lpstr>Roboto</vt:lpstr>
      <vt:lpstr>Sanuk W01 Light</vt:lpstr>
      <vt:lpstr>Wingdings</vt:lpstr>
      <vt:lpstr>Office</vt:lpstr>
      <vt:lpstr>JSON-LD</vt:lpstr>
      <vt:lpstr>Problem</vt:lpstr>
      <vt:lpstr>What is JSON-LD?</vt:lpstr>
      <vt:lpstr>What is JSON-LD?</vt:lpstr>
      <vt:lpstr>Example</vt:lpstr>
      <vt:lpstr>Use Cases</vt:lpstr>
      <vt:lpstr>Embedding of JSON-LD in websites</vt:lpstr>
      <vt:lpstr>Advantages vs. Disadvantages of JSON-LD</vt:lpstr>
      <vt:lpstr>Examples why use stuctured data on websites?</vt:lpstr>
      <vt:lpstr>Examples why use stuctured data on websites?</vt:lpstr>
      <vt:lpstr>Summary</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JSON-LD</dc:title>
  <dc:creator>Daniel Spiller</dc:creator>
  <cp:lastModifiedBy>Daniel Spiller</cp:lastModifiedBy>
  <cp:revision>1</cp:revision>
  <dcterms:created xsi:type="dcterms:W3CDTF">2023-10-25T18:35:15Z</dcterms:created>
  <dcterms:modified xsi:type="dcterms:W3CDTF">2023-10-30T11:35:05Z</dcterms:modified>
</cp:coreProperties>
</file>