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1EE"/>
    <a:srgbClr val="FF7557"/>
    <a:srgbClr val="0CB6FF"/>
    <a:srgbClr val="04D659"/>
    <a:srgbClr val="E43921"/>
    <a:srgbClr val="00AD46"/>
    <a:srgbClr val="00C7D4"/>
    <a:srgbClr val="017C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2AB5F-0E35-E23D-16D0-C6432C39151F}" v="4" dt="2025-06-09T19:43:16.779"/>
    <p1510:client id="{5BC34816-855A-DCC1-D35E-9B40EC15E0CA}" v="21" dt="2025-06-09T19:41:02.206"/>
    <p1510:client id="{A5CF3815-CA27-815D-B523-F80837BD3E3A}" v="14" dt="2025-06-09T19:44:33.273"/>
    <p1510:client id="{F70F296C-A564-37AC-7234-4010B9ACDC80}" v="2" dt="2025-06-09T19:36:56.104"/>
    <p1510:client id="{FB0DA71D-4931-8A10-22C5-C32632E3337C}" v="2" dt="2025-06-09T19:44:03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69CF6-60AB-4791-96D2-49D63D03CA4A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C5B38-5448-4CBC-B7DF-3F1096380E17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594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C5B38-5448-4CBC-B7DF-3F1096380E1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802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C5B38-5448-4CBC-B7DF-3F1096380E1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371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3B463-4B1E-2C8A-AC40-20706BBF0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1545B6-0CB9-8D4F-5DF9-37F3B12E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FCF5C-1D29-E2C3-6F1F-00EA3CCF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3B3C8-123A-5433-BD7F-EE981967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870B79-63DB-03E0-21BA-2B6B054B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437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FDA88-9F3D-8BE3-DCBB-989FB4F9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19D0F1-9A83-85D3-3C75-B4334FCE5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5E3FE-ADC1-A071-D710-E3F20C0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C1037-D4C7-A4F0-2467-862B9DC6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B4808-F574-BB29-661C-B88FF08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3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04575D-2D73-5F72-AFF5-F6F4FE5A1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AC406-866B-0291-29BB-270B1E3D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CBD93-ECFC-1F93-87DF-CD75175A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8A9A9A-914C-C890-1D91-09FAD469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8A13F-A2F2-9AF2-A9C7-9AAE5CB7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823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F7D0B-0123-5BF3-C82A-F0B026D5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8FB9-9BF6-FAAC-6664-566C81EE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35BDF-F64C-455F-12C8-7776D6D3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17FA4-FCD4-77D8-06F1-1EEB8C2F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01064F-54CC-9D48-1322-77072C77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79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55550-FCA3-A870-00A8-E919040D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32038-02D0-1AD6-763E-55082290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EDDDC-DFAB-613C-C76B-37D58CB8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2202B-36A6-A5D5-4D59-37A87481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3896F-F2B5-F6FC-DA00-0D1124F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001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93424-09DA-CDE6-092F-66BDC4FB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1E496-06E3-D7D3-1139-9E546B228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08AC3A-EEA4-1292-F169-1643EB9CA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DD6D3B-66BE-77A2-50C0-3FEF0B86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941E84-5F74-BB70-AFC6-C9708AA3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D85B9-D945-1A62-59B8-73F4822A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80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B56BE-A884-4C5E-6D22-F6E34EC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9C3374-BDF6-C435-5913-D1395E8C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DC392C-AB72-B697-9A3A-CC011431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97DD5F-8C64-3545-9164-BB2C41DE6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B70C26-9B2D-EB9B-8A8A-BD6EDFFB3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DEBA5B-B761-5EE2-F267-15B160E8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2867C1-6510-0165-DEA7-AC91AAAA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ABCEE8-3B8F-35FB-C312-AD29C376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9364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50E90-88DC-29AB-623F-30B651AA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E668FC-09B3-B7EF-CD95-87C6E693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58A3CA-A13E-30A1-A98C-F00A62E6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9877D2-827E-E866-F57A-71EDFC6B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10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DAD365-7232-44C6-F437-DB73C11E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D62C50-8A27-88ED-D578-05DA0A47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10C7AE-7191-61EA-88AA-A135745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953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69CAE-7A9F-D3AB-2B31-67B97EF2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92D64F-2011-84E1-BFB5-003719F57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2A2C8A-464C-CD51-CEFD-9B01CEFFD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D4B673-0438-736D-3CF0-377D8515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9D864C-4FF0-04EB-80BA-940A7FFD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A6839-43A9-D790-F185-4BECD60A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8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44277-0858-0FF1-386F-0C02A616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F90CCF-6016-36D3-0DDB-9EA73196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DC2323-37C1-B91A-2056-EC5CA03A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6C8748-F6CD-0D16-1F48-DFA7D054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2CEE13-C762-0EAC-3787-260FB770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9A8988-02BB-9A09-C885-E2290951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8773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76D5EB-E570-581A-09E8-8614AB32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5A4F2-B290-4DB4-81B5-89AF7BCB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F6F11-F72C-86AD-9C28-E441D9123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0ABE7-71E0-4A60-8784-99A65280F2D7}" type="datetimeFigureOut">
              <a:rPr lang="fr-CH" smtClean="0"/>
              <a:t>09.06.2025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740157-853C-8285-F4C8-45AE29EB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74042-3408-9539-8E2B-6C5D3707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8D3A8-C3C7-46ED-8A04-77A1508A0A7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041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snts/workshop-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irflow.apache.org/doc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peQThvQmQk&amp;ab_channel=DarshilParmar" TargetMode="External"/><Relationship Id="rId5" Type="http://schemas.openxmlformats.org/officeDocument/2006/relationships/hyperlink" Target="https://github.com/apache/airflow" TargetMode="External"/><Relationship Id="rId4" Type="http://schemas.openxmlformats.org/officeDocument/2006/relationships/hyperlink" Target="https://www.astronomer.io/blo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F1F6B-1508-A75E-E233-5808BC72A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1B9D39-93F5-29C9-2098-3129D5002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noProof="0"/>
              <a:t>Apache AirFlow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9AB218-A577-2BB6-006E-B0EB9D6B1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noProof="0"/>
              <a:t>Beyeler Kimberly, Faria Dos Santos Dani Tiago, Rothen Evan</a:t>
            </a:r>
          </a:p>
        </p:txBody>
      </p:sp>
      <p:pic>
        <p:nvPicPr>
          <p:cNvPr id="5" name="Image 4" descr="Une image contenant Caractère coloré, Graphique, créativité, art&#10;&#10;Le contenu généré par l’IA peut être incorrect.">
            <a:extLst>
              <a:ext uri="{FF2B5EF4-FFF2-40B4-BE49-F238E27FC236}">
                <a16:creationId xmlns:a16="http://schemas.microsoft.com/office/drawing/2014/main" id="{C6AE4A09-C528-8497-E38E-C9855DC91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r="1296" b="-2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606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C5EBC02B-1A5F-41BA-5813-4CD74F78A6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33FF8C8-4751-E7FA-3899-A15787C8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Recommendations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C00B6-C816-577C-442C-BF70C87A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/>
              <a:t>Use Apache Airflow if:</a:t>
            </a:r>
          </a:p>
          <a:p>
            <a:r>
              <a:rPr lang="en-US" noProof="0"/>
              <a:t>You have recurring or multi-step data workflows</a:t>
            </a:r>
          </a:p>
          <a:p>
            <a:r>
              <a:rPr lang="en-US" noProof="0"/>
              <a:t>You need monitoring, logging, retry logic</a:t>
            </a:r>
          </a:p>
          <a:p>
            <a:pPr marL="0" indent="0">
              <a:buNone/>
            </a:pPr>
            <a:r>
              <a:rPr lang="en-US" noProof="0"/>
              <a:t>Avoid it if:</a:t>
            </a:r>
          </a:p>
          <a:p>
            <a:r>
              <a:rPr lang="en-US" noProof="0"/>
              <a:t>You only need basic </a:t>
            </a:r>
            <a:r>
              <a:rPr lang="en-US" noProof="0" err="1"/>
              <a:t>cron</a:t>
            </a:r>
            <a:r>
              <a:rPr lang="en-US" noProof="0"/>
              <a:t> jobs or simple scripts</a:t>
            </a:r>
          </a:p>
          <a:p>
            <a:r>
              <a:rPr lang="en-US" noProof="0"/>
              <a:t>Your team lacks Python or DevOps skills</a:t>
            </a:r>
          </a:p>
          <a:p>
            <a:pPr marL="0" indent="0">
              <a:buNone/>
            </a:pPr>
            <a:endParaRPr lang="en-US" noProof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126A86-60E6-E6F9-7914-96A6FE6A7AA7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69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4AC844F2-08E7-2682-C423-5CB4A4DB12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6C1EFD-DF15-3E0E-12F5-9BED286D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2679F-917B-7893-64A8-27B042DB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/>
              <a:t>Airflow is: </a:t>
            </a:r>
          </a:p>
          <a:p>
            <a:r>
              <a:rPr lang="en-US" noProof="0"/>
              <a:t>A powerful open-source tool for orchestrating data workflows</a:t>
            </a:r>
          </a:p>
          <a:p>
            <a:r>
              <a:rPr lang="en-US" noProof="0"/>
              <a:t>Scalable and flexible</a:t>
            </a:r>
          </a:p>
          <a:p>
            <a:r>
              <a:rPr lang="en-US" noProof="0"/>
              <a:t>Suitable for SMEs ready to automate and grow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pPr marL="0" indent="0">
              <a:buNone/>
            </a:pPr>
            <a:r>
              <a:rPr lang="en-US" noProof="0"/>
              <a:t>Any questions?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5A465F-87FD-005C-FDB3-E2010A2F6260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125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B17CE-DC21-7DC8-F2C0-E18E6E340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58C114E2-3CED-D2F0-B32E-3359C1B416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551089E-18EF-729F-71A0-FD2C341C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6D39E-DEE6-9065-8748-FFD1646E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>
                <a:ea typeface="+mn-lt"/>
                <a:cs typeface="+mn-lt"/>
                <a:hlinkClick r:id="rId3"/>
              </a:rPr>
              <a:t>https://github.com/</a:t>
            </a:r>
            <a:r>
              <a:rPr lang="en-US">
                <a:ea typeface="+mn-lt"/>
                <a:cs typeface="+mn-lt"/>
                <a:hlinkClick r:id="rId3"/>
              </a:rPr>
              <a:t>Dansnts</a:t>
            </a:r>
            <a:r>
              <a:rPr lang="en-US" noProof="0">
                <a:ea typeface="+mn-lt"/>
                <a:cs typeface="+mn-lt"/>
                <a:hlinkClick r:id="rId3"/>
              </a:rPr>
              <a:t>/</a:t>
            </a:r>
            <a:r>
              <a:rPr lang="en-US">
                <a:ea typeface="+mn-lt"/>
                <a:cs typeface="+mn-lt"/>
                <a:hlinkClick r:id="rId3"/>
              </a:rPr>
              <a:t>workshop-IST</a:t>
            </a:r>
            <a:endParaRPr lang="en-US" noProof="0">
              <a:hlinkClick r:id="rId3"/>
            </a:endParaRPr>
          </a:p>
          <a:p>
            <a:endParaRPr lang="en-US" noProof="0"/>
          </a:p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21A0D6-C8B4-1EB3-D6ED-016B1D342607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  <p:pic>
        <p:nvPicPr>
          <p:cNvPr id="5" name="Image 4" descr="Une image contenant motif, carré, Symétrie, Rectangle&#10;&#10;Le contenu généré par l’IA peut être incorrect.">
            <a:extLst>
              <a:ext uri="{FF2B5EF4-FFF2-40B4-BE49-F238E27FC236}">
                <a16:creationId xmlns:a16="http://schemas.microsoft.com/office/drawing/2014/main" id="{20694864-40AC-F8F9-B57C-D68322B8C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679700"/>
            <a:ext cx="35750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1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BFC1-7007-351B-F8C0-7A327687A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F92DBEA8-0079-2F8C-22BE-621FE2E598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762ECC0-0334-170A-0ED1-59FF91B8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Resources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55EDC2-9A2C-65AC-3212-024FFD34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>
                <a:hlinkClick r:id="rId3"/>
              </a:rPr>
              <a:t>https://airflow.apache.org/docs/</a:t>
            </a:r>
            <a:endParaRPr lang="en-US" noProof="0"/>
          </a:p>
          <a:p>
            <a:r>
              <a:rPr lang="en-US" noProof="0">
                <a:hlinkClick r:id="rId4"/>
              </a:rPr>
              <a:t>https://www.astronomer.io/blog/</a:t>
            </a:r>
            <a:endParaRPr lang="en-US" noProof="0"/>
          </a:p>
          <a:p>
            <a:r>
              <a:rPr lang="en-US" noProof="0">
                <a:hlinkClick r:id="rId5"/>
              </a:rPr>
              <a:t>https://github.com/apache/airflow</a:t>
            </a:r>
            <a:r>
              <a:rPr lang="en-US" noProof="0"/>
              <a:t> </a:t>
            </a:r>
          </a:p>
          <a:p>
            <a:r>
              <a:rPr lang="en-US" noProof="0">
                <a:hlinkClick r:id="rId6"/>
              </a:rPr>
              <a:t>https://www.youtube.com/watch?v=5peQThvQmQk&amp;ab_channel=DarshilParmar</a:t>
            </a:r>
            <a:r>
              <a:rPr lang="en-US" noProof="0"/>
              <a:t>  </a:t>
            </a:r>
          </a:p>
          <a:p>
            <a:endParaRPr lang="en-US" noProof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AEE73B-52EE-2149-3A28-7FE3E5E38496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953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3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7EC7A0A2-9D6B-5EC4-CAB1-0C07593AA4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5FE44A-EB41-530C-152B-21D882F1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2766219"/>
            <a:ext cx="4058653" cy="1325563"/>
          </a:xfrm>
        </p:spPr>
        <p:txBody>
          <a:bodyPr/>
          <a:lstStyle/>
          <a:p>
            <a:r>
              <a:rPr lang="en-US" noProof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C557D-19DF-D0F0-6E41-D83ECA35E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933575"/>
            <a:ext cx="5867400" cy="2990850"/>
          </a:xfrm>
        </p:spPr>
        <p:txBody>
          <a:bodyPr>
            <a:normAutofit lnSpcReduction="10000"/>
          </a:bodyPr>
          <a:lstStyle/>
          <a:p>
            <a:endParaRPr lang="en-US" noProof="0"/>
          </a:p>
          <a:p>
            <a:r>
              <a:rPr lang="en-US" noProof="0"/>
              <a:t>What is Apache </a:t>
            </a:r>
            <a:r>
              <a:rPr lang="en-US" noProof="0" err="1"/>
              <a:t>AirFlow</a:t>
            </a:r>
            <a:endParaRPr lang="en-US" noProof="0"/>
          </a:p>
          <a:p>
            <a:r>
              <a:rPr lang="en-US" noProof="0"/>
              <a:t>Directed Acyclic Graphs (DAGs)</a:t>
            </a:r>
          </a:p>
          <a:p>
            <a:r>
              <a:rPr lang="en-US" noProof="0"/>
              <a:t>Use case &amp; Live demo</a:t>
            </a:r>
          </a:p>
          <a:p>
            <a:r>
              <a:rPr lang="en-US" noProof="0"/>
              <a:t>Cost &amp; Strategic considerations</a:t>
            </a:r>
          </a:p>
          <a:p>
            <a:r>
              <a:rPr lang="en-US" noProof="0"/>
              <a:t>Recommendation &amp; Conclusion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47C2AC-1137-3DA6-4EE0-63C219F5331B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686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95D25BD7-1596-76CA-7EF0-42CFB1C7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D7D9D02-8AC8-37F5-4CE1-55CADA1B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What is Apache 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E3629-32A1-02FA-CB02-935F36F8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Open-source workflow orchestration platform</a:t>
            </a:r>
          </a:p>
          <a:p>
            <a:r>
              <a:rPr lang="en-US" noProof="0"/>
              <a:t>Created by Airbnb, widely used in data engineering</a:t>
            </a:r>
          </a:p>
          <a:p>
            <a:r>
              <a:rPr lang="en-US" noProof="0"/>
              <a:t>Automates workflows such as ETL, data validation, report generation </a:t>
            </a:r>
          </a:p>
          <a:p>
            <a:r>
              <a:rPr lang="en-US" noProof="0"/>
              <a:t>Key features: Python-native, Web UI for monitoring, Scheduling, retries, error handling, Extensible (custom operators, plugins)</a:t>
            </a:r>
          </a:p>
          <a:p>
            <a:r>
              <a:rPr lang="en-US" noProof="0"/>
              <a:t>Why it matters for SMEs: Avoids manual workflows, reduces risk, saves time, and supports growth.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E4A79E0-9DFB-2BE6-8F61-6AF70E833880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377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50438908-83D1-9471-84CF-3990C571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C37F140-9698-3793-3310-B4EF4F7F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DAGs: Directed Acyclic Graphs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D2B1F4-279B-2253-49D9-896F4671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550" cy="4351338"/>
          </a:xfrm>
        </p:spPr>
        <p:txBody>
          <a:bodyPr/>
          <a:lstStyle/>
          <a:p>
            <a:r>
              <a:rPr lang="en-US" noProof="0"/>
              <a:t>Core concept in Airflow: a DAG defines task order and dependencies</a:t>
            </a:r>
          </a:p>
          <a:p>
            <a:r>
              <a:rPr lang="en-US" noProof="0"/>
              <a:t>Each task is a node; arrows represent execution order</a:t>
            </a:r>
          </a:p>
          <a:p>
            <a:r>
              <a:rPr lang="en-US" noProof="0"/>
              <a:t>“Directed” = tasks flow one way</a:t>
            </a:r>
          </a:p>
          <a:p>
            <a:r>
              <a:rPr lang="en-US" noProof="0"/>
              <a:t>“Acyclic” = no loops — a task cannot call itself</a:t>
            </a:r>
          </a:p>
        </p:txBody>
      </p:sp>
      <p:pic>
        <p:nvPicPr>
          <p:cNvPr id="5" name="Image 4" descr="Une image contenant diagramme, clipart, conception&#10;&#10;Le contenu généré par l’IA peut être incorrect.">
            <a:extLst>
              <a:ext uri="{FF2B5EF4-FFF2-40B4-BE49-F238E27FC236}">
                <a16:creationId xmlns:a16="http://schemas.microsoft.com/office/drawing/2014/main" id="{6E797D8B-5F0D-1385-6A9C-27299E0C6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13" y="2186241"/>
            <a:ext cx="3038961" cy="249385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09C7C7F-16C4-4A85-E86B-545B2CA12106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723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B1971F74-AE41-5AF4-5B53-E72588BCBD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78568E0-00C3-B14A-CEA3-C3A12661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How DAGs Work in Airflow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B43FD-F8D7-46D1-75C3-1D05B91F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/>
              <a:t>DAGs are Python scripts (in </a:t>
            </a:r>
            <a:r>
              <a:rPr lang="en-US" noProof="0" err="1"/>
              <a:t>dags</a:t>
            </a:r>
            <a:r>
              <a:rPr lang="en-US" noProof="0"/>
              <a:t>/ folder)</a:t>
            </a:r>
          </a:p>
          <a:p>
            <a:r>
              <a:rPr lang="en-US" noProof="0"/>
              <a:t>Airflow parses them and builds the dependency graph </a:t>
            </a:r>
          </a:p>
          <a:p>
            <a:r>
              <a:rPr lang="en-US" noProof="0"/>
              <a:t>Scheduling: Periodic or manual triggering</a:t>
            </a:r>
          </a:p>
          <a:p>
            <a:r>
              <a:rPr lang="en-US" noProof="0"/>
              <a:t>Web UI shows task status </a:t>
            </a:r>
          </a:p>
          <a:p>
            <a:r>
              <a:rPr lang="en-US" noProof="0"/>
              <a:t>Logging is built-in for troubleshooting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4EBFAC-2709-80ED-FC31-A83050EC5AC5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100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9D6C7747-0B00-723A-DAE1-E4CF326A8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0C48E0-D71B-E176-432A-6EAF9FD4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Use Case: Daily CSV Aggregation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31F76-3363-CB04-A827-F9117E86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/>
              <a:t>Each branch sends daily CSV files with sales data</a:t>
            </a:r>
          </a:p>
          <a:p>
            <a:pPr marL="0" indent="0">
              <a:buNone/>
            </a:pPr>
            <a:r>
              <a:rPr lang="en-US" noProof="0"/>
              <a:t>Workflow with Airflow:</a:t>
            </a:r>
          </a:p>
          <a:p>
            <a:r>
              <a:rPr lang="en-US" noProof="0"/>
              <a:t>Ingest files from a folder (or SFTP, bucket, etc.)</a:t>
            </a:r>
          </a:p>
          <a:p>
            <a:r>
              <a:rPr lang="en-US" noProof="0"/>
              <a:t>Validate &amp; clean the data (e.g., missing values)</a:t>
            </a:r>
          </a:p>
          <a:p>
            <a:r>
              <a:rPr lang="en-US" noProof="0"/>
              <a:t>Aggregate by product and region</a:t>
            </a:r>
          </a:p>
          <a:p>
            <a:r>
              <a:rPr lang="en-US" noProof="0"/>
              <a:t>Load into a PostgreSQL database</a:t>
            </a:r>
          </a:p>
          <a:p>
            <a:endParaRPr lang="en-US" noProof="0"/>
          </a:p>
          <a:p>
            <a:r>
              <a:rPr lang="en-US" noProof="0"/>
              <a:t>Benefits</a:t>
            </a:r>
            <a:r>
              <a:rPr lang="en-US" i="1" noProof="0"/>
              <a:t>:</a:t>
            </a:r>
            <a:r>
              <a:rPr lang="en-US" noProof="0"/>
              <a:t> automation, transparency, error logging, retry on failure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A6465B-9BC2-3593-D057-C0447C7FF87F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890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3EE8E4D1-2759-21C8-2F71-AE19523D29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5DE8A77-4B15-0566-C647-23043830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940" y="2766218"/>
            <a:ext cx="3221489" cy="1325563"/>
          </a:xfrm>
        </p:spPr>
        <p:txBody>
          <a:bodyPr>
            <a:noAutofit/>
          </a:bodyPr>
          <a:lstStyle/>
          <a:p>
            <a:r>
              <a:rPr lang="en-US" sz="9600" noProof="0" dirty="0"/>
              <a:t>Demo</a:t>
            </a:r>
            <a:endParaRPr lang="en-US" sz="9600" noProof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C166FB-A144-E368-EC09-09B7024DD467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593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73B00B98-17E6-78D0-1150-84B68EA2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1763C14-A3BD-4122-0FD1-22734721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Cost Considerations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21D21-D721-C268-3532-F44B2726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noProof="0"/>
              <a:t>Self-Hosted (Docker on EC2):</a:t>
            </a:r>
          </a:p>
          <a:p>
            <a:r>
              <a:rPr lang="en-US" noProof="0"/>
              <a:t>~CHF 25–50/month</a:t>
            </a:r>
          </a:p>
          <a:p>
            <a:r>
              <a:rPr lang="en-US" noProof="0"/>
              <a:t>Flexible and portable</a:t>
            </a:r>
          </a:p>
          <a:p>
            <a:r>
              <a:rPr lang="en-US" noProof="0"/>
              <a:t>Requires some DevOps effort</a:t>
            </a:r>
          </a:p>
          <a:p>
            <a:endParaRPr lang="en-US" noProof="0"/>
          </a:p>
          <a:p>
            <a:pPr marL="0" indent="0">
              <a:buNone/>
            </a:pPr>
            <a:r>
              <a:rPr lang="en-US" noProof="0"/>
              <a:t>Managed Services (e.g., AWS MWAA):</a:t>
            </a:r>
          </a:p>
          <a:p>
            <a:r>
              <a:rPr lang="en-US" noProof="0"/>
              <a:t>~CHF 250+/month</a:t>
            </a:r>
          </a:p>
          <a:p>
            <a:r>
              <a:rPr lang="en-US" noProof="0"/>
              <a:t>Scalable and low maintenance</a:t>
            </a:r>
          </a:p>
          <a:p>
            <a:r>
              <a:rPr lang="en-US" noProof="0"/>
              <a:t>Tighter vendor lock-in</a:t>
            </a:r>
          </a:p>
          <a:p>
            <a:pPr marL="0" indent="0">
              <a:buNone/>
            </a:pPr>
            <a:endParaRPr lang="en-US" noProof="0"/>
          </a:p>
          <a:p>
            <a:pPr marL="0" indent="0">
              <a:buNone/>
            </a:pPr>
            <a:r>
              <a:rPr lang="en-US" i="1" noProof="0"/>
              <a:t>Recommendation:</a:t>
            </a:r>
            <a:r>
              <a:rPr lang="en-US" noProof="0"/>
              <a:t> Start with self-hosted for prototyping.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E002A03-920C-C113-2254-234E94BC0E11}"/>
              </a:ext>
            </a:extLst>
          </p:cNvPr>
          <p:cNvSpPr txBox="1">
            <a:spLocks/>
          </p:cNvSpPr>
          <p:nvPr/>
        </p:nvSpPr>
        <p:spPr>
          <a:xfrm>
            <a:off x="5582652" y="1825625"/>
            <a:ext cx="5943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noProof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BFDFFD3-1712-E336-BA39-46E48A5C2435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Group </a:t>
            </a:r>
            <a:r>
              <a:rPr lang="en-US"/>
              <a:t>- D</a:t>
            </a:r>
            <a:endParaRPr lang="en-US" noProof="0"/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313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Graphiqu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2467EA18-E277-1753-AF09-8523151EB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553" y="-130428"/>
            <a:ext cx="12624753" cy="76321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808C73-A523-A484-89B6-50A75493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Strategic Considerations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0986C-AE0F-3C22-772F-A9217209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noProof="0"/>
              <a:t>Pros: </a:t>
            </a:r>
          </a:p>
          <a:p>
            <a:r>
              <a:rPr lang="en-US" noProof="0"/>
              <a:t>No license fees</a:t>
            </a:r>
          </a:p>
          <a:p>
            <a:r>
              <a:rPr lang="en-US" noProof="0"/>
              <a:t>Large community</a:t>
            </a:r>
          </a:p>
          <a:p>
            <a:r>
              <a:rPr lang="en-US" noProof="0"/>
              <a:t>Flexible &amp; cloud portable</a:t>
            </a:r>
          </a:p>
          <a:p>
            <a:pPr marL="0" indent="0">
              <a:buNone/>
            </a:pPr>
            <a:r>
              <a:rPr lang="en-US" noProof="0"/>
              <a:t>Cons: </a:t>
            </a:r>
          </a:p>
          <a:p>
            <a:r>
              <a:rPr lang="en-US" noProof="0"/>
              <a:t>Technical setup</a:t>
            </a:r>
          </a:p>
          <a:p>
            <a:r>
              <a:rPr lang="en-US" noProof="0"/>
              <a:t>Can be overkill for very simple workflows</a:t>
            </a:r>
          </a:p>
          <a:p>
            <a:pPr marL="0" indent="0">
              <a:buNone/>
            </a:pPr>
            <a:r>
              <a:rPr lang="en-US" noProof="0"/>
              <a:t>Vendor lock-in:</a:t>
            </a:r>
          </a:p>
          <a:p>
            <a:r>
              <a:rPr lang="en-US" noProof="0"/>
              <a:t>Low if self-hosted</a:t>
            </a:r>
          </a:p>
          <a:p>
            <a:r>
              <a:rPr lang="en-US" noProof="0"/>
              <a:t>Medium if using cloud-managed service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6FE48B9-360D-4221-3897-95A70A45679E}"/>
              </a:ext>
            </a:extLst>
          </p:cNvPr>
          <p:cNvSpPr txBox="1"/>
          <p:nvPr/>
        </p:nvSpPr>
        <p:spPr>
          <a:xfrm>
            <a:off x="0" y="64928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/>
              <a:t>HEIG-VD                                                                                                                                                                                                                              Group D</a:t>
            </a:r>
          </a:p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4627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Thème Office</vt:lpstr>
      <vt:lpstr>Apache AirFlow</vt:lpstr>
      <vt:lpstr>Summary</vt:lpstr>
      <vt:lpstr>What is Apache Airflow</vt:lpstr>
      <vt:lpstr>DAGs: Directed Acyclic Graphs</vt:lpstr>
      <vt:lpstr>How DAGs Work in Airflow</vt:lpstr>
      <vt:lpstr>Use Case: Daily CSV Aggregation</vt:lpstr>
      <vt:lpstr>Demo</vt:lpstr>
      <vt:lpstr>Cost Considerations</vt:lpstr>
      <vt:lpstr>Strategic Considerations</vt:lpstr>
      <vt:lpstr>Recommendations</vt:lpstr>
      <vt:lpstr>Conclusion </vt:lpstr>
      <vt:lpstr>Resources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Kimberly Beyeler</dc:creator>
  <cp:revision>19</cp:revision>
  <dcterms:created xsi:type="dcterms:W3CDTF">2025-06-04T13:37:58Z</dcterms:created>
  <dcterms:modified xsi:type="dcterms:W3CDTF">2025-06-09T19:47:03Z</dcterms:modified>
</cp:coreProperties>
</file>